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7" r:id="rId1"/>
    <p:sldMasterId id="2147483764" r:id="rId2"/>
    <p:sldMasterId id="2147483770" r:id="rId3"/>
  </p:sldMasterIdLst>
  <p:notesMasterIdLst>
    <p:notesMasterId r:id="rId14"/>
  </p:notesMasterIdLst>
  <p:handoutMasterIdLst>
    <p:handoutMasterId r:id="rId15"/>
  </p:handoutMasterIdLst>
  <p:sldIdLst>
    <p:sldId id="266" r:id="rId4"/>
    <p:sldId id="256" r:id="rId5"/>
    <p:sldId id="268" r:id="rId6"/>
    <p:sldId id="271" r:id="rId7"/>
    <p:sldId id="278" r:id="rId8"/>
    <p:sldId id="277" r:id="rId9"/>
    <p:sldId id="281" r:id="rId10"/>
    <p:sldId id="282" r:id="rId11"/>
    <p:sldId id="283" r:id="rId12"/>
    <p:sldId id="265" r:id="rId13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145" userDrawn="1">
          <p15:clr>
            <a:srgbClr val="A4A3A4"/>
          </p15:clr>
        </p15:guide>
        <p15:guide id="4" pos="5628">
          <p15:clr>
            <a:srgbClr val="A4A3A4"/>
          </p15:clr>
        </p15:guide>
        <p15:guide id="7" pos="5057" userDrawn="1">
          <p15:clr>
            <a:srgbClr val="A4A3A4"/>
          </p15:clr>
        </p15:guide>
        <p15:guide id="8" orient="horz" pos="604">
          <p15:clr>
            <a:srgbClr val="A4A3A4"/>
          </p15:clr>
        </p15:guide>
        <p15:guide id="10" orient="horz" pos="384">
          <p15:clr>
            <a:srgbClr val="A4A3A4"/>
          </p15:clr>
        </p15:guide>
        <p15:guide id="12" orient="horz" pos="2881">
          <p15:clr>
            <a:srgbClr val="A4A3A4"/>
          </p15:clr>
        </p15:guide>
        <p15:guide id="13" orient="horz" pos="1746">
          <p15:clr>
            <a:srgbClr val="A4A3A4"/>
          </p15:clr>
        </p15:guide>
        <p15:guide id="15" pos="1878">
          <p15:clr>
            <a:srgbClr val="A4A3A4"/>
          </p15:clr>
        </p15:guide>
        <p15:guide id="16" pos="2015">
          <p15:clr>
            <a:srgbClr val="A4A3A4"/>
          </p15:clr>
        </p15:guide>
        <p15:guide id="17">
          <p15:clr>
            <a:srgbClr val="A4A3A4"/>
          </p15:clr>
        </p15:guide>
        <p15:guide id="18" pos="3751">
          <p15:clr>
            <a:srgbClr val="A4A3A4"/>
          </p15:clr>
        </p15:guide>
        <p15:guide id="19" pos="3891">
          <p15:clr>
            <a:srgbClr val="A4A3A4"/>
          </p15:clr>
        </p15:guide>
        <p15:guide id="20" pos="1073">
          <p15:clr>
            <a:srgbClr val="A4A3A4"/>
          </p15:clr>
        </p15:guide>
        <p15:guide id="21" orient="horz" pos="314">
          <p15:clr>
            <a:srgbClr val="A4A3A4"/>
          </p15:clr>
        </p15:guide>
        <p15:guide id="22" orient="horz" pos="2899">
          <p15:clr>
            <a:srgbClr val="A4A3A4"/>
          </p15:clr>
        </p15:guide>
        <p15:guide id="23" orient="horz" pos="1409">
          <p15:clr>
            <a:srgbClr val="A4A3A4"/>
          </p15:clr>
        </p15:guide>
        <p15:guide id="24" orient="horz" pos="617">
          <p15:clr>
            <a:srgbClr val="A4A3A4"/>
          </p15:clr>
        </p15:guide>
        <p15:guide id="25" orient="horz" pos="430">
          <p15:clr>
            <a:srgbClr val="A4A3A4"/>
          </p15:clr>
        </p15:guide>
        <p15:guide id="26" orient="horz" pos="1306">
          <p15:clr>
            <a:srgbClr val="A4A3A4"/>
          </p15:clr>
        </p15:guide>
        <p15:guide id="27" orient="horz" pos="2099">
          <p15:clr>
            <a:srgbClr val="A4A3A4"/>
          </p15:clr>
        </p15:guide>
        <p15:guide id="28" orient="horz" pos="2205">
          <p15:clr>
            <a:srgbClr val="A4A3A4"/>
          </p15:clr>
        </p15:guide>
        <p15:guide id="29" pos="107">
          <p15:clr>
            <a:srgbClr val="A4A3A4"/>
          </p15:clr>
        </p15:guide>
        <p15:guide id="30" pos="5656">
          <p15:clr>
            <a:srgbClr val="A4A3A4"/>
          </p15:clr>
        </p15:guide>
        <p15:guide id="31" pos="1888">
          <p15:clr>
            <a:srgbClr val="A4A3A4"/>
          </p15:clr>
        </p15:guide>
        <p15:guide id="32" pos="1991">
          <p15:clr>
            <a:srgbClr val="A4A3A4"/>
          </p15:clr>
        </p15:guide>
        <p15:guide id="33" pos="3775">
          <p15:clr>
            <a:srgbClr val="A4A3A4"/>
          </p15:clr>
        </p15:guide>
        <p15:guide id="34" pos="3879">
          <p15:clr>
            <a:srgbClr val="A4A3A4"/>
          </p15:clr>
        </p15:guide>
        <p15:guide id="35" pos="10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5" autoAdjust="0"/>
    <p:restoredTop sz="95101" autoAdjust="0"/>
  </p:normalViewPr>
  <p:slideViewPr>
    <p:cSldViewPr snapToGrid="0" showGuides="1">
      <p:cViewPr varScale="1">
        <p:scale>
          <a:sx n="102" d="100"/>
          <a:sy n="102" d="100"/>
        </p:scale>
        <p:origin x="91" y="173"/>
      </p:cViewPr>
      <p:guideLst>
        <p:guide pos="145"/>
        <p:guide pos="5628"/>
        <p:guide pos="5057"/>
        <p:guide orient="horz" pos="604"/>
        <p:guide orient="horz" pos="384"/>
        <p:guide orient="horz" pos="2881"/>
        <p:guide orient="horz" pos="1746"/>
        <p:guide pos="1878"/>
        <p:guide pos="2015"/>
        <p:guide/>
        <p:guide pos="3751"/>
        <p:guide pos="3891"/>
        <p:guide pos="1073"/>
        <p:guide orient="horz" pos="314"/>
        <p:guide orient="horz" pos="2899"/>
        <p:guide orient="horz" pos="1409"/>
        <p:guide orient="horz" pos="617"/>
        <p:guide orient="horz" pos="430"/>
        <p:guide orient="horz" pos="1306"/>
        <p:guide orient="horz" pos="2099"/>
        <p:guide orient="horz" pos="2205"/>
        <p:guide pos="107"/>
        <p:guide pos="5656"/>
        <p:guide pos="1888"/>
        <p:guide pos="1991"/>
        <p:guide pos="3775"/>
        <p:guide pos="3879"/>
        <p:guide pos="10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-3630" y="-102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431C-8C36-4D7E-B9EF-A81810C5439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8D38-B759-4F71-8C75-97855087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26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C1DF-F1E7-4F55-A84B-C146222D7CE7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185DB-A00E-4AF3-B661-15E0258810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4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12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240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55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063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85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73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185DB-A00E-4AF3-B661-15E02588102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828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МЕРОПРИЯТИЯ</a:t>
            </a: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1657350" y="979488"/>
            <a:ext cx="7321550" cy="3622675"/>
          </a:xfrm>
        </p:spPr>
        <p:txBody>
          <a:bodyPr/>
          <a:lstStyle/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МЕРОПРИЯТИЯ</a:t>
            </a: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1657350" y="979488"/>
            <a:ext cx="7321550" cy="3622675"/>
          </a:xfrm>
        </p:spPr>
        <p:txBody>
          <a:bodyPr/>
          <a:lstStyle/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3"/>
          </p:nvPr>
        </p:nvSpPr>
        <p:spPr>
          <a:xfrm>
            <a:off x="6143033" y="910908"/>
            <a:ext cx="2835868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28463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5835788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6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150813" y="2173610"/>
            <a:ext cx="8828087" cy="242855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4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5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3"/>
          </p:nvPr>
        </p:nvSpPr>
        <p:spPr>
          <a:xfrm>
            <a:off x="6143033" y="910908"/>
            <a:ext cx="2835868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28463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2846387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2" y="910908"/>
            <a:ext cx="5835788" cy="371316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3" y="910908"/>
            <a:ext cx="8828087" cy="116236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150813" y="2173610"/>
            <a:ext cx="8828087" cy="242855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657350" y="4859755"/>
            <a:ext cx="7321550" cy="215444"/>
          </a:xfr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4783500"/>
            <a:ext cx="9143999" cy="360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478754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4783500"/>
            <a:ext cx="1479600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478587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478587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40400" y="108000"/>
            <a:ext cx="1170000" cy="577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1" r:id="rId3"/>
    <p:sldLayoutId id="2147483730" r:id="rId4"/>
    <p:sldLayoutId id="2147483743" r:id="rId5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39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478754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4783500"/>
            <a:ext cx="1479600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661039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478587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478587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40400" y="108000"/>
            <a:ext cx="1170000" cy="577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</p:sldLayoutIdLst>
  <p:txStyles>
    <p:titleStyle>
      <a:lvl1pPr algn="l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39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478754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9144001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57350" y="979488"/>
            <a:ext cx="7321550" cy="362267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478587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40400" y="108000"/>
            <a:ext cx="1170000" cy="577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8" r:id="rId2"/>
  </p:sldLayoutIdLst>
  <p:txStyles>
    <p:titleStyle>
      <a:lvl1pPr algn="ctr" defTabSz="914400" rtl="0" eaLnBrk="1" latinLnBrk="0" hangingPunct="1">
        <a:spcBef>
          <a:spcPct val="0"/>
        </a:spcBef>
        <a:buNone/>
        <a:defRPr kumimoji="0" lang="ru-RU" sz="19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b="1" kern="1200" baseline="0" dirty="0" smtClean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899" y="815974"/>
            <a:ext cx="5596802" cy="39465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>
          <a:xfrm>
            <a:off x="107156" y="4744602"/>
            <a:ext cx="4734202" cy="400110"/>
          </a:xfrm>
        </p:spPr>
        <p:txBody>
          <a:bodyPr/>
          <a:lstStyle/>
          <a:p>
            <a:r>
              <a:rPr lang="ru-RU" sz="1300" dirty="0"/>
              <a:t>Исполнитель: Ведущий инженер отдела технологического проектирования  Тураев Сергей Валерьевич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1908898" y="847531"/>
            <a:ext cx="5534889" cy="1066994"/>
          </a:xfrm>
        </p:spPr>
        <p:txBody>
          <a:bodyPr/>
          <a:lstStyle/>
          <a:p>
            <a:pPr algn="ctr"/>
            <a:r>
              <a:rPr lang="ru-RU" dirty="0"/>
              <a:t>Расширение компетенций Нижегородского филиала </a:t>
            </a:r>
            <a:br>
              <a:rPr lang="ru-RU" dirty="0"/>
            </a:br>
            <a:r>
              <a:rPr lang="ru-RU" dirty="0"/>
              <a:t>ООО </a:t>
            </a:r>
            <a:r>
              <a:rPr lang="en-US" dirty="0"/>
              <a:t>“</a:t>
            </a:r>
            <a:r>
              <a:rPr lang="ru-RU" dirty="0"/>
              <a:t>Газпром проектирование</a:t>
            </a:r>
            <a:r>
              <a:rPr lang="en-US" dirty="0"/>
              <a:t>”</a:t>
            </a:r>
            <a:r>
              <a:rPr lang="ru-RU" dirty="0"/>
              <a:t> в области проектирования морских буровых платформ</a:t>
            </a:r>
          </a:p>
          <a:p>
            <a:pPr algn="ctr"/>
            <a:endParaRPr lang="ru-RU" dirty="0"/>
          </a:p>
        </p:txBody>
      </p:sp>
      <p:sp>
        <p:nvSpPr>
          <p:cNvPr id="8" name="Текст 4">
            <a:extLst>
              <a:ext uri="{FF2B5EF4-FFF2-40B4-BE49-F238E27FC236}">
                <a16:creationId xmlns:a16="http://schemas.microsoft.com/office/drawing/2014/main" id="{53B79AE5-B78F-4077-81B0-C4971CFB9B66}"/>
              </a:ext>
            </a:extLst>
          </p:cNvPr>
          <p:cNvSpPr txBox="1">
            <a:spLocks/>
          </p:cNvSpPr>
          <p:nvPr/>
        </p:nvSpPr>
        <p:spPr>
          <a:xfrm>
            <a:off x="5602224" y="4741896"/>
            <a:ext cx="3705220" cy="64017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baseline="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/>
              <a:t>Руководитель: К. псих. н., доцент, бизнес-консультант Свиридова Л.В.</a:t>
            </a:r>
          </a:p>
          <a:p>
            <a:endParaRPr lang="ru-RU" sz="1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1"/>
          <p:cNvSpPr>
            <a:spLocks noGrp="1"/>
          </p:cNvSpPr>
          <p:nvPr>
            <p:ph type="body" sz="quarter" idx="11"/>
          </p:nvPr>
        </p:nvSpPr>
        <p:spPr>
          <a:xfrm>
            <a:off x="968086" y="1871474"/>
            <a:ext cx="7321550" cy="615553"/>
          </a:xfrm>
        </p:spPr>
        <p:txBody>
          <a:bodyPr/>
          <a:lstStyle/>
          <a:p>
            <a:pPr algn="ctr"/>
            <a:r>
              <a:rPr lang="ru-RU" sz="4000" dirty="0"/>
              <a:t>БЛАГОДАРЮ ЗА ВНИМАНИЕ!</a:t>
            </a:r>
          </a:p>
        </p:txBody>
      </p:sp>
      <p:sp>
        <p:nvSpPr>
          <p:cNvPr id="8" name="Текст 1"/>
          <p:cNvSpPr txBox="1">
            <a:spLocks/>
          </p:cNvSpPr>
          <p:nvPr/>
        </p:nvSpPr>
        <p:spPr>
          <a:xfrm>
            <a:off x="1657350" y="4859755"/>
            <a:ext cx="7321550" cy="21544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/>
              <a:t>ПРОЕКТИРОВАНИЕ МОРСКИХ БУРОВЫХ ПЛАТФОРМ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35082" y="921299"/>
            <a:ext cx="8874991" cy="3827346"/>
          </a:xfrm>
        </p:spPr>
        <p:txBody>
          <a:bodyPr/>
          <a:lstStyle/>
          <a:p>
            <a:pPr indent="449580" algn="just">
              <a:lnSpc>
                <a:spcPct val="150000"/>
              </a:lnSpc>
              <a:spcAft>
                <a:spcPts val="1200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темы проекта обусловлена необходимостью выполнения полного комплекса проектно-изыскательских и конструкторских работ по освоению шельфовых месторождений без привлечения сторонних организаций к проектированию морских буровых платформ, что позволит вывести ООО «Газпром проектирование» на совершенно новый уровень, а учитывая внешне- политическую обстановку и необходимость импортозамещения внутри страны - откроет новые направления деятельности и позволит расширить свои компетенции другим отраслям производства.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431007"/>
          </a:xfrm>
        </p:spPr>
        <p:txBody>
          <a:bodyPr/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темы проекта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445295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исследования. Цель и задачи проекта.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7CC295AD-6A7A-41C3-99D4-5ED0F43F5C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5082" y="864394"/>
            <a:ext cx="8874991" cy="3884251"/>
          </a:xfrm>
        </p:spPr>
        <p:txBody>
          <a:bodyPr/>
          <a:lstStyle/>
          <a:p>
            <a:pPr indent="449580" algn="just">
              <a:lnSpc>
                <a:spcPct val="150000"/>
              </a:lnSpc>
              <a:spcAft>
                <a:spcPts val="1200"/>
              </a:spcAft>
            </a:pPr>
            <a:r>
              <a:rPr lang="ru-RU" sz="16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Объектом исследования</a:t>
            </a:r>
            <a:r>
              <a:rPr lang="ru-RU" sz="1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данного проекта является Нижегородский филиал  </a:t>
            </a:r>
            <a:br>
              <a:rPr lang="ru-RU" sz="1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ООО «Газпром проектирование», выполняющий полный спектр услуг в области проектно-изыскательских работ и имеющий достаточные компетенции по тематике данного проекта.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Цель проекта 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конкурентоспособного подразделения по проектированию буровых платформ в составе НФ ООО </a:t>
            </a:r>
            <a:r>
              <a:rPr lang="en-US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проектирование</a:t>
            </a:r>
            <a:r>
              <a:rPr lang="en-US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1600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600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1">
            <a:extLst>
              <a:ext uri="{FF2B5EF4-FFF2-40B4-BE49-F238E27FC236}">
                <a16:creationId xmlns:a16="http://schemas.microsoft.com/office/drawing/2014/main" id="{E12F9905-C345-4F8B-A944-79BEB35F2EEB}"/>
              </a:ext>
            </a:extLst>
          </p:cNvPr>
          <p:cNvSpPr txBox="1">
            <a:spLocks/>
          </p:cNvSpPr>
          <p:nvPr/>
        </p:nvSpPr>
        <p:spPr>
          <a:xfrm>
            <a:off x="466486" y="2992021"/>
            <a:ext cx="3814891" cy="18677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9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задачи: </a:t>
            </a:r>
          </a:p>
          <a:p>
            <a:pPr indent="0"/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организационной структуры подразделения;</a:t>
            </a:r>
          </a:p>
          <a:p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Определения численности, состава и структуры производственных отделов;</a:t>
            </a:r>
          </a:p>
          <a:p>
            <a:endParaRPr lang="ru-RU" dirty="0"/>
          </a:p>
        </p:txBody>
      </p:sp>
      <p:sp>
        <p:nvSpPr>
          <p:cNvPr id="7" name="Текст 3">
            <a:extLst>
              <a:ext uri="{FF2B5EF4-FFF2-40B4-BE49-F238E27FC236}">
                <a16:creationId xmlns:a16="http://schemas.microsoft.com/office/drawing/2014/main" id="{5A1DC91E-AE5E-4EE6-B047-9C29B57009A3}"/>
              </a:ext>
            </a:extLst>
          </p:cNvPr>
          <p:cNvSpPr txBox="1">
            <a:spLocks/>
          </p:cNvSpPr>
          <p:nvPr/>
        </p:nvSpPr>
        <p:spPr>
          <a:xfrm>
            <a:off x="4281377" y="2954386"/>
            <a:ext cx="4486275" cy="1485690"/>
          </a:xfrm>
          <a:prstGeom prst="rect">
            <a:avLst/>
          </a:prstGeom>
        </p:spPr>
        <p:txBody>
          <a:bodyPr/>
          <a:lstStyle>
            <a:lvl1pPr mar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9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задачи:</a:t>
            </a:r>
          </a:p>
          <a:p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Расчет себестоимости, рентабельности, приведённых затрат;</a:t>
            </a:r>
          </a:p>
          <a:p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Решение вопросов финансирования проекта;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97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50813" y="814388"/>
            <a:ext cx="8828087" cy="3921918"/>
          </a:xfrm>
        </p:spPr>
        <p:txBody>
          <a:bodyPr/>
          <a:lstStyle/>
          <a:p>
            <a:pPr indent="449580" algn="just">
              <a:spcAft>
                <a:spcPts val="1200"/>
              </a:spcAft>
            </a:pPr>
            <a:r>
              <a:rPr lang="ru-RU" sz="1800" dirty="0">
                <a:solidFill>
                  <a:srgbClr val="111111"/>
                </a:solidFill>
                <a:latin typeface="Times New Roman" panose="02020603050405020304" pitchFamily="18" charset="0"/>
              </a:rPr>
              <a:t>Нефтяная платформа — сложный инженерный комплекс, предназначенный для бурения скважин и добычи углеводородного сырья на морском или океаническом шельфе.</a:t>
            </a:r>
          </a:p>
          <a:p>
            <a:pPr indent="449580" algn="just">
              <a:spcAft>
                <a:spcPts val="1200"/>
              </a:spcAft>
            </a:pPr>
            <a:endParaRPr lang="ru-RU" sz="1800" dirty="0">
              <a:solidFill>
                <a:srgbClr val="11111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443231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морских буровых платформах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D1C6FDA-80DF-459A-997C-7FDB822C2E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894" y="1371600"/>
            <a:ext cx="6429375" cy="336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2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443231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PEST,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-анализ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1EA97D-2DCD-4CE1-A5F6-9F929D9A0087}"/>
              </a:ext>
            </a:extLst>
          </p:cNvPr>
          <p:cNvSpPr txBox="1"/>
          <p:nvPr/>
        </p:nvSpPr>
        <p:spPr>
          <a:xfrm>
            <a:off x="274030" y="701932"/>
            <a:ext cx="3965381" cy="340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SPACE –анализ. Показатели конкурентных преимуществ.</a:t>
            </a:r>
            <a:endParaRPr lang="ru-RU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0BDCACD-DC65-43CF-8251-E00D3F8EC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376044"/>
              </p:ext>
            </p:extLst>
          </p:nvPr>
        </p:nvGraphicFramePr>
        <p:xfrm>
          <a:off x="253727" y="1009344"/>
          <a:ext cx="3972833" cy="1409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342">
                  <a:extLst>
                    <a:ext uri="{9D8B030D-6E8A-4147-A177-3AD203B41FA5}">
                      <a16:colId xmlns:a16="http://schemas.microsoft.com/office/drawing/2014/main" val="3119567010"/>
                    </a:ext>
                  </a:extLst>
                </a:gridCol>
                <a:gridCol w="3036094">
                  <a:extLst>
                    <a:ext uri="{9D8B030D-6E8A-4147-A177-3AD203B41FA5}">
                      <a16:colId xmlns:a16="http://schemas.microsoft.com/office/drawing/2014/main" val="3939181390"/>
                    </a:ext>
                  </a:extLst>
                </a:gridCol>
                <a:gridCol w="640397">
                  <a:extLst>
                    <a:ext uri="{9D8B030D-6E8A-4147-A177-3AD203B41FA5}">
                      <a16:colId xmlns:a16="http://schemas.microsoft.com/office/drawing/2014/main" val="20992760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Показатели конкурентных преимуществ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Оценка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904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Доля бизнеса компании в отрасли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7754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Изменение уровня персонала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5418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Наполнение портфеля заказами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693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Приверженность потребителей к продукции компании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2715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Финансовое положение компании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88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Состояние бизнеса у конкурентов компании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02759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Уровень деловых связей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704135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93D0977-2A46-404A-B651-7F59A45AC3F3}"/>
              </a:ext>
            </a:extLst>
          </p:cNvPr>
          <p:cNvSpPr txBox="1"/>
          <p:nvPr/>
        </p:nvSpPr>
        <p:spPr>
          <a:xfrm>
            <a:off x="294333" y="2496075"/>
            <a:ext cx="3960123" cy="340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SPACE –анализ. </a:t>
            </a:r>
            <a:r>
              <a:rPr lang="ru-RU" sz="1200" b="1" dirty="0">
                <a:solidFill>
                  <a:srgbClr val="000000"/>
                </a:solidFill>
                <a:cs typeface="Times New Roman" panose="02020603050405020304" pitchFamily="18" charset="0"/>
              </a:rPr>
              <a:t>Показатели стратегического потенциала.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092C2C-4AE8-49B1-B6AC-60A3A7565924}"/>
              </a:ext>
            </a:extLst>
          </p:cNvPr>
          <p:cNvSpPr txBox="1"/>
          <p:nvPr/>
        </p:nvSpPr>
        <p:spPr>
          <a:xfrm>
            <a:off x="3529964" y="2373523"/>
            <a:ext cx="104203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КП =3,71</a:t>
            </a:r>
            <a:endParaRPr lang="ru-RU" sz="1200" dirty="0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1E3003CC-F78B-4853-A597-1EDBA30DE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116418"/>
              </p:ext>
            </p:extLst>
          </p:nvPr>
        </p:nvGraphicFramePr>
        <p:xfrm>
          <a:off x="253727" y="2804585"/>
          <a:ext cx="3985684" cy="1798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612">
                  <a:extLst>
                    <a:ext uri="{9D8B030D-6E8A-4147-A177-3AD203B41FA5}">
                      <a16:colId xmlns:a16="http://schemas.microsoft.com/office/drawing/2014/main" val="1461962950"/>
                    </a:ext>
                  </a:extLst>
                </a:gridCol>
                <a:gridCol w="3033513">
                  <a:extLst>
                    <a:ext uri="{9D8B030D-6E8A-4147-A177-3AD203B41FA5}">
                      <a16:colId xmlns:a16="http://schemas.microsoft.com/office/drawing/2014/main" val="3762489271"/>
                    </a:ext>
                  </a:extLst>
                </a:gridCol>
                <a:gridCol w="663559">
                  <a:extLst>
                    <a:ext uri="{9D8B030D-6E8A-4147-A177-3AD203B41FA5}">
                      <a16:colId xmlns:a16="http://schemas.microsoft.com/office/drawing/2014/main" val="1542632324"/>
                    </a:ext>
                  </a:extLst>
                </a:gridCol>
              </a:tblGrid>
              <a:tr h="1491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Показатели стратегического потенциала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Оценка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7412090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Возможности выхода на новых клиентов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577289"/>
                  </a:ext>
                </a:extLst>
              </a:tr>
              <a:tr h="256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Возможности определения и диагностики проблем клиента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08036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Научно-исследовательский потенциал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5603407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Внедренческий потенциал.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425785"/>
                  </a:ext>
                </a:extLst>
              </a:tr>
              <a:tr h="256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Уровень исследования и экспертизы проблем клиента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3291068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Уровень новизны идей и рекомендаций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123254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Эффективность внедрения разработок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320819"/>
                  </a:ext>
                </a:extLst>
              </a:tr>
              <a:tr h="125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Учебно-методический уровень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26670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DE4E4F6-C087-4625-827F-D0E092AF17A1}"/>
              </a:ext>
            </a:extLst>
          </p:cNvPr>
          <p:cNvSpPr txBox="1"/>
          <p:nvPr/>
        </p:nvSpPr>
        <p:spPr>
          <a:xfrm>
            <a:off x="3529965" y="4539110"/>
            <a:ext cx="104203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 =3,5</a:t>
            </a:r>
            <a:endParaRPr lang="ru-RU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7F1182-1C78-4362-B5AA-A2ADDB5347C5}"/>
              </a:ext>
            </a:extLst>
          </p:cNvPr>
          <p:cNvSpPr txBox="1"/>
          <p:nvPr/>
        </p:nvSpPr>
        <p:spPr>
          <a:xfrm>
            <a:off x="4792690" y="701932"/>
            <a:ext cx="3932423" cy="340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SPACE –анализ. </a:t>
            </a:r>
            <a:r>
              <a:rPr lang="ru-RU" sz="1200" b="1" dirty="0">
                <a:solidFill>
                  <a:srgbClr val="000000"/>
                </a:solidFill>
                <a:cs typeface="Times New Roman" panose="02020603050405020304" pitchFamily="18" charset="0"/>
              </a:rPr>
              <a:t>Показатели привлекательности отрасли.</a:t>
            </a:r>
          </a:p>
        </p:txBody>
      </p:sp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A472D776-0FEE-41F5-A909-6E81F95F1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44583"/>
              </p:ext>
            </p:extLst>
          </p:nvPr>
        </p:nvGraphicFramePr>
        <p:xfrm>
          <a:off x="4850959" y="1003244"/>
          <a:ext cx="4209221" cy="1409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851">
                  <a:extLst>
                    <a:ext uri="{9D8B030D-6E8A-4147-A177-3AD203B41FA5}">
                      <a16:colId xmlns:a16="http://schemas.microsoft.com/office/drawing/2014/main" val="1443961552"/>
                    </a:ext>
                  </a:extLst>
                </a:gridCol>
                <a:gridCol w="3297070">
                  <a:extLst>
                    <a:ext uri="{9D8B030D-6E8A-4147-A177-3AD203B41FA5}">
                      <a16:colId xmlns:a16="http://schemas.microsoft.com/office/drawing/2014/main" val="333281393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3602814911"/>
                    </a:ext>
                  </a:extLst>
                </a:gridCol>
              </a:tblGrid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Показатели привлекательности отрасли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Оценка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5174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Вероятность вытеснения продукции компании продуктом-заменителем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12102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Уровень покупательской способности в данной отрасли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047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Способность покупателей ориентироваться в продуктах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6317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Уровень спроса на данный момент на рынке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095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Появление в отрасли новых компаний-конкурентов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1621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Требования потребителей к качеству продукта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70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Степень сотрудничества между конкурентами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215549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D9B66E34-6E41-4C60-AA9D-C7E75643AC8E}"/>
              </a:ext>
            </a:extLst>
          </p:cNvPr>
          <p:cNvSpPr txBox="1"/>
          <p:nvPr/>
        </p:nvSpPr>
        <p:spPr>
          <a:xfrm>
            <a:off x="8328649" y="2373522"/>
            <a:ext cx="104203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=3,57</a:t>
            </a:r>
            <a:endParaRPr lang="ru-RU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D48B2E-0447-4A61-9669-D01EDA013DD3}"/>
              </a:ext>
            </a:extLst>
          </p:cNvPr>
          <p:cNvSpPr txBox="1"/>
          <p:nvPr/>
        </p:nvSpPr>
        <p:spPr>
          <a:xfrm>
            <a:off x="4792690" y="2508233"/>
            <a:ext cx="3185616" cy="340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SPACE –анализ. </a:t>
            </a:r>
            <a:r>
              <a:rPr lang="ru-RU" sz="1200" b="1" dirty="0">
                <a:solidFill>
                  <a:srgbClr val="000000"/>
                </a:solidFill>
                <a:cs typeface="Times New Roman" panose="02020603050405020304" pitchFamily="18" charset="0"/>
              </a:rPr>
              <a:t>Показатели условий бизнеса.</a:t>
            </a:r>
          </a:p>
        </p:txBody>
      </p:sp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73746CA8-0546-4F7D-B0C2-961E5BFD1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09000"/>
              </p:ext>
            </p:extLst>
          </p:nvPr>
        </p:nvGraphicFramePr>
        <p:xfrm>
          <a:off x="4850959" y="2803212"/>
          <a:ext cx="4213031" cy="1246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81">
                  <a:extLst>
                    <a:ext uri="{9D8B030D-6E8A-4147-A177-3AD203B41FA5}">
                      <a16:colId xmlns:a16="http://schemas.microsoft.com/office/drawing/2014/main" val="1286473125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74449033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941103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Показатели условия бизнеса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Оценка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0893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Условия для внедрения новых технологий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47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Политические условия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893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Макроэкономические условия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0945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Государственно-правовые условия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4760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Социальные условия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2006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Культурные и демографические условия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2217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Географические и климатические условия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1530205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E720D6B8-B103-4077-B927-4B2B08EDD877}"/>
              </a:ext>
            </a:extLst>
          </p:cNvPr>
          <p:cNvSpPr txBox="1"/>
          <p:nvPr/>
        </p:nvSpPr>
        <p:spPr>
          <a:xfrm>
            <a:off x="8369255" y="4011062"/>
            <a:ext cx="104203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УБ =4,14</a:t>
            </a:r>
            <a:endParaRPr lang="ru-RU" sz="1200" dirty="0"/>
          </a:p>
        </p:txBody>
      </p:sp>
      <p:graphicFrame>
        <p:nvGraphicFramePr>
          <p:cNvPr id="27" name="Таблица 26">
            <a:extLst>
              <a:ext uri="{FF2B5EF4-FFF2-40B4-BE49-F238E27FC236}">
                <a16:creationId xmlns:a16="http://schemas.microsoft.com/office/drawing/2014/main" id="{E86AB4F5-2C15-49DF-A37E-8444B69F2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355935"/>
              </p:ext>
            </p:extLst>
          </p:nvPr>
        </p:nvGraphicFramePr>
        <p:xfrm>
          <a:off x="729671" y="1059248"/>
          <a:ext cx="4404359" cy="34580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94496">
                  <a:extLst>
                    <a:ext uri="{9D8B030D-6E8A-4147-A177-3AD203B41FA5}">
                      <a16:colId xmlns:a16="http://schemas.microsoft.com/office/drawing/2014/main" val="2542062666"/>
                    </a:ext>
                  </a:extLst>
                </a:gridCol>
                <a:gridCol w="2209863">
                  <a:extLst>
                    <a:ext uri="{9D8B030D-6E8A-4147-A177-3AD203B41FA5}">
                      <a16:colId xmlns:a16="http://schemas.microsoft.com/office/drawing/2014/main" val="3577945855"/>
                    </a:ext>
                  </a:extLst>
                </a:gridCol>
              </a:tblGrid>
              <a:tr h="1981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Сильные стороны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Слабые стороны</a:t>
                      </a:r>
                      <a:endParaRPr lang="en-US" sz="700" dirty="0">
                        <a:effectLst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1934378737"/>
                  </a:ext>
                </a:extLst>
              </a:tr>
              <a:tr h="497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1 Значительное по времени доминирование на рынке разработки проектной продукции в нефте-газовой сфере. Репутация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1 Сильная зависимость от ПАО “Газпром” может сделать компанию уязвимой к изменениям в политике материнской компании.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2223785274"/>
                  </a:ext>
                </a:extLst>
              </a:tr>
              <a:tr h="497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2 Собственная нормативно-техническая база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2 Ограниченная география: Деятельность компании в основном сосредоточена на российском рынке, что ограничивает ее потенциал для роста.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3486260432"/>
                  </a:ext>
                </a:extLst>
              </a:tr>
              <a:tr h="583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3 Доступ к технологиям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3. Бюрократическая структура: Как часть крупной государственной корпорации, ООО</a:t>
                      </a:r>
                      <a:r>
                        <a:rPr lang="en-US" sz="700" dirty="0">
                          <a:effectLst/>
                        </a:rPr>
                        <a:t> </a:t>
                      </a:r>
                      <a:r>
                        <a:rPr lang="ru-RU" sz="700" dirty="0">
                          <a:effectLst/>
                        </a:rPr>
                        <a:t>“Газпром проектирование” может иметь замедленные процессы принятия решений и низкую гибкость.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1599180719"/>
                  </a:ext>
                </a:extLst>
              </a:tr>
              <a:tr h="336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4 Финансовая стабильность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4 Ограничение возможности закупок  продукции  у некоторых поставщиков в связи с отсутствием сертификатов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2502695332"/>
                  </a:ext>
                </a:extLst>
              </a:tr>
              <a:tr h="336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5 Гарантированный сбыт при выполнении заказа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5 Существенная зависимость от внешнеполитической обстановки для выполнения иностранных заказов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2925694560"/>
                  </a:ext>
                </a:extLst>
              </a:tr>
              <a:tr h="222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6 Конкурентный уровень цен на продукцию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6 Сбои в предоставлении документации от поставщиков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1458678391"/>
                  </a:ext>
                </a:extLst>
              </a:tr>
              <a:tr h="336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7 Высококвалифицированный персонал и отсутствие текучести кадров среди квалифицированных работников 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7 Отсутствие на рынке труда специалистов по обслуживанию уникального оборудования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443266170"/>
                  </a:ext>
                </a:extLst>
              </a:tr>
              <a:tr h="222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</a:rPr>
                        <a:t>8 Высокая  исполнительская дисциплина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8 Низкая заинтересованность рядовых работников в развитии предприятия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3760487258"/>
                  </a:ext>
                </a:extLst>
              </a:tr>
              <a:tr h="222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9 Наличие резерва молодых специалистов (наличие собственной  учебной кафедры)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</a:rPr>
                        <a:t>9 Длительная подготовка высококвалифицированных специалистов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97" marR="28497" marT="0" marB="0" anchor="ctr"/>
                </a:tc>
                <a:extLst>
                  <a:ext uri="{0D108BD9-81ED-4DB2-BD59-A6C34878D82A}">
                    <a16:rowId xmlns:a16="http://schemas.microsoft.com/office/drawing/2014/main" val="3458606347"/>
                  </a:ext>
                </a:extLst>
              </a:tr>
            </a:tbl>
          </a:graphicData>
        </a:graphic>
      </p:graphicFrame>
      <p:pic>
        <p:nvPicPr>
          <p:cNvPr id="25" name="Shape 264">
            <a:extLst>
              <a:ext uri="{FF2B5EF4-FFF2-40B4-BE49-F238E27FC236}">
                <a16:creationId xmlns:a16="http://schemas.microsoft.com/office/drawing/2014/main" id="{2C25D117-C408-4CFD-B74B-B7AFF88CC26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394" y="1284177"/>
            <a:ext cx="4936331" cy="3100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319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50813" y="814388"/>
            <a:ext cx="8828087" cy="3921918"/>
          </a:xfrm>
        </p:spPr>
        <p:txBody>
          <a:bodyPr/>
          <a:lstStyle/>
          <a:p>
            <a:pPr indent="449580" algn="just">
              <a:spcAft>
                <a:spcPts val="12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Разработаны новые компетентностные профили должностей, а также пересмотрена существующая организационная структура.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49" y="68301"/>
            <a:ext cx="7321551" cy="614740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компетенций компании. Новая организационная структура.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AAD7B1AF-1857-4B6E-892C-EE8700186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" y="1246688"/>
            <a:ext cx="3228478" cy="348389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3707DED-E13F-4ADA-A1AA-3DDBFE1FDBEC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1" t="13723" r="40353" b="36468"/>
          <a:stretch/>
        </p:blipFill>
        <p:spPr bwMode="auto">
          <a:xfrm>
            <a:off x="3407865" y="1433062"/>
            <a:ext cx="5630937" cy="31111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7965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443231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экономической эффективности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1EA97D-2DCD-4CE1-A5F6-9F929D9A0087}"/>
              </a:ext>
            </a:extLst>
          </p:cNvPr>
          <p:cNvSpPr txBox="1"/>
          <p:nvPr/>
        </p:nvSpPr>
        <p:spPr>
          <a:xfrm>
            <a:off x="0" y="747652"/>
            <a:ext cx="2218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just"/>
            <a:r>
              <a:rPr lang="ru-RU" sz="1400" b="1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 бюджета затрат </a:t>
            </a:r>
            <a:endParaRPr lang="ru-RU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7101D26-BB4C-4645-9263-8ECC9F591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323616"/>
              </p:ext>
            </p:extLst>
          </p:nvPr>
        </p:nvGraphicFramePr>
        <p:xfrm>
          <a:off x="227298" y="1015020"/>
          <a:ext cx="4295934" cy="2234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494">
                  <a:extLst>
                    <a:ext uri="{9D8B030D-6E8A-4147-A177-3AD203B41FA5}">
                      <a16:colId xmlns:a16="http://schemas.microsoft.com/office/drawing/2014/main" val="689838336"/>
                    </a:ext>
                  </a:extLst>
                </a:gridCol>
                <a:gridCol w="3206496">
                  <a:extLst>
                    <a:ext uri="{9D8B030D-6E8A-4147-A177-3AD203B41FA5}">
                      <a16:colId xmlns:a16="http://schemas.microsoft.com/office/drawing/2014/main" val="3053039922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9125057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Статьи затрат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Сумма, тыс. руб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5096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Мебель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1800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6929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Вычислительная и офисная техника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18600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8634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Специализированное ПО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27900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791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Затраты на заработную плату с отчислениями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225420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1429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Канцтовары и офисная бумага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991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Повышение квалификации и переподготовка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3000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6007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Прочие затраты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</a:rPr>
                        <a:t>5000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871167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BDC8744-5B88-47BC-93A4-4DB2AF4F0A2D}"/>
              </a:ext>
            </a:extLst>
          </p:cNvPr>
          <p:cNvSpPr txBox="1"/>
          <p:nvPr/>
        </p:nvSpPr>
        <p:spPr>
          <a:xfrm>
            <a:off x="4620770" y="932568"/>
            <a:ext cx="435813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373D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Суммарные затраты в первый год при открытии подразделения составят 282020 тыс. руб., в последующие 261620 тыс. руб.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rgbClr val="373D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Срок проектирования буровой платформы составляет приблизительно 3 года.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rgbClr val="373D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Суммарные затраты за весь предполагаемый период проектных работ составят 805260 тыс. руб.</a:t>
            </a:r>
          </a:p>
          <a:p>
            <a:pPr algn="just"/>
            <a:r>
              <a:rPr lang="ru-RU" sz="1400" dirty="0">
                <a:solidFill>
                  <a:srgbClr val="373D3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Стоимость проектных работ составляет 40-60% стоимости буровой платформы.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E3EE6-677A-4144-A6D3-EC427177C24A}"/>
              </a:ext>
            </a:extLst>
          </p:cNvPr>
          <p:cNvSpPr txBox="1"/>
          <p:nvPr/>
        </p:nvSpPr>
        <p:spPr>
          <a:xfrm>
            <a:off x="147431" y="3394918"/>
            <a:ext cx="8751602" cy="792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Приблизительная стоимость буровой платформы может достигать более 100 млрд. руб., а стоимость проектных работ соответственно начинаться от 40 млрд. руб. 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351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443231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F2D0D5-FD7E-4721-9465-14ACC8DACD08}"/>
              </a:ext>
            </a:extLst>
          </p:cNvPr>
          <p:cNvSpPr txBox="1"/>
          <p:nvPr/>
        </p:nvSpPr>
        <p:spPr>
          <a:xfrm>
            <a:off x="223242" y="825817"/>
            <a:ext cx="87556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ea typeface="Calibri" panose="020F0502020204030204" pitchFamily="34" charset="0"/>
              </a:rPr>
              <a:t>   </a:t>
            </a:r>
            <a:r>
              <a:rPr lang="ru-RU" sz="2000" dirty="0">
                <a:effectLst/>
                <a:ea typeface="Calibri" panose="020F0502020204030204" pitchFamily="34" charset="0"/>
              </a:rPr>
              <a:t>В краткосрочной перспективе по реализации данного проекта с помощью разработанных предложений могут быть полностью достигнуты все цели и задачи.</a:t>
            </a:r>
            <a:endParaRPr lang="ru-RU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E22C68-D875-4F36-A4A1-EBFB2039501D}"/>
              </a:ext>
            </a:extLst>
          </p:cNvPr>
          <p:cNvSpPr txBox="1"/>
          <p:nvPr/>
        </p:nvSpPr>
        <p:spPr>
          <a:xfrm>
            <a:off x="0" y="1860101"/>
            <a:ext cx="8978900" cy="1972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4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Реальный экономический эффект достигается за счет: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800"/>
              </a:spcAft>
            </a:pPr>
            <a:r>
              <a:rPr lang="ru-RU" sz="1400" dirty="0">
                <a:cs typeface="Times New Roman" panose="02020603050405020304" pitchFamily="18" charset="0"/>
              </a:rPr>
              <a:t>- наполнение портфеля заказов на новое проектирование;</a:t>
            </a:r>
          </a:p>
          <a:p>
            <a:pPr indent="450215">
              <a:spcAft>
                <a:spcPts val="800"/>
              </a:spcAft>
            </a:pPr>
            <a:r>
              <a:rPr lang="ru-RU" sz="1400" dirty="0">
                <a:cs typeface="Times New Roman" panose="02020603050405020304" pitchFamily="18" charset="0"/>
              </a:rPr>
              <a:t>- снижение издержек и расходов на техническое сопровождение постройки буровых платформ; </a:t>
            </a:r>
          </a:p>
          <a:p>
            <a:pPr lvl="1">
              <a:spcAft>
                <a:spcPts val="800"/>
              </a:spcAft>
            </a:pPr>
            <a:r>
              <a:rPr lang="ru-RU" sz="1400" dirty="0">
                <a:cs typeface="Times New Roman" panose="02020603050405020304" pitchFamily="18" charset="0"/>
              </a:rPr>
              <a:t>- оптимизации численности и структуры подразделения;</a:t>
            </a:r>
          </a:p>
          <a:p>
            <a:pPr lvl="1">
              <a:spcAft>
                <a:spcPts val="800"/>
              </a:spcAft>
            </a:pPr>
            <a:r>
              <a:rPr lang="ru-RU" sz="1400" dirty="0">
                <a:cs typeface="Times New Roman" panose="02020603050405020304" pitchFamily="18" charset="0"/>
              </a:rPr>
              <a:t>- увеличения объемов проектирования в среднесрочной и долгосрочной перспективах.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34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1657350" y="4859755"/>
            <a:ext cx="7321550" cy="215444"/>
          </a:xfrm>
        </p:spPr>
        <p:txBody>
          <a:bodyPr/>
          <a:lstStyle/>
          <a:p>
            <a:r>
              <a:rPr lang="ru-RU" dirty="0"/>
              <a:t>ПРОЕКТИРОВАНИЕ МОРСКИХ БУРОВЫХ ПЛАТФОРМ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7350" y="76199"/>
            <a:ext cx="7321551" cy="443231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D85310-1ADB-4F10-8DA7-C71536F74690}"/>
              </a:ext>
            </a:extLst>
          </p:cNvPr>
          <p:cNvSpPr txBox="1"/>
          <p:nvPr/>
        </p:nvSpPr>
        <p:spPr>
          <a:xfrm>
            <a:off x="437554" y="963522"/>
            <a:ext cx="8249246" cy="2441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4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Социальный эффект</a:t>
            </a: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от реализации реального проекта выразится, в первую очередь, в активизации работы всех существующих производственных подразделений.</a:t>
            </a:r>
          </a:p>
          <a:p>
            <a:pPr indent="450215" algn="just">
              <a:spcAft>
                <a:spcPts val="800"/>
              </a:spcAft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Новые рабочие места в филиале. Программа содействия занятости населения Нижегородской области 2015-2025;</a:t>
            </a:r>
          </a:p>
          <a:p>
            <a:pPr indent="450215" algn="just">
              <a:spcAft>
                <a:spcPts val="800"/>
              </a:spcAft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Развитие судостроительной отрасли. Государственная программа «Развитие судостроения и техники для освоения шельфовых месторождений на 2013–2030 годы»;</a:t>
            </a:r>
          </a:p>
          <a:p>
            <a:pPr indent="450215" algn="just">
              <a:spcAft>
                <a:spcPts val="800"/>
              </a:spcAft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Развитие судостроительных специальностей в НГТУ и ВГАВТ. Программа развития образования Нижегородской области 2015-2035;</a:t>
            </a:r>
          </a:p>
          <a:p>
            <a:pPr indent="450215" algn="just">
              <a:spcAft>
                <a:spcPts val="800"/>
              </a:spcAft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Загрузка судостроительных заводов региона и страны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4288779498"/>
      </p:ext>
    </p:extLst>
  </p:cSld>
  <p:clrMapOvr>
    <a:masterClrMapping/>
  </p:clrMapOvr>
</p:sld>
</file>

<file path=ppt/theme/theme1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</TotalTime>
  <Words>1005</Words>
  <Application>Microsoft Office PowerPoint</Application>
  <PresentationFormat>Экран (16:9)</PresentationFormat>
  <Paragraphs>207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4_Специальное оформление</vt:lpstr>
      <vt:lpstr>6_Специальное оформление</vt:lpstr>
      <vt:lpstr>8_Специальное оформление</vt:lpstr>
      <vt:lpstr>Презентация PowerPoint</vt:lpstr>
      <vt:lpstr>Актуальность темы проекта</vt:lpstr>
      <vt:lpstr>Объект исследования. Цель и задачи проекта.</vt:lpstr>
      <vt:lpstr>О морских буровых платформах</vt:lpstr>
      <vt:lpstr>PEST, SWOT, SPACE-анализ </vt:lpstr>
      <vt:lpstr>Формирование компетенций компании. Новая организационная структура.</vt:lpstr>
      <vt:lpstr>Определение экономической эффективности </vt:lpstr>
      <vt:lpstr>Заключение</vt:lpstr>
      <vt:lpstr>Заключение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julia</dc:creator>
  <cp:lastModifiedBy>Пользователь</cp:lastModifiedBy>
  <cp:revision>129</cp:revision>
  <cp:lastPrinted>2023-04-17T09:14:06Z</cp:lastPrinted>
  <dcterms:created xsi:type="dcterms:W3CDTF">2016-02-05T10:31:15Z</dcterms:created>
  <dcterms:modified xsi:type="dcterms:W3CDTF">2024-12-03T17:26:17Z</dcterms:modified>
</cp:coreProperties>
</file>