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85" r:id="rId3"/>
    <p:sldId id="286" r:id="rId4"/>
    <p:sldId id="274" r:id="rId5"/>
    <p:sldId id="289" r:id="rId6"/>
    <p:sldId id="290" r:id="rId7"/>
    <p:sldId id="291" r:id="rId8"/>
    <p:sldId id="283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868A9B-603F-4C3D-BECE-3ED8C1ECAF1F}">
          <p14:sldIdLst>
            <p14:sldId id="257"/>
            <p14:sldId id="285"/>
            <p14:sldId id="286"/>
            <p14:sldId id="274"/>
            <p14:sldId id="289"/>
            <p14:sldId id="290"/>
            <p14:sldId id="29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004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7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58" y="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95B49-142D-4319-882A-969BE3C9813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E58F-5DFC-4F7B-97DB-402231490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7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480" y="2059806"/>
            <a:ext cx="9144000" cy="104589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480" y="3098267"/>
            <a:ext cx="9144000" cy="10309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7" y="78381"/>
            <a:ext cx="2802587" cy="1981425"/>
          </a:xfrm>
          <a:prstGeom prst="rect">
            <a:avLst/>
          </a:prstGeom>
        </p:spPr>
      </p:pic>
      <p:pic>
        <p:nvPicPr>
          <p:cNvPr id="1030" name="Picture 6" descr="https://downloader.disk.yandex.ru/preview/e962c7245d312a1dc0c9220989c68cbb834dcf024e4e1f40d172bf52d69c7c14/64666d80/43AonNAV2lNmfaaenO_lJAGvRWipyo_fiKid15XX3EM88VaOB2VphV1IvRYaN_clzcXQpH-yMmpukIwHOQSU4g%3D%3D?uid=0&amp;filename=BusNN_mb_0000%20copy.png&amp;disposition=inline&amp;hash=&amp;limit=0&amp;content_type=image%2Fpng&amp;owner_uid=0&amp;tknv=v2&amp;size=1872x94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10509" r="2895" b="2179"/>
          <a:stretch/>
        </p:blipFill>
        <p:spPr bwMode="auto">
          <a:xfrm>
            <a:off x="2193900" y="5561400"/>
            <a:ext cx="2166546" cy="12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ownloader.disk.yandex.ru/preview/40f5adc7e82ec6d36e40dc6d08bdfd17564b8e479cf026f51073ce37203742e9/64666df7/gTUs4U2YdBUTdfpsJpHoW0nFZFuFDcFKLT0q7DopLxplPtb28DJlyy4dhYuyIE1ld2pKBt2Yf5Tz3MTjktdftw%3D%3D?uid=0&amp;filename=1_View01.png&amp;disposition=inline&amp;hash=&amp;limit=0&amp;content_type=image%2Fpng&amp;owner_uid=0&amp;tknv=v2&amp;size=1872x94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3" b="13738"/>
          <a:stretch/>
        </p:blipFill>
        <p:spPr bwMode="auto">
          <a:xfrm>
            <a:off x="9039170" y="5087127"/>
            <a:ext cx="2719365" cy="17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ownloader.disk.yandex.ru/preview/6f3a63487c80d4be40a815f01a35bf9fd3257fab3c3d9fc263ec1fa31025f6bf/64666e32/_a3m_4D79eS1SRsqe_wb1bZWBXuu7hpwoeVXcJDb_xqI0m9Kf1Z4JxPwbToueC9O1cgbDb0l6MeFPRoZ0W-oeA%3D%3D?uid=0&amp;filename=Sobol_NN_2265-00.png&amp;disposition=inline&amp;hash=&amp;limit=0&amp;content_type=image%2Fpng&amp;owner_uid=0&amp;tknv=v2&amp;size=1872x940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17705" r="7835" b="6717"/>
          <a:stretch/>
        </p:blipFill>
        <p:spPr bwMode="auto">
          <a:xfrm>
            <a:off x="4620062" y="5561400"/>
            <a:ext cx="1994190" cy="12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wnloader.disk.yandex.ru/preview/34462afa808989fa12f7df8b03d85e8a6d2d23bf979044bfd6051a06bc82a3dd/64666d80/AxDJFSXEiItQI9xfkiw9T2iAa90-gPCtsOheXrUG6Vo5wk00Z-vlTpYz__ri0MSEPmeR6OdlEaYJjxvdFVfK2g%3D%3D?uid=0&amp;filename=bort_mb_1r_0000%20copy.png&amp;disposition=inline&amp;hash=&amp;limit=0&amp;content_type=image%2Fpng&amp;owner_uid=0&amp;tknv=v2&amp;size=1872x940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17659"/>
          <a:stretch/>
        </p:blipFill>
        <p:spPr bwMode="auto">
          <a:xfrm>
            <a:off x="112947" y="5625492"/>
            <a:ext cx="2241632" cy="12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ownloader.disk.yandex.ru/preview/65506aaaa08138e2d550c89bc5fada22aa1d8761d53e0b6821490ca4e4534e46/64664d91/rhAWkOOP3Bxh4Y1A_V6_umOrX7c29WIcCPK4-DyqIisevAE1n8cyIlfkUzAyeLAtgjQFWXrlCVDq6m5l49zSkA%3D%3D?uid=0&amp;filename=v1a.png&amp;disposition=inline&amp;hash=&amp;limit=0&amp;content_type=image%2Fpng&amp;owner_uid=0&amp;tknv=v2&amp;size=1872x94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33" y="5561400"/>
            <a:ext cx="1985037" cy="12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FC080B-4D45-4E5B-FEE1-F612F0A96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6441" r="1173" b="4058"/>
          <a:stretch/>
        </p:blipFill>
        <p:spPr>
          <a:xfrm flipH="1">
            <a:off x="5114176" y="794756"/>
            <a:ext cx="7091112" cy="534902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5047129" y="576697"/>
            <a:ext cx="7144871" cy="57703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70355-825A-39EC-9DBA-9CA39AB95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2386" b="299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70355-825A-39EC-9DBA-9CA39AB95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2386" b="299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04C5E7-2758-0DA2-0180-4814E5784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22042" b="5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128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58" y="182245"/>
            <a:ext cx="10432983" cy="78990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479658" y="972152"/>
            <a:ext cx="11232683" cy="9626"/>
          </a:xfrm>
          <a:prstGeom prst="line">
            <a:avLst/>
          </a:prstGeom>
          <a:ln w="12700">
            <a:solidFill>
              <a:srgbClr val="004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19" y="534"/>
            <a:ext cx="1457162" cy="1030212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390756" y="1297188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5724756" y="1297188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969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7382" r="8342" b="126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185739"/>
            <a:ext cx="1435797" cy="10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7382" r="8342" b="126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185739"/>
            <a:ext cx="1435797" cy="10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70" t="12323" r="4395" b="6135"/>
          <a:stretch/>
        </p:blipFill>
        <p:spPr>
          <a:xfrm>
            <a:off x="1" y="-31916"/>
            <a:ext cx="12192000" cy="6889916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88" y="185739"/>
            <a:ext cx="1477873" cy="10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6" t="16470" r="11894" b="17307"/>
          <a:stretch/>
        </p:blipFill>
        <p:spPr>
          <a:xfrm>
            <a:off x="0" y="0"/>
            <a:ext cx="12230382" cy="6858000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567" y="204989"/>
            <a:ext cx="1474821" cy="10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8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rcRect l="27322" t="34208" r="27214" b="20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88" y="185739"/>
            <a:ext cx="1477873" cy="10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7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58" y="185740"/>
            <a:ext cx="10387264" cy="78118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658" y="1152809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479658" y="972152"/>
            <a:ext cx="11232683" cy="9626"/>
          </a:xfrm>
          <a:prstGeom prst="line">
            <a:avLst/>
          </a:prstGeom>
          <a:ln w="12700">
            <a:solidFill>
              <a:srgbClr val="004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04" y="0"/>
            <a:ext cx="1523015" cy="10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58" y="191872"/>
            <a:ext cx="10432983" cy="78990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479658" y="972152"/>
            <a:ext cx="11232683" cy="9626"/>
          </a:xfrm>
          <a:prstGeom prst="line">
            <a:avLst/>
          </a:prstGeom>
          <a:ln w="12700">
            <a:solidFill>
              <a:srgbClr val="0045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18" y="0"/>
            <a:ext cx="1457163" cy="10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00" y="120152"/>
            <a:ext cx="10432983" cy="78990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18" y="0"/>
            <a:ext cx="1457163" cy="10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6441" r="1173" b="4058"/>
          <a:stretch/>
        </p:blipFill>
        <p:spPr>
          <a:xfrm>
            <a:off x="19663" y="237344"/>
            <a:ext cx="8770376" cy="661574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6441" r="1173" b="4058"/>
          <a:stretch/>
        </p:blipFill>
        <p:spPr>
          <a:xfrm>
            <a:off x="19663" y="794756"/>
            <a:ext cx="7091112" cy="534902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2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6441" r="1173" b="4058"/>
          <a:stretch/>
        </p:blipFill>
        <p:spPr>
          <a:xfrm>
            <a:off x="19663" y="794756"/>
            <a:ext cx="7091112" cy="534902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9663" y="779232"/>
            <a:ext cx="6831105" cy="556708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6441" r="1173" b="4058"/>
          <a:stretch/>
        </p:blipFill>
        <p:spPr>
          <a:xfrm flipH="1">
            <a:off x="3578950" y="237344"/>
            <a:ext cx="8367247" cy="661574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73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t="6441" r="1173" b="4058"/>
          <a:stretch/>
        </p:blipFill>
        <p:spPr>
          <a:xfrm flipH="1">
            <a:off x="3578950" y="237344"/>
            <a:ext cx="8367247" cy="661574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0756" y="6548850"/>
            <a:ext cx="27432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48850"/>
            <a:ext cx="4114800" cy="22733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48850"/>
            <a:ext cx="2743200" cy="227333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A4EBEB5-BD02-46DC-AA6E-418D8B65E8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60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57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75" r:id="rId4"/>
    <p:sldLayoutId id="2147483665" r:id="rId5"/>
    <p:sldLayoutId id="2147483670" r:id="rId6"/>
    <p:sldLayoutId id="2147483673" r:id="rId7"/>
    <p:sldLayoutId id="2147483666" r:id="rId8"/>
    <p:sldLayoutId id="2147483674" r:id="rId9"/>
    <p:sldLayoutId id="2147483671" r:id="rId10"/>
    <p:sldLayoutId id="2147483667" r:id="rId11"/>
    <p:sldLayoutId id="2147483672" r:id="rId12"/>
    <p:sldLayoutId id="2147483668" r:id="rId13"/>
    <p:sldLayoutId id="2147483664" r:id="rId14"/>
    <p:sldLayoutId id="2147483662" r:id="rId15"/>
    <p:sldLayoutId id="2147483669" r:id="rId16"/>
    <p:sldLayoutId id="2147483660" r:id="rId17"/>
    <p:sldLayoutId id="2147483655" r:id="rId18"/>
    <p:sldLayoutId id="214748366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52400" y="465652"/>
            <a:ext cx="10041775" cy="1045896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НИЖЕГОРОДСКИЙ ГОСУДАРСТВЕННЫЙ ТЕХНИЧЕСКИЙ УНИВЕРСИТЕТ </a:t>
            </a:r>
            <a:r>
              <a:rPr lang="ru-RU" sz="1800" cap="none" dirty="0"/>
              <a:t>имени</a:t>
            </a:r>
            <a:r>
              <a:rPr lang="ru-RU" sz="1800" dirty="0"/>
              <a:t> Р.Е.АЛЕКСЕЕВА</a:t>
            </a:r>
            <a:br>
              <a:rPr lang="ru-RU" sz="1800" dirty="0"/>
            </a:br>
            <a:endParaRPr lang="ru-RU" sz="1800" b="1" dirty="0"/>
          </a:p>
        </p:txBody>
      </p:sp>
      <p:sp>
        <p:nvSpPr>
          <p:cNvPr id="4" name="Заголовок 11"/>
          <p:cNvSpPr txBox="1">
            <a:spLocks/>
          </p:cNvSpPr>
          <p:nvPr/>
        </p:nvSpPr>
        <p:spPr>
          <a:xfrm>
            <a:off x="-80356" y="1502368"/>
            <a:ext cx="9509760" cy="1045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br>
              <a:rPr lang="ru-RU" sz="1800" dirty="0"/>
            </a:br>
            <a:endParaRPr lang="ru-RU" sz="1800" dirty="0"/>
          </a:p>
        </p:txBody>
      </p:sp>
      <p:sp>
        <p:nvSpPr>
          <p:cNvPr id="5" name="Заголовок 11"/>
          <p:cNvSpPr txBox="1">
            <a:spLocks/>
          </p:cNvSpPr>
          <p:nvPr/>
        </p:nvSpPr>
        <p:spPr>
          <a:xfrm>
            <a:off x="551412" y="1157923"/>
            <a:ext cx="9509760" cy="727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cap="none" dirty="0"/>
              <a:t>Президентская программа подготовки управленческих кадров</a:t>
            </a:r>
          </a:p>
          <a:p>
            <a:pPr algn="ctr">
              <a:lnSpc>
                <a:spcPct val="100000"/>
              </a:lnSpc>
            </a:pPr>
            <a:r>
              <a:rPr lang="ru-RU" sz="1800" cap="none" dirty="0"/>
              <a:t>Специальность «Менеджмент»</a:t>
            </a:r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1341120" y="2921662"/>
            <a:ext cx="9509760" cy="664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cap="none" dirty="0"/>
              <a:t>Проект совершенствования системы управления центра компетенций «Беспилотные платформы» в ООО «ОИЦ»</a:t>
            </a:r>
          </a:p>
        </p:txBody>
      </p:sp>
    </p:spTree>
    <p:extLst>
      <p:ext uri="{BB962C8B-B14F-4D97-AF65-F5344CB8AC3E}">
        <p14:creationId xmlns:p14="http://schemas.microsoft.com/office/powerpoint/2010/main" val="162304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3F37115-7F3E-35D7-22EE-89E66C764F3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C3F44B-B0A4-F61F-8785-389E268E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BEB5-BD02-46DC-AA6E-418D8B65E8B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1B76F-C2B0-9F60-ADD5-84958E5C0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8" y="1586234"/>
            <a:ext cx="4410825" cy="4146175"/>
          </a:xfrm>
          <a:prstGeom prst="roundRect">
            <a:avLst>
              <a:gd name="adj" fmla="val 35359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A96FC-0EAC-FD5E-015A-B621421CD851}"/>
              </a:ext>
            </a:extLst>
          </p:cNvPr>
          <p:cNvSpPr txBox="1"/>
          <p:nvPr/>
        </p:nvSpPr>
        <p:spPr>
          <a:xfrm>
            <a:off x="5124091" y="2555683"/>
            <a:ext cx="6771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Шудин Юрий Николаевич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Главный инженер – конструктор – руководитель направления Центра компетенции «Беспилотные платформы» ООО «Объединенный инженерный центр»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72EBE-4901-B4B5-00BB-6F6851DB7DD7}"/>
              </a:ext>
            </a:extLst>
          </p:cNvPr>
          <p:cNvSpPr txBox="1"/>
          <p:nvPr/>
        </p:nvSpPr>
        <p:spPr>
          <a:xfrm>
            <a:off x="1712419" y="336012"/>
            <a:ext cx="964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Выпускник президентской программы 2024г.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6667A-1BF1-99B2-2DF5-378433829E72}"/>
              </a:ext>
            </a:extLst>
          </p:cNvPr>
          <p:cNvSpPr txBox="1"/>
          <p:nvPr/>
        </p:nvSpPr>
        <p:spPr>
          <a:xfrm>
            <a:off x="1712419" y="837741"/>
            <a:ext cx="964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Специальность «Менеджмент»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7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5F68-DA9D-369B-B9BC-B59FED34F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FFE76-0CB7-0F2F-846F-A5D9153F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Объединённый инженерный центр ООО «</a:t>
            </a:r>
            <a:r>
              <a:rPr lang="ru-RU" sz="2000" dirty="0" err="1"/>
              <a:t>Нижкомавто</a:t>
            </a:r>
            <a:r>
              <a:rPr lang="ru-RU" sz="2000" dirty="0"/>
              <a:t>»</a:t>
            </a:r>
          </a:p>
        </p:txBody>
      </p:sp>
      <p:sp>
        <p:nvSpPr>
          <p:cNvPr id="3" name="Прямоугольник 13">
            <a:extLst>
              <a:ext uri="{FF2B5EF4-FFF2-40B4-BE49-F238E27FC236}">
                <a16:creationId xmlns:a16="http://schemas.microsoft.com/office/drawing/2014/main" id="{6E6E951E-2986-924E-8401-02E055BD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1" y="1010735"/>
            <a:ext cx="11601017" cy="360363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chemeClr val="accent2"/>
              </a:gs>
              <a:gs pos="35000">
                <a:schemeClr val="accent2"/>
              </a:gs>
              <a:gs pos="100000">
                <a:srgbClr val="FFFFFF"/>
              </a:gs>
            </a:gsLst>
            <a:lin ang="1800000" scaled="0"/>
          </a:gradFill>
          <a:ln w="25400" algn="ctr">
            <a:noFill/>
            <a:miter lim="800000"/>
          </a:ln>
          <a:effectLst/>
        </p:spPr>
        <p:txBody>
          <a:bodyPr lIns="36000" tIns="36000" rIns="36000" bIns="3600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Verdana"/>
                <a:ea typeface="Verdana"/>
                <a:cs typeface="Verdana"/>
              </a:rPr>
              <a:t>Проектно-конструкторская школа с 95-летней историей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C83A67-A64A-D1B4-F56D-FFA0D3FFACEC}"/>
              </a:ext>
            </a:extLst>
          </p:cNvPr>
          <p:cNvSpPr/>
          <p:nvPr/>
        </p:nvSpPr>
        <p:spPr>
          <a:xfrm>
            <a:off x="3314700" y="1367746"/>
            <a:ext cx="8577262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indent="-180975" algn="just"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Полный цикл разработки продукта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: разработка концепции, дизайн, планирование и составление графика, создание прототипов, тестирование, моделирование процессов, управление затратами.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31 центр инженерных компетенций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, ориентированных на расширение профессиональных знаний и технологий.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Сотрудничество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 с профессиональными высшими учебными заведениями, сертификационными центрами, государственными органами и, что очень важно, - с заказчиками.</a:t>
            </a:r>
          </a:p>
        </p:txBody>
      </p:sp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id="{908639A6-44FB-E859-F59F-CCA72859A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145" y="2647305"/>
            <a:ext cx="313647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chemeClr val="accent2"/>
              </a:gs>
              <a:gs pos="35000">
                <a:schemeClr val="accent2"/>
              </a:gs>
              <a:gs pos="100000">
                <a:srgbClr val="FFFFFF"/>
              </a:gs>
            </a:gsLst>
            <a:lin ang="1800000" scaled="0"/>
          </a:gradFill>
          <a:ln w="25400" algn="ctr">
            <a:noFill/>
            <a:miter lim="800000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" sz="1400" b="1" kern="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 3D моделирование</a:t>
            </a:r>
            <a:endParaRPr lang="ru-RU" altLang="ru-RU" sz="1400" b="1" kern="0" dirty="0">
              <a:solidFill>
                <a:schemeClr val="bg1"/>
              </a:solidFill>
              <a:highlight>
                <a:srgbClr val="000000">
                  <a:alpha val="0"/>
                </a:srgbClr>
              </a:highlight>
              <a:latin typeface="Verdana"/>
              <a:ea typeface="Verdana"/>
            </a:endParaRPr>
          </a:p>
        </p:txBody>
      </p:sp>
      <p:sp>
        <p:nvSpPr>
          <p:cNvPr id="6" name="Прямоугольник 13">
            <a:extLst>
              <a:ext uri="{FF2B5EF4-FFF2-40B4-BE49-F238E27FC236}">
                <a16:creationId xmlns:a16="http://schemas.microsoft.com/office/drawing/2014/main" id="{C6B38110-9E11-BD8C-D6D2-E643EEB0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005" y="2647305"/>
            <a:ext cx="4824752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chemeClr val="accent2"/>
              </a:gs>
              <a:gs pos="35000">
                <a:schemeClr val="accent2"/>
              </a:gs>
              <a:gs pos="100000">
                <a:srgbClr val="FFFFFF"/>
              </a:gs>
            </a:gsLst>
            <a:lin ang="1800000" scaled="0"/>
          </a:gradFill>
          <a:ln w="25400" algn="ctr">
            <a:noFill/>
            <a:miter lim="800000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" sz="1400" b="1" kern="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  Создание прототипов</a:t>
            </a:r>
          </a:p>
        </p:txBody>
      </p:sp>
      <p:pic>
        <p:nvPicPr>
          <p:cNvPr id="7" name="Picture 10" descr="C:\Arho\Фотографии\Производство\ЗШП\zspf-ill_4.jpg">
            <a:extLst>
              <a:ext uri="{FF2B5EF4-FFF2-40B4-BE49-F238E27FC236}">
                <a16:creationId xmlns:a16="http://schemas.microsoft.com/office/drawing/2014/main" id="{66051E35-BBEB-4025-0DE9-183B7B5B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8057" y="3087584"/>
            <a:ext cx="4791700" cy="136884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0882AB-1B83-C60C-D6BB-5587F365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197" y="4536706"/>
            <a:ext cx="7985560" cy="360363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chemeClr val="accent2"/>
              </a:gs>
              <a:gs pos="25000">
                <a:schemeClr val="accent2"/>
              </a:gs>
              <a:gs pos="100000">
                <a:srgbClr val="FFFFFF"/>
              </a:gs>
            </a:gsLst>
            <a:lin ang="1800000" scaled="0"/>
          </a:gradFill>
          <a:ln w="25400" algn="ctr">
            <a:noFill/>
            <a:miter lim="800000"/>
          </a:ln>
          <a:effectLst/>
        </p:spPr>
        <p:txBody>
          <a:bodyPr lIns="36000" tIns="36000" rIns="36000" bIns="36000" anchor="ctr">
            <a:noAutofit/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" sz="1400" b="1" kern="0" dirty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Verdana"/>
                <a:ea typeface="Verdana"/>
              </a:rPr>
              <a:t>  Современные технологии контроля и тестирования новых моделей</a:t>
            </a:r>
          </a:p>
        </p:txBody>
      </p:sp>
      <p:pic>
        <p:nvPicPr>
          <p:cNvPr id="9" name="Picture 5" descr="C:\Documents and Settings\ErasovPB\Мои документы\Мои полученные файлы\DSC_9745.jpg">
            <a:extLst>
              <a:ext uri="{FF2B5EF4-FFF2-40B4-BE49-F238E27FC236}">
                <a16:creationId xmlns:a16="http://schemas.microsoft.com/office/drawing/2014/main" id="{A2A37E53-AA4F-D357-1773-33F4CE80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72205" y="5073898"/>
            <a:ext cx="2381713" cy="154347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VetrovYN\Desktop\ФОТО\Фотоальбом\11-лучшая конструкторская школа-2 р\Новая папка\12.jpg">
            <a:extLst>
              <a:ext uri="{FF2B5EF4-FFF2-40B4-BE49-F238E27FC236}">
                <a16:creationId xmlns:a16="http://schemas.microsoft.com/office/drawing/2014/main" id="{C554273B-B8F7-EB70-FBA2-E960D593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4197" y="5062412"/>
            <a:ext cx="2308119" cy="15351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6" descr="http://gazgroup.ru/data/images/_DSC6749.png">
            <a:extLst>
              <a:ext uri="{FF2B5EF4-FFF2-40B4-BE49-F238E27FC236}">
                <a16:creationId xmlns:a16="http://schemas.microsoft.com/office/drawing/2014/main" id="{58C3055F-CC26-5218-9B4D-D2CE1E03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63807" y="5082197"/>
            <a:ext cx="2275950" cy="15351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4" descr="https://sevres.ru/upload/files/modernizirovannoe%20shassi_gazon_next.jpg">
            <a:extLst>
              <a:ext uri="{FF2B5EF4-FFF2-40B4-BE49-F238E27FC236}">
                <a16:creationId xmlns:a16="http://schemas.microsoft.com/office/drawing/2014/main" id="{6A8A2205-677D-F107-DDA5-1D8B40DC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55" y="2976582"/>
            <a:ext cx="3160808" cy="15908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803536-1C30-B0DE-C6FC-67C42C61A7D8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0" r="6012"/>
          <a:stretch>
            <a:fillRect/>
          </a:stretch>
        </p:blipFill>
        <p:spPr bwMode="auto">
          <a:xfrm>
            <a:off x="357946" y="1481022"/>
            <a:ext cx="2956754" cy="25826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0B600C-5797-2F1A-A3D3-3FF8D2B2D9DB}"/>
              </a:ext>
            </a:extLst>
          </p:cNvPr>
          <p:cNvSpPr/>
          <p:nvPr/>
        </p:nvSpPr>
        <p:spPr>
          <a:xfrm>
            <a:off x="162263" y="4198064"/>
            <a:ext cx="3277997" cy="247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10000"/>
              </a:lnSpc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1000 инженеров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, </a:t>
            </a:r>
            <a:r>
              <a:rPr lang="ru" sz="115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осуществляющих полный цикл НИОКР для всех производственных компаний Группы ГАЗ в РФ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;</a:t>
            </a:r>
          </a:p>
          <a:p>
            <a:pPr marL="180975" indent="-180975" algn="just">
              <a:lnSpc>
                <a:spcPct val="110000"/>
              </a:lnSpc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Два опорных технических</a:t>
            </a:r>
            <a:r>
              <a:rPr lang="ru-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 университета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, </a:t>
            </a:r>
            <a:r>
              <a:rPr lang="ru" sz="115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участвующих в совместных научно-практических разработках:  МГТУ им. Баумана и НГТУ им. Алексеева;</a:t>
            </a:r>
          </a:p>
          <a:p>
            <a:pPr marL="180975" indent="-180975" algn="just">
              <a:lnSpc>
                <a:spcPct val="110000"/>
              </a:lnSpc>
              <a:buFontTx/>
              <a:buChar char="•"/>
              <a:defRPr/>
            </a:pPr>
            <a:r>
              <a:rPr lang="ru" sz="1200" b="1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Международный опыт работы</a:t>
            </a:r>
            <a:r>
              <a:rPr lang="ru" sz="120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 </a:t>
            </a:r>
            <a:r>
              <a:rPr lang="ru" sz="1150" dirty="0">
                <a:highlight>
                  <a:srgbClr val="000000">
                    <a:alpha val="0"/>
                  </a:srgbClr>
                </a:highlight>
                <a:latin typeface="Verdana"/>
                <a:ea typeface="Verdana"/>
                <a:cs typeface="Verdana"/>
              </a:rPr>
              <a:t>с инженерными и сертификационными центрами иностранных государств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0ADFCA2C-598F-FFA1-419B-A0D99906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254" y="6548850"/>
            <a:ext cx="1080000" cy="227333"/>
          </a:xfrm>
        </p:spPr>
        <p:txBody>
          <a:bodyPr/>
          <a:lstStyle/>
          <a:p>
            <a:pPr algn="ctr"/>
            <a:fld id="{FA4EBEB5-BD02-46DC-AA6E-418D8B65E8BD}" type="slidenum">
              <a:rPr lang="ru-RU" smtClean="0"/>
              <a:pPr algn="ct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История беспилотной тематики в </a:t>
            </a:r>
            <a:r>
              <a:rPr lang="ru-RU" sz="2000" dirty="0" err="1"/>
              <a:t>Ооо</a:t>
            </a:r>
            <a:r>
              <a:rPr lang="ru-RU" sz="2000" dirty="0"/>
              <a:t> «</a:t>
            </a:r>
            <a:r>
              <a:rPr lang="ru-RU" sz="2000" dirty="0" err="1"/>
              <a:t>оиц</a:t>
            </a:r>
            <a:r>
              <a:rPr lang="ru-RU" sz="2000" dirty="0"/>
              <a:t>»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B7DDC38-2F31-7DF5-6445-499BC85767E5}"/>
              </a:ext>
            </a:extLst>
          </p:cNvPr>
          <p:cNvCxnSpPr>
            <a:cxnSpLocks/>
          </p:cNvCxnSpPr>
          <p:nvPr/>
        </p:nvCxnSpPr>
        <p:spPr>
          <a:xfrm>
            <a:off x="10666010" y="3259072"/>
            <a:ext cx="0" cy="648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7879AB1-A312-4E17-3CFD-A098C14F0957}"/>
              </a:ext>
            </a:extLst>
          </p:cNvPr>
          <p:cNvCxnSpPr>
            <a:cxnSpLocks/>
          </p:cNvCxnSpPr>
          <p:nvPr/>
        </p:nvCxnSpPr>
        <p:spPr>
          <a:xfrm>
            <a:off x="7079973" y="1907562"/>
            <a:ext cx="0" cy="612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EEB32DA-DB28-860E-F3ED-8A6D4B6012B1}"/>
              </a:ext>
            </a:extLst>
          </p:cNvPr>
          <p:cNvCxnSpPr>
            <a:cxnSpLocks/>
          </p:cNvCxnSpPr>
          <p:nvPr/>
        </p:nvCxnSpPr>
        <p:spPr>
          <a:xfrm>
            <a:off x="3876608" y="3287065"/>
            <a:ext cx="0" cy="57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9FD6073-E566-54BD-89A2-5DA0A312ABCB}"/>
              </a:ext>
            </a:extLst>
          </p:cNvPr>
          <p:cNvCxnSpPr>
            <a:cxnSpLocks/>
          </p:cNvCxnSpPr>
          <p:nvPr/>
        </p:nvCxnSpPr>
        <p:spPr>
          <a:xfrm>
            <a:off x="1379365" y="1915726"/>
            <a:ext cx="0" cy="576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E5C6C43-109E-546D-5251-1EF1658F073F}"/>
              </a:ext>
            </a:extLst>
          </p:cNvPr>
          <p:cNvCxnSpPr>
            <a:cxnSpLocks/>
          </p:cNvCxnSpPr>
          <p:nvPr/>
        </p:nvCxnSpPr>
        <p:spPr>
          <a:xfrm>
            <a:off x="10632343" y="1487171"/>
            <a:ext cx="0" cy="10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1B4D795-21CF-DEE0-857C-D4E6E8555F51}"/>
              </a:ext>
            </a:extLst>
          </p:cNvPr>
          <p:cNvCxnSpPr>
            <a:cxnSpLocks/>
          </p:cNvCxnSpPr>
          <p:nvPr/>
        </p:nvCxnSpPr>
        <p:spPr>
          <a:xfrm>
            <a:off x="7079974" y="3301641"/>
            <a:ext cx="0" cy="64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BAD8F50-E9B8-9F78-F87C-B34C702B8339}"/>
              </a:ext>
            </a:extLst>
          </p:cNvPr>
          <p:cNvCxnSpPr>
            <a:cxnSpLocks/>
          </p:cNvCxnSpPr>
          <p:nvPr/>
        </p:nvCxnSpPr>
        <p:spPr>
          <a:xfrm>
            <a:off x="3878368" y="1496508"/>
            <a:ext cx="0" cy="100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14636"/>
          <a:stretch/>
        </p:blipFill>
        <p:spPr>
          <a:xfrm>
            <a:off x="2900101" y="1028001"/>
            <a:ext cx="1125000" cy="900000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13210" r="-1542" b="14183"/>
          <a:stretch/>
        </p:blipFill>
        <p:spPr>
          <a:xfrm>
            <a:off x="3842131" y="1509092"/>
            <a:ext cx="1184213" cy="900000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Picture 2" descr="www.nntu.ru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22446" r="17267" b="15430"/>
          <a:stretch/>
        </p:blipFill>
        <p:spPr bwMode="auto">
          <a:xfrm>
            <a:off x="6452452" y="3532025"/>
            <a:ext cx="1281962" cy="900000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5979" r="20899" b="13425"/>
          <a:stretch/>
        </p:blipFill>
        <p:spPr>
          <a:xfrm>
            <a:off x="9781742" y="1069545"/>
            <a:ext cx="1601793" cy="1260000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620C69A-3A18-C832-7F31-7A479693E7F1}"/>
              </a:ext>
            </a:extLst>
          </p:cNvPr>
          <p:cNvGrpSpPr/>
          <p:nvPr/>
        </p:nvGrpSpPr>
        <p:grpSpPr>
          <a:xfrm>
            <a:off x="479658" y="2444382"/>
            <a:ext cx="10975575" cy="900002"/>
            <a:chOff x="479658" y="1045310"/>
            <a:chExt cx="10975575" cy="90000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B31B4E7-235E-9E27-BB2B-1B2CB11BFF44}"/>
                </a:ext>
              </a:extLst>
            </p:cNvPr>
            <p:cNvSpPr/>
            <p:nvPr/>
          </p:nvSpPr>
          <p:spPr>
            <a:xfrm>
              <a:off x="479658" y="1441296"/>
              <a:ext cx="495146" cy="108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руг: прозрачная заливка 24">
              <a:extLst>
                <a:ext uri="{FF2B5EF4-FFF2-40B4-BE49-F238E27FC236}">
                  <a16:creationId xmlns:a16="http://schemas.microsoft.com/office/drawing/2014/main" id="{A04D230C-B4DE-0E58-9248-E17FFC47FFA2}"/>
                </a:ext>
              </a:extLst>
            </p:cNvPr>
            <p:cNvSpPr>
              <a:spLocks/>
            </p:cNvSpPr>
            <p:nvPr/>
          </p:nvSpPr>
          <p:spPr>
            <a:xfrm>
              <a:off x="924855" y="1045312"/>
              <a:ext cx="900000" cy="900000"/>
            </a:xfrm>
            <a:prstGeom prst="donut">
              <a:avLst>
                <a:gd name="adj" fmla="val 120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2016</a:t>
              </a:r>
              <a:endPara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B8142E9-9726-781F-F3FF-BFD9E678BECF}"/>
                </a:ext>
              </a:extLst>
            </p:cNvPr>
            <p:cNvSpPr/>
            <p:nvPr/>
          </p:nvSpPr>
          <p:spPr>
            <a:xfrm>
              <a:off x="1806601" y="1441295"/>
              <a:ext cx="1656000" cy="108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Круг: прозрачная заливка 26">
              <a:extLst>
                <a:ext uri="{FF2B5EF4-FFF2-40B4-BE49-F238E27FC236}">
                  <a16:creationId xmlns:a16="http://schemas.microsoft.com/office/drawing/2014/main" id="{81C81E4A-7D60-A3CB-7FC7-C597C5A84C46}"/>
                </a:ext>
              </a:extLst>
            </p:cNvPr>
            <p:cNvSpPr>
              <a:spLocks/>
            </p:cNvSpPr>
            <p:nvPr/>
          </p:nvSpPr>
          <p:spPr>
            <a:xfrm>
              <a:off x="3428368" y="1045310"/>
              <a:ext cx="900000" cy="900000"/>
            </a:xfrm>
            <a:prstGeom prst="donut">
              <a:avLst>
                <a:gd name="adj" fmla="val 120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2018</a:t>
              </a:r>
              <a:endPara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Круг: прозрачная заливка 27">
              <a:extLst>
                <a:ext uri="{FF2B5EF4-FFF2-40B4-BE49-F238E27FC236}">
                  <a16:creationId xmlns:a16="http://schemas.microsoft.com/office/drawing/2014/main" id="{7A60DF25-A7A2-4404-300D-EE22B1D81383}"/>
                </a:ext>
              </a:extLst>
            </p:cNvPr>
            <p:cNvSpPr>
              <a:spLocks/>
            </p:cNvSpPr>
            <p:nvPr/>
          </p:nvSpPr>
          <p:spPr>
            <a:xfrm>
              <a:off x="6629973" y="1045310"/>
              <a:ext cx="900000" cy="900000"/>
            </a:xfrm>
            <a:prstGeom prst="donut">
              <a:avLst>
                <a:gd name="adj" fmla="val 120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2020</a:t>
              </a:r>
              <a:endPara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3E63957-8318-520A-3ED1-CAFB0BF85913}"/>
                </a:ext>
              </a:extLst>
            </p:cNvPr>
            <p:cNvSpPr/>
            <p:nvPr/>
          </p:nvSpPr>
          <p:spPr>
            <a:xfrm>
              <a:off x="4275967" y="1442741"/>
              <a:ext cx="2412000" cy="108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Круг: прозрачная заливка 29">
              <a:extLst>
                <a:ext uri="{FF2B5EF4-FFF2-40B4-BE49-F238E27FC236}">
                  <a16:creationId xmlns:a16="http://schemas.microsoft.com/office/drawing/2014/main" id="{E98DA6F2-6AE2-3865-71C5-16975F90AB7A}"/>
                </a:ext>
              </a:extLst>
            </p:cNvPr>
            <p:cNvSpPr>
              <a:spLocks/>
            </p:cNvSpPr>
            <p:nvPr/>
          </p:nvSpPr>
          <p:spPr>
            <a:xfrm>
              <a:off x="10216010" y="1045310"/>
              <a:ext cx="900000" cy="900000"/>
            </a:xfrm>
            <a:prstGeom prst="donut">
              <a:avLst>
                <a:gd name="adj" fmla="val 1207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2023-2025</a:t>
              </a:r>
              <a:endPara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DE7A8795-CE00-0565-60E0-008068A7C356}"/>
                </a:ext>
              </a:extLst>
            </p:cNvPr>
            <p:cNvSpPr/>
            <p:nvPr/>
          </p:nvSpPr>
          <p:spPr>
            <a:xfrm>
              <a:off x="7476330" y="1441295"/>
              <a:ext cx="2808000" cy="108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id="{C6518153-63C6-8458-F335-7555ECEA9DE4}"/>
                </a:ext>
              </a:extLst>
            </p:cNvPr>
            <p:cNvSpPr/>
            <p:nvPr/>
          </p:nvSpPr>
          <p:spPr>
            <a:xfrm>
              <a:off x="11067501" y="1387310"/>
              <a:ext cx="387732" cy="216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B46F289-395A-A0CE-F0EC-94A9D8285881}"/>
              </a:ext>
            </a:extLst>
          </p:cNvPr>
          <p:cNvCxnSpPr>
            <a:stCxn id="25" idx="4"/>
          </p:cNvCxnSpPr>
          <p:nvPr/>
        </p:nvCxnSpPr>
        <p:spPr>
          <a:xfrm>
            <a:off x="1374855" y="3344384"/>
            <a:ext cx="0" cy="341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3369" r="-2772" b="-5872"/>
          <a:stretch/>
        </p:blipFill>
        <p:spPr bwMode="auto">
          <a:xfrm>
            <a:off x="796692" y="3532025"/>
            <a:ext cx="1097563" cy="900000"/>
          </a:xfrm>
          <a:prstGeom prst="hexagon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3EE10CB-8169-4394-F353-5264C63F69D5}"/>
              </a:ext>
            </a:extLst>
          </p:cNvPr>
          <p:cNvSpPr txBox="1"/>
          <p:nvPr/>
        </p:nvSpPr>
        <p:spPr>
          <a:xfrm>
            <a:off x="194125" y="1348053"/>
            <a:ext cx="236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Первый прототип БПТС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9123F2-C512-D4F3-E9ED-266DEC2013EF}"/>
              </a:ext>
            </a:extLst>
          </p:cNvPr>
          <p:cNvSpPr txBox="1"/>
          <p:nvPr/>
        </p:nvSpPr>
        <p:spPr>
          <a:xfrm>
            <a:off x="2664885" y="3863065"/>
            <a:ext cx="236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2 БПТС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«Зимний город»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545A6-58C5-A85F-856F-9EC37EC24744}"/>
              </a:ext>
            </a:extLst>
          </p:cNvPr>
          <p:cNvSpPr txBox="1"/>
          <p:nvPr/>
        </p:nvSpPr>
        <p:spPr>
          <a:xfrm>
            <a:off x="5944722" y="1326297"/>
            <a:ext cx="236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БПТС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«Газпромнефть»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EDF359-CC58-1AB9-2017-4F170BC40F0B}"/>
              </a:ext>
            </a:extLst>
          </p:cNvPr>
          <p:cNvSpPr txBox="1"/>
          <p:nvPr/>
        </p:nvSpPr>
        <p:spPr>
          <a:xfrm>
            <a:off x="9756583" y="3863065"/>
            <a:ext cx="182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AMR 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NEOS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E36A7C7-88B1-C24F-7551-0B69ECA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252" y="6548850"/>
            <a:ext cx="1080000" cy="227333"/>
          </a:xfrm>
        </p:spPr>
        <p:txBody>
          <a:bodyPr/>
          <a:lstStyle/>
          <a:p>
            <a:pPr algn="ctr"/>
            <a:fld id="{FA4EBEB5-BD02-46DC-AA6E-418D8B65E8BD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80902-5673-F883-DE9B-DD0A1DEDEF2F}"/>
              </a:ext>
            </a:extLst>
          </p:cNvPr>
          <p:cNvSpPr txBox="1"/>
          <p:nvPr/>
        </p:nvSpPr>
        <p:spPr>
          <a:xfrm>
            <a:off x="32482" y="5505280"/>
            <a:ext cx="1215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01.10.2023 г. создан Центр Компетенции «Беспилотные платформы»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1BE459F8-DFD4-3C95-D8B3-60362ACC8B3F}"/>
              </a:ext>
            </a:extLst>
          </p:cNvPr>
          <p:cNvSpPr/>
          <p:nvPr/>
        </p:nvSpPr>
        <p:spPr>
          <a:xfrm flipV="1">
            <a:off x="194126" y="4665304"/>
            <a:ext cx="11824200" cy="838529"/>
          </a:xfrm>
          <a:prstGeom prst="triangle">
            <a:avLst>
              <a:gd name="adj" fmla="val 49484"/>
            </a:avLst>
          </a:prstGeom>
          <a:gradFill flip="none" rotWithShape="1">
            <a:gsLst>
              <a:gs pos="0">
                <a:schemeClr val="accent2">
                  <a:alpha val="38000"/>
                  <a:lumMod val="100000"/>
                </a:schemeClr>
              </a:gs>
              <a:gs pos="98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DE2B5815-5796-6E29-0A53-51DA29280020}"/>
              </a:ext>
            </a:extLst>
          </p:cNvPr>
          <p:cNvSpPr/>
          <p:nvPr/>
        </p:nvSpPr>
        <p:spPr>
          <a:xfrm>
            <a:off x="1" y="-1"/>
            <a:ext cx="12191999" cy="6858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Рисунок 2">
            <a:extLst>
              <a:ext uri="{FF2B5EF4-FFF2-40B4-BE49-F238E27FC236}">
                <a16:creationId xmlns:a16="http://schemas.microsoft.com/office/drawing/2014/main" id="{F0B7E163-F047-4C62-63BA-AFC0EE36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1" t="2670" r="38505" b="4291"/>
          <a:stretch>
            <a:fillRect/>
          </a:stretch>
        </p:blipFill>
        <p:spPr>
          <a:xfrm>
            <a:off x="164842" y="186613"/>
            <a:ext cx="4901679" cy="6503436"/>
          </a:xfrm>
          <a:custGeom>
            <a:avLst/>
            <a:gdLst>
              <a:gd name="connsiteX0" fmla="*/ 816963 w 4901679"/>
              <a:gd name="connsiteY0" fmla="*/ 0 h 6503436"/>
              <a:gd name="connsiteX1" fmla="*/ 4084716 w 4901679"/>
              <a:gd name="connsiteY1" fmla="*/ 0 h 6503436"/>
              <a:gd name="connsiteX2" fmla="*/ 4901679 w 4901679"/>
              <a:gd name="connsiteY2" fmla="*/ 816963 h 6503436"/>
              <a:gd name="connsiteX3" fmla="*/ 4901679 w 4901679"/>
              <a:gd name="connsiteY3" fmla="*/ 5686473 h 6503436"/>
              <a:gd name="connsiteX4" fmla="*/ 4084716 w 4901679"/>
              <a:gd name="connsiteY4" fmla="*/ 6503436 h 6503436"/>
              <a:gd name="connsiteX5" fmla="*/ 816963 w 4901679"/>
              <a:gd name="connsiteY5" fmla="*/ 6503436 h 6503436"/>
              <a:gd name="connsiteX6" fmla="*/ 0 w 4901679"/>
              <a:gd name="connsiteY6" fmla="*/ 5686473 h 6503436"/>
              <a:gd name="connsiteX7" fmla="*/ 0 w 4901679"/>
              <a:gd name="connsiteY7" fmla="*/ 816963 h 6503436"/>
              <a:gd name="connsiteX8" fmla="*/ 816963 w 4901679"/>
              <a:gd name="connsiteY8" fmla="*/ 0 h 650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1679" h="6503436">
                <a:moveTo>
                  <a:pt x="816963" y="0"/>
                </a:moveTo>
                <a:lnTo>
                  <a:pt x="4084716" y="0"/>
                </a:lnTo>
                <a:cubicBezTo>
                  <a:pt x="4535912" y="0"/>
                  <a:pt x="4901679" y="365767"/>
                  <a:pt x="4901679" y="816963"/>
                </a:cubicBezTo>
                <a:lnTo>
                  <a:pt x="4901679" y="5686473"/>
                </a:lnTo>
                <a:cubicBezTo>
                  <a:pt x="4901679" y="6137669"/>
                  <a:pt x="4535912" y="6503436"/>
                  <a:pt x="4084716" y="6503436"/>
                </a:cubicBezTo>
                <a:lnTo>
                  <a:pt x="816963" y="6503436"/>
                </a:lnTo>
                <a:cubicBezTo>
                  <a:pt x="365767" y="6503436"/>
                  <a:pt x="0" y="6137669"/>
                  <a:pt x="0" y="5686473"/>
                </a:cubicBezTo>
                <a:lnTo>
                  <a:pt x="0" y="816963"/>
                </a:lnTo>
                <a:cubicBezTo>
                  <a:pt x="0" y="365767"/>
                  <a:pt x="365767" y="0"/>
                  <a:pt x="816963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68300" dist="355600" dir="5940000" algn="t" rotWithShape="0">
              <a:prstClr val="black">
                <a:alpha val="41000"/>
              </a:prst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E56892-C5F6-A6A4-274E-7CDF65E8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BEB5-BD02-46DC-AA6E-418D8B65E8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EBEB7FF-2156-326F-A221-1D4D039BD4DC}"/>
              </a:ext>
            </a:extLst>
          </p:cNvPr>
          <p:cNvSpPr/>
          <p:nvPr/>
        </p:nvSpPr>
        <p:spPr>
          <a:xfrm>
            <a:off x="5066521" y="167951"/>
            <a:ext cx="6960637" cy="6503436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FCDAC-AA1E-D09E-FCB3-423E6B0AEAB8}"/>
              </a:ext>
            </a:extLst>
          </p:cNvPr>
          <p:cNvSpPr txBox="1"/>
          <p:nvPr/>
        </p:nvSpPr>
        <p:spPr>
          <a:xfrm>
            <a:off x="6665116" y="701182"/>
            <a:ext cx="468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Актуальность темы проекта: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331F2-8CE6-E213-F28D-06A4AA92782F}"/>
              </a:ext>
            </a:extLst>
          </p:cNvPr>
          <p:cNvSpPr txBox="1"/>
          <p:nvPr/>
        </p:nvSpPr>
        <p:spPr>
          <a:xfrm>
            <a:off x="5330890" y="1437943"/>
            <a:ext cx="6432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Потребность в разработке эффективной системы управления Центром компетенции «Беспилотные платформы», обеспечивающей конкурентоспособность предприятия, быструю адаптацию к изменениям, внедрение инновационных решений для достижений лидерства в данной области, подготовку высококвалифицированных кадров и формирование у них необходимых компетенций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61AF2AA-603D-6FA9-BB0B-996158B9B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55" y="493072"/>
            <a:ext cx="868961" cy="8778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C4DB8F-AB8B-A107-1941-B44B655DA4BA}"/>
              </a:ext>
            </a:extLst>
          </p:cNvPr>
          <p:cNvSpPr txBox="1"/>
          <p:nvPr/>
        </p:nvSpPr>
        <p:spPr>
          <a:xfrm>
            <a:off x="7357007" y="4137978"/>
            <a:ext cx="388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Цель работы: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4359C-131B-48C3-AA82-5E93AD6C6C24}"/>
              </a:ext>
            </a:extLst>
          </p:cNvPr>
          <p:cNvSpPr txBox="1"/>
          <p:nvPr/>
        </p:nvSpPr>
        <p:spPr>
          <a:xfrm>
            <a:off x="5330596" y="4942233"/>
            <a:ext cx="643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Разработка проекта совершенствования системы управления центра компетенций «Беспилотные платформы» в ООО «ОИЦ»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F22692-EF49-FB9A-BC09-84651AED5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47" y="4048498"/>
            <a:ext cx="579069" cy="57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2E7EF-18A1-0C99-343E-EBD7427F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394295C9-60D1-16B1-FD65-2C80FE6ED922}"/>
              </a:ext>
            </a:extLst>
          </p:cNvPr>
          <p:cNvSpPr/>
          <p:nvPr/>
        </p:nvSpPr>
        <p:spPr>
          <a:xfrm>
            <a:off x="255637" y="255640"/>
            <a:ext cx="6867651" cy="6194322"/>
          </a:xfrm>
          <a:prstGeom prst="roundRect">
            <a:avLst>
              <a:gd name="adj" fmla="val 16052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00104-FA87-0825-9CB9-AAEF5FDF2B0B}"/>
              </a:ext>
            </a:extLst>
          </p:cNvPr>
          <p:cNvSpPr txBox="1"/>
          <p:nvPr/>
        </p:nvSpPr>
        <p:spPr>
          <a:xfrm>
            <a:off x="255638" y="565989"/>
            <a:ext cx="648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работе определены Ключевые проблемы в системе управления: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C2747-9C41-A774-3D28-66FBFA2FFB52}"/>
              </a:ext>
            </a:extLst>
          </p:cNvPr>
          <p:cNvSpPr txBox="1"/>
          <p:nvPr/>
        </p:nvSpPr>
        <p:spPr>
          <a:xfrm>
            <a:off x="403123" y="1415399"/>
            <a:ext cx="61746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Отсутствие у команды необходимого практического опыта и знаний для осуществления полного цикла разработки беспилотного транспорта;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Нарушение общих сроков разработки;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Необходимость привлечения партнера для разработки ПО системы автономного управления беспилотной платформы;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Затягивание сроков подбора необходимой сенсорики;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Отсутствие базы фреймворков.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505C81-14DF-A9A1-A740-4367C540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254" y="6548850"/>
            <a:ext cx="1080000" cy="227333"/>
          </a:xfrm>
        </p:spPr>
        <p:txBody>
          <a:bodyPr/>
          <a:lstStyle/>
          <a:p>
            <a:pPr algn="ctr"/>
            <a:fld id="{FA4EBEB5-BD02-46DC-AA6E-418D8B65E8BD}" type="slidenum">
              <a:rPr lang="ru-RU" smtClean="0"/>
              <a:pPr algn="ct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1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C1ADF-5BF0-F1FC-A741-D5A1C481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id="{53684252-FBF3-DFA2-81BF-D62C8D78BAAB}"/>
              </a:ext>
            </a:extLst>
          </p:cNvPr>
          <p:cNvSpPr/>
          <p:nvPr/>
        </p:nvSpPr>
        <p:spPr>
          <a:xfrm>
            <a:off x="324465" y="235976"/>
            <a:ext cx="11523406" cy="4615942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1FBA-7246-0189-1329-AFC3A1FC53B1}"/>
              </a:ext>
            </a:extLst>
          </p:cNvPr>
          <p:cNvSpPr txBox="1"/>
          <p:nvPr/>
        </p:nvSpPr>
        <p:spPr>
          <a:xfrm>
            <a:off x="324466" y="368091"/>
            <a:ext cx="1152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Разработан проект совершенствования системы управления Центра компетенции «Беспилотные платформы»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6A85F-A0F1-2FB0-1779-91A8FE57B58B}"/>
              </a:ext>
            </a:extLst>
          </p:cNvPr>
          <p:cNvSpPr txBox="1"/>
          <p:nvPr/>
        </p:nvSpPr>
        <p:spPr>
          <a:xfrm>
            <a:off x="344129" y="1119604"/>
            <a:ext cx="5636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эффективности работы Центра компетенции в результате внедрения системы обучения на основе разработанной матрицы компетенций.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 реализации: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15 месяцев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0A34C-788F-B1DC-9816-30D1B906CBAF}"/>
              </a:ext>
            </a:extLst>
          </p:cNvPr>
          <p:cNvSpPr txBox="1"/>
          <p:nvPr/>
        </p:nvSpPr>
        <p:spPr>
          <a:xfrm>
            <a:off x="6096000" y="1119604"/>
            <a:ext cx="5636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Определить содержание учебных курсов;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Разработать план-график обучения сотрудников ЦК БП;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Оценить эффективность реализации проекта.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Команда проекта: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Сотрудники Центра компетенции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HR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ООО «Объединенный инженерный центр»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FFC5D34-721A-293B-5DF8-3439402A03A5}"/>
              </a:ext>
            </a:extLst>
          </p:cNvPr>
          <p:cNvCxnSpPr/>
          <p:nvPr/>
        </p:nvCxnSpPr>
        <p:spPr>
          <a:xfrm>
            <a:off x="324465" y="3359023"/>
            <a:ext cx="115234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3C6090-7ED5-E39C-EE65-F4E15528BB2D}"/>
              </a:ext>
            </a:extLst>
          </p:cNvPr>
          <p:cNvCxnSpPr/>
          <p:nvPr/>
        </p:nvCxnSpPr>
        <p:spPr>
          <a:xfrm>
            <a:off x="6058676" y="1278294"/>
            <a:ext cx="0" cy="35736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9A519-6C4F-7494-7074-B4306156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251" y="6548850"/>
            <a:ext cx="1080000" cy="227333"/>
          </a:xfrm>
        </p:spPr>
        <p:txBody>
          <a:bodyPr/>
          <a:lstStyle/>
          <a:p>
            <a:pPr algn="ctr"/>
            <a:fld id="{FA4EBEB5-BD02-46DC-AA6E-418D8B65E8BD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756C0-12DE-C278-A7A8-F7F9E9423D43}"/>
              </a:ext>
            </a:extLst>
          </p:cNvPr>
          <p:cNvSpPr txBox="1"/>
          <p:nvPr/>
        </p:nvSpPr>
        <p:spPr>
          <a:xfrm>
            <a:off x="296973" y="5346441"/>
            <a:ext cx="1152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 Проект на стадии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96163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30C6A-36D1-0AE5-212F-C1D1BC3F7F3C}"/>
              </a:ext>
            </a:extLst>
          </p:cNvPr>
          <p:cNvSpPr txBox="1"/>
          <p:nvPr/>
        </p:nvSpPr>
        <p:spPr>
          <a:xfrm>
            <a:off x="378542" y="523068"/>
            <a:ext cx="1143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34876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Z">
      <a:majorFont>
        <a:latin typeface="Gilroy ExtraBold"/>
        <a:ea typeface=""/>
        <a:cs typeface=""/>
      </a:majorFont>
      <a:minorFont>
        <a:latin typeface="Gilroy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438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Тема Office</vt:lpstr>
      <vt:lpstr>НИЖЕГОРОДСКИЙ ГОСУДАРСТВЕННЫЙ ТЕХНИЧЕСКИЙ УНИВЕРСИТЕТ имени Р.Е.АЛЕКСЕЕВА </vt:lpstr>
      <vt:lpstr>Презентация PowerPoint</vt:lpstr>
      <vt:lpstr>Объединённый инженерный центр ООО «Нижкомавто»</vt:lpstr>
      <vt:lpstr>История беспилотной тематики в Ооо «оиц»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Tikhonova Elena</dc:creator>
  <cp:lastModifiedBy>Юрий Шудин</cp:lastModifiedBy>
  <cp:revision>124</cp:revision>
  <cp:lastPrinted>2023-05-18T14:40:24Z</cp:lastPrinted>
  <dcterms:created xsi:type="dcterms:W3CDTF">2023-05-18T07:47:15Z</dcterms:created>
  <dcterms:modified xsi:type="dcterms:W3CDTF">2024-12-04T20:01:30Z</dcterms:modified>
</cp:coreProperties>
</file>