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4" r:id="rId6"/>
    <p:sldId id="263" r:id="rId7"/>
    <p:sldId id="279" r:id="rId8"/>
    <p:sldId id="264" r:id="rId9"/>
    <p:sldId id="280" r:id="rId10"/>
    <p:sldId id="282" r:id="rId11"/>
    <p:sldId id="283" r:id="rId12"/>
    <p:sldId id="281" r:id="rId13"/>
    <p:sldId id="265" r:id="rId14"/>
    <p:sldId id="285" r:id="rId15"/>
    <p:sldId id="266" r:id="rId16"/>
    <p:sldId id="267" r:id="rId17"/>
    <p:sldId id="268" r:id="rId18"/>
    <p:sldId id="269" r:id="rId19"/>
    <p:sldId id="270" r:id="rId20"/>
    <p:sldId id="272" r:id="rId21"/>
    <p:sldId id="286" r:id="rId22"/>
    <p:sldId id="287" r:id="rId23"/>
    <p:sldId id="273" r:id="rId24"/>
    <p:sldId id="274" r:id="rId25"/>
    <p:sldId id="275" r:id="rId26"/>
    <p:sldId id="288" r:id="rId27"/>
    <p:sldId id="289" r:id="rId28"/>
    <p:sldId id="290" r:id="rId29"/>
    <p:sldId id="291" r:id="rId30"/>
    <p:sldId id="277" r:id="rId31"/>
    <p:sldId id="278" r:id="rId32"/>
    <p:sldId id="27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65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5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1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2554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43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0696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34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9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8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0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6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6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1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9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9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936A72-9080-413A-A51D-65F9B55F334A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3AD997-DA5C-4B6A-9B69-1C7BEE70A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78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3506" y="1240099"/>
            <a:ext cx="8001000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Разработка и реализация проекта по электроснабжению особой экономической зоны в г. Оренбурге на ул. Тихой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8733" y="5055421"/>
            <a:ext cx="3989357" cy="968764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Вагнер Артем Андреевич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Солдатов Сергей Игоревич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Президентская программа подготовки управленческих кадров ВШКУ РАНХиГ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2" y="2000622"/>
            <a:ext cx="1922280" cy="18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734" y="1955800"/>
            <a:ext cx="2318266" cy="19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734" y="-237948"/>
            <a:ext cx="2181791" cy="21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9" y="152400"/>
            <a:ext cx="1487581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9168" y="5307292"/>
            <a:ext cx="804515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dirty="0"/>
              <a:t>Цель и задачи Энергетической стратегии России до 2035 </a:t>
            </a:r>
            <a:r>
              <a:rPr lang="ru-RU" dirty="0" smtClean="0"/>
              <a:t>года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9354" t="33820" r="20127" b="36487"/>
          <a:stretch/>
        </p:blipFill>
        <p:spPr bwMode="auto">
          <a:xfrm>
            <a:off x="2731008" y="585216"/>
            <a:ext cx="6888480" cy="4181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323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" y="3190528"/>
            <a:ext cx="4382462" cy="29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13" y="3224150"/>
            <a:ext cx="4677681" cy="29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336" y="590841"/>
            <a:ext cx="11338560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Энергетическая отрасль играет ключевую роль в социально-экономическом развитии регионов, оказывая значительное влияние на их экономику, занятость, инфраструктуру и качество жизни населения. Производство, передача и распределение энергии являются важными элементами инфраструктуры любого региона и обеспечивают работу других отраслей экономики.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Энергетическая отрасль способствует привлечению инвестиций, созданию новых рабочих мест и развитию технологий в регионах. Строительство и эксплуатация энергетических объектов требуют значительных инвестиций, что способствует развитию строительной индустрии и связанных с ней секторов.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5" y="3374726"/>
            <a:ext cx="4779995" cy="327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04" y="3420211"/>
            <a:ext cx="6324166" cy="318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221" y="576771"/>
            <a:ext cx="11472749" cy="238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важных аспектов влияния энергетической отрасли на социально-экономическое развитие регионов является обеспечение доступности энергии для населения и бизнеса. Надежное и доступное энергоснабжение является основой для развития промышленности, сельского хозяйства, транспорта, образования, здравоохранения и других сфер жизни общества.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Кроме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того, энергетическая отрасль может стимулировать развитие инноваций и передовых технологий в регионах. Внедрение новых энергосберегающих технологий, альтернативных источников энергии и улучшение энергетической эффективности способствуют развитию инновационного потенциала и конкурентоспособности региона на мировом рынке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08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" y="3579007"/>
            <a:ext cx="4023360" cy="29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1313" t="35683" r="23677" b="43961"/>
          <a:stretch/>
        </p:blipFill>
        <p:spPr bwMode="auto">
          <a:xfrm>
            <a:off x="3633216" y="377952"/>
            <a:ext cx="8022335" cy="2862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534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5070" t="38750" r="27707" b="35409"/>
          <a:stretch/>
        </p:blipFill>
        <p:spPr bwMode="auto">
          <a:xfrm>
            <a:off x="557593" y="898905"/>
            <a:ext cx="5257991" cy="2559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089" y="301675"/>
            <a:ext cx="11232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период 2021-2023 наблюдалась следующая динамика объёмов технологического присоединения: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0684" y="3458779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Объемы ТП по мощности в МВт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703" t="38750" r="26967" b="35627"/>
          <a:stretch/>
        </p:blipFill>
        <p:spPr bwMode="auto">
          <a:xfrm>
            <a:off x="6181344" y="2791968"/>
            <a:ext cx="5421884" cy="2744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10458" y="5707118"/>
            <a:ext cx="3798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 fontAlgn="base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Объемы ТП по количеству в шт.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7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43" t="18201" r="28214" b="37567"/>
          <a:stretch/>
        </p:blipFill>
        <p:spPr>
          <a:xfrm>
            <a:off x="1190172" y="508002"/>
            <a:ext cx="10182568" cy="56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5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00" t="32804" r="28333" b="24021"/>
          <a:stretch/>
        </p:blipFill>
        <p:spPr>
          <a:xfrm>
            <a:off x="899886" y="566056"/>
            <a:ext cx="10392228" cy="57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619" t="33862" r="28095" b="22963"/>
          <a:stretch/>
        </p:blipFill>
        <p:spPr>
          <a:xfrm>
            <a:off x="740229" y="391886"/>
            <a:ext cx="10943772" cy="60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619" t="25397" r="28452" b="31429"/>
          <a:stretch/>
        </p:blipFill>
        <p:spPr>
          <a:xfrm>
            <a:off x="348341" y="246743"/>
            <a:ext cx="11538857" cy="63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2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78" t="31739" r="28623" b="25653"/>
          <a:stretch/>
        </p:blipFill>
        <p:spPr>
          <a:xfrm>
            <a:off x="275772" y="188685"/>
            <a:ext cx="11698514" cy="64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7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326" y="106921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Рассмотренные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389" y="1296359"/>
            <a:ext cx="11534274" cy="4671303"/>
          </a:xfrm>
        </p:spPr>
        <p:txBody>
          <a:bodyPr>
            <a:normAutofit/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Энергетическая отрасль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 её функции;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ПАО «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Россети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Волга» – «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Оренбургэнерго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»;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Что такое особая экономическая зона;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ОЭЗ ППТ «Оренбуржье»;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Что подготовлено на данный момент для создания ОЭЗ ППТ «Оренбуржье»;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Реализация электроснабжения ОЭЗ ППТ «Оренбуржье»;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Социально-экономическое значение ОЭЗ ППТ «Оренбуржье».</a:t>
            </a:r>
          </a:p>
        </p:txBody>
      </p:sp>
      <p:pic>
        <p:nvPicPr>
          <p:cNvPr id="4" name="Picture 2" descr="Файл:Orenburg State University logo main version.jpg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" y="181208"/>
            <a:ext cx="662762" cy="129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04" y="545312"/>
            <a:ext cx="11497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Aft>
                <a:spcPts val="0"/>
              </a:spcAft>
              <a:tabLst>
                <a:tab pos="450215" algn="l"/>
              </a:tabLst>
            </a:pPr>
            <a:r>
              <a:rPr lang="ru-RU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реализации проекта строительства особой экономической зоны выбрана ул. Тихая город Оренбург. Свободная площадь для строительства составляет 385 га с возможность дальнейшего расширения до 600 га (увеличение площадей в сторону поселка Нижнесакмарский).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1832" t="18546" r="12474" b="7253"/>
          <a:stretch/>
        </p:blipFill>
        <p:spPr bwMode="auto">
          <a:xfrm>
            <a:off x="569164" y="2051965"/>
            <a:ext cx="5100116" cy="300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9164" y="5302996"/>
            <a:ext cx="518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расположения особой экономической зоны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1455" t="28826" r="22210" b="11689"/>
          <a:stretch/>
        </p:blipFill>
        <p:spPr bwMode="auto">
          <a:xfrm>
            <a:off x="6547104" y="2051965"/>
            <a:ext cx="5157216" cy="300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52160" y="53029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 fontAlgn="base">
              <a:spcAft>
                <a:spcPts val="0"/>
              </a:spcAft>
              <a:tabLst>
                <a:tab pos="81026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Территориальное расположение МКД планируемых к строительству до 2035 года</a:t>
            </a:r>
          </a:p>
          <a:p>
            <a:pPr indent="450215" algn="just" fontAlgn="base">
              <a:spcAft>
                <a:spcPts val="0"/>
              </a:spcAft>
              <a:tabLst>
                <a:tab pos="810260" algn="l"/>
              </a:tabLst>
            </a:pPr>
            <a:r>
              <a:rPr lang="ru-RU" dirty="0">
                <a:solidFill>
                  <a:srgbClr val="000000"/>
                </a:solidFill>
              </a:rPr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008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21759" t="18792" r="22211" b="17518"/>
          <a:stretch/>
        </p:blipFill>
        <p:spPr bwMode="auto">
          <a:xfrm>
            <a:off x="485711" y="315087"/>
            <a:ext cx="4929505" cy="2472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711" y="2963918"/>
            <a:ext cx="480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 fontAlgn="base">
              <a:spcAft>
                <a:spcPts val="0"/>
              </a:spcAft>
              <a:tabLst>
                <a:tab pos="81026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железнодорожного полотна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6684" t="31928" r="27122" b="19710"/>
          <a:stretch/>
        </p:blipFill>
        <p:spPr bwMode="auto">
          <a:xfrm>
            <a:off x="6257925" y="343027"/>
            <a:ext cx="5040630" cy="2416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60787" y="2963918"/>
            <a:ext cx="397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автомобильной дороги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27383" t="32775" r="27611" b="20622"/>
          <a:stretch/>
        </p:blipFill>
        <p:spPr bwMode="auto">
          <a:xfrm>
            <a:off x="3531870" y="3537331"/>
            <a:ext cx="4762500" cy="256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85940" y="6141780"/>
            <a:ext cx="585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существующей электрической подстанции</a:t>
            </a:r>
          </a:p>
        </p:txBody>
      </p:sp>
    </p:spTree>
    <p:extLst>
      <p:ext uri="{BB962C8B-B14F-4D97-AF65-F5344CB8AC3E}">
        <p14:creationId xmlns:p14="http://schemas.microsoft.com/office/powerpoint/2010/main" val="343526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4098" t="21099" r="9741" b="15174"/>
          <a:stretch/>
        </p:blipFill>
        <p:spPr bwMode="auto">
          <a:xfrm>
            <a:off x="2524324" y="2538257"/>
            <a:ext cx="7302428" cy="3825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327" y="401402"/>
            <a:ext cx="11116119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отсутствием свободной мощности на существующем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энергообъекте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ПС Степная. ПАО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Волга» -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Оренбургэнерго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запланировало строительство новой подстанции «ПС Победа».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строительства: «Строительство ПС 110/10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 с трансформаторами 2х25 МВА от проектируемой ВЛ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проектируемой опоры в пролете опор №16-17 ВЛ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Степная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Чебеньковская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отпайками и ВЛ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проектируемой опоры в пролете опор №55-56 ВЛ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Узловая-тяга - Чебеньки-тяга с отпайкой на ПС Россия».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79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232" t="32116" r="17436" b="15635"/>
          <a:stretch/>
        </p:blipFill>
        <p:spPr bwMode="auto">
          <a:xfrm>
            <a:off x="805677" y="745491"/>
            <a:ext cx="10805751" cy="5074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0075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2987" t="27651" r="57830" b="22748"/>
          <a:stretch/>
        </p:blipFill>
        <p:spPr bwMode="auto">
          <a:xfrm>
            <a:off x="839379" y="516619"/>
            <a:ext cx="10888163" cy="589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2619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7500" t="28148" r="28809" b="28466"/>
          <a:stretch/>
        </p:blipFill>
        <p:spPr>
          <a:xfrm>
            <a:off x="188095" y="606017"/>
            <a:ext cx="11475584" cy="56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6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1043798"/>
            <a:ext cx="11241024" cy="5064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разработки рабочей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документации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Разработка, согласование и внутренняя экспертиза Заказчика рабочей документации в соответствии с требованиями нормативно-технических документов, согласование рабочей документации с Филиалом АО «СО ЕЭС» Оренбургское РДУ, ИА ПАО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Волга», АУ филиала ПАО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Волга» -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Оренбургэнерго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Центральным ПО филиала ПАО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Волга» -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Оренбургэнерго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ПС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 в основных технических решениях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следующие разделы: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Балансы и режимы». </a:t>
            </a:r>
            <a:endParaRPr lang="ru-RU" sz="1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анализа прогнозных балансов мощности Центрального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энергорайона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энергосистемы Оренбургской области (далее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энергорайон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для характерных режимов для соответствующих температур, указанных в пункте 180 Методических указаний по проектированию развития энергосистем, утвержденных приказом Минэнерго России от 06.12.2022 № 1286 (далее – Методические указания по проектированию развития энергосистем):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	на год ввода ПС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 в эксплуатацию;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	на последний год расчетного периода последней утвержденной схемы и программы развития электроэнергетических систем России (Расчетный период).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81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24" y="764333"/>
            <a:ext cx="11265408" cy="5229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и результаты расчетов установившихся электроэнергетических режимов работы электрической сети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выше, прилегающей к ПС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Победа, для нормальной и ремонтных схем, а также при нормативных возмущениях в указанных схемах в соответствии с Требованиями к обеспечению надежности электроэнергетических систем, надежности и безопасности объектов электроэнергетики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энергопринимающих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установок «Методические указания по устойчивости энергосистем», утвержденными приказом Минэнерго России от 03.08.2018 № 630, (далее - Методические указания по устойчивости энергосистем) и Методических указаний по проектированию развития энергосистем на планируемый год ввода объекта в работу и на Расчетный период, с учетом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этапности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реконструкции существующих и ввода/вывода электросетевых объектов, генерирующих объектов и динамики изменения электрических нагрузок.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анализе перспективных режимов работы электрической сети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выше, прилегающей к ПС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рассмотрены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режимно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-балансовые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зимних максимумов потребления мощности, зимних минимумов потребления мощности, летних минимумов потребления мощности, летних максимумов потребления мощности для соответствующих температур, указанных в пункте 180 Методических указаний по проектированию развития энергосистем.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режимно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-балансовые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условия, указанные в пункте 178 Методических указаний по проектированию развития энергосистем.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24" y="764333"/>
            <a:ext cx="11265408" cy="546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расчетов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себя данные по токовым нагрузкам ЛЭП, трансформаторов ПС (в сравнении с длительно допустимыми или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аварийно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допустимыми токовыми нагрузками),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потокораспределение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активной и реактивной мощности, уровни напряжения в электрической сети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выше, представленные в табличном виде и нанесенные на однолинейную схему замещения сети, а также обоснования по строительству ПС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Победа и ЛЭП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085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основании результатов расчетов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 оборудования ПС и ЛЭП, оценен объем необходимого электросетевого строительства, очередность ввода элементов электрической сети, определены мероприятия по обеспечению допустимых параметров электроэнергетического режима на проектируемом объекте и прилегающей электрической сети.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Расчеты установившихся электроэнергетических режимов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полученных от АО «СО ЕЭС» перспективных расчетных моделей электроэнергетических систем или их фрагментов в соответствии с порядком раскрытия цифровых моделей электроэнергетических систем и предоставления системным оператором иным субъектам электроэнергетики, потребителям электрической энергии и проектным организациям перспективных расчетных моделей электроэнергетических систем или фрагментов таких моделей для целей перспективного развития электроэнергетики, утвержденным Минэнерго России в соответствии с пунктом 11 статьи 6.1, абзацем пятидесятым пункта 2 статьи 21 Федерального закона «Об электроэнергетике».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05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144" y="227885"/>
            <a:ext cx="112654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«Регулирование напряжения и компенсация реактивной мощности».  </a:t>
            </a:r>
          </a:p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составе раздела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уровней напряжения на объекте проектирования и в прилегающей электрической сети напряжением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выше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энергорайона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определены технические решения по установке необходимых источников реактивной мощности и средств компенсации реактивной мощности для обеспечения допустимых уровней напряжения и качества электрической энергии (вид, количество, номинальные параметры и точки подключения СКРМ в районе размещения объекта проектирования) на планируемый год окончания реконструкции и на Расчетный период, необходимость регулирования напряжения в сети с использованием РПН трансформаторов (автотрансформаторов), включая автоматическое изменение их коэффициента трансформации.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необходимости установки регулируемых СКРМ должны быть представлены соответствующие обосновывающие расчеты.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«Расчёт токов короткого замыкания». </a:t>
            </a:r>
          </a:p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составе раздела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расчеты токов КЗ на шинах объекта проектирования, а также на шинах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энергообъектов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прилегающей электрической сети 110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выше на год ввода объекта в эксплуатацию и на Расчетный период.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«Основные технические решения по ПС». </a:t>
            </a:r>
          </a:p>
          <a:p>
            <a:pPr indent="45085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Рассмотрены и разработаны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различные варианты (с обязательной оценкой экономических показателей и выполнением технико-экономического сравнения по критерию минимума дисконтированных затрат) технических решений по ПС (площадок, схем, конструктивных решений), с выполнением обосновывающих расчетов и подготовкой рекомендаций по оптимальным вариантам. </a:t>
            </a:r>
          </a:p>
          <a:p>
            <a:pPr indent="45085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3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30" y="422274"/>
            <a:ext cx="4938939" cy="32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70111" y="4098246"/>
            <a:ext cx="11534775" cy="2084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Энергетика - область национальной экономики, науки и техники, охватывающая энергетические ресурсы, их производство, передачу, преобразование, аккумулирование, распределение и потребление.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95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452" y="0"/>
            <a:ext cx="11618624" cy="15070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Экономическая и социальная составляющая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492" y="1933194"/>
            <a:ext cx="11618623" cy="484207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300" b="1" dirty="0" smtClean="0">
                <a:solidFill>
                  <a:schemeClr val="bg1"/>
                </a:solidFill>
              </a:rPr>
              <a:t>В рамках проекта рассмотрены два варианта реализации проекта электроснабжения ОЭЗ ППТ «Оренбуржье»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1 Вариант: Реконструкция ПС Степная (ориентировочная стоимость 1,5 млрд рублей (проект демонтажа, полная замена всего оборудования ПС, модернизация существующих зданий, строительство временных схем электроснабжения)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Минусы: 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промышленная и бытовая нагрузка подключена к одному питающему центру;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при реконструкции подстанции пострадают потребители на весь период работ;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в случае возникновения не нормально режима работы промышленных потребителей, возможны ложные отключения бытовых абонентов;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от ПС Степная подключена ЦРП 3го подъема (водоснабжение всего «Мертвого города», «Степного района»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от ПС Степная подключены больницы, котельные, прочие СЗО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Плюсы: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Не требуется дополнительный выдел земли.</a:t>
            </a:r>
          </a:p>
          <a:p>
            <a:r>
              <a:rPr lang="ru-RU" sz="2300" b="1" dirty="0" smtClean="0">
                <a:solidFill>
                  <a:schemeClr val="bg1"/>
                </a:solidFill>
              </a:rPr>
              <a:t>- При условии демонтажа в аварийном запасе филиала появится «подстанция в коробках» на складе.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94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98" y="155028"/>
            <a:ext cx="11712605" cy="150706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Экономическая и социальная составляющая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549" y="1770765"/>
            <a:ext cx="11765280" cy="4812915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>
                <a:solidFill>
                  <a:schemeClr val="bg1"/>
                </a:solidFill>
              </a:rPr>
              <a:t>2 Вариант: Строительство новой ПС «Победа» мощность 2х25 МВА  ориентировочные затраты 1 млрд рублей, срок окупаемости 2 года (окупаемость за счет компенсации затрат ПАО «</a:t>
            </a:r>
            <a:r>
              <a:rPr lang="ru-RU" sz="2900" b="1" dirty="0" err="1">
                <a:solidFill>
                  <a:schemeClr val="bg1"/>
                </a:solidFill>
              </a:rPr>
              <a:t>Россети</a:t>
            </a:r>
            <a:r>
              <a:rPr lang="ru-RU" sz="2900" b="1" dirty="0">
                <a:solidFill>
                  <a:schemeClr val="bg1"/>
                </a:solidFill>
              </a:rPr>
              <a:t> Волга» – «</a:t>
            </a:r>
            <a:r>
              <a:rPr lang="ru-RU" sz="2900" b="1" dirty="0" err="1">
                <a:solidFill>
                  <a:schemeClr val="bg1"/>
                </a:solidFill>
              </a:rPr>
              <a:t>Оренбургэнерго</a:t>
            </a:r>
            <a:r>
              <a:rPr lang="ru-RU" sz="2900" b="1" dirty="0">
                <a:solidFill>
                  <a:schemeClr val="bg1"/>
                </a:solidFill>
              </a:rPr>
              <a:t>»  ОЭЗ ППТ «Оренбуржье» в рамках 861 постановления РФ).</a:t>
            </a:r>
          </a:p>
          <a:p>
            <a:r>
              <a:rPr lang="ru-RU" sz="2900" b="1" dirty="0">
                <a:solidFill>
                  <a:srgbClr val="FF0000"/>
                </a:solidFill>
              </a:rPr>
              <a:t>Плюсы</a:t>
            </a:r>
            <a:r>
              <a:rPr lang="ru-RU" sz="2900" b="1" dirty="0">
                <a:solidFill>
                  <a:schemeClr val="bg1"/>
                </a:solidFill>
              </a:rPr>
              <a:t> </a:t>
            </a:r>
            <a:r>
              <a:rPr lang="ru-RU" sz="2900" b="1" dirty="0" smtClean="0">
                <a:solidFill>
                  <a:schemeClr val="bg1"/>
                </a:solidFill>
              </a:rPr>
              <a:t>: </a:t>
            </a:r>
            <a:endParaRPr lang="ru-RU" sz="29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sz="2900" b="1" dirty="0">
                <a:solidFill>
                  <a:schemeClr val="bg1"/>
                </a:solidFill>
              </a:rPr>
              <a:t>Стоимость </a:t>
            </a:r>
            <a:r>
              <a:rPr lang="ru-RU" sz="2900" b="1" dirty="0" smtClean="0">
                <a:solidFill>
                  <a:schemeClr val="bg1"/>
                </a:solidFill>
              </a:rPr>
              <a:t>строительства (меньше, чем при реконструкции)</a:t>
            </a:r>
            <a:endParaRPr lang="ru-RU" sz="29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 </a:t>
            </a:r>
            <a:r>
              <a:rPr lang="ru-RU" sz="2900" b="1" dirty="0">
                <a:solidFill>
                  <a:schemeClr val="bg1"/>
                </a:solidFill>
              </a:rPr>
              <a:t>распределение бытовой нагрузки и производственной;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повышение </a:t>
            </a:r>
            <a:r>
              <a:rPr lang="ru-RU" sz="2900" b="1" dirty="0">
                <a:solidFill>
                  <a:schemeClr val="bg1"/>
                </a:solidFill>
              </a:rPr>
              <a:t>надежности существующих потребителей за счет переключения уже подключенных потребителей ОЭЗ ППТ «Оренбуржье» на новую ПС «Победа</a:t>
            </a:r>
            <a:r>
              <a:rPr lang="ru-RU" sz="2900" b="1" dirty="0" smtClean="0">
                <a:solidFill>
                  <a:schemeClr val="bg1"/>
                </a:solidFill>
              </a:rPr>
              <a:t>».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Дополнительный центр питания, позволяющий резервировать существующую ПС «Степная»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Строительство будет производится без ущерба существующим потребителям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В случае возникновения неисправностей на предприятиях связанных с электричеством бытовые потребители не пострадают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rgbClr val="FF0000"/>
                </a:solidFill>
              </a:rPr>
              <a:t>Минусы:</a:t>
            </a:r>
          </a:p>
          <a:p>
            <a:pPr>
              <a:buFontTx/>
              <a:buChar char="-"/>
            </a:pPr>
            <a:r>
              <a:rPr lang="ru-RU" sz="2900" b="1" dirty="0" smtClean="0">
                <a:solidFill>
                  <a:schemeClr val="bg1"/>
                </a:solidFill>
              </a:rPr>
              <a:t>Требуется покупка/аренда новых земель</a:t>
            </a:r>
            <a:endParaRPr lang="ru-RU" sz="29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86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440" y="510418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Picture 2" descr="Президентская программа подготовки управленческих кадров ВШКУ РАНХиГ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6" y="4114003"/>
            <a:ext cx="2465851" cy="23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31" y="3831169"/>
            <a:ext cx="3491992" cy="29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57" y="813723"/>
            <a:ext cx="4649186" cy="46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6" y="1612675"/>
            <a:ext cx="2063285" cy="25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6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235" y="0"/>
            <a:ext cx="9040359" cy="1507067"/>
          </a:xfrm>
        </p:spPr>
        <p:txBody>
          <a:bodyPr/>
          <a:lstStyle/>
          <a:p>
            <a:r>
              <a:rPr lang="ru-RU" dirty="0" smtClean="0"/>
              <a:t>Генерация электрической энергии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1935" t="36148" r="28883" b="24914"/>
          <a:stretch/>
        </p:blipFill>
        <p:spPr bwMode="auto">
          <a:xfrm>
            <a:off x="2670048" y="1243584"/>
            <a:ext cx="6827520" cy="4413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4146" y="5914382"/>
            <a:ext cx="6865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/>
              <a:t>Карта объединенных энергетических систем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414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235" y="0"/>
            <a:ext cx="9040359" cy="1507067"/>
          </a:xfrm>
        </p:spPr>
        <p:txBody>
          <a:bodyPr/>
          <a:lstStyle/>
          <a:p>
            <a:r>
              <a:rPr lang="ru-RU" dirty="0" smtClean="0"/>
              <a:t>Генерация электрической энергии</a:t>
            </a:r>
            <a:endParaRPr lang="ru-RU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9" y="1036166"/>
            <a:ext cx="3512593" cy="23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18388" y="3189461"/>
            <a:ext cx="3103947" cy="1431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Красноярская ГЭС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16" y="1035231"/>
            <a:ext cx="3519228" cy="23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460402" y="3374968"/>
            <a:ext cx="2571932" cy="818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Сакмарская</a:t>
            </a:r>
            <a:r>
              <a:rPr lang="ru-RU" b="1" dirty="0" smtClean="0">
                <a:solidFill>
                  <a:schemeClr val="bg1"/>
                </a:solidFill>
              </a:rPr>
              <a:t> ТЭЦ (г. Оренбург)</a:t>
            </a: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98" y="1035231"/>
            <a:ext cx="3933980" cy="22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613233" y="3291841"/>
            <a:ext cx="2785309" cy="87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Григорьевская СЭС (г. Оренбург)</a:t>
            </a:r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8" y="3886289"/>
            <a:ext cx="3729835" cy="24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948223" y="4944381"/>
            <a:ext cx="2505432" cy="55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Ростовская АЭС</a:t>
            </a:r>
          </a:p>
        </p:txBody>
      </p:sp>
    </p:spTree>
    <p:extLst>
      <p:ext uri="{BB962C8B-B14F-4D97-AF65-F5344CB8AC3E}">
        <p14:creationId xmlns:p14="http://schemas.microsoft.com/office/powerpoint/2010/main" val="306800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04" y="421011"/>
            <a:ext cx="11472672" cy="5854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энергетики на базе создания, укрупнения и объединения энергетических систем имеет ряд технико-экономических преимуществ: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повышается надежность электроснабжения потребителей за счет более гибкого маневрирования резервами, сосредоточенными на отдельных электростанциях; сокращается суммарный потребный резерв мощностей; повышается качество энергии,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обеспечивается экономическая целесообразность концентрации производства электроэнергии путем увеличения единичной мощности электростанций и установки на них более мощных блоков, поскольку ослабляется ограничивающее влияние ряда внешних факторов, в том числе условий резервирования,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снижается общий (совмещенный) максимум нагрузки вслед­ствие несовпадения суточных максимумов нагрузки отдельных районов, что приводит к снижению необходимой генерирующей мощности объединенной энергосистемы,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облегчается возможность задавать наиболее выгодные режимы работы для различных типов станций и агрегатов. В частности, создают­ся условия для использования мощных высокоэкономичных ГРЭС и АЭС в базе суточных графиков нагрузки энергосистемы,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повышается эффективность использования различных энергети­ческих ресурсов, сокращаются железнодорожные перевозки топлива, с большим экономическим эффектом используются гидроэнергетические ресурсы, даже значительно удаленные от потребителей энергии. На­личие магистральных линий электропередачи в крупных энергосисте­мах и их объединениях обеспечивает наиболее эффективное использо­вание низкосортного топлива, экономически не выдерживающих даль­них перевозок,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создается техническая возможность для ликвидации и предот­вращения нового строительства мелких неэкономичных изолированно работающих станций и котельных,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7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коренным образом улучшаются условия и экономические пока­затели ТЭЦ за счет обеспечения возможности их работы в основном по теплофикационному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режиму.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8994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2389" t="38768" r="28327" b="14766"/>
          <a:stretch/>
        </p:blipFill>
        <p:spPr bwMode="auto">
          <a:xfrm>
            <a:off x="304672" y="301624"/>
            <a:ext cx="5559679" cy="3843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2710" t="25371" r="28968" b="35601"/>
          <a:stretch/>
        </p:blipFill>
        <p:spPr bwMode="auto">
          <a:xfrm>
            <a:off x="6096000" y="2791968"/>
            <a:ext cx="5781929" cy="3601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597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712" y="390136"/>
            <a:ext cx="10826496" cy="5997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перечисленные преимущества создают условия: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для достижения максимально возможной экономии капита­ловложений и топлива;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повышения производительности труда;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снижения себестоимости энергии;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увеличения прибыли и повышения рентабельности энергетиче­ского производства.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Энергосистемы классифицируются по мощности, структуре гене­рирующих мощностей и территориальному охвату. Преимущества крупных энергосистем: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возможность использования крупных агрегатов и станций;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гибкое маневрирование рабочими мощностями и резервами;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наиболее эффективное использование различных топливно-энер­гетических ресурсов (ТЭР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энергосистем по мере их развития претерпевает измене­ния. Эти изменения происходят в зависимости от соотношения масшта­бов ввода новой мощности на ГРЭС, ТЭЦ, АЭС.</a:t>
            </a:r>
          </a:p>
          <a:p>
            <a:pPr indent="450215" algn="just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Одной из важнейших задач экономики энергетики является обосно­вание оптимальной перспективной структуры генерирующих мощно­стей энергосистем в динамике их развития.</a:t>
            </a:r>
          </a:p>
          <a:p>
            <a:pPr indent="450215" algn="just">
              <a:lnSpc>
                <a:spcPct val="107000"/>
              </a:lnSpc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4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9789" t="45438" r="31310" b="27192"/>
          <a:stretch/>
        </p:blipFill>
        <p:spPr bwMode="auto">
          <a:xfrm>
            <a:off x="2718816" y="731520"/>
            <a:ext cx="6705854" cy="3975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4213" y="5307292"/>
            <a:ext cx="6075061" cy="36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dirty="0"/>
              <a:t>Целевая структура электроэнергетики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17510207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1099</TotalTime>
  <Words>1842</Words>
  <Application>Microsoft Office PowerPoint</Application>
  <PresentationFormat>Широкоэкранный</PresentationFormat>
  <Paragraphs>108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Calibri</vt:lpstr>
      <vt:lpstr>Century Gothic</vt:lpstr>
      <vt:lpstr>Times New Roman</vt:lpstr>
      <vt:lpstr>Wingdings 3</vt:lpstr>
      <vt:lpstr>Сектор</vt:lpstr>
      <vt:lpstr>Разработка и реализация проекта по электроснабжению особой экономической зоны в г. Оренбурге на ул. Тихой</vt:lpstr>
      <vt:lpstr>Рассмотренные вопросы</vt:lpstr>
      <vt:lpstr>Презентация PowerPoint</vt:lpstr>
      <vt:lpstr>Генерация электрической энергии</vt:lpstr>
      <vt:lpstr>Генерация электрической энергии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Экономическая и социальная составляющая реализации проекта</vt:lpstr>
      <vt:lpstr>Экономическая и социальная составляющая реализации проекта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Кейс для проведения итоговой Аттестации по направлению подготовки «Менеджмент» типа «А»</dc:title>
  <dc:creator>Вагнер Артем Андреевич</dc:creator>
  <cp:lastModifiedBy>Елена Д. Лебедькова</cp:lastModifiedBy>
  <cp:revision>35</cp:revision>
  <dcterms:created xsi:type="dcterms:W3CDTF">2024-10-07T15:59:32Z</dcterms:created>
  <dcterms:modified xsi:type="dcterms:W3CDTF">2024-12-26T10:24:34Z</dcterms:modified>
</cp:coreProperties>
</file>