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3" r:id="rId6"/>
    <p:sldId id="266" r:id="rId7"/>
    <p:sldId id="260" r:id="rId8"/>
    <p:sldId id="270" r:id="rId9"/>
    <p:sldId id="271" r:id="rId10"/>
    <p:sldId id="272" r:id="rId11"/>
    <p:sldId id="273" r:id="rId12"/>
    <p:sldId id="26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1" d="100"/>
          <a:sy n="71" d="100"/>
        </p:scale>
        <p:origin x="-8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809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5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CF80-BA19-409F-B662-4E57675C583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10485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1628-A77B-43EB-BA4B-84C37A6248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34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3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CF80-BA19-409F-B662-4E57675C583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104863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3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1628-A77B-43EB-BA4B-84C37A6248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2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2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CF80-BA19-409F-B662-4E57675C583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104862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2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1628-A77B-43EB-BA4B-84C37A6248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9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9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CF80-BA19-409F-B662-4E57675C583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104859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9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1628-A77B-43EB-BA4B-84C37A6248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39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4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CF80-BA19-409F-B662-4E57675C583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104864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4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1628-A77B-43EB-BA4B-84C37A6248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44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45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4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CF80-BA19-409F-B662-4E57675C583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104864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4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1628-A77B-43EB-BA4B-84C37A6248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50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51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52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53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54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CF80-BA19-409F-B662-4E57675C583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1048655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56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1628-A77B-43EB-BA4B-84C37A6248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19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CF80-BA19-409F-B662-4E57675C583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1048620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2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1628-A77B-43EB-BA4B-84C37A6248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CF80-BA19-409F-B662-4E57675C583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104865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5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1628-A77B-43EB-BA4B-84C37A6248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61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62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6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CF80-BA19-409F-B662-4E57675C583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104866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6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1628-A77B-43EB-BA4B-84C37A6248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28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629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30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CF80-BA19-409F-B662-4E57675C583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1048631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32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1628-A77B-43EB-BA4B-84C37A6248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3CF80-BA19-409F-B662-4E57675C583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11628-A77B-43EB-BA4B-84C37A6248E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eb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Заголовок 1"/>
          <p:cNvSpPr>
            <a:spLocks noGrp="1"/>
          </p:cNvSpPr>
          <p:nvPr>
            <p:ph type="ctrTitle"/>
          </p:nvPr>
        </p:nvSpPr>
        <p:spPr>
          <a:xfrm>
            <a:off x="782955" y="795655"/>
            <a:ext cx="10687050" cy="1849755"/>
          </a:xfrm>
        </p:spPr>
        <p:txBody>
          <a:bodyPr anchor="ctr">
            <a:normAutofit fontScale="90000"/>
          </a:bodyPr>
          <a:lstStyle/>
          <a:p>
            <a:r>
              <a:rPr lang="ru-RU" sz="5400" dirty="0">
                <a:solidFill>
                  <a:srgbClr val="990000"/>
                </a:solidFill>
                <a:latin typeface="Bahnschrift SemiBold" panose="020B0502040204020203" pitchFamily="34" charset="0"/>
              </a:rPr>
              <a:t/>
            </a:r>
            <a:br>
              <a:rPr lang="ru-RU" sz="5400" dirty="0">
                <a:solidFill>
                  <a:srgbClr val="990000"/>
                </a:solidFill>
                <a:latin typeface="Bahnschrift SemiBold" panose="020B0502040204020203" pitchFamily="34" charset="0"/>
              </a:rPr>
            </a:br>
            <a:r>
              <a:rPr lang="ru-RU" sz="5400" dirty="0">
                <a:solidFill>
                  <a:srgbClr val="990000"/>
                </a:solidFill>
                <a:latin typeface="Bahnschrift SemiBold" panose="020B0502040204020203" pitchFamily="34" charset="0"/>
              </a:rPr>
              <a:t/>
            </a:r>
            <a:br>
              <a:rPr lang="ru-RU" sz="5400" dirty="0">
                <a:solidFill>
                  <a:srgbClr val="990000"/>
                </a:solidFill>
                <a:latin typeface="Bahnschrift SemiBold" panose="020B0502040204020203" pitchFamily="34" charset="0"/>
              </a:rPr>
            </a:br>
            <a:r>
              <a:rPr lang="ru-RU" sz="5400" dirty="0">
                <a:solidFill>
                  <a:srgbClr val="990000"/>
                </a:solidFill>
                <a:latin typeface="Bahnschrift SemiBold" panose="020B0502040204020203" pitchFamily="34" charset="0"/>
              </a:rPr>
              <a:t>Инвестиционный проект</a:t>
            </a:r>
            <a:br>
              <a:rPr lang="ru-RU" sz="5400" dirty="0">
                <a:solidFill>
                  <a:srgbClr val="990000"/>
                </a:solidFill>
                <a:latin typeface="Bahnschrift SemiBold" panose="020B0502040204020203" pitchFamily="34" charset="0"/>
              </a:rPr>
            </a:br>
            <a:r>
              <a:rPr lang="ru-RU" sz="5400" dirty="0">
                <a:solidFill>
                  <a:srgbClr val="990000"/>
                </a:solidFill>
                <a:latin typeface="Bahnschrift SemiBold" panose="020B0502040204020203" pitchFamily="34" charset="0"/>
              </a:rPr>
              <a:t>по масштабированию деятельности </a:t>
            </a:r>
            <a:br>
              <a:rPr lang="ru-RU" sz="5400" dirty="0">
                <a:solidFill>
                  <a:srgbClr val="990000"/>
                </a:solidFill>
                <a:latin typeface="Bahnschrift SemiBold" panose="020B0502040204020203" pitchFamily="34" charset="0"/>
              </a:rPr>
            </a:br>
            <a:r>
              <a:rPr lang="ru-RU" sz="5400" dirty="0">
                <a:solidFill>
                  <a:srgbClr val="990000"/>
                </a:solidFill>
                <a:latin typeface="Bahnschrift SemiBold" panose="020B0502040204020203" pitchFamily="34" charset="0"/>
              </a:rPr>
              <a:t>Центра адаптивной одежды для людей с особенностями</a:t>
            </a:r>
          </a:p>
        </p:txBody>
      </p:sp>
      <p:sp>
        <p:nvSpPr>
          <p:cNvPr id="104858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6236" y="3216358"/>
            <a:ext cx="10015779" cy="3101315"/>
          </a:xfrm>
        </p:spPr>
        <p:txBody>
          <a:bodyPr anchor="ctr">
            <a:normAutofit fontScale="67500" lnSpcReduction="10000"/>
          </a:bodyPr>
          <a:lstStyle/>
          <a:p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r>
              <a:rPr lang="ru-RU" sz="4665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Оксана </a:t>
            </a:r>
            <a:r>
              <a:rPr lang="ru-RU" sz="4665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Касеева</a:t>
            </a:r>
            <a:r>
              <a:rPr lang="ru-RU" sz="466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/>
            </a:r>
            <a:br>
              <a:rPr lang="ru-RU" sz="466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</a:b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Оренбург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2024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45728" name="Прямая соединительная линия 11"/>
          <p:cNvCxnSpPr/>
          <p:nvPr/>
        </p:nvCxnSpPr>
        <p:spPr>
          <a:xfrm>
            <a:off x="3911096" y="5013033"/>
            <a:ext cx="4608214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Поведение издержек </a:t>
            </a:r>
            <a:br>
              <a:rPr lang="ru-RU" sz="3200" dirty="0">
                <a:solidFill>
                  <a:srgbClr val="C00000"/>
                </a:solidFill>
                <a:latin typeface="Bahnschrift SemiBold" panose="020B0502040204020203" pitchFamily="34" charset="0"/>
              </a:rPr>
            </a:br>
            <a:r>
              <a:rPr lang="ru-RU" sz="32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при изменении объема производства</a:t>
            </a:r>
          </a:p>
        </p:txBody>
      </p:sp>
      <p:pic>
        <p:nvPicPr>
          <p:cNvPr id="6" name="Замещающее содержимое 5" descr="Снимок экрана 2024-10-08 22270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0794" y="1546412"/>
            <a:ext cx="9343173" cy="48543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Чистая выгода в стоимостном выражении</a:t>
            </a:r>
          </a:p>
        </p:txBody>
      </p:sp>
      <p:pic>
        <p:nvPicPr>
          <p:cNvPr id="4" name="Замещающее содержимое 3" descr="Снимок экрана 2024-10-08 22291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7130" y="1411940"/>
            <a:ext cx="8945758" cy="48678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Заголовок 1"/>
          <p:cNvSpPr>
            <a:spLocks noGrp="1"/>
          </p:cNvSpPr>
          <p:nvPr>
            <p:ph type="ctrTitle"/>
          </p:nvPr>
        </p:nvSpPr>
        <p:spPr>
          <a:xfrm>
            <a:off x="1411230" y="1284836"/>
            <a:ext cx="9144000" cy="1849582"/>
          </a:xfrm>
        </p:spPr>
        <p:txBody>
          <a:bodyPr anchor="ctr"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Благодарю за внимание!</a:t>
            </a:r>
          </a:p>
        </p:txBody>
      </p:sp>
      <p:pic>
        <p:nvPicPr>
          <p:cNvPr id="2097176" name="Рисунок 7"/>
          <p:cNvPicPr>
            <a:picLocks noChangeAspect="1"/>
          </p:cNvPicPr>
          <p:nvPr/>
        </p:nvPicPr>
        <p:blipFill rotWithShape="1">
          <a:blip r:embed="rId2" cstate="print"/>
          <a:srcRect l="16971" t="2802" r="19380" b="2000"/>
          <a:stretch>
            <a:fillRect/>
          </a:stretch>
        </p:blipFill>
        <p:spPr>
          <a:xfrm>
            <a:off x="5284987" y="3593803"/>
            <a:ext cx="1621474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Заголовок 1"/>
          <p:cNvSpPr>
            <a:spLocks noGrp="1"/>
          </p:cNvSpPr>
          <p:nvPr>
            <p:ph type="title"/>
          </p:nvPr>
        </p:nvSpPr>
        <p:spPr>
          <a:xfrm>
            <a:off x="417443" y="241541"/>
            <a:ext cx="11357113" cy="162782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Адаптивная одежда </a:t>
            </a:r>
            <a:br>
              <a:rPr lang="ru-RU" sz="36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– кому и зачем нужна</a:t>
            </a:r>
          </a:p>
        </p:txBody>
      </p:sp>
      <p:pic>
        <p:nvPicPr>
          <p:cNvPr id="2097156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8711" y="4181003"/>
            <a:ext cx="3840002" cy="2160000"/>
          </a:xfrm>
          <a:prstGeom prst="rect">
            <a:avLst/>
          </a:prstGeom>
        </p:spPr>
      </p:pic>
      <p:pic>
        <p:nvPicPr>
          <p:cNvPr id="2097157" name="Рисунок 2"/>
          <p:cNvPicPr>
            <a:picLocks noChangeAspect="1"/>
          </p:cNvPicPr>
          <p:nvPr/>
        </p:nvPicPr>
        <p:blipFill rotWithShape="1">
          <a:blip r:embed="rId3" cstate="print"/>
          <a:srcRect l="9120" t="15049" r="8856"/>
          <a:stretch>
            <a:fillRect/>
          </a:stretch>
        </p:blipFill>
        <p:spPr>
          <a:xfrm>
            <a:off x="9496173" y="2082297"/>
            <a:ext cx="1297006" cy="2016000"/>
          </a:xfrm>
          <a:prstGeom prst="rect">
            <a:avLst/>
          </a:prstGeom>
        </p:spPr>
      </p:pic>
      <p:pic>
        <p:nvPicPr>
          <p:cNvPr id="2097158" name="Рисунок 4"/>
          <p:cNvPicPr>
            <a:picLocks noChangeAspect="1"/>
          </p:cNvPicPr>
          <p:nvPr/>
        </p:nvPicPr>
        <p:blipFill rotWithShape="1">
          <a:blip r:embed="rId4" cstate="print"/>
          <a:srcRect l="21428" t="12022" r="7105"/>
          <a:stretch>
            <a:fillRect/>
          </a:stretch>
        </p:blipFill>
        <p:spPr>
          <a:xfrm>
            <a:off x="6938711" y="2082297"/>
            <a:ext cx="2457699" cy="2016000"/>
          </a:xfrm>
          <a:prstGeom prst="rect">
            <a:avLst/>
          </a:prstGeom>
        </p:spPr>
      </p:pic>
      <p:sp>
        <p:nvSpPr>
          <p:cNvPr id="1048595" name="Прямоугольник с двумя скругленными противолежащими углами 5"/>
          <p:cNvSpPr/>
          <p:nvPr/>
        </p:nvSpPr>
        <p:spPr>
          <a:xfrm>
            <a:off x="896292" y="2257634"/>
            <a:ext cx="5199708" cy="1656000"/>
          </a:xfrm>
          <a:prstGeom prst="round2Diag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/>
              <a:t>Адаптивная одежда - это специально разработанные модели, учитывающие потребности людей с ограниченными двигательными </a:t>
            </a:r>
            <a:r>
              <a:rPr lang="ru-RU" sz="2000" dirty="0" smtClean="0"/>
              <a:t>возможностями</a:t>
            </a:r>
            <a:endParaRPr lang="ru-RU" sz="2000" dirty="0"/>
          </a:p>
        </p:txBody>
      </p:sp>
      <p:sp>
        <p:nvSpPr>
          <p:cNvPr id="1048596" name="Прямоугольник с двумя скругленными противолежащими углами 9"/>
          <p:cNvSpPr/>
          <p:nvPr/>
        </p:nvSpPr>
        <p:spPr>
          <a:xfrm>
            <a:off x="896292" y="4503236"/>
            <a:ext cx="5199708" cy="1656000"/>
          </a:xfrm>
          <a:prstGeom prst="round2Diag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/>
              <a:t>Адаптивная одежда - </a:t>
            </a:r>
            <a:r>
              <a:rPr lang="ru-RU" sz="2000" dirty="0" smtClean="0"/>
              <a:t>это </a:t>
            </a:r>
            <a:r>
              <a:rPr lang="ru-RU" sz="2000" dirty="0"/>
              <a:t>решение реальных проблем и улучшение качества жизни </a:t>
            </a:r>
            <a:r>
              <a:rPr lang="ru-RU" sz="2000" dirty="0" smtClean="0"/>
              <a:t>людей с инвалидностью и особенностями в развитии</a:t>
            </a:r>
            <a:endParaRPr lang="ru-RU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Заголовок 1"/>
          <p:cNvSpPr>
            <a:spLocks noGrp="1"/>
          </p:cNvSpPr>
          <p:nvPr>
            <p:ph type="title"/>
          </p:nvPr>
        </p:nvSpPr>
        <p:spPr>
          <a:xfrm>
            <a:off x="417443" y="199670"/>
            <a:ext cx="11357113" cy="146508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Сложности инвалидов </a:t>
            </a:r>
            <a:br>
              <a:rPr lang="ru-RU" sz="36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в пользовании обычной одеждой</a:t>
            </a:r>
          </a:p>
        </p:txBody>
      </p:sp>
      <p:sp>
        <p:nvSpPr>
          <p:cNvPr id="1048598" name="TextBox 10"/>
          <p:cNvSpPr txBox="1"/>
          <p:nvPr/>
        </p:nvSpPr>
        <p:spPr>
          <a:xfrm>
            <a:off x="450573" y="1664753"/>
            <a:ext cx="7074106" cy="151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Инвалиды сталкиваются с множеством проблем </a:t>
            </a:r>
            <a:br>
              <a:rPr lang="ru-RU" sz="2400" b="1" dirty="0" smtClean="0"/>
            </a:br>
            <a:r>
              <a:rPr lang="ru-RU" sz="2400" b="1" dirty="0" smtClean="0"/>
              <a:t>в повседневной жизни, включая затруднения при одевании и снятии одежды:</a:t>
            </a:r>
          </a:p>
        </p:txBody>
      </p:sp>
      <p:sp>
        <p:nvSpPr>
          <p:cNvPr id="1048599" name="Прямоугольник с двумя усеченными противолежащими углами 2"/>
          <p:cNvSpPr/>
          <p:nvPr/>
        </p:nvSpPr>
        <p:spPr>
          <a:xfrm>
            <a:off x="450573" y="3106488"/>
            <a:ext cx="7056000" cy="576000"/>
          </a:xfrm>
          <a:prstGeom prst="snip2DiagRect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</a:rPr>
              <a:t>Проблематично просунуть </a:t>
            </a:r>
            <a:r>
              <a:rPr lang="ru-RU" sz="2000" dirty="0">
                <a:solidFill>
                  <a:schemeClr val="tx1"/>
                </a:solidFill>
              </a:rPr>
              <a:t>негнущуюся руку в рукав</a:t>
            </a:r>
          </a:p>
        </p:txBody>
      </p:sp>
      <p:sp>
        <p:nvSpPr>
          <p:cNvPr id="1048600" name="Прямоугольник с двумя усеченными противолежащими углами 5"/>
          <p:cNvSpPr/>
          <p:nvPr/>
        </p:nvSpPr>
        <p:spPr>
          <a:xfrm>
            <a:off x="468679" y="3875739"/>
            <a:ext cx="7056000" cy="576000"/>
          </a:xfrm>
          <a:prstGeom prst="snip2DiagRect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Сложно одеть ребенка с ДЦП зимой</a:t>
            </a:r>
          </a:p>
        </p:txBody>
      </p:sp>
      <p:sp>
        <p:nvSpPr>
          <p:cNvPr id="1048601" name="Прямоугольник с двумя усеченными противолежащими углами 6"/>
          <p:cNvSpPr/>
          <p:nvPr/>
        </p:nvSpPr>
        <p:spPr>
          <a:xfrm>
            <a:off x="450573" y="4644990"/>
            <a:ext cx="7056000" cy="576000"/>
          </a:xfrm>
          <a:prstGeom prst="snip2DiagRect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Сложно </a:t>
            </a:r>
            <a:r>
              <a:rPr lang="ru-RU" sz="2000" dirty="0" smtClean="0">
                <a:solidFill>
                  <a:schemeClr val="tx1"/>
                </a:solidFill>
              </a:rPr>
              <a:t>отстегнуть </a:t>
            </a:r>
            <a:r>
              <a:rPr lang="ru-RU" sz="2000" dirty="0">
                <a:solidFill>
                  <a:schemeClr val="tx1"/>
                </a:solidFill>
              </a:rPr>
              <a:t>протез через обычные брюки</a:t>
            </a:r>
          </a:p>
        </p:txBody>
      </p:sp>
      <p:sp>
        <p:nvSpPr>
          <p:cNvPr id="1048602" name="Прямоугольник с двумя усеченными противолежащими углами 8"/>
          <p:cNvSpPr/>
          <p:nvPr/>
        </p:nvSpPr>
        <p:spPr>
          <a:xfrm>
            <a:off x="450573" y="5414242"/>
            <a:ext cx="7056000" cy="576000"/>
          </a:xfrm>
          <a:prstGeom prst="snip2DiagRect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Нет доступов к катетерам, мочеприемникам</a:t>
            </a:r>
          </a:p>
        </p:txBody>
      </p:sp>
      <p:sp>
        <p:nvSpPr>
          <p:cNvPr id="1048603" name="TextBox 3"/>
          <p:cNvSpPr txBox="1"/>
          <p:nvPr/>
        </p:nvSpPr>
        <p:spPr>
          <a:xfrm>
            <a:off x="450573" y="6049342"/>
            <a:ext cx="2107574" cy="358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 многое другое…</a:t>
            </a:r>
            <a:endParaRPr lang="ru-RU" dirty="0"/>
          </a:p>
        </p:txBody>
      </p:sp>
      <p:pic>
        <p:nvPicPr>
          <p:cNvPr id="2097161" name="Рисунок 4"/>
          <p:cNvPicPr>
            <a:picLocks noChangeAspect="1"/>
          </p:cNvPicPr>
          <p:nvPr/>
        </p:nvPicPr>
        <p:blipFill rotWithShape="1">
          <a:blip r:embed="rId2" cstate="print"/>
          <a:srcRect l="12531" t="14963"/>
          <a:stretch>
            <a:fillRect/>
          </a:stretch>
        </p:blipFill>
        <p:spPr>
          <a:xfrm>
            <a:off x="8464990" y="2006484"/>
            <a:ext cx="2772328" cy="404285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Заголовок 1"/>
          <p:cNvSpPr>
            <a:spLocks noGrp="1"/>
          </p:cNvSpPr>
          <p:nvPr>
            <p:ph type="title"/>
          </p:nvPr>
        </p:nvSpPr>
        <p:spPr>
          <a:xfrm>
            <a:off x="377938" y="226330"/>
            <a:ext cx="11357113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При производстве адаптивной одежды учитываются потребности инвалидов:</a:t>
            </a:r>
          </a:p>
        </p:txBody>
      </p:sp>
      <p:pic>
        <p:nvPicPr>
          <p:cNvPr id="2097164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0238" y="2058151"/>
            <a:ext cx="2505588" cy="1409393"/>
          </a:xfrm>
          <a:prstGeom prst="rect">
            <a:avLst/>
          </a:prstGeom>
        </p:spPr>
      </p:pic>
      <p:sp>
        <p:nvSpPr>
          <p:cNvPr id="1048605" name="TextBox 9"/>
          <p:cNvSpPr txBox="1"/>
          <p:nvPr/>
        </p:nvSpPr>
        <p:spPr>
          <a:xfrm>
            <a:off x="450573" y="1946030"/>
            <a:ext cx="5821903" cy="374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 dirty="0" smtClean="0"/>
              <a:t>Легко застегивающиеся застежки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 dirty="0" smtClean="0"/>
              <a:t>Регулируемые ремни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 dirty="0" smtClean="0"/>
              <a:t>Дополнительные </a:t>
            </a:r>
            <a:r>
              <a:rPr lang="ru-RU" sz="2000" dirty="0" err="1" smtClean="0"/>
              <a:t>затежки</a:t>
            </a:r>
            <a:endParaRPr lang="ru-RU" sz="20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 dirty="0" smtClean="0"/>
              <a:t>Регулируемые швы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 dirty="0" smtClean="0"/>
              <a:t>Магнитные застежки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 dirty="0" smtClean="0"/>
              <a:t>Брюки с регулировкой длины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 dirty="0" smtClean="0"/>
              <a:t>Специальные карманы и окна доступа для катетеров, </a:t>
            </a:r>
            <a:r>
              <a:rPr lang="ru-RU" sz="2000" dirty="0" err="1" smtClean="0"/>
              <a:t>стомов</a:t>
            </a:r>
            <a:r>
              <a:rPr lang="ru-RU" sz="2000" dirty="0" smtClean="0"/>
              <a:t>, мочеприемников и другие адаптивные функции</a:t>
            </a:r>
          </a:p>
        </p:txBody>
      </p:sp>
      <p:pic>
        <p:nvPicPr>
          <p:cNvPr id="2097165" name="Рисунок 2"/>
          <p:cNvPicPr>
            <a:picLocks noChangeAspect="1"/>
          </p:cNvPicPr>
          <p:nvPr/>
        </p:nvPicPr>
        <p:blipFill rotWithShape="1">
          <a:blip r:embed="rId3" cstate="print"/>
          <a:srcRect l="35984" t="20117" r="19642"/>
          <a:stretch>
            <a:fillRect/>
          </a:stretch>
        </p:blipFill>
        <p:spPr>
          <a:xfrm>
            <a:off x="9013588" y="2058151"/>
            <a:ext cx="2721463" cy="3266124"/>
          </a:xfrm>
          <a:prstGeom prst="rect">
            <a:avLst/>
          </a:prstGeom>
        </p:spPr>
      </p:pic>
      <p:pic>
        <p:nvPicPr>
          <p:cNvPr id="2097166" name="Рисунок 3"/>
          <p:cNvPicPr>
            <a:picLocks noChangeAspect="1"/>
          </p:cNvPicPr>
          <p:nvPr/>
        </p:nvPicPr>
        <p:blipFill rotWithShape="1">
          <a:blip r:embed="rId4" cstate="print"/>
          <a:srcRect t="12826" r="15230"/>
          <a:stretch>
            <a:fillRect/>
          </a:stretch>
        </p:blipFill>
        <p:spPr>
          <a:xfrm>
            <a:off x="6390238" y="3601520"/>
            <a:ext cx="2512869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Наши разработки</a:t>
            </a:r>
            <a:endParaRPr lang="ru-RU" altLang="en-US">
              <a:solidFill>
                <a:srgbClr val="C00000"/>
              </a:solidFill>
            </a:endParaRP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300" y="1921510"/>
            <a:ext cx="3263265" cy="435165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655" y="1920875"/>
            <a:ext cx="3638550" cy="43922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ClrTx/>
              <a:buSzTx/>
              <a:buFontTx/>
            </a:pPr>
            <a:r>
              <a:rPr lang="ru-RU" sz="36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Наши разработки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075" y="1825625"/>
            <a:ext cx="3317875" cy="435165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385" y="1825625"/>
            <a:ext cx="3348355" cy="43738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Заголовок 1"/>
          <p:cNvSpPr>
            <a:spLocks noGrp="1"/>
          </p:cNvSpPr>
          <p:nvPr>
            <p:ph type="title"/>
          </p:nvPr>
        </p:nvSpPr>
        <p:spPr>
          <a:xfrm>
            <a:off x="436345" y="244441"/>
            <a:ext cx="1135711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200" dirty="0" err="1">
                <a:solidFill>
                  <a:srgbClr val="C00000"/>
                </a:solidFill>
                <a:latin typeface="Bahnschrift SemiBold" panose="020B0502040204020203" pitchFamily="34" charset="0"/>
              </a:rPr>
              <a:t>Коллаборация</a:t>
            </a:r>
            <a:r>
              <a:rPr lang="ru-RU" sz="32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 производства адаптивной одежды</a:t>
            </a:r>
            <a:br>
              <a:rPr lang="ru-RU" sz="3200" dirty="0">
                <a:solidFill>
                  <a:srgbClr val="C00000"/>
                </a:solidFill>
                <a:latin typeface="Bahnschrift SemiBold" panose="020B0502040204020203" pitchFamily="34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Оренбург </a:t>
            </a:r>
            <a:r>
              <a:rPr lang="ru-RU" sz="32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– Москва</a:t>
            </a:r>
          </a:p>
        </p:txBody>
      </p:sp>
      <p:sp>
        <p:nvSpPr>
          <p:cNvPr id="1048607" name="TextBox 2"/>
          <p:cNvSpPr txBox="1"/>
          <p:nvPr/>
        </p:nvSpPr>
        <p:spPr>
          <a:xfrm>
            <a:off x="436345" y="3566100"/>
            <a:ext cx="5659655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Оксана </a:t>
            </a:r>
            <a:r>
              <a:rPr lang="ru-RU" sz="2400" b="1" dirty="0" err="1" smtClean="0"/>
              <a:t>Касеева</a:t>
            </a:r>
            <a:r>
              <a:rPr lang="ru-RU" sz="2400" b="1" dirty="0" smtClean="0"/>
              <a:t> (Оренбург)</a:t>
            </a:r>
            <a:br>
              <a:rPr lang="ru-RU" sz="2400" b="1" dirty="0" smtClean="0"/>
            </a:b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Основатель цетра адаптивной одежды</a:t>
            </a:r>
            <a:r>
              <a:rPr lang="ru-RU" sz="2000" dirty="0"/>
              <a:t> </a:t>
            </a:r>
            <a:r>
              <a:rPr lang="ru-RU" sz="2000" dirty="0" err="1" smtClean="0"/>
              <a:t>Potenzial, </a:t>
            </a:r>
            <a:r>
              <a:rPr lang="ru-RU" sz="2000" dirty="0" smtClean="0"/>
              <a:t> Модельер-конструктор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Огромный опыт по производству адаптивной одежды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Есть свое швейное производство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Получала президентские гранты на производство адаптивной одежды</a:t>
            </a:r>
          </a:p>
        </p:txBody>
      </p:sp>
      <p:sp>
        <p:nvSpPr>
          <p:cNvPr id="1048608" name="TextBox 4"/>
          <p:cNvSpPr txBox="1"/>
          <p:nvPr/>
        </p:nvSpPr>
        <p:spPr>
          <a:xfrm>
            <a:off x="6301482" y="3566100"/>
            <a:ext cx="5659655" cy="324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Евгения Спасская (Москва)</a:t>
            </a:r>
            <a:br>
              <a:rPr lang="ru-RU" sz="2400" b="1" dirty="0" smtClean="0"/>
            </a:b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Автор </a:t>
            </a:r>
            <a:r>
              <a:rPr lang="ru-RU" sz="2000" dirty="0"/>
              <a:t>концепции </a:t>
            </a:r>
            <a:r>
              <a:rPr lang="ru-RU" sz="2000" dirty="0" smtClean="0"/>
              <a:t>Адаптивной одежды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Инициатор  </a:t>
            </a:r>
            <a:r>
              <a:rPr lang="ru-RU" sz="2000" dirty="0"/>
              <a:t>офсетного контракта по ее производству и объединению с программой </a:t>
            </a:r>
            <a:r>
              <a:rPr lang="ru-RU" sz="2000" dirty="0" smtClean="0"/>
              <a:t>«</a:t>
            </a:r>
            <a:r>
              <a:rPr lang="ru-RU" sz="2000" dirty="0" err="1" smtClean="0"/>
              <a:t>Професионалитет</a:t>
            </a:r>
            <a:r>
              <a:rPr lang="ru-RU" sz="2000" dirty="0" smtClean="0"/>
              <a:t>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Член </a:t>
            </a:r>
            <a:r>
              <a:rPr lang="ru-RU" sz="2000" dirty="0"/>
              <a:t>оргкомитета женского клуба </a:t>
            </a:r>
            <a:r>
              <a:rPr lang="ru-RU" sz="2000" dirty="0" err="1" smtClean="0"/>
              <a:t>Skolkovo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Член Российско-израильского </a:t>
            </a:r>
            <a:r>
              <a:rPr lang="ru-RU" sz="2000" dirty="0"/>
              <a:t>делового совета</a:t>
            </a:r>
            <a:endParaRPr lang="ru-RU" sz="2000" dirty="0" smtClean="0"/>
          </a:p>
        </p:txBody>
      </p:sp>
      <p:pic>
        <p:nvPicPr>
          <p:cNvPr id="2097169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97577" y="1727460"/>
            <a:ext cx="1695137" cy="1692000"/>
          </a:xfrm>
          <a:prstGeom prst="rect">
            <a:avLst/>
          </a:prstGeom>
        </p:spPr>
      </p:pic>
      <p:pic>
        <p:nvPicPr>
          <p:cNvPr id="2097170" name="Рисунок 6"/>
          <p:cNvPicPr>
            <a:picLocks noChangeAspect="1"/>
          </p:cNvPicPr>
          <p:nvPr/>
        </p:nvPicPr>
        <p:blipFill rotWithShape="1">
          <a:blip r:embed="rId3" cstate="print"/>
          <a:srcRect l="16971" t="2802" r="19380" b="2000"/>
          <a:stretch>
            <a:fillRect/>
          </a:stretch>
        </p:blipFill>
        <p:spPr>
          <a:xfrm>
            <a:off x="1120025" y="1723901"/>
            <a:ext cx="1693456" cy="16919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 fontAlgn="auto">
              <a:lnSpc>
                <a:spcPct val="100000"/>
              </a:lnSpc>
            </a:pPr>
            <a:r>
              <a:rPr lang="ru-RU" sz="32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Основные технические характеристики автоматизированного планшетного раскройного комплекса iECHO GLS</a:t>
            </a:r>
            <a:endParaRPr lang="ru-RU" altLang="en-US">
              <a:solidFill>
                <a:srgbClr val="FF0000"/>
              </a:solidFill>
            </a:endParaRPr>
          </a:p>
        </p:txBody>
      </p:sp>
      <p:pic>
        <p:nvPicPr>
          <p:cNvPr id="7" name="Замещающее содержимое 6" descr="Снимок экрана 2024-10-08 22320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835" y="1761565"/>
            <a:ext cx="8798772" cy="464024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Бюджет капитальных вложений</a:t>
            </a:r>
          </a:p>
        </p:txBody>
      </p:sp>
      <p:pic>
        <p:nvPicPr>
          <p:cNvPr id="14" name="Замещающее содержимое 13" descr="Снимок экрана 2024-10-08 22364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262" y="1788459"/>
            <a:ext cx="10856669" cy="43971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151</Words>
  <Application>Microsoft Office PowerPoint</Application>
  <PresentationFormat>Произвольный</PresentationFormat>
  <Paragraphs>44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 Инвестиционный проект по масштабированию деятельности  Центра адаптивной одежды для людей с особенностями</vt:lpstr>
      <vt:lpstr>Адаптивная одежда  – кому и зачем нужна</vt:lpstr>
      <vt:lpstr>Сложности инвалидов  в пользовании обычной одеждой</vt:lpstr>
      <vt:lpstr>При производстве адаптивной одежды учитываются потребности инвалидов:</vt:lpstr>
      <vt:lpstr>Наши разработки</vt:lpstr>
      <vt:lpstr>Наши разработки</vt:lpstr>
      <vt:lpstr>Коллаборация производства адаптивной одежды Оренбург – Москва</vt:lpstr>
      <vt:lpstr>Основные технические характеристики автоматизированного планшетного раскройного комплекса iECHO GLS</vt:lpstr>
      <vt:lpstr>Бюджет капитальных вложений</vt:lpstr>
      <vt:lpstr>Поведение издержек  при изменении объема производства</vt:lpstr>
      <vt:lpstr>Чистая выгода в стоимостном выражении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Адаптивная одежда  для инвалидов</dc:title>
  <dc:creator>DELL</dc:creator>
  <cp:lastModifiedBy>Irina Podosenova</cp:lastModifiedBy>
  <cp:revision>14</cp:revision>
  <dcterms:created xsi:type="dcterms:W3CDTF">2024-07-11T03:38:00Z</dcterms:created>
  <dcterms:modified xsi:type="dcterms:W3CDTF">2024-12-19T05:51:40Z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51972D5F49B04F33B3BE6420FD3B4FB1_13</vt:lpwstr>
  </property>
  <property fmtid="{D5CDD505-2E9C-101B-9397-08002B2CF9AE}" pid="3" name="KSOProductBuildVer">
    <vt:lpwstr>1049-12.2.0.18283</vt:lpwstr>
  </property>
</Properties>
</file>