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7" r:id="rId2"/>
    <p:sldId id="258" r:id="rId3"/>
    <p:sldId id="271" r:id="rId4"/>
    <p:sldId id="260" r:id="rId5"/>
    <p:sldId id="261" r:id="rId6"/>
    <p:sldId id="279" r:id="rId7"/>
    <p:sldId id="286" r:id="rId8"/>
    <p:sldId id="287" r:id="rId9"/>
    <p:sldId id="262" r:id="rId10"/>
    <p:sldId id="288" r:id="rId11"/>
    <p:sldId id="289" r:id="rId12"/>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2000" dirty="0">
                <a:latin typeface="Century Gothic" panose="020B0502020202020204" pitchFamily="34" charset="0"/>
                <a:cs typeface="Arial" panose="020B0604020202020204" pitchFamily="34" charset="0"/>
              </a:rPr>
              <a:t>Портфель продукции.</a:t>
            </a:r>
          </a:p>
        </c:rich>
      </c:tx>
      <c:layout>
        <c:manualLayout>
          <c:xMode val="edge"/>
          <c:yMode val="edge"/>
          <c:x val="0.27246862091080792"/>
          <c:y val="0"/>
        </c:manualLayout>
      </c:layout>
      <c:overlay val="0"/>
    </c:title>
    <c:autoTitleDeleted val="0"/>
    <c:plotArea>
      <c:layout/>
      <c:pieChart>
        <c:varyColors val="1"/>
        <c:ser>
          <c:idx val="0"/>
          <c:order val="0"/>
          <c:tx>
            <c:strRef>
              <c:f>Лист1!$B$1</c:f>
              <c:strCache>
                <c:ptCount val="1"/>
                <c:pt idx="0">
                  <c:v>Портфель продукции, млн.руб с НДС</c:v>
                </c:pt>
              </c:strCache>
            </c:strRef>
          </c:tx>
          <c:cat>
            <c:strRef>
              <c:f>Лист1!$A$2:$A$5</c:f>
              <c:strCache>
                <c:ptCount val="4"/>
                <c:pt idx="0">
                  <c:v>ЖБИ для КПД 64%</c:v>
                </c:pt>
                <c:pt idx="1">
                  <c:v>Товарный бетон 7%</c:v>
                </c:pt>
                <c:pt idx="2">
                  <c:v>Товарные МК 1%</c:v>
                </c:pt>
                <c:pt idx="3">
                  <c:v>Многопустотные плиты 28%</c:v>
                </c:pt>
              </c:strCache>
            </c:strRef>
          </c:cat>
          <c:val>
            <c:numRef>
              <c:f>Лист1!$B$2:$B$5</c:f>
              <c:numCache>
                <c:formatCode>0.0</c:formatCode>
                <c:ptCount val="4"/>
                <c:pt idx="0">
                  <c:v>396.46799999999996</c:v>
                </c:pt>
                <c:pt idx="1">
                  <c:v>46.379999999999995</c:v>
                </c:pt>
                <c:pt idx="2">
                  <c:v>4.0999999999999996</c:v>
                </c:pt>
                <c:pt idx="3">
                  <c:v>172.03959999999998</c:v>
                </c:pt>
              </c:numCache>
            </c:numRef>
          </c:val>
          <c:extLst xmlns:c16r2="http://schemas.microsoft.com/office/drawing/2015/06/chart">
            <c:ext xmlns:c16="http://schemas.microsoft.com/office/drawing/2014/chart" uri="{C3380CC4-5D6E-409C-BE32-E72D297353CC}">
              <c16:uniqueId val="{00000000-A402-45EC-8F0D-FED523CABA2D}"/>
            </c:ext>
          </c:extLst>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5A66FCAF-F5A8-4824-A1A0-7B347EE61CA4}" type="datetimeFigureOut">
              <a:rPr lang="ru-RU" smtClean="0"/>
              <a:pPr/>
              <a:t>17.12.2024</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1449FFC1-324D-411C-BF48-7116751A3E8E}" type="slidenum">
              <a:rPr lang="ru-RU" smtClean="0"/>
              <a:pPr/>
              <a:t>‹#›</a:t>
            </a:fld>
            <a:endParaRPr lang="ru-RU"/>
          </a:p>
        </p:txBody>
      </p:sp>
    </p:spTree>
    <p:extLst>
      <p:ext uri="{BB962C8B-B14F-4D97-AF65-F5344CB8AC3E}">
        <p14:creationId xmlns:p14="http://schemas.microsoft.com/office/powerpoint/2010/main" val="86471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83183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171129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362477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274039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111665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153118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a:p>
        </p:txBody>
      </p:sp>
    </p:spTree>
    <p:extLst>
      <p:ext uri="{BB962C8B-B14F-4D97-AF65-F5344CB8AC3E}">
        <p14:creationId xmlns:p14="http://schemas.microsoft.com/office/powerpoint/2010/main" val="256209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a:p>
        </p:txBody>
      </p:sp>
    </p:spTree>
    <p:extLst>
      <p:ext uri="{BB962C8B-B14F-4D97-AF65-F5344CB8AC3E}">
        <p14:creationId xmlns:p14="http://schemas.microsoft.com/office/powerpoint/2010/main" val="1022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a:p>
        </p:txBody>
      </p:sp>
    </p:spTree>
    <p:extLst>
      <p:ext uri="{BB962C8B-B14F-4D97-AF65-F5344CB8AC3E}">
        <p14:creationId xmlns:p14="http://schemas.microsoft.com/office/powerpoint/2010/main" val="369410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131392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238066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391107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166566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41211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608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274206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128958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383053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5450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220124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109052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BB5CFCF-E093-4D1D-A804-C491CCADAE02}" type="datetimeFigureOut">
              <a:rPr lang="ru-RU" smtClean="0"/>
              <a:pPr/>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val="18811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CFCF-E093-4D1D-A804-C491CCADAE02}" type="datetimeFigureOut">
              <a:rPr lang="ru-RU" smtClean="0"/>
              <a:pPr/>
              <a:t>17.12.2024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182D8-DD65-486F-846A-719648470769}" type="slidenum">
              <a:rPr lang="ru-RU" smtClean="0"/>
              <a:pPr/>
              <a:t>‹#›</a:t>
            </a:fld>
            <a:endParaRPr lang="ru-RU"/>
          </a:p>
        </p:txBody>
      </p:sp>
    </p:spTree>
    <p:extLst>
      <p:ext uri="{BB962C8B-B14F-4D97-AF65-F5344CB8AC3E}">
        <p14:creationId xmlns:p14="http://schemas.microsoft.com/office/powerpoint/2010/main" val="43646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f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fif"/><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44028" y="912935"/>
            <a:ext cx="815159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2000" b="1" dirty="0">
                <a:latin typeface="Century Gothic" panose="020B0502020202020204" pitchFamily="34" charset="0"/>
              </a:rPr>
              <a:t>Центр непрерывного образования и дистанционных</a:t>
            </a:r>
          </a:p>
          <a:p>
            <a:pPr algn="ctr">
              <a:spcBef>
                <a:spcPct val="0"/>
              </a:spcBef>
              <a:buNone/>
            </a:pPr>
            <a:r>
              <a:rPr lang="ru-RU" altLang="ru-RU" sz="2000" b="1" dirty="0">
                <a:latin typeface="Century Gothic" panose="020B0502020202020204" pitchFamily="34" charset="0"/>
              </a:rPr>
              <a:t> технологий Петрозаводского </a:t>
            </a:r>
          </a:p>
          <a:p>
            <a:pPr algn="ctr">
              <a:spcBef>
                <a:spcPct val="0"/>
              </a:spcBef>
              <a:buNone/>
            </a:pPr>
            <a:r>
              <a:rPr lang="ru-RU" altLang="ru-RU" sz="2000" b="1" dirty="0">
                <a:latin typeface="Century Gothic" panose="020B0502020202020204" pitchFamily="34" charset="0"/>
              </a:rPr>
              <a:t>государственного университета </a:t>
            </a:r>
          </a:p>
          <a:p>
            <a:pPr algn="ctr">
              <a:spcBef>
                <a:spcPct val="0"/>
              </a:spcBef>
              <a:buNone/>
            </a:pPr>
            <a:endParaRPr lang="ru-RU" altLang="ru-RU" sz="2000" b="1" dirty="0">
              <a:latin typeface="Century Gothic" panose="020B0502020202020204" pitchFamily="34" charset="0"/>
            </a:endParaRPr>
          </a:p>
          <a:p>
            <a:pPr algn="ctr">
              <a:spcBef>
                <a:spcPct val="0"/>
              </a:spcBef>
              <a:buNone/>
            </a:pPr>
            <a:r>
              <a:rPr lang="ru-RU" altLang="ru-RU" sz="2000" b="1" dirty="0">
                <a:latin typeface="Century Gothic" panose="020B0502020202020204" pitchFamily="34" charset="0"/>
              </a:rPr>
              <a:t>Выпускная аттестационная работа</a:t>
            </a:r>
            <a:r>
              <a:rPr lang="ru-RU" altLang="ru-RU" sz="2800" b="1" dirty="0">
                <a:latin typeface="Century Gothic" panose="020B0502020202020204" pitchFamily="34" charset="0"/>
              </a:rPr>
              <a:t>.</a:t>
            </a:r>
          </a:p>
          <a:p>
            <a:pPr algn="ctr">
              <a:spcBef>
                <a:spcPct val="0"/>
              </a:spcBef>
              <a:buNone/>
            </a:pPr>
            <a:endParaRPr lang="ru-RU" altLang="ru-RU" sz="2800" b="1" dirty="0">
              <a:latin typeface="Century Gothic" panose="020B0502020202020204" pitchFamily="34" charset="0"/>
            </a:endParaRPr>
          </a:p>
          <a:p>
            <a:pPr algn="ctr">
              <a:spcBef>
                <a:spcPct val="0"/>
              </a:spcBef>
              <a:buNone/>
            </a:pPr>
            <a:endParaRPr lang="ru-RU" altLang="ru-RU" sz="2800" b="1" dirty="0">
              <a:latin typeface="Century Gothic" panose="020B0502020202020204" pitchFamily="34" charset="0"/>
            </a:endParaRPr>
          </a:p>
          <a:p>
            <a:pPr algn="ctr">
              <a:spcBef>
                <a:spcPct val="0"/>
              </a:spcBef>
              <a:buNone/>
            </a:pPr>
            <a:r>
              <a:rPr lang="ru-RU" altLang="ru-RU" sz="2800" b="1">
                <a:latin typeface="Century Gothic" panose="020B0502020202020204" pitchFamily="34" charset="0"/>
              </a:rPr>
              <a:t>ОБЕСПЕЧЕНИЕ </a:t>
            </a:r>
            <a:r>
              <a:rPr lang="ru-RU" altLang="ru-RU" sz="2800" b="1" smtClean="0">
                <a:latin typeface="Century Gothic" panose="020B0502020202020204" pitchFamily="34" charset="0"/>
              </a:rPr>
              <a:t>КОНКУРЕНТОСПОСОБНОСТИ</a:t>
            </a:r>
            <a:endParaRPr lang="ru-RU" altLang="ru-RU" sz="2800" b="1" dirty="0">
              <a:latin typeface="Century Gothic" panose="020B0502020202020204" pitchFamily="34" charset="0"/>
            </a:endParaRPr>
          </a:p>
          <a:p>
            <a:pPr algn="ctr">
              <a:spcBef>
                <a:spcPct val="0"/>
              </a:spcBef>
              <a:buNone/>
            </a:pPr>
            <a:r>
              <a:rPr lang="ru-RU" altLang="ru-RU" sz="2800" b="1" dirty="0">
                <a:latin typeface="Century Gothic" panose="020B0502020202020204" pitchFamily="34" charset="0"/>
              </a:rPr>
              <a:t> КОМПАНИИ НА СТРОИТЕЛЬНОМ РЫНКЕ</a:t>
            </a:r>
          </a:p>
          <a:p>
            <a:pPr algn="ctr">
              <a:spcBef>
                <a:spcPct val="0"/>
              </a:spcBef>
              <a:buNone/>
            </a:pPr>
            <a:r>
              <a:rPr lang="ru-RU" altLang="ru-RU" sz="2800" b="1" dirty="0">
                <a:latin typeface="Century Gothic" panose="020B0502020202020204" pitchFamily="34" charset="0"/>
              </a:rPr>
              <a:t>(на примере ООО “Стройиндустрия КСМ”)</a:t>
            </a:r>
          </a:p>
          <a:p>
            <a:pPr algn="ctr">
              <a:spcBef>
                <a:spcPct val="0"/>
              </a:spcBef>
              <a:buNone/>
            </a:pPr>
            <a:endParaRPr lang="ru-RU" altLang="ru-RU" sz="2800" b="1" dirty="0">
              <a:latin typeface="Century Gothic" panose="020B0502020202020204" pitchFamily="34" charset="0"/>
            </a:endParaRPr>
          </a:p>
          <a:p>
            <a:pPr algn="ctr">
              <a:spcBef>
                <a:spcPct val="0"/>
              </a:spcBef>
              <a:buNone/>
            </a:pPr>
            <a:endParaRPr lang="ru-RU" altLang="ru-RU" sz="2800" b="1" dirty="0">
              <a:latin typeface="Century Gothic" panose="020B0502020202020204" pitchFamily="34" charset="0"/>
            </a:endParaRPr>
          </a:p>
          <a:p>
            <a:pPr algn="ctr">
              <a:spcBef>
                <a:spcPct val="0"/>
              </a:spcBef>
              <a:buNone/>
            </a:pPr>
            <a:r>
              <a:rPr lang="ru-RU" altLang="ru-RU" sz="2000" b="1" dirty="0">
                <a:latin typeface="Century Gothic" panose="020B0502020202020204" pitchFamily="34" charset="0"/>
              </a:rPr>
              <a:t>Автор: Борисов А.В.</a:t>
            </a:r>
          </a:p>
        </p:txBody>
      </p:sp>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94884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xmlns="" id="{9047A02E-1F7E-072E-AC5B-C8F610008665}"/>
              </a:ext>
            </a:extLst>
          </p:cNvPr>
          <p:cNvSpPr>
            <a:spLocks noChangeArrowheads="1"/>
          </p:cNvSpPr>
          <p:nvPr/>
        </p:nvSpPr>
        <p:spPr bwMode="auto">
          <a:xfrm>
            <a:off x="3044825" y="2706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3" name="Рисунок 2">
            <a:extLst>
              <a:ext uri="{FF2B5EF4-FFF2-40B4-BE49-F238E27FC236}">
                <a16:creationId xmlns:a16="http://schemas.microsoft.com/office/drawing/2014/main" xmlns="" id="{7A118361-175A-8AE5-130C-F671637E6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68" y="942914"/>
            <a:ext cx="6075032" cy="4715502"/>
          </a:xfrm>
          <a:prstGeom prst="rect">
            <a:avLst/>
          </a:prstGeom>
        </p:spPr>
      </p:pic>
      <p:pic>
        <p:nvPicPr>
          <p:cNvPr id="5" name="Рисунок 4">
            <a:extLst>
              <a:ext uri="{FF2B5EF4-FFF2-40B4-BE49-F238E27FC236}">
                <a16:creationId xmlns:a16="http://schemas.microsoft.com/office/drawing/2014/main" xmlns="" id="{A8EA5B4F-467C-626B-F8E1-BD9EA79203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2692" y="942913"/>
            <a:ext cx="5522615" cy="4588751"/>
          </a:xfrm>
          <a:prstGeom prst="rect">
            <a:avLst/>
          </a:prstGeom>
        </p:spPr>
      </p:pic>
      <p:sp>
        <p:nvSpPr>
          <p:cNvPr id="8" name="TextBox 7">
            <a:extLst>
              <a:ext uri="{FF2B5EF4-FFF2-40B4-BE49-F238E27FC236}">
                <a16:creationId xmlns:a16="http://schemas.microsoft.com/office/drawing/2014/main" xmlns="" id="{944CCF27-D908-40F8-69D6-65413A3FE6E9}"/>
              </a:ext>
            </a:extLst>
          </p:cNvPr>
          <p:cNvSpPr txBox="1"/>
          <p:nvPr/>
        </p:nvSpPr>
        <p:spPr>
          <a:xfrm>
            <a:off x="408914" y="5600998"/>
            <a:ext cx="5830432" cy="461665"/>
          </a:xfrm>
          <a:prstGeom prst="rect">
            <a:avLst/>
          </a:prstGeom>
          <a:noFill/>
        </p:spPr>
        <p:txBody>
          <a:bodyPr wrap="square" rtlCol="0">
            <a:spAutoFit/>
          </a:bodyPr>
          <a:lstStyle/>
          <a:p>
            <a:pPr algn="ctr"/>
            <a:r>
              <a:rPr lang="ru-RU" sz="1200" dirty="0"/>
              <a:t>Наружная стеновая панель с кронштейнами (слева) и готовый вариант с установленными фасадными модулями (справа)</a:t>
            </a:r>
          </a:p>
        </p:txBody>
      </p:sp>
      <p:sp>
        <p:nvSpPr>
          <p:cNvPr id="10" name="TextBox 9">
            <a:extLst>
              <a:ext uri="{FF2B5EF4-FFF2-40B4-BE49-F238E27FC236}">
                <a16:creationId xmlns:a16="http://schemas.microsoft.com/office/drawing/2014/main" xmlns="" id="{0DF10DE8-D65C-ED33-4B49-F064A792AAF4}"/>
              </a:ext>
            </a:extLst>
          </p:cNvPr>
          <p:cNvSpPr txBox="1"/>
          <p:nvPr/>
        </p:nvSpPr>
        <p:spPr>
          <a:xfrm>
            <a:off x="6382692" y="5653477"/>
            <a:ext cx="5613150" cy="261610"/>
          </a:xfrm>
          <a:prstGeom prst="rect">
            <a:avLst/>
          </a:prstGeom>
          <a:noFill/>
        </p:spPr>
        <p:txBody>
          <a:bodyPr wrap="square" rtlCol="0">
            <a:spAutoFit/>
          </a:bodyPr>
          <a:lstStyle/>
          <a:p>
            <a:r>
              <a:rPr lang="ru-RU" sz="1100" dirty="0"/>
              <a:t>Готовый объемный фасад с использованием фасадных систем на одном из объектов ПИК </a:t>
            </a:r>
          </a:p>
        </p:txBody>
      </p:sp>
      <p:sp>
        <p:nvSpPr>
          <p:cNvPr id="16" name="TextBox 15">
            <a:extLst>
              <a:ext uri="{FF2B5EF4-FFF2-40B4-BE49-F238E27FC236}">
                <a16:creationId xmlns:a16="http://schemas.microsoft.com/office/drawing/2014/main" xmlns="" id="{CEE025EE-C363-388C-E4C6-D92F5EABD5F3}"/>
              </a:ext>
            </a:extLst>
          </p:cNvPr>
          <p:cNvSpPr txBox="1"/>
          <p:nvPr/>
        </p:nvSpPr>
        <p:spPr>
          <a:xfrm>
            <a:off x="4526733" y="334978"/>
            <a:ext cx="4553893" cy="369332"/>
          </a:xfrm>
          <a:prstGeom prst="rect">
            <a:avLst/>
          </a:prstGeom>
          <a:noFill/>
        </p:spPr>
        <p:txBody>
          <a:bodyPr wrap="square" rtlCol="0">
            <a:spAutoFit/>
          </a:bodyPr>
          <a:lstStyle/>
          <a:p>
            <a:r>
              <a:rPr lang="ru-RU" dirty="0"/>
              <a:t>Уникальное торговое предложение</a:t>
            </a:r>
          </a:p>
        </p:txBody>
      </p:sp>
    </p:spTree>
    <p:extLst>
      <p:ext uri="{BB962C8B-B14F-4D97-AF65-F5344CB8AC3E}">
        <p14:creationId xmlns:p14="http://schemas.microsoft.com/office/powerpoint/2010/main" val="308882483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xmlns="" id="{9047A02E-1F7E-072E-AC5B-C8F610008665}"/>
              </a:ext>
            </a:extLst>
          </p:cNvPr>
          <p:cNvSpPr>
            <a:spLocks noChangeArrowheads="1"/>
          </p:cNvSpPr>
          <p:nvPr/>
        </p:nvSpPr>
        <p:spPr bwMode="auto">
          <a:xfrm>
            <a:off x="3044825" y="2706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4" name="Рисунок 3">
            <a:extLst>
              <a:ext uri="{FF2B5EF4-FFF2-40B4-BE49-F238E27FC236}">
                <a16:creationId xmlns:a16="http://schemas.microsoft.com/office/drawing/2014/main" xmlns="" id="{5D6A1A15-9644-FE3B-6380-1E57EBA4E5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4645" y="443619"/>
            <a:ext cx="9602709" cy="5413971"/>
          </a:xfrm>
          <a:prstGeom prst="rect">
            <a:avLst/>
          </a:prstGeom>
        </p:spPr>
      </p:pic>
      <p:sp>
        <p:nvSpPr>
          <p:cNvPr id="7" name="TextBox 6">
            <a:extLst>
              <a:ext uri="{FF2B5EF4-FFF2-40B4-BE49-F238E27FC236}">
                <a16:creationId xmlns:a16="http://schemas.microsoft.com/office/drawing/2014/main" xmlns="" id="{8879B403-EAB3-92F3-F463-95EEFBD9D7A6}"/>
              </a:ext>
            </a:extLst>
          </p:cNvPr>
          <p:cNvSpPr txBox="1"/>
          <p:nvPr/>
        </p:nvSpPr>
        <p:spPr>
          <a:xfrm>
            <a:off x="4659359" y="53880"/>
            <a:ext cx="4481466" cy="369332"/>
          </a:xfrm>
          <a:prstGeom prst="rect">
            <a:avLst/>
          </a:prstGeom>
          <a:noFill/>
        </p:spPr>
        <p:txBody>
          <a:bodyPr wrap="square" rtlCol="0">
            <a:spAutoFit/>
          </a:bodyPr>
          <a:lstStyle/>
          <a:p>
            <a:r>
              <a:rPr lang="ru-RU" dirty="0"/>
              <a:t>НАГРАДЫ ПРЕДПРИЯТИЯ</a:t>
            </a:r>
          </a:p>
        </p:txBody>
      </p:sp>
    </p:spTree>
    <p:extLst>
      <p:ext uri="{BB962C8B-B14F-4D97-AF65-F5344CB8AC3E}">
        <p14:creationId xmlns:p14="http://schemas.microsoft.com/office/powerpoint/2010/main" val="31510445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215910" y="193070"/>
            <a:ext cx="40078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2000" b="1" dirty="0">
                <a:latin typeface="Century Gothic" panose="020B0502020202020204" pitchFamily="34" charset="0"/>
              </a:rPr>
              <a:t>Современный завод ЖБИ </a:t>
            </a:r>
          </a:p>
          <a:p>
            <a:pPr algn="ctr">
              <a:spcBef>
                <a:spcPct val="0"/>
              </a:spcBef>
              <a:buNone/>
            </a:pPr>
            <a:r>
              <a:rPr lang="ru-RU" altLang="ru-RU" sz="2000" b="1" dirty="0">
                <a:latin typeface="Century Gothic" panose="020B0502020202020204" pitchFamily="34" charset="0"/>
              </a:rPr>
              <a:t>ООО «Стройиндустрия КСМ»</a:t>
            </a:r>
          </a:p>
          <a:p>
            <a:pPr algn="ctr">
              <a:spcBef>
                <a:spcPct val="0"/>
              </a:spcBef>
              <a:buNone/>
            </a:pPr>
            <a:endParaRPr lang="ru-RU" altLang="ru-RU" sz="2000" b="1" dirty="0">
              <a:latin typeface="Century Gothic" panose="020B0502020202020204" pitchFamily="34" charset="0"/>
            </a:endParaRPr>
          </a:p>
        </p:txBody>
      </p:sp>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rotWithShape="1">
          <a:blip r:embed="rId6" cstate="print">
            <a:extLst>
              <a:ext uri="{28A0092B-C50C-407E-A947-70E740481C1C}">
                <a14:useLocalDpi xmlns:a14="http://schemas.microsoft.com/office/drawing/2010/main" val="0"/>
              </a:ext>
            </a:extLst>
          </a:blip>
          <a:srcRect t="17881" b="13965"/>
          <a:stretch/>
        </p:blipFill>
        <p:spPr>
          <a:xfrm>
            <a:off x="482851" y="1284932"/>
            <a:ext cx="9144000" cy="4219574"/>
          </a:xfrm>
          <a:prstGeom prst="rect">
            <a:avLst/>
          </a:prstGeom>
        </p:spPr>
      </p:pic>
      <p:sp>
        <p:nvSpPr>
          <p:cNvPr id="4" name="TextBox 3">
            <a:extLst>
              <a:ext uri="{FF2B5EF4-FFF2-40B4-BE49-F238E27FC236}">
                <a16:creationId xmlns:a16="http://schemas.microsoft.com/office/drawing/2014/main" xmlns="" id="{3DA4A6FC-5AA8-6295-C8AB-18392C122550}"/>
              </a:ext>
            </a:extLst>
          </p:cNvPr>
          <p:cNvSpPr txBox="1"/>
          <p:nvPr/>
        </p:nvSpPr>
        <p:spPr>
          <a:xfrm>
            <a:off x="9626851" y="1284933"/>
            <a:ext cx="2565149" cy="1200329"/>
          </a:xfrm>
          <a:prstGeom prst="rect">
            <a:avLst/>
          </a:prstGeom>
          <a:noFill/>
        </p:spPr>
        <p:txBody>
          <a:bodyPr wrap="square">
            <a:spAutoFit/>
          </a:bodyPr>
          <a:lstStyle/>
          <a:p>
            <a:r>
              <a:rPr lang="ru-RU" dirty="0"/>
              <a:t>185031, Республика Карелия, Петрозаводск, ул. Заводская, дом 4, строение 39</a:t>
            </a:r>
          </a:p>
        </p:txBody>
      </p:sp>
      <p:sp>
        <p:nvSpPr>
          <p:cNvPr id="7" name="TextBox 6">
            <a:extLst>
              <a:ext uri="{FF2B5EF4-FFF2-40B4-BE49-F238E27FC236}">
                <a16:creationId xmlns:a16="http://schemas.microsoft.com/office/drawing/2014/main" xmlns="" id="{EE53D7E7-9A68-AD34-8995-391FDBD3B5C4}"/>
              </a:ext>
            </a:extLst>
          </p:cNvPr>
          <p:cNvSpPr txBox="1"/>
          <p:nvPr/>
        </p:nvSpPr>
        <p:spPr>
          <a:xfrm>
            <a:off x="9626852" y="2517556"/>
            <a:ext cx="2459524" cy="1200329"/>
          </a:xfrm>
          <a:prstGeom prst="rect">
            <a:avLst/>
          </a:prstGeom>
          <a:noFill/>
        </p:spPr>
        <p:txBody>
          <a:bodyPr wrap="square">
            <a:spAutoFit/>
          </a:bodyPr>
          <a:lstStyle/>
          <a:p>
            <a:r>
              <a:rPr lang="en-US" dirty="0"/>
              <a:t>E-mail</a:t>
            </a:r>
          </a:p>
          <a:p>
            <a:r>
              <a:rPr lang="en-US" dirty="0"/>
              <a:t>info@kcm-industry.ru      production@kcm-industry.ru</a:t>
            </a:r>
            <a:endParaRPr lang="ru-RU" dirty="0"/>
          </a:p>
        </p:txBody>
      </p:sp>
      <p:sp>
        <p:nvSpPr>
          <p:cNvPr id="9" name="TextBox 8">
            <a:extLst>
              <a:ext uri="{FF2B5EF4-FFF2-40B4-BE49-F238E27FC236}">
                <a16:creationId xmlns:a16="http://schemas.microsoft.com/office/drawing/2014/main" xmlns="" id="{E168CE08-0AAA-3909-01F9-A1EC07CF1D8E}"/>
              </a:ext>
            </a:extLst>
          </p:cNvPr>
          <p:cNvSpPr txBox="1"/>
          <p:nvPr/>
        </p:nvSpPr>
        <p:spPr>
          <a:xfrm>
            <a:off x="9626851" y="3920777"/>
            <a:ext cx="2310897" cy="646331"/>
          </a:xfrm>
          <a:prstGeom prst="rect">
            <a:avLst/>
          </a:prstGeom>
          <a:noFill/>
        </p:spPr>
        <p:txBody>
          <a:bodyPr wrap="square">
            <a:spAutoFit/>
          </a:bodyPr>
          <a:lstStyle/>
          <a:p>
            <a:r>
              <a:rPr lang="ru-RU" dirty="0"/>
              <a:t>Телефон</a:t>
            </a:r>
          </a:p>
          <a:p>
            <a:r>
              <a:rPr lang="ru-RU" dirty="0"/>
              <a:t>+7 (8142) 59-99-39</a:t>
            </a:r>
          </a:p>
        </p:txBody>
      </p:sp>
    </p:spTree>
    <p:extLst>
      <p:ext uri="{BB962C8B-B14F-4D97-AF65-F5344CB8AC3E}">
        <p14:creationId xmlns:p14="http://schemas.microsoft.com/office/powerpoint/2010/main" val="152050751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215910" y="193070"/>
            <a:ext cx="40078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2000" b="1" dirty="0">
                <a:latin typeface="Century Gothic" panose="020B0502020202020204" pitchFamily="34" charset="0"/>
              </a:rPr>
              <a:t>Современный завод ЖБИ </a:t>
            </a:r>
          </a:p>
          <a:p>
            <a:pPr algn="ctr">
              <a:spcBef>
                <a:spcPct val="0"/>
              </a:spcBef>
              <a:buNone/>
            </a:pPr>
            <a:r>
              <a:rPr lang="ru-RU" altLang="ru-RU" sz="2000" b="1" dirty="0">
                <a:latin typeface="Century Gothic" panose="020B0502020202020204" pitchFamily="34" charset="0"/>
              </a:rPr>
              <a:t>ООО «Стройиндустрия КСМ»</a:t>
            </a:r>
          </a:p>
          <a:p>
            <a:pPr algn="ctr">
              <a:spcBef>
                <a:spcPct val="0"/>
              </a:spcBef>
              <a:buNone/>
            </a:pPr>
            <a:endParaRPr lang="ru-RU" altLang="ru-RU" sz="2000" b="1" dirty="0">
              <a:latin typeface="Century Gothic" panose="020B0502020202020204" pitchFamily="34" charset="0"/>
            </a:endParaRPr>
          </a:p>
        </p:txBody>
      </p:sp>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151372" y="1482752"/>
            <a:ext cx="8136904" cy="4031873"/>
          </a:xfrm>
          <a:prstGeom prst="rect">
            <a:avLst/>
          </a:prstGeom>
        </p:spPr>
        <p:txBody>
          <a:bodyPr wrap="square">
            <a:spAutoFit/>
          </a:bodyPr>
          <a:lstStyle/>
          <a:p>
            <a:pPr algn="just"/>
            <a:r>
              <a:rPr lang="ru-RU" sz="1600" b="1" dirty="0">
                <a:latin typeface="Century Gothic" panose="020B0502020202020204" pitchFamily="34" charset="0"/>
              </a:rPr>
              <a:t>Завод основан в 2007 году. Производство полносборных крупнопанельных домов различных серий является главным направлением деятельности ООО «Стройиндустрия КСМ». Заказчики получают полный комплект железобетонных изделий для строительства дома, который остается только собрать на стройплощадке как конструктор. </a:t>
            </a:r>
          </a:p>
          <a:p>
            <a:pPr algn="just"/>
            <a:endParaRPr lang="ru-RU" sz="1600" b="1" dirty="0">
              <a:latin typeface="Century Gothic" panose="020B0502020202020204" pitchFamily="34" charset="0"/>
            </a:endParaRPr>
          </a:p>
          <a:p>
            <a:pPr algn="just"/>
            <a:r>
              <a:rPr lang="ru-RU" sz="1600" b="1" dirty="0">
                <a:latin typeface="Century Gothic" panose="020B0502020202020204" pitchFamily="34" charset="0"/>
              </a:rPr>
              <a:t>Мощность завода составляет 61 300 куб.м. железобетонных изделий в год, что соответствует 105 000 кв.м. жилья. С момента своего основания завод выпустил 196 полносборных зданий общей жилой площадью 831 000 кв.м. </a:t>
            </a:r>
          </a:p>
          <a:p>
            <a:pPr algn="just"/>
            <a:endParaRPr lang="ru-RU" sz="1600" b="1" dirty="0">
              <a:latin typeface="Century Gothic" panose="020B0502020202020204" pitchFamily="34" charset="0"/>
            </a:endParaRPr>
          </a:p>
          <a:p>
            <a:pPr algn="just"/>
            <a:r>
              <a:rPr lang="ru-RU" sz="1600" b="1" dirty="0">
                <a:latin typeface="Century Gothic" panose="020B0502020202020204" pitchFamily="34" charset="0"/>
              </a:rPr>
              <a:t>Заказчиками продукции являются более 100 строительных организаций СЗФО. За последние 7 лет половина всех новостроек Петрозаводска изготовлена из железобетонных изделий производства ООО «Стройиндустрия КСМ». </a:t>
            </a:r>
          </a:p>
          <a:p>
            <a:pPr algn="just"/>
            <a:endParaRPr lang="ru-RU" sz="1600" b="1" dirty="0">
              <a:latin typeface="Century Gothic" panose="020B0502020202020204" pitchFamily="34" charset="0"/>
            </a:endParaRPr>
          </a:p>
          <a:p>
            <a:pPr algn="just"/>
            <a:r>
              <a:rPr lang="ru-RU" sz="1600" b="1" dirty="0">
                <a:latin typeface="Century Gothic" panose="020B0502020202020204" pitchFamily="34" charset="0"/>
              </a:rPr>
              <a:t>Предприятие финансово устойчиво и продолжает приносить прибыль.</a:t>
            </a:r>
          </a:p>
        </p:txBody>
      </p:sp>
    </p:spTree>
    <p:extLst>
      <p:ext uri="{BB962C8B-B14F-4D97-AF65-F5344CB8AC3E}">
        <p14:creationId xmlns:p14="http://schemas.microsoft.com/office/powerpoint/2010/main" val="78228487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Диаграмма 7"/>
          <p:cNvGraphicFramePr/>
          <p:nvPr>
            <p:extLst>
              <p:ext uri="{D42A27DB-BD31-4B8C-83A1-F6EECF244321}">
                <p14:modId xmlns:p14="http://schemas.microsoft.com/office/powerpoint/2010/main" val="1295864191"/>
              </p:ext>
            </p:extLst>
          </p:nvPr>
        </p:nvGraphicFramePr>
        <p:xfrm>
          <a:off x="2690664" y="614548"/>
          <a:ext cx="6336704" cy="4496048"/>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5559" y="5266764"/>
            <a:ext cx="7920881" cy="63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25105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787652" y="223589"/>
            <a:ext cx="10737410" cy="2062103"/>
          </a:xfrm>
          <a:prstGeom prst="rect">
            <a:avLst/>
          </a:prstGeom>
        </p:spPr>
        <p:txBody>
          <a:bodyPr wrap="square">
            <a:spAutoFit/>
          </a:bodyPr>
          <a:lstStyle/>
          <a:p>
            <a:pPr algn="just"/>
            <a:endParaRPr lang="ru-RU" sz="1600" b="1" dirty="0">
              <a:latin typeface="Century Gothic" panose="020B0502020202020204" pitchFamily="34" charset="0"/>
            </a:endParaRPr>
          </a:p>
          <a:p>
            <a:pPr algn="ctr"/>
            <a:r>
              <a:rPr lang="ru-RU" sz="1600" b="1" dirty="0">
                <a:latin typeface="Century Gothic" panose="020B0502020202020204" pitchFamily="34" charset="0"/>
              </a:rPr>
              <a:t>Объемы выпуска продукции предприятия 2019-2023гг.</a:t>
            </a: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32619812"/>
              </p:ext>
            </p:extLst>
          </p:nvPr>
        </p:nvGraphicFramePr>
        <p:xfrm>
          <a:off x="1828802" y="1094512"/>
          <a:ext cx="8728362" cy="4710544"/>
        </p:xfrm>
        <a:graphic>
          <a:graphicData uri="http://schemas.openxmlformats.org/drawingml/2006/table">
            <a:tbl>
              <a:tblPr firstRow="1" firstCol="1" bandRow="1">
                <a:tableStyleId>{5C22544A-7EE6-4342-B048-85BDC9FD1C3A}</a:tableStyleId>
              </a:tblPr>
              <a:tblGrid>
                <a:gridCol w="2188656">
                  <a:extLst>
                    <a:ext uri="{9D8B030D-6E8A-4147-A177-3AD203B41FA5}">
                      <a16:colId xmlns:a16="http://schemas.microsoft.com/office/drawing/2014/main" xmlns="" val="20000"/>
                    </a:ext>
                  </a:extLst>
                </a:gridCol>
                <a:gridCol w="942653">
                  <a:extLst>
                    <a:ext uri="{9D8B030D-6E8A-4147-A177-3AD203B41FA5}">
                      <a16:colId xmlns:a16="http://schemas.microsoft.com/office/drawing/2014/main" xmlns="" val="20001"/>
                    </a:ext>
                  </a:extLst>
                </a:gridCol>
                <a:gridCol w="1077575">
                  <a:extLst>
                    <a:ext uri="{9D8B030D-6E8A-4147-A177-3AD203B41FA5}">
                      <a16:colId xmlns:a16="http://schemas.microsoft.com/office/drawing/2014/main" xmlns="" val="20002"/>
                    </a:ext>
                  </a:extLst>
                </a:gridCol>
                <a:gridCol w="1077575">
                  <a:extLst>
                    <a:ext uri="{9D8B030D-6E8A-4147-A177-3AD203B41FA5}">
                      <a16:colId xmlns:a16="http://schemas.microsoft.com/office/drawing/2014/main" xmlns="" val="20003"/>
                    </a:ext>
                  </a:extLst>
                </a:gridCol>
                <a:gridCol w="1077575">
                  <a:extLst>
                    <a:ext uri="{9D8B030D-6E8A-4147-A177-3AD203B41FA5}">
                      <a16:colId xmlns:a16="http://schemas.microsoft.com/office/drawing/2014/main" xmlns="" val="20004"/>
                    </a:ext>
                  </a:extLst>
                </a:gridCol>
                <a:gridCol w="1077575">
                  <a:extLst>
                    <a:ext uri="{9D8B030D-6E8A-4147-A177-3AD203B41FA5}">
                      <a16:colId xmlns:a16="http://schemas.microsoft.com/office/drawing/2014/main" xmlns="" val="20005"/>
                    </a:ext>
                  </a:extLst>
                </a:gridCol>
                <a:gridCol w="1286753">
                  <a:extLst>
                    <a:ext uri="{9D8B030D-6E8A-4147-A177-3AD203B41FA5}">
                      <a16:colId xmlns:a16="http://schemas.microsoft.com/office/drawing/2014/main" xmlns="" val="20006"/>
                    </a:ext>
                  </a:extLst>
                </a:gridCol>
              </a:tblGrid>
              <a:tr h="588818">
                <a:tc>
                  <a:txBody>
                    <a:bodyPr/>
                    <a:lstStyle/>
                    <a:p>
                      <a:pPr algn="ctr">
                        <a:lnSpc>
                          <a:spcPct val="107000"/>
                        </a:lnSpc>
                        <a:spcAft>
                          <a:spcPts val="0"/>
                        </a:spcAft>
                      </a:pPr>
                      <a:r>
                        <a:rPr lang="ru-RU" sz="1100" baseline="0" dirty="0">
                          <a:solidFill>
                            <a:schemeClr val="tx1"/>
                          </a:solidFill>
                          <a:effectLst/>
                        </a:rPr>
                        <a:t>Показатель</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Ед.изм.</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2019</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2020</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2021</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2022</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2023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588818">
                <a:tc>
                  <a:txBody>
                    <a:bodyPr/>
                    <a:lstStyle/>
                    <a:p>
                      <a:pPr algn="just">
                        <a:lnSpc>
                          <a:spcPct val="107000"/>
                        </a:lnSpc>
                        <a:spcAft>
                          <a:spcPts val="0"/>
                        </a:spcAft>
                      </a:pPr>
                      <a:r>
                        <a:rPr lang="ru-RU" sz="1100" baseline="0" dirty="0">
                          <a:solidFill>
                            <a:schemeClr val="tx1"/>
                          </a:solidFill>
                          <a:effectLst/>
                        </a:rPr>
                        <a:t>Общий объем ЖБИ</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28 855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36 919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35 483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37316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31072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588818">
                <a:tc>
                  <a:txBody>
                    <a:bodyPr/>
                    <a:lstStyle/>
                    <a:p>
                      <a:pPr algn="just">
                        <a:lnSpc>
                          <a:spcPct val="107000"/>
                        </a:lnSpc>
                        <a:spcAft>
                          <a:spcPts val="0"/>
                        </a:spcAft>
                      </a:pPr>
                      <a:r>
                        <a:rPr lang="ru-RU" sz="1100" baseline="0" dirty="0">
                          <a:solidFill>
                            <a:schemeClr val="tx1"/>
                          </a:solidFill>
                          <a:effectLst/>
                        </a:rPr>
                        <a:t>  Конструкции КПД</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18 876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22 026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21 058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21865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88818">
                <a:tc>
                  <a:txBody>
                    <a:bodyPr/>
                    <a:lstStyle/>
                    <a:p>
                      <a:pPr algn="just">
                        <a:lnSpc>
                          <a:spcPct val="107000"/>
                        </a:lnSpc>
                        <a:spcAft>
                          <a:spcPts val="0"/>
                        </a:spcAft>
                      </a:pPr>
                      <a:r>
                        <a:rPr lang="ru-RU" sz="1100" baseline="0" dirty="0">
                          <a:solidFill>
                            <a:schemeClr val="tx1"/>
                          </a:solidFill>
                          <a:effectLst/>
                        </a:rPr>
                        <a:t>  ФЛ</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588818">
                <a:tc>
                  <a:txBody>
                    <a:bodyPr/>
                    <a:lstStyle/>
                    <a:p>
                      <a:pPr algn="just">
                        <a:lnSpc>
                          <a:spcPct val="107000"/>
                        </a:lnSpc>
                        <a:spcAft>
                          <a:spcPts val="0"/>
                        </a:spcAft>
                      </a:pPr>
                      <a:r>
                        <a:rPr lang="ru-RU" sz="1100" baseline="0" dirty="0">
                          <a:solidFill>
                            <a:schemeClr val="tx1"/>
                          </a:solidFill>
                          <a:effectLst/>
                        </a:rPr>
                        <a:t>  Пустотные плиты</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9 552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14 831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14 240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88818">
                <a:tc>
                  <a:txBody>
                    <a:bodyPr/>
                    <a:lstStyle/>
                    <a:p>
                      <a:pPr algn="just">
                        <a:lnSpc>
                          <a:spcPct val="107000"/>
                        </a:lnSpc>
                        <a:spcAft>
                          <a:spcPts val="0"/>
                        </a:spcAft>
                      </a:pPr>
                      <a:r>
                        <a:rPr lang="ru-RU" sz="1100" baseline="0" dirty="0">
                          <a:solidFill>
                            <a:schemeClr val="tx1"/>
                          </a:solidFill>
                          <a:effectLst/>
                        </a:rPr>
                        <a:t>  Пустотные плиты</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80 471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124 949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119 968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129168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89419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588818">
                <a:tc>
                  <a:txBody>
                    <a:bodyPr/>
                    <a:lstStyle/>
                    <a:p>
                      <a:pPr algn="just">
                        <a:lnSpc>
                          <a:spcPct val="107000"/>
                        </a:lnSpc>
                        <a:spcAft>
                          <a:spcPts val="0"/>
                        </a:spcAft>
                      </a:pPr>
                      <a:r>
                        <a:rPr lang="ru-RU" sz="1100" baseline="0" dirty="0">
                          <a:solidFill>
                            <a:schemeClr val="tx1"/>
                          </a:solidFill>
                          <a:effectLst/>
                        </a:rPr>
                        <a:t>Товарный бетон</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19 808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11 595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16 765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588818">
                <a:tc>
                  <a:txBody>
                    <a:bodyPr/>
                    <a:lstStyle/>
                    <a:p>
                      <a:pPr algn="just">
                        <a:lnSpc>
                          <a:spcPct val="107000"/>
                        </a:lnSpc>
                        <a:spcAft>
                          <a:spcPts val="0"/>
                        </a:spcAft>
                      </a:pPr>
                      <a:r>
                        <a:rPr lang="ru-RU" sz="1100" baseline="0" dirty="0">
                          <a:solidFill>
                            <a:schemeClr val="tx1"/>
                          </a:solidFill>
                          <a:effectLst/>
                        </a:rPr>
                        <a:t>Металлоконструкции</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тн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5211584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787652" y="223589"/>
            <a:ext cx="10737410" cy="2062103"/>
          </a:xfrm>
          <a:prstGeom prst="rect">
            <a:avLst/>
          </a:prstGeom>
        </p:spPr>
        <p:txBody>
          <a:bodyPr wrap="square">
            <a:spAutoFit/>
          </a:bodyPr>
          <a:lstStyle/>
          <a:p>
            <a:pPr algn="just"/>
            <a:endParaRPr lang="ru-RU" sz="1600" b="1" dirty="0">
              <a:latin typeface="Century Gothic" panose="020B0502020202020204" pitchFamily="34" charset="0"/>
            </a:endParaRPr>
          </a:p>
          <a:p>
            <a:pPr algn="ctr"/>
            <a:r>
              <a:rPr lang="ru-RU" sz="1600" b="1" dirty="0">
                <a:latin typeface="Century Gothic" panose="020B0502020202020204" pitchFamily="34" charset="0"/>
              </a:rPr>
              <a:t>Загрузка мощности предприятия</a:t>
            </a: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461209068"/>
              </p:ext>
            </p:extLst>
          </p:nvPr>
        </p:nvGraphicFramePr>
        <p:xfrm>
          <a:off x="2588735" y="1232950"/>
          <a:ext cx="7373412" cy="4551834"/>
        </p:xfrm>
        <a:graphic>
          <a:graphicData uri="http://schemas.openxmlformats.org/drawingml/2006/table">
            <a:tbl>
              <a:tblPr firstRow="1" firstCol="1" bandRow="1">
                <a:tableStyleId>{5C22544A-7EE6-4342-B048-85BDC9FD1C3A}</a:tableStyleId>
              </a:tblPr>
              <a:tblGrid>
                <a:gridCol w="2277274">
                  <a:extLst>
                    <a:ext uri="{9D8B030D-6E8A-4147-A177-3AD203B41FA5}">
                      <a16:colId xmlns:a16="http://schemas.microsoft.com/office/drawing/2014/main" xmlns="" val="20000"/>
                    </a:ext>
                  </a:extLst>
                </a:gridCol>
                <a:gridCol w="1084708">
                  <a:extLst>
                    <a:ext uri="{9D8B030D-6E8A-4147-A177-3AD203B41FA5}">
                      <a16:colId xmlns:a16="http://schemas.microsoft.com/office/drawing/2014/main" xmlns="" val="20001"/>
                    </a:ext>
                  </a:extLst>
                </a:gridCol>
                <a:gridCol w="1083943">
                  <a:extLst>
                    <a:ext uri="{9D8B030D-6E8A-4147-A177-3AD203B41FA5}">
                      <a16:colId xmlns:a16="http://schemas.microsoft.com/office/drawing/2014/main" xmlns="" val="20002"/>
                    </a:ext>
                  </a:extLst>
                </a:gridCol>
                <a:gridCol w="976084">
                  <a:extLst>
                    <a:ext uri="{9D8B030D-6E8A-4147-A177-3AD203B41FA5}">
                      <a16:colId xmlns:a16="http://schemas.microsoft.com/office/drawing/2014/main" xmlns="" val="20003"/>
                    </a:ext>
                  </a:extLst>
                </a:gridCol>
                <a:gridCol w="976084">
                  <a:extLst>
                    <a:ext uri="{9D8B030D-6E8A-4147-A177-3AD203B41FA5}">
                      <a16:colId xmlns:a16="http://schemas.microsoft.com/office/drawing/2014/main" xmlns="" val="20004"/>
                    </a:ext>
                  </a:extLst>
                </a:gridCol>
                <a:gridCol w="975319">
                  <a:extLst>
                    <a:ext uri="{9D8B030D-6E8A-4147-A177-3AD203B41FA5}">
                      <a16:colId xmlns:a16="http://schemas.microsoft.com/office/drawing/2014/main" xmlns="" val="20005"/>
                    </a:ext>
                  </a:extLst>
                </a:gridCol>
              </a:tblGrid>
              <a:tr h="1204428">
                <a:tc>
                  <a:txBody>
                    <a:bodyPr/>
                    <a:lstStyle/>
                    <a:p>
                      <a:pPr algn="ctr">
                        <a:lnSpc>
                          <a:spcPct val="107000"/>
                        </a:lnSpc>
                        <a:spcAft>
                          <a:spcPts val="0"/>
                        </a:spcAft>
                      </a:pPr>
                      <a:r>
                        <a:rPr lang="ru-RU" sz="1200" baseline="0" dirty="0">
                          <a:solidFill>
                            <a:schemeClr val="tx1"/>
                          </a:solidFill>
                          <a:effectLst/>
                        </a:rPr>
                        <a:t>Загрузка мощности, %</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115802">
                <a:tc>
                  <a:txBody>
                    <a:bodyPr/>
                    <a:lstStyle/>
                    <a:p>
                      <a:pPr>
                        <a:lnSpc>
                          <a:spcPct val="107000"/>
                        </a:lnSpc>
                        <a:spcAft>
                          <a:spcPts val="0"/>
                        </a:spcAft>
                      </a:pPr>
                      <a:r>
                        <a:rPr lang="ru-RU" sz="1200" baseline="0" dirty="0">
                          <a:solidFill>
                            <a:schemeClr val="tx1"/>
                          </a:solidFill>
                          <a:effectLst/>
                        </a:rPr>
                        <a:t>ЖБИ без ППП</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115802">
                <a:tc>
                  <a:txBody>
                    <a:bodyPr/>
                    <a:lstStyle/>
                    <a:p>
                      <a:pPr>
                        <a:lnSpc>
                          <a:spcPct val="107000"/>
                        </a:lnSpc>
                        <a:spcAft>
                          <a:spcPts val="0"/>
                        </a:spcAft>
                      </a:pPr>
                      <a:r>
                        <a:rPr lang="ru-RU" sz="1200" baseline="0" dirty="0">
                          <a:solidFill>
                            <a:schemeClr val="tx1"/>
                          </a:solidFill>
                          <a:effectLst/>
                        </a:rPr>
                        <a:t>ППП</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115802">
                <a:tc>
                  <a:txBody>
                    <a:bodyPr/>
                    <a:lstStyle/>
                    <a:p>
                      <a:pPr>
                        <a:lnSpc>
                          <a:spcPct val="107000"/>
                        </a:lnSpc>
                        <a:spcAft>
                          <a:spcPts val="0"/>
                        </a:spcAft>
                      </a:pPr>
                      <a:r>
                        <a:rPr lang="ru-RU" sz="1200" baseline="0" dirty="0">
                          <a:solidFill>
                            <a:schemeClr val="tx1"/>
                          </a:solidFill>
                          <a:effectLst/>
                        </a:rPr>
                        <a:t>ВСЕГО ЖБИ</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1091082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675533" y="1370030"/>
            <a:ext cx="57195" cy="45719"/>
          </a:xfrm>
        </p:spPr>
        <p:txBody>
          <a:bodyPr>
            <a:normAutofit fontScale="90000"/>
          </a:bodyPr>
          <a:lstStyle/>
          <a:p>
            <a:r>
              <a:rPr lang="ru-RU" sz="1600" dirty="0"/>
              <a:t/>
            </a:r>
            <a:br>
              <a:rPr lang="ru-RU" sz="1600" dirty="0"/>
            </a:br>
            <a:endParaRPr lang="ru-RU" sz="1600" dirty="0"/>
          </a:p>
        </p:txBody>
      </p:sp>
      <p:sp>
        <p:nvSpPr>
          <p:cNvPr id="9" name="Объект 8"/>
          <p:cNvSpPr>
            <a:spLocks noGrp="1"/>
          </p:cNvSpPr>
          <p:nvPr>
            <p:ph idx="1"/>
          </p:nvPr>
        </p:nvSpPr>
        <p:spPr>
          <a:xfrm flipH="1">
            <a:off x="11355387" y="987425"/>
            <a:ext cx="45719" cy="48895"/>
          </a:xfrm>
        </p:spPr>
        <p:txBody>
          <a:bodyPr>
            <a:normAutofit fontScale="25000" lnSpcReduction="20000"/>
          </a:bodyPr>
          <a:lstStyle/>
          <a:p>
            <a:pPr marL="0" indent="0">
              <a:buNone/>
            </a:pPr>
            <a:endParaRPr lang="ru-RU" b="1" dirty="0"/>
          </a:p>
          <a:p>
            <a:pPr marL="0" indent="0">
              <a:buNone/>
            </a:pPr>
            <a:endParaRPr lang="ru-RU" b="1" dirty="0"/>
          </a:p>
        </p:txBody>
      </p:sp>
      <p:sp>
        <p:nvSpPr>
          <p:cNvPr id="11" name="Текст 10"/>
          <p:cNvSpPr>
            <a:spLocks noGrp="1"/>
          </p:cNvSpPr>
          <p:nvPr>
            <p:ph type="body" sz="half" idx="2"/>
          </p:nvPr>
        </p:nvSpPr>
        <p:spPr>
          <a:xfrm>
            <a:off x="7454537" y="2018923"/>
            <a:ext cx="3196045" cy="4991478"/>
          </a:xfrm>
        </p:spPr>
        <p:txBody>
          <a:bodyPr>
            <a:normAutofit/>
          </a:bodyPr>
          <a:lstStyle/>
          <a:p>
            <a:endParaRPr lang="ru-RU" sz="1400" dirty="0">
              <a:latin typeface="+mj-lt"/>
            </a:endParaRPr>
          </a:p>
          <a:p>
            <a:endParaRPr lang="ru-RU" sz="1400" dirty="0">
              <a:latin typeface="+mj-lt"/>
            </a:endParaRPr>
          </a:p>
          <a:p>
            <a:r>
              <a:rPr lang="ru-RU" sz="1400" dirty="0">
                <a:latin typeface="+mj-lt"/>
              </a:rPr>
              <a:t/>
            </a:r>
            <a:br>
              <a:rPr lang="ru-RU" sz="1400" dirty="0">
                <a:latin typeface="+mj-lt"/>
              </a:rPr>
            </a:br>
            <a:r>
              <a:rPr lang="ru-RU" sz="1400" dirty="0">
                <a:latin typeface="+mj-lt"/>
              </a:rPr>
              <a:t> </a:t>
            </a:r>
            <a:br>
              <a:rPr lang="ru-RU" sz="1400" dirty="0">
                <a:latin typeface="+mj-lt"/>
              </a:rPr>
            </a:br>
            <a:endParaRPr lang="ru-RU" sz="1400" dirty="0">
              <a:latin typeface="+mj-lt"/>
            </a:endParaRPr>
          </a:p>
          <a:p>
            <a:pPr>
              <a:spcBef>
                <a:spcPts val="0"/>
              </a:spcBef>
            </a:pPr>
            <a:endParaRPr lang="ru-RU" dirty="0"/>
          </a:p>
        </p:txBody>
      </p:sp>
      <p:pic>
        <p:nvPicPr>
          <p:cNvPr id="8" name="Рисунок 7">
            <a:extLst>
              <a:ext uri="{FF2B5EF4-FFF2-40B4-BE49-F238E27FC236}">
                <a16:creationId xmlns:a16="http://schemas.microsoft.com/office/drawing/2014/main" xmlns="" id="{5C652132-E112-D6DE-4C97-1308E2358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021" y="416010"/>
            <a:ext cx="9813957" cy="6152728"/>
          </a:xfrm>
          <a:prstGeom prst="rect">
            <a:avLst/>
          </a:prstGeom>
        </p:spPr>
      </p:pic>
    </p:spTree>
    <p:extLst>
      <p:ext uri="{BB962C8B-B14F-4D97-AF65-F5344CB8AC3E}">
        <p14:creationId xmlns:p14="http://schemas.microsoft.com/office/powerpoint/2010/main" val="16627457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661940" y="1268149"/>
            <a:ext cx="3104476" cy="1569660"/>
          </a:xfrm>
          <a:prstGeom prst="rect">
            <a:avLst/>
          </a:prstGeom>
        </p:spPr>
        <p:txBody>
          <a:bodyPr wrap="square">
            <a:spAutoFit/>
          </a:bodyPr>
          <a:lstStyle/>
          <a:p>
            <a:pPr algn="just"/>
            <a:r>
              <a:rPr lang="ru-RU" sz="1600" b="1" dirty="0">
                <a:latin typeface="Century Gothic" panose="020B0502020202020204" pitchFamily="34" charset="0"/>
              </a:rPr>
              <a:t>Традиционный фасад</a:t>
            </a: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p:txBody>
      </p:sp>
      <p:sp>
        <p:nvSpPr>
          <p:cNvPr id="13" name="Прямоугольник 12"/>
          <p:cNvSpPr/>
          <p:nvPr/>
        </p:nvSpPr>
        <p:spPr>
          <a:xfrm>
            <a:off x="3977813" y="2926060"/>
            <a:ext cx="3663866" cy="1569660"/>
          </a:xfrm>
          <a:prstGeom prst="rect">
            <a:avLst/>
          </a:prstGeom>
        </p:spPr>
        <p:txBody>
          <a:bodyPr wrap="square">
            <a:spAutoFit/>
          </a:bodyPr>
          <a:lstStyle/>
          <a:p>
            <a:pPr algn="just"/>
            <a:r>
              <a:rPr lang="ru-RU" sz="1600" b="1" dirty="0">
                <a:latin typeface="Century Gothic" panose="020B0502020202020204" pitchFamily="34" charset="0"/>
              </a:rPr>
              <a:t>Фасад с клинкерной плиткой</a:t>
            </a: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p:txBody>
      </p:sp>
      <p:sp>
        <p:nvSpPr>
          <p:cNvPr id="14" name="Прямоугольник 13"/>
          <p:cNvSpPr/>
          <p:nvPr/>
        </p:nvSpPr>
        <p:spPr>
          <a:xfrm>
            <a:off x="8201429" y="1012779"/>
            <a:ext cx="3104476" cy="1815882"/>
          </a:xfrm>
          <a:prstGeom prst="rect">
            <a:avLst/>
          </a:prstGeom>
        </p:spPr>
        <p:txBody>
          <a:bodyPr wrap="square">
            <a:spAutoFit/>
          </a:bodyPr>
          <a:lstStyle/>
          <a:p>
            <a:pPr algn="ctr"/>
            <a:r>
              <a:rPr lang="ru-RU" sz="1600" b="1" dirty="0">
                <a:latin typeface="Century Gothic" panose="020B0502020202020204" pitchFamily="34" charset="0"/>
              </a:rPr>
              <a:t>Навесной вентилируемый          фасад</a:t>
            </a: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p:txBody>
      </p:sp>
      <p:sp>
        <p:nvSpPr>
          <p:cNvPr id="5" name="AutoShape 8" descr="Штукатурка по утеплителю фасада дома снаруж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Штукатурка по утеплителю фасада дома снаруж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12" descr="Мокрая штукатурка фасада: технология, дизайн, отделка. Как сделать  штукатурный мокрый фасад"/>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14" descr="Конструкция НВФ (навесного вентилируемого фасада) и преимущества применения  - Статьи - Объекты - ООО «ЛТМ»"/>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6" cstate="print"/>
          <a:stretch>
            <a:fillRect/>
          </a:stretch>
        </p:blipFill>
        <p:spPr>
          <a:xfrm>
            <a:off x="8656420" y="1920339"/>
            <a:ext cx="2194493" cy="2979053"/>
          </a:xfrm>
          <a:prstGeom prst="rect">
            <a:avLst/>
          </a:prstGeom>
        </p:spPr>
      </p:pic>
      <p:pic>
        <p:nvPicPr>
          <p:cNvPr id="19" name="Рисунок 18"/>
          <p:cNvPicPr>
            <a:picLocks noChangeAspect="1"/>
          </p:cNvPicPr>
          <p:nvPr/>
        </p:nvPicPr>
        <p:blipFill>
          <a:blip r:embed="rId7" cstate="print"/>
          <a:stretch>
            <a:fillRect/>
          </a:stretch>
        </p:blipFill>
        <p:spPr>
          <a:xfrm>
            <a:off x="485372" y="2052979"/>
            <a:ext cx="3037450" cy="2676167"/>
          </a:xfrm>
          <a:prstGeom prst="rect">
            <a:avLst/>
          </a:prstGeom>
        </p:spPr>
      </p:pic>
      <p:sp>
        <p:nvSpPr>
          <p:cNvPr id="24" name="Прямоугольник 23"/>
          <p:cNvSpPr/>
          <p:nvPr/>
        </p:nvSpPr>
        <p:spPr>
          <a:xfrm>
            <a:off x="4506952" y="342451"/>
            <a:ext cx="3104476" cy="1600438"/>
          </a:xfrm>
          <a:prstGeom prst="rect">
            <a:avLst/>
          </a:prstGeom>
        </p:spPr>
        <p:txBody>
          <a:bodyPr wrap="square">
            <a:spAutoFit/>
          </a:bodyPr>
          <a:lstStyle/>
          <a:p>
            <a:pPr algn="just"/>
            <a:r>
              <a:rPr lang="ru-RU" b="1" dirty="0">
                <a:latin typeface="Century Gothic" panose="020B0502020202020204" pitchFamily="34" charset="0"/>
              </a:rPr>
              <a:t>Группы фасадов</a:t>
            </a: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a:latin typeface="Century Gothic" panose="020B0502020202020204" pitchFamily="34" charset="0"/>
            </a:endParaRPr>
          </a:p>
        </p:txBody>
      </p:sp>
      <p:pic>
        <p:nvPicPr>
          <p:cNvPr id="3" name="Рисунок 2">
            <a:extLst>
              <a:ext uri="{FF2B5EF4-FFF2-40B4-BE49-F238E27FC236}">
                <a16:creationId xmlns:a16="http://schemas.microsoft.com/office/drawing/2014/main" xmlns="" id="{9E356B30-23FF-352D-6BC7-74665A8DD3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1649" y="3434596"/>
            <a:ext cx="3192855" cy="2394641"/>
          </a:xfrm>
          <a:prstGeom prst="rect">
            <a:avLst/>
          </a:prstGeom>
        </p:spPr>
      </p:pic>
    </p:spTree>
    <p:extLst>
      <p:ext uri="{BB962C8B-B14F-4D97-AF65-F5344CB8AC3E}">
        <p14:creationId xmlns:p14="http://schemas.microsoft.com/office/powerpoint/2010/main" val="374761206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Таблица 8">
            <a:extLst>
              <a:ext uri="{FF2B5EF4-FFF2-40B4-BE49-F238E27FC236}">
                <a16:creationId xmlns:a16="http://schemas.microsoft.com/office/drawing/2014/main" xmlns="" id="{3DEB84D2-43AE-4D5F-9D8C-F0FE6D248081}"/>
              </a:ext>
            </a:extLst>
          </p:cNvPr>
          <p:cNvGraphicFramePr>
            <a:graphicFrameLocks noGrp="1"/>
          </p:cNvGraphicFramePr>
          <p:nvPr>
            <p:extLst>
              <p:ext uri="{D42A27DB-BD31-4B8C-83A1-F6EECF244321}">
                <p14:modId xmlns:p14="http://schemas.microsoft.com/office/powerpoint/2010/main" val="4076080996"/>
              </p:ext>
            </p:extLst>
          </p:nvPr>
        </p:nvGraphicFramePr>
        <p:xfrm>
          <a:off x="1" y="429697"/>
          <a:ext cx="6024880" cy="2870821"/>
        </p:xfrm>
        <a:graphic>
          <a:graphicData uri="http://schemas.openxmlformats.org/drawingml/2006/table">
            <a:tbl>
              <a:tblPr firstRow="1" firstCol="1" bandRow="1"/>
              <a:tblGrid>
                <a:gridCol w="2166428">
                  <a:extLst>
                    <a:ext uri="{9D8B030D-6E8A-4147-A177-3AD203B41FA5}">
                      <a16:colId xmlns:a16="http://schemas.microsoft.com/office/drawing/2014/main" xmlns="" val="3861549964"/>
                    </a:ext>
                  </a:extLst>
                </a:gridCol>
                <a:gridCol w="682726">
                  <a:extLst>
                    <a:ext uri="{9D8B030D-6E8A-4147-A177-3AD203B41FA5}">
                      <a16:colId xmlns:a16="http://schemas.microsoft.com/office/drawing/2014/main" xmlns="" val="333681535"/>
                    </a:ext>
                  </a:extLst>
                </a:gridCol>
                <a:gridCol w="1070456">
                  <a:extLst>
                    <a:ext uri="{9D8B030D-6E8A-4147-A177-3AD203B41FA5}">
                      <a16:colId xmlns:a16="http://schemas.microsoft.com/office/drawing/2014/main" xmlns="" val="1751683108"/>
                    </a:ext>
                  </a:extLst>
                </a:gridCol>
                <a:gridCol w="953452">
                  <a:extLst>
                    <a:ext uri="{9D8B030D-6E8A-4147-A177-3AD203B41FA5}">
                      <a16:colId xmlns:a16="http://schemas.microsoft.com/office/drawing/2014/main" xmlns="" val="4173657603"/>
                    </a:ext>
                  </a:extLst>
                </a:gridCol>
                <a:gridCol w="1151818">
                  <a:extLst>
                    <a:ext uri="{9D8B030D-6E8A-4147-A177-3AD203B41FA5}">
                      <a16:colId xmlns:a16="http://schemas.microsoft.com/office/drawing/2014/main" xmlns="" val="877235739"/>
                    </a:ext>
                  </a:extLst>
                </a:gridCol>
              </a:tblGrid>
              <a:tr h="206911">
                <a:tc>
                  <a:txBody>
                    <a:bodyPr/>
                    <a:lstStyle/>
                    <a:p>
                      <a:pPr>
                        <a:lnSpc>
                          <a:spcPct val="107000"/>
                        </a:lnSpc>
                        <a:spcAft>
                          <a:spcPts val="800"/>
                        </a:spcAft>
                      </a:pPr>
                      <a:r>
                        <a:rPr lang="ru-RU"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ТРЕХСЛОЙ + окраска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Видимая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xmlns="" val="1324615224"/>
                  </a:ext>
                </a:extLst>
              </a:tr>
              <a:tr h="198227">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Объем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фасада, 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322064647"/>
                  </a:ext>
                </a:extLst>
              </a:tr>
              <a:tr h="198227">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НЦП 370 мм.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20 935,75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2 678 473,28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282594659"/>
                  </a:ext>
                </a:extLst>
              </a:tr>
              <a:tr h="353072">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НП 350 мм. (370/330)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1134,16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22 151,44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25 123 183,39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3240,44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12924379"/>
                  </a:ext>
                </a:extLst>
              </a:tr>
              <a:tr h="198227">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НЧП 350 мм. (370/330)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119,72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22 151,44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2 651 958,58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342,06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941859196"/>
                  </a:ext>
                </a:extLst>
              </a:tr>
              <a:tr h="353072">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1381,81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b="1"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30 453 615,25</a:t>
                      </a:r>
                      <a:endParaRPr lang="ru-R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3697,76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68605971"/>
                  </a:ext>
                </a:extLst>
              </a:tr>
              <a:tr h="207666">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4120054830"/>
                  </a:ext>
                </a:extLst>
              </a:tr>
              <a:tr h="207666">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Площадь квартир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6 712,00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жби на 1 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4 537,19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415406507"/>
                  </a:ext>
                </a:extLst>
              </a:tr>
              <a:tr h="198227">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781333444"/>
                  </a:ext>
                </a:extLst>
              </a:tr>
              <a:tr h="198227">
                <a:tc gridSpan="3">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Стоимость окраски под ключ (хор. краска Дали)+швы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ru-RU"/>
                    </a:p>
                  </a:txBody>
                  <a:tcPr/>
                </a:tc>
                <a:tc hMerge="1">
                  <a:txBody>
                    <a:bodyPr/>
                    <a:lstStyle/>
                    <a:p>
                      <a:endParaRPr lang="ru-RU"/>
                    </a:p>
                  </a:txBody>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2 995 765,16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 НДС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192330968"/>
                  </a:ext>
                </a:extLst>
              </a:tr>
              <a:tr h="198227">
                <a:tc gridSpan="3">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Стоимость окраски+швы под ключ на 1 кв.м. квартир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ru-RU"/>
                    </a:p>
                  </a:txBody>
                  <a:tcPr/>
                </a:tc>
                <a:tc hMerge="1">
                  <a:txBody>
                    <a:bodyPr/>
                    <a:lstStyle/>
                    <a:p>
                      <a:endParaRPr lang="ru-RU"/>
                    </a:p>
                  </a:txBody>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446,33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 НДС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149764118"/>
                  </a:ext>
                </a:extLst>
              </a:tr>
              <a:tr h="353072">
                <a:tc>
                  <a:txBody>
                    <a:bodyPr/>
                    <a:lstStyle/>
                    <a:p>
                      <a:pPr>
                        <a:lnSpc>
                          <a:spcPct val="107000"/>
                        </a:lnSpc>
                        <a:spcAft>
                          <a:spcPts val="800"/>
                        </a:spcAft>
                      </a:pPr>
                      <a:r>
                        <a:rPr lang="ru-R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ИТОГО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ru-RU"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33 449 380,41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u-RU"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4983,52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664936034"/>
                  </a:ext>
                </a:extLst>
              </a:tr>
            </a:tbl>
          </a:graphicData>
        </a:graphic>
      </p:graphicFrame>
      <p:sp>
        <p:nvSpPr>
          <p:cNvPr id="11" name="Rectangle 4">
            <a:extLst>
              <a:ext uri="{FF2B5EF4-FFF2-40B4-BE49-F238E27FC236}">
                <a16:creationId xmlns:a16="http://schemas.microsoft.com/office/drawing/2014/main" xmlns="" id="{9047A02E-1F7E-072E-AC5B-C8F610008665}"/>
              </a:ext>
            </a:extLst>
          </p:cNvPr>
          <p:cNvSpPr>
            <a:spLocks noChangeArrowheads="1"/>
          </p:cNvSpPr>
          <p:nvPr/>
        </p:nvSpPr>
        <p:spPr bwMode="auto">
          <a:xfrm>
            <a:off x="3044825" y="2706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4" name="Таблица 13">
            <a:extLst>
              <a:ext uri="{FF2B5EF4-FFF2-40B4-BE49-F238E27FC236}">
                <a16:creationId xmlns:a16="http://schemas.microsoft.com/office/drawing/2014/main" xmlns="" id="{DFB6BA4A-5230-FD05-7F45-D0164235423E}"/>
              </a:ext>
            </a:extLst>
          </p:cNvPr>
          <p:cNvGraphicFramePr>
            <a:graphicFrameLocks noGrp="1"/>
          </p:cNvGraphicFramePr>
          <p:nvPr>
            <p:extLst>
              <p:ext uri="{D42A27DB-BD31-4B8C-83A1-F6EECF244321}">
                <p14:modId xmlns:p14="http://schemas.microsoft.com/office/powerpoint/2010/main" val="4064043005"/>
              </p:ext>
            </p:extLst>
          </p:nvPr>
        </p:nvGraphicFramePr>
        <p:xfrm>
          <a:off x="6024882" y="429694"/>
          <a:ext cx="6095996" cy="2934328"/>
        </p:xfrm>
        <a:graphic>
          <a:graphicData uri="http://schemas.openxmlformats.org/drawingml/2006/table">
            <a:tbl>
              <a:tblPr firstRow="1" firstCol="1" bandRow="1"/>
              <a:tblGrid>
                <a:gridCol w="2189891">
                  <a:extLst>
                    <a:ext uri="{9D8B030D-6E8A-4147-A177-3AD203B41FA5}">
                      <a16:colId xmlns:a16="http://schemas.microsoft.com/office/drawing/2014/main" xmlns="" val="1608254042"/>
                    </a:ext>
                  </a:extLst>
                </a:gridCol>
                <a:gridCol w="933478">
                  <a:extLst>
                    <a:ext uri="{9D8B030D-6E8A-4147-A177-3AD203B41FA5}">
                      <a16:colId xmlns:a16="http://schemas.microsoft.com/office/drawing/2014/main" xmlns="" val="2183651875"/>
                    </a:ext>
                  </a:extLst>
                </a:gridCol>
                <a:gridCol w="1122696">
                  <a:extLst>
                    <a:ext uri="{9D8B030D-6E8A-4147-A177-3AD203B41FA5}">
                      <a16:colId xmlns:a16="http://schemas.microsoft.com/office/drawing/2014/main" xmlns="" val="1215812889"/>
                    </a:ext>
                  </a:extLst>
                </a:gridCol>
                <a:gridCol w="960601">
                  <a:extLst>
                    <a:ext uri="{9D8B030D-6E8A-4147-A177-3AD203B41FA5}">
                      <a16:colId xmlns:a16="http://schemas.microsoft.com/office/drawing/2014/main" xmlns="" val="1270555666"/>
                    </a:ext>
                  </a:extLst>
                </a:gridCol>
                <a:gridCol w="889330">
                  <a:extLst>
                    <a:ext uri="{9D8B030D-6E8A-4147-A177-3AD203B41FA5}">
                      <a16:colId xmlns:a16="http://schemas.microsoft.com/office/drawing/2014/main" xmlns="" val="3256365049"/>
                    </a:ext>
                  </a:extLst>
                </a:gridCol>
              </a:tblGrid>
              <a:tr h="171449">
                <a:tc>
                  <a:txBody>
                    <a:bodyPr/>
                    <a:lstStyle/>
                    <a:p>
                      <a:pPr>
                        <a:lnSpc>
                          <a:spcPct val="107000"/>
                        </a:lnSpc>
                        <a:spcAft>
                          <a:spcPts val="800"/>
                        </a:spcAft>
                      </a:pPr>
                      <a:r>
                        <a:rPr lang="ru-RU"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ТРЕХСЛОЙ + клинкер 5000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Видимая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xmlns="" val="3274349941"/>
                  </a:ext>
                </a:extLst>
              </a:tr>
              <a:tr h="350838">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Объем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фасада, 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3375814680"/>
                  </a:ext>
                </a:extLst>
              </a:tr>
              <a:tr h="171449">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НЦП 370 мм. без клинкера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20 935,75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2 678 473,28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987067774"/>
                  </a:ext>
                </a:extLst>
              </a:tr>
              <a:tr h="350838">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НП 350 мм. (370/330) клинкер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1134,16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28451,44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32 268 363,39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3240,44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683269474"/>
                  </a:ext>
                </a:extLst>
              </a:tr>
              <a:tr h="267323">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НЧП 350 мм. (370/330) клинкер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119,72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28451,44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3 406 191,08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342,06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265205139"/>
                  </a:ext>
                </a:extLst>
              </a:tr>
              <a:tr h="350838">
                <a:tc>
                  <a:txBody>
                    <a:bodyPr/>
                    <a:lstStyle/>
                    <a:p>
                      <a:pPr>
                        <a:lnSpc>
                          <a:spcPct val="107000"/>
                        </a:lnSpc>
                        <a:spcAft>
                          <a:spcPts val="800"/>
                        </a:spcAft>
                      </a:pPr>
                      <a:r>
                        <a:rPr lang="ru-R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ВСЕГО: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1381,81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b="1"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38 353 027,75</a:t>
                      </a:r>
                      <a:endParaRPr lang="ru-R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3697,76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150901905"/>
                  </a:ext>
                </a:extLst>
              </a:tr>
              <a:tr h="171449">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3193437622"/>
                  </a:ext>
                </a:extLst>
              </a:tr>
              <a:tr h="171449">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Площадь квартир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6 712,00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жби на 1 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5 714,10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436456531"/>
                  </a:ext>
                </a:extLst>
              </a:tr>
              <a:tr h="171449">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223650055"/>
                  </a:ext>
                </a:extLst>
              </a:tr>
              <a:tr h="171449">
                <a:tc gridSpan="2">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Стоимость отделки фасада+швы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ru-RU"/>
                    </a:p>
                  </a:txBody>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1 204 515,16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 НДС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3423229807"/>
                  </a:ext>
                </a:extLst>
              </a:tr>
              <a:tr h="171449">
                <a:tc gridSpan="3">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Стоимость окраски+швы под ключ на 1 кв.м. квартир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ru-RU"/>
                    </a:p>
                  </a:txBody>
                  <a:tcPr/>
                </a:tc>
                <a:tc hMerge="1">
                  <a:txBody>
                    <a:bodyPr/>
                    <a:lstStyle/>
                    <a:p>
                      <a:endParaRPr lang="ru-RU"/>
                    </a:p>
                  </a:txBody>
                  <a:tcPr/>
                </a:tc>
                <a:tc>
                  <a:txBody>
                    <a:bodyPr/>
                    <a:lstStyle/>
                    <a:p>
                      <a:pPr algn="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179,46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 НДС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546742497"/>
                  </a:ext>
                </a:extLst>
              </a:tr>
              <a:tr h="350838">
                <a:tc>
                  <a:txBody>
                    <a:bodyPr/>
                    <a:lstStyle/>
                    <a:p>
                      <a:pPr>
                        <a:lnSpc>
                          <a:spcPct val="107000"/>
                        </a:lnSpc>
                        <a:spcAft>
                          <a:spcPts val="800"/>
                        </a:spcAft>
                      </a:pPr>
                      <a:r>
                        <a:rPr lang="ru-R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ИТОГО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ru-RU"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39 557 542,91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u-RU"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5893,56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691898252"/>
                  </a:ext>
                </a:extLst>
              </a:tr>
            </a:tbl>
          </a:graphicData>
        </a:graphic>
      </p:graphicFrame>
      <p:graphicFrame>
        <p:nvGraphicFramePr>
          <p:cNvPr id="15" name="Таблица 14">
            <a:extLst>
              <a:ext uri="{FF2B5EF4-FFF2-40B4-BE49-F238E27FC236}">
                <a16:creationId xmlns:a16="http://schemas.microsoft.com/office/drawing/2014/main" xmlns="" id="{0DC2768B-1CD5-8A5F-DAF9-DE98667FFDDE}"/>
              </a:ext>
            </a:extLst>
          </p:cNvPr>
          <p:cNvGraphicFramePr>
            <a:graphicFrameLocks noGrp="1"/>
          </p:cNvGraphicFramePr>
          <p:nvPr>
            <p:extLst>
              <p:ext uri="{D42A27DB-BD31-4B8C-83A1-F6EECF244321}">
                <p14:modId xmlns:p14="http://schemas.microsoft.com/office/powerpoint/2010/main" val="4044336162"/>
              </p:ext>
            </p:extLst>
          </p:nvPr>
        </p:nvGraphicFramePr>
        <p:xfrm>
          <a:off x="3201421" y="3358202"/>
          <a:ext cx="6024880" cy="2649855"/>
        </p:xfrm>
        <a:graphic>
          <a:graphicData uri="http://schemas.openxmlformats.org/drawingml/2006/table">
            <a:tbl>
              <a:tblPr firstRow="1" firstCol="1" bandRow="1"/>
              <a:tblGrid>
                <a:gridCol w="2164080">
                  <a:extLst>
                    <a:ext uri="{9D8B030D-6E8A-4147-A177-3AD203B41FA5}">
                      <a16:colId xmlns:a16="http://schemas.microsoft.com/office/drawing/2014/main" xmlns="" val="2771396747"/>
                    </a:ext>
                  </a:extLst>
                </a:gridCol>
                <a:gridCol w="693420">
                  <a:extLst>
                    <a:ext uri="{9D8B030D-6E8A-4147-A177-3AD203B41FA5}">
                      <a16:colId xmlns:a16="http://schemas.microsoft.com/office/drawing/2014/main" xmlns="" val="741423508"/>
                    </a:ext>
                  </a:extLst>
                </a:gridCol>
                <a:gridCol w="1069975">
                  <a:extLst>
                    <a:ext uri="{9D8B030D-6E8A-4147-A177-3AD203B41FA5}">
                      <a16:colId xmlns:a16="http://schemas.microsoft.com/office/drawing/2014/main" xmlns="" val="3553129082"/>
                    </a:ext>
                  </a:extLst>
                </a:gridCol>
                <a:gridCol w="952500">
                  <a:extLst>
                    <a:ext uri="{9D8B030D-6E8A-4147-A177-3AD203B41FA5}">
                      <a16:colId xmlns:a16="http://schemas.microsoft.com/office/drawing/2014/main" xmlns="" val="3172740197"/>
                    </a:ext>
                  </a:extLst>
                </a:gridCol>
                <a:gridCol w="1144905">
                  <a:extLst>
                    <a:ext uri="{9D8B030D-6E8A-4147-A177-3AD203B41FA5}">
                      <a16:colId xmlns:a16="http://schemas.microsoft.com/office/drawing/2014/main" xmlns="" val="1803643416"/>
                    </a:ext>
                  </a:extLst>
                </a:gridCol>
              </a:tblGrid>
              <a:tr h="217805">
                <a:tc>
                  <a:txBody>
                    <a:bodyPr/>
                    <a:lstStyle/>
                    <a:p>
                      <a:pP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ОДНОСЛОЙ + вентфасад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Видимая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xmlns="" val="1871014041"/>
                  </a:ext>
                </a:extLst>
              </a:tr>
              <a:tr h="217805">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Объем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Цена факт дог.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Сумма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ct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S фасада, 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4278144183"/>
                  </a:ext>
                </a:extLst>
              </a:tr>
              <a:tr h="217805">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НЦП 180 мм.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62,24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20 498,98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1 275 856,52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115,26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062238004"/>
                  </a:ext>
                </a:extLst>
              </a:tr>
              <a:tr h="217805">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НП 180 мм.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583,28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22 603,27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13 184 035,33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3240,44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3760562227"/>
                  </a:ext>
                </a:extLst>
              </a:tr>
              <a:tr h="217805">
                <a:tc>
                  <a:txBody>
                    <a:bodyPr/>
                    <a:lstStyle/>
                    <a:p>
                      <a:pPr>
                        <a:lnSpc>
                          <a:spcPct val="107000"/>
                        </a:lnSpc>
                        <a:spcAft>
                          <a:spcPts val="800"/>
                        </a:spcAft>
                      </a:pPr>
                      <a:r>
                        <a:rPr lang="ru-RU" sz="1100" dirty="0">
                          <a:effectLst/>
                          <a:latin typeface="Calibri" panose="020F0502020204030204" pitchFamily="34" charset="0"/>
                          <a:ea typeface="Times New Roman" panose="02020603050405020304" pitchFamily="18" charset="0"/>
                          <a:cs typeface="Calibri" panose="020F0502020204030204" pitchFamily="34" charset="0"/>
                        </a:rPr>
                        <a:t>НЧП 180 мм.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61,57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20 824,12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1 282 141,07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342,06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6215454"/>
                  </a:ext>
                </a:extLst>
              </a:tr>
              <a:tr h="217805">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707,09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15 742 032,91</a:t>
                      </a:r>
                      <a:endParaRPr lang="ru-R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3697,76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172911148"/>
                  </a:ext>
                </a:extLst>
              </a:tr>
              <a:tr h="229870">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3003063578"/>
                  </a:ext>
                </a:extLst>
              </a:tr>
              <a:tr h="229870">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Площадь квартир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6 712,00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жби на 1 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2 345,36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829434278"/>
                  </a:ext>
                </a:extLst>
              </a:tr>
              <a:tr h="217805">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1656366790"/>
                  </a:ext>
                </a:extLst>
              </a:tr>
              <a:tr h="217805">
                <a:tc gridSpan="2">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Стоимость вентфасада под ключ</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ru-RU"/>
                    </a:p>
                  </a:txBody>
                  <a:tcP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07000"/>
                        </a:lnSpc>
                        <a:spcAft>
                          <a:spcPts val="800"/>
                        </a:spcAft>
                      </a:pPr>
                      <a:r>
                        <a:rPr lang="ru-RU" sz="1100" dirty="0">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24 035 435,19</a:t>
                      </a:r>
                      <a:endParaRPr lang="ru-RU"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без НДС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3513338737"/>
                  </a:ext>
                </a:extLst>
              </a:tr>
              <a:tr h="217805">
                <a:tc gridSpan="3">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Стоимость вентфасада под ключ на 1 кв.м. квартир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ru-RU"/>
                    </a:p>
                  </a:txBody>
                  <a:tcPr/>
                </a:tc>
                <a:tc hMerge="1">
                  <a:txBody>
                    <a:bodyPr/>
                    <a:lstStyle/>
                    <a:p>
                      <a:endParaRPr lang="ru-RU"/>
                    </a:p>
                  </a:txBody>
                  <a:tcPr/>
                </a:tc>
                <a:tc>
                  <a:txBody>
                    <a:bodyPr/>
                    <a:lstStyle/>
                    <a:p>
                      <a:pPr algn="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3 580,96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без НДС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630069353"/>
                  </a:ext>
                </a:extLst>
              </a:tr>
              <a:tr h="229870">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ИТОГО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1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39 777 468,09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u-RU" sz="1100" b="1" dirty="0">
                          <a:effectLst/>
                          <a:latin typeface="Calibri" panose="020F0502020204030204" pitchFamily="34" charset="0"/>
                          <a:ea typeface="Times New Roman" panose="02020603050405020304" pitchFamily="18" charset="0"/>
                          <a:cs typeface="Calibri" panose="020F0502020204030204" pitchFamily="34" charset="0"/>
                        </a:rPr>
                        <a:t>5926,32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996892382"/>
                  </a:ext>
                </a:extLst>
              </a:tr>
            </a:tbl>
          </a:graphicData>
        </a:graphic>
      </p:graphicFrame>
    </p:spTree>
    <p:extLst>
      <p:ext uri="{BB962C8B-B14F-4D97-AF65-F5344CB8AC3E}">
        <p14:creationId xmlns:p14="http://schemas.microsoft.com/office/powerpoint/2010/main" val="2871927315"/>
      </p:ext>
    </p:extLst>
  </p:cSld>
  <p:clrMapOvr>
    <a:masterClrMapping/>
  </p:clrMapOvr>
  <p:transition spd="slow">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662</Words>
  <Application>Microsoft Office PowerPoint</Application>
  <PresentationFormat>Произвольный</PresentationFormat>
  <Paragraphs>296</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Табулович Наталья Валерьевна</dc:creator>
  <cp:lastModifiedBy>Табулович Наталья Валерьевна</cp:lastModifiedBy>
  <cp:revision>38</cp:revision>
  <cp:lastPrinted>2022-06-23T06:59:43Z</cp:lastPrinted>
  <dcterms:created xsi:type="dcterms:W3CDTF">2021-11-17T15:35:12Z</dcterms:created>
  <dcterms:modified xsi:type="dcterms:W3CDTF">2024-12-17T12:04:30Z</dcterms:modified>
</cp:coreProperties>
</file>