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notesMasterIdLst>
    <p:notesMasterId r:id="rId14"/>
  </p:notesMasterIdLst>
  <p:sldIdLst>
    <p:sldId id="457" r:id="rId2"/>
    <p:sldId id="619" r:id="rId3"/>
    <p:sldId id="628" r:id="rId4"/>
    <p:sldId id="629" r:id="rId5"/>
    <p:sldId id="630" r:id="rId6"/>
    <p:sldId id="632" r:id="rId7"/>
    <p:sldId id="635" r:id="rId8"/>
    <p:sldId id="634" r:id="rId9"/>
    <p:sldId id="633" r:id="rId10"/>
    <p:sldId id="636" r:id="rId11"/>
    <p:sldId id="638" r:id="rId12"/>
    <p:sldId id="63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seo Sans Cyrl 900" panose="02000000000000000000" charset="-52"/>
      <p:bold r:id="rId19"/>
    </p:embeddedFont>
    <p:embeddedFont>
      <p:font typeface="Museo Sans Cyrl 500" panose="02000000000000000000" charset="-52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2B43ED-C08E-4313-B7B0-F04DE847A710}">
          <p14:sldIdLst>
            <p14:sldId id="457"/>
            <p14:sldId id="619"/>
            <p14:sldId id="628"/>
            <p14:sldId id="629"/>
            <p14:sldId id="630"/>
            <p14:sldId id="632"/>
            <p14:sldId id="635"/>
            <p14:sldId id="634"/>
            <p14:sldId id="633"/>
            <p14:sldId id="636"/>
            <p14:sldId id="638"/>
            <p14:sldId id="6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527" userDrawn="1">
          <p15:clr>
            <a:srgbClr val="A4A3A4"/>
          </p15:clr>
        </p15:guide>
        <p15:guide id="2" pos="2593" userDrawn="1">
          <p15:clr>
            <a:srgbClr val="A4A3A4"/>
          </p15:clr>
        </p15:guide>
        <p15:guide id="3" pos="2706" userDrawn="1">
          <p15:clr>
            <a:srgbClr val="A4A3A4"/>
          </p15:clr>
        </p15:guide>
        <p15:guide id="4" pos="5337" userDrawn="1">
          <p15:clr>
            <a:srgbClr val="A4A3A4"/>
          </p15:clr>
        </p15:guide>
        <p15:guide id="5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595"/>
    <a:srgbClr val="DD2A1B"/>
    <a:srgbClr val="F86CF5"/>
    <a:srgbClr val="FD7967"/>
    <a:srgbClr val="C709B0"/>
    <a:srgbClr val="FC4830"/>
    <a:srgbClr val="CC3300"/>
    <a:srgbClr val="FF7C8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88787" autoAdjust="0"/>
  </p:normalViewPr>
  <p:slideViewPr>
    <p:cSldViewPr snapToGrid="0" showGuides="1">
      <p:cViewPr>
        <p:scale>
          <a:sx n="66" d="100"/>
          <a:sy n="66" d="100"/>
        </p:scale>
        <p:origin x="-2598" y="-912"/>
      </p:cViewPr>
      <p:guideLst>
        <p:guide orient="horz" pos="427"/>
        <p:guide orient="horz" pos="917"/>
        <p:guide orient="horz" pos="2091"/>
        <p:guide orient="horz" pos="2643"/>
        <p:guide orient="horz" pos="4123"/>
        <p:guide pos="283"/>
        <p:guide pos="2651"/>
        <p:guide pos="4563"/>
        <p:guide pos="2005"/>
        <p:guide pos="6963"/>
        <p:guide pos="497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48;&#1055;&#1051;&#1054;&#1052;_&#1050;&#1091;&#1090;&#1080;&#1085;%20(21.05.2024)\&#1069;&#1082;&#1086;&#1085;&#1086;&#1084;&#1080;&#1095;&#1077;&#1089;&#1082;&#1080;&#1077;%20&#1087;&#1086;&#1082;&#1072;&#1079;&#1072;&#1090;&#1077;&#1083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48;&#1055;&#1051;&#1054;&#1052;_&#1050;&#1091;&#1090;&#1080;&#1085;%20(21.05.2024)\&#1052;&#1086;&#1090;&#1080;&#1074;&#1072;&#1094;&#1080;&#1103;%20&#1087;&#1077;&#1088;&#1089;&#1086;&#1085;&#1072;&#1083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48;&#1055;&#1051;&#1054;&#1052;_&#1050;&#1091;&#1090;&#1080;&#1085;%20(21.05.2024)\&#1052;&#1086;&#1090;&#1080;&#1074;&#1072;&#1094;&#1080;&#1103;%20&#1087;&#1077;&#1088;&#1089;&#1086;&#1085;&#1072;&#1083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'Производительность в России'!$C$15</c:f>
              <c:strCache>
                <c:ptCount val="1"/>
                <c:pt idx="0">
                  <c:v>фактический показатель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4.7717356024944799E-2"/>
                  <c:y val="0.10166177908113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211507252835838E-2"/>
                  <c:y val="-6.256109481915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552638948981161E-2"/>
                  <c:y val="7.038123167155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046790176872207E-2"/>
                  <c:y val="-6.64711632453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'Производительность в России'!$B$16:$B$19</c:f>
              <c:numCache>
                <c:formatCode>@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'Производительность в России'!$C$16:$C$19</c:f>
              <c:numCache>
                <c:formatCode>0.0%</c:formatCode>
                <c:ptCount val="4"/>
                <c:pt idx="0">
                  <c:v>-4.0000000000000001E-3</c:v>
                </c:pt>
                <c:pt idx="1">
                  <c:v>3.6999999999999998E-2</c:v>
                </c:pt>
                <c:pt idx="2">
                  <c:v>-3.5999999999999997E-2</c:v>
                </c:pt>
                <c:pt idx="3">
                  <c:v>1.7000000000000001E-2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'Производительность в России'!$D$15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ln w="38100"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'Производительность в России'!$B$16:$B$19</c:f>
              <c:numCache>
                <c:formatCode>@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'Производительность в России'!$D$16:$D$19</c:f>
              <c:numCache>
                <c:formatCode>0%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22016"/>
        <c:axId val="62023552"/>
      </c:lineChart>
      <c:catAx>
        <c:axId val="6202201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62023552"/>
        <c:crosses val="autoZero"/>
        <c:auto val="1"/>
        <c:lblAlgn val="ctr"/>
        <c:lblOffset val="100"/>
        <c:noMultiLvlLbl val="0"/>
      </c:catAx>
      <c:valAx>
        <c:axId val="6202355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%" sourceLinked="1"/>
        <c:majorTickMark val="none"/>
        <c:minorTickMark val="none"/>
        <c:tickLblPos val="nextTo"/>
        <c:crossAx val="6202201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Распределение оценок (по 5 бальной шкале) в ответах на вопрос </a:t>
            </a:r>
          </a:p>
          <a:p>
            <a:pPr>
              <a:defRPr/>
            </a:pPr>
            <a:r>
              <a:rPr lang="ru-RU"/>
              <a:t>"Нравится ли Вам ваша работа?"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Лист1!$D$20:$F$20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Лист1!$D$21:$F$21</c:f>
              <c:numCache>
                <c:formatCode>0%</c:formatCode>
                <c:ptCount val="3"/>
                <c:pt idx="0">
                  <c:v>0.28999999999999998</c:v>
                </c:pt>
                <c:pt idx="1">
                  <c:v>0.43</c:v>
                </c:pt>
                <c:pt idx="2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Лист1!$C$22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Лист1!$D$20:$F$20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Лист1!$D$22:$F$22</c:f>
              <c:numCache>
                <c:formatCode>0%</c:formatCode>
                <c:ptCount val="3"/>
                <c:pt idx="0">
                  <c:v>0.48</c:v>
                </c:pt>
                <c:pt idx="1">
                  <c:v>0.39</c:v>
                </c:pt>
                <c:pt idx="2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Лист1!$C$23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Лист1!$D$20:$F$20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Лист1!$D$23:$F$23</c:f>
              <c:numCache>
                <c:formatCode>0%</c:formatCode>
                <c:ptCount val="3"/>
                <c:pt idx="0">
                  <c:v>0.23</c:v>
                </c:pt>
                <c:pt idx="1">
                  <c:v>0.15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094208"/>
        <c:axId val="64095744"/>
      </c:barChart>
      <c:catAx>
        <c:axId val="6409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4095744"/>
        <c:crosses val="autoZero"/>
        <c:auto val="1"/>
        <c:lblAlgn val="ctr"/>
        <c:lblOffset val="100"/>
        <c:noMultiLvlLbl val="0"/>
      </c:catAx>
      <c:valAx>
        <c:axId val="64095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0942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/>
              <a:t>Структура ответов на вопрос </a:t>
            </a:r>
          </a:p>
          <a:p>
            <a:pPr algn="ctr">
              <a:defRPr/>
            </a:pPr>
            <a:r>
              <a:rPr lang="ru-RU"/>
              <a:t>"Если Вам предлагают другую работу в организации. При каких условиях Вы бы на это согласились? "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Лист1!$C$67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Лист1!$B$68:$B$72</c:f>
              <c:strCache>
                <c:ptCount val="5"/>
                <c:pt idx="0">
                  <c:v>Более высокая зарплата</c:v>
                </c:pt>
                <c:pt idx="1">
                  <c:v>Работа разнообразная и интересная</c:v>
                </c:pt>
                <c:pt idx="2">
                  <c:v>Возможности для самореализации</c:v>
                </c:pt>
                <c:pt idx="3">
                  <c:v>Это нужно организации</c:v>
                </c:pt>
                <c:pt idx="4">
                  <c:v>Останусь на работе к которой привык</c:v>
                </c:pt>
              </c:strCache>
            </c:strRef>
          </c:cat>
          <c:val>
            <c:numRef>
              <c:f>Лист1!$C$68:$C$72</c:f>
              <c:numCache>
                <c:formatCode>0%</c:formatCode>
                <c:ptCount val="5"/>
                <c:pt idx="0">
                  <c:v>0.35</c:v>
                </c:pt>
                <c:pt idx="1">
                  <c:v>0.16</c:v>
                </c:pt>
                <c:pt idx="2">
                  <c:v>0.21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Лист1!$D$67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Лист1!$B$68:$B$72</c:f>
              <c:strCache>
                <c:ptCount val="5"/>
                <c:pt idx="0">
                  <c:v>Более высокая зарплата</c:v>
                </c:pt>
                <c:pt idx="1">
                  <c:v>Работа разнообразная и интересная</c:v>
                </c:pt>
                <c:pt idx="2">
                  <c:v>Возможности для самореализации</c:v>
                </c:pt>
                <c:pt idx="3">
                  <c:v>Это нужно организации</c:v>
                </c:pt>
                <c:pt idx="4">
                  <c:v>Останусь на работе к которой привык</c:v>
                </c:pt>
              </c:strCache>
            </c:strRef>
          </c:cat>
          <c:val>
            <c:numRef>
              <c:f>Лист1!$D$68:$D$72</c:f>
              <c:numCache>
                <c:formatCode>0%</c:formatCode>
                <c:ptCount val="5"/>
                <c:pt idx="0">
                  <c:v>0.31</c:v>
                </c:pt>
                <c:pt idx="1">
                  <c:v>0.21</c:v>
                </c:pt>
                <c:pt idx="2">
                  <c:v>0.24</c:v>
                </c:pt>
                <c:pt idx="3">
                  <c:v>0.12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152704"/>
        <c:axId val="64154240"/>
      </c:barChart>
      <c:catAx>
        <c:axId val="64152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64154240"/>
        <c:crosses val="autoZero"/>
        <c:auto val="1"/>
        <c:lblAlgn val="ctr"/>
        <c:lblOffset val="100"/>
        <c:noMultiLvlLbl val="0"/>
      </c:catAx>
      <c:valAx>
        <c:axId val="64154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41527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useo Sans Cyrl 500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useo Sans Cyrl 500" panose="02000000000000000000" pitchFamily="2" charset="-52"/>
              </a:defRPr>
            </a:lvl1pPr>
          </a:lstStyle>
          <a:p>
            <a:fld id="{FE2E5A28-2AA1-4ECD-9C4A-9366EBFB18FB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useo Sans Cyrl 500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useo Sans Cyrl 500" panose="02000000000000000000" pitchFamily="2" charset="-52"/>
              </a:defRPr>
            </a:lvl1pPr>
          </a:lstStyle>
          <a:p>
            <a:fld id="{63877377-2442-4CBA-B240-89AFCA6C9C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97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useo Sans Cyrl 500" panose="02000000000000000000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useo Sans Cyrl 500" panose="02000000000000000000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useo Sans Cyrl 500" panose="02000000000000000000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useo Sans Cyrl 500" panose="02000000000000000000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useo Sans Cyrl 500" panose="02000000000000000000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useo Sans Cyrl 500" panose="02000000000000000000" pitchFamily="2" charset="-52"/>
              </a:defRPr>
            </a:lvl1pPr>
          </a:lstStyle>
          <a:p>
            <a:fld id="{8AAC1B37-78BF-45DE-AE6D-A6482BFAD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useo Sans Cyrl 500" panose="02000000000000000000" pitchFamily="2" charset="-52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seo Sans Cyrl 500" panose="02000000000000000000" pitchFamily="2" charset="-52"/>
              </a:defRPr>
            </a:lvl1pPr>
          </a:lstStyle>
          <a:p>
            <a:fld id="{6B6716F9-AFE3-43C6-B47C-DDEA2076D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Cyrl 500" panose="020000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seo Sans Cyrl 500" panose="020000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seo Sans Cyrl 500" panose="020000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seo Sans Cyrl 500" panose="020000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Cyrl 500" panose="020000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Cyrl 500" panose="020000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3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7237" y="385143"/>
            <a:ext cx="692088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Выпускная аттестационная </a:t>
            </a:r>
            <a:r>
              <a:rPr lang="ru-RU" sz="2800" b="1" dirty="0" smtClean="0">
                <a:solidFill>
                  <a:srgbClr val="C00000"/>
                </a:solidFill>
              </a:rPr>
              <a:t>работа</a:t>
            </a:r>
          </a:p>
          <a:p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ПОВЫШЕНИЕ </a:t>
            </a:r>
            <a:r>
              <a:rPr lang="ru-RU" sz="2800" b="1" dirty="0" smtClean="0"/>
              <a:t>ПРОИЗВОДИТЕЛЬНОСТИ </a:t>
            </a:r>
            <a:r>
              <a:rPr lang="ru-RU" sz="2800" b="1" dirty="0"/>
              <a:t>ТРУДА В ОРГАНИЗАЦИИ ЧЕРЕЗ ВНЕДРЕНИЕ ПРИНЦИПОВ БЕРЕЖЛИВОГО ПРОИЗВОДСТВА И КЛЮЧЕВЫХ ПОКАЗАТЕЛЕЙ ЭФФЕКТИВНОСТИ</a:t>
            </a:r>
          </a:p>
          <a:p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на примере ООО «Инженерный центр пожарной робототехники «ЭФЭР</a:t>
            </a:r>
            <a:r>
              <a:rPr lang="ru-RU" sz="2800" dirty="0" smtClean="0"/>
              <a:t>»)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Слушатель ПП 2023-2024 Кутин А.В.</a:t>
            </a:r>
            <a:endParaRPr lang="ru-RU" sz="2400" b="1" dirty="0">
              <a:solidFill>
                <a:srgbClr val="C00000"/>
              </a:solidFill>
              <a:latin typeface="Museo Sans Cyrl 900" panose="02000000000000000000" pitchFamily="2" charset="-52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49723" y="4652760"/>
            <a:ext cx="0" cy="1569660"/>
          </a:xfrm>
          <a:prstGeom prst="line">
            <a:avLst/>
          </a:prstGeom>
          <a:ln w="38100">
            <a:solidFill>
              <a:srgbClr val="DD2A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7761371" y="372761"/>
            <a:ext cx="4196511" cy="4279999"/>
            <a:chOff x="7709145" y="2412459"/>
            <a:chExt cx="4196511" cy="4279999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921988"/>
                </p:ext>
              </p:extLst>
            </p:nvPr>
          </p:nvGraphicFramePr>
          <p:xfrm>
            <a:off x="7709145" y="2412459"/>
            <a:ext cx="4196511" cy="4279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445" name="CorelDRAW" r:id="rId3" imgW="5298662" imgH="5393724" progId="CorelDraw.Graphic.18">
                    <p:embed/>
                  </p:oleObj>
                </mc:Choice>
                <mc:Fallback>
                  <p:oleObj name="CorelDRAW" r:id="rId3" imgW="5298662" imgH="5393724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09145" y="2412459"/>
                          <a:ext cx="4196511" cy="42799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689" name="Picture 41" descr="D:\РЕКЛАМА\Материалы\09 Фотографии\Фото для демонстрации\Применение\Пожарные роботы в ангаре для самолетов - Оренбург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r="6458"/>
            <a:stretch/>
          </p:blipFill>
          <p:spPr bwMode="auto">
            <a:xfrm>
              <a:off x="8332085" y="4600990"/>
              <a:ext cx="1230204" cy="1227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70" descr="D:\РЕКЛАМА\Материалы\09 Фотографии\Фото для демонстрации\Завод пожарных роботов и ствольной техники с новым лого без травы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 t="-139" r="39966" b="-390"/>
            <a:stretch/>
          </p:blipFill>
          <p:spPr bwMode="auto">
            <a:xfrm>
              <a:off x="7951668" y="2660025"/>
              <a:ext cx="1610621" cy="160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1" descr="L:\Фото\Завод\DSC_0497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4" t="216" r="23525" b="-216"/>
            <a:stretch/>
          </p:blipFill>
          <p:spPr bwMode="auto">
            <a:xfrm>
              <a:off x="9859627" y="3300426"/>
              <a:ext cx="1241965" cy="121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95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738288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5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604" y="128958"/>
            <a:ext cx="85136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Мониторинг производительности оборудования (ОЕЕ)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648182" y="828039"/>
            <a:ext cx="11007523" cy="57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160315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2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00604" y="128958"/>
            <a:ext cx="8513694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Повышение мотивации персонала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12149"/>
              </p:ext>
            </p:extLst>
          </p:nvPr>
        </p:nvGraphicFramePr>
        <p:xfrm>
          <a:off x="844952" y="1101106"/>
          <a:ext cx="10787606" cy="5523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9155"/>
                <a:gridCol w="1842896"/>
                <a:gridCol w="1664123"/>
                <a:gridCol w="1831432"/>
              </a:tblGrid>
              <a:tr h="161161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Отчётный период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</a:tr>
              <a:tr h="161161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Операторы станков с ЧПУ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 № 531,545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32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Выработка по технологической трудоёмкости по рабочему месту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</a:tr>
              <a:tr h="16116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выработка по рабочему месту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</a:tr>
              <a:tr h="16116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Премия за КПЭ (ежемесячная)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</a:tr>
              <a:tr h="48348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Премия за КПЭ (квартальная)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 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(18% (за выработку) + 15% (за качество))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6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Суммарное вознаграждение за период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61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механосборочного цеха, сменные мастера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32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Выработка по технологической трудоёмкости по цеху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</a:tr>
              <a:tr h="16116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выработка по цеху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</a:tr>
              <a:tr h="16116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Премия за КПЭ (ежемесячная)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</a:tr>
              <a:tr h="48348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Премия за КПЭ (квартальная)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18% 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(25% (общая выработка) - 12% (по технологической трудоёмкости)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6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Суммарное вознаграждение за период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61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диспетчер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32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Выработка по технологической трудоёмкости по производству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</a:tr>
              <a:tr h="16116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Премия за КПЭ (квартальная)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17942" y="731774"/>
            <a:ext cx="855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Расчёт материального вознаграждения за достижение КПЭ (Таблица 3.4 стр.41)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099104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4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00604" y="128958"/>
            <a:ext cx="8513694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Прогнозные показатели труда и экономический эффект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604299"/>
              </p:ext>
            </p:extLst>
          </p:nvPr>
        </p:nvGraphicFramePr>
        <p:xfrm>
          <a:off x="500604" y="1351063"/>
          <a:ext cx="11155102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767"/>
                <a:gridCol w="2736725"/>
                <a:gridCol w="1952978"/>
                <a:gridCol w="2786316"/>
                <a:gridCol w="2786316"/>
              </a:tblGrid>
              <a:tr h="969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Обозначение/ метод расчёта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Отчётный период, год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 мес. / проекция по году)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 anchor="ctr"/>
                </a:tc>
              </a:tr>
              <a:tr h="28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не производительных потерь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/ Тв * 100%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6,0%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2,3%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</a:tr>
              <a:tr h="9694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труда (ПТ)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ПТ по технологической трудоёмкости на 1 рабочего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ПТти 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(ПТт2 - ПТт1) / ПТт2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1,3%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22,6%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</a:tr>
              <a:tr h="377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ПТ по выработанной трудоёмкости на 1 рабочего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ПТви 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(ПТв2 - ПТв1) / ПТв2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-3,2%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17,9%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</a:tr>
              <a:tr h="9694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Упущенная выгода (потери)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н/ч в себестоимости, тыс. руб.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= C</a:t>
                      </a: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/ Тв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5,570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5,551  (по итогам первых 4 месяцев)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</a:tr>
              <a:tr h="188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Упущенная выгода, тыс. руб.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 * Тп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29 647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4 385  (13 155)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</a:tr>
              <a:tr h="18886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Прогнозный Экономический эффект по снижению упущенной выгоды (в проекции на полный год)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- 55,6 %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(-16 492 тыс. руб.)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93" marR="30793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604" y="687172"/>
            <a:ext cx="1117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расчётов показателей производительности труда (ПТ) за первые 4 месяца 2024г. (с проецированием на вероятные показатели по 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(выписка из таблицы 3.5, стр. 42)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48204" y="93660"/>
            <a:ext cx="4496170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Цель работы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531828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1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457199" y="1021405"/>
            <a:ext cx="11348357" cy="5317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данной работы – провести анализ производительности труда на промышленном предприятии в современных условиях и разработать мероприятия по повышению производительности труда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Объектом исследования является Общество с ограниченной ответственностью «Инженерный центр пожарной робототехники «ЭФЭР» (ООО «Инженерный центр «ЭФЭР»). Исследования проводятся путём анализа различных показателей деятельности организации за период 2020- 2023гг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Предметом исследования является показатели производительности труда работников предприятия.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17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348204" y="103388"/>
            <a:ext cx="8416417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Производительность труда в России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89686"/>
              </p:ext>
            </p:extLst>
          </p:nvPr>
        </p:nvGraphicFramePr>
        <p:xfrm>
          <a:off x="-79375" y="660697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7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60697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231550" y="90046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10897704"/>
              </p:ext>
            </p:extLst>
          </p:nvPr>
        </p:nvGraphicFramePr>
        <p:xfrm>
          <a:off x="5739798" y="1054647"/>
          <a:ext cx="6049645" cy="361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447472" y="1021405"/>
            <a:ext cx="4980562" cy="55253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2019 года повышение производительности труда в России является целью профильного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Национального проекта «Производительность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труда» (далее – нацпроект), целью которого является обеспечение к 2024 году темпов роста производительности труда на средних и крупных предприятиях базовых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несырьевых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отраслей экономики не ниже 5% в год.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61889" y="4873557"/>
            <a:ext cx="5554493" cy="12645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1.1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(стр. 23) Динамика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показателя производительности труда в России 2020 - 2023 годы (по данным Федеральной службы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государственной статистики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rosstat.gov.ru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348204" y="93660"/>
            <a:ext cx="4496170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Анализ положения на рынке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07758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1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0228" y="1702340"/>
            <a:ext cx="10914782" cy="5000017"/>
            <a:chOff x="265400" y="1099125"/>
            <a:chExt cx="11670786" cy="553503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17418" y="1099125"/>
              <a:ext cx="9952182" cy="484745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Пожарная </a:t>
              </a:r>
              <a:r>
                <a:rPr lang="ru-RU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ствольная</a:t>
              </a:r>
              <a:r>
                <a:rPr lang="ru-RU" sz="4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 техника</a:t>
              </a:r>
              <a:endPara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1489363" y="1671937"/>
              <a:ext cx="277091" cy="1865747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65400" y="3646376"/>
              <a:ext cx="2505509" cy="252582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Ручные стволы комбинированные универсальные </a:t>
              </a:r>
              <a:r>
                <a:rPr lang="ru-RU" sz="24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(РСКУ)</a:t>
              </a:r>
            </a:p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(35%/ 18%)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5983772" y="1655609"/>
              <a:ext cx="277091" cy="323274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67639" y="2026231"/>
              <a:ext cx="5116945" cy="55368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Лафетные стволы</a:t>
              </a:r>
              <a:endPara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066656" y="3049834"/>
              <a:ext cx="2917116" cy="15356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Лафетные стволы с ручным управлением </a:t>
              </a:r>
              <a:r>
                <a:rPr lang="ru-RU" sz="24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(ЛС</a:t>
              </a:r>
              <a:r>
                <a:rPr lang="ru-RU" sz="24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)</a:t>
              </a:r>
            </a:p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(20%/ 10%)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260863" y="3033505"/>
              <a:ext cx="5675323" cy="104455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Лафетные стволы с дистанционным управлением (ЛСД)</a:t>
              </a:r>
              <a:endPara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4386668" y="2644241"/>
              <a:ext cx="277091" cy="348857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7547842" y="2644241"/>
              <a:ext cx="277091" cy="348857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9842224" y="4166125"/>
              <a:ext cx="277091" cy="348857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6717310" y="4169977"/>
              <a:ext cx="277091" cy="448169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287148" y="4727259"/>
              <a:ext cx="3393248" cy="19069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ЛСД </a:t>
              </a:r>
            </a:p>
            <a:p>
              <a:pPr algn="ctr"/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в общепромышленном и взрывозащищённом исполнении</a:t>
              </a:r>
              <a:r>
                <a:rPr lang="ru-RU" sz="24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(45 %/17%)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7979732" y="4623181"/>
              <a:ext cx="3911509" cy="201097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Пожарные </a:t>
              </a:r>
              <a:r>
                <a:rPr lang="ru-RU" sz="24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Р</a:t>
              </a:r>
              <a:r>
                <a:rPr lang="ru-RU" sz="24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оботы (ПР) </a:t>
              </a:r>
              <a:r>
                <a:rPr lang="ru-RU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и роботизированные установки пожаротушения </a:t>
              </a:r>
            </a:p>
            <a:p>
              <a:pPr algn="ctr"/>
              <a:r>
                <a:rPr lang="ru-RU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в общепромышленном и взрывозащищённом исполнении 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(65 %/ 29%)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00" y="2808402"/>
              <a:ext cx="1081941" cy="711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9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555" y="1784583"/>
              <a:ext cx="1040516" cy="1210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9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681" y="4792575"/>
              <a:ext cx="1170294" cy="170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9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87" y="1604533"/>
              <a:ext cx="1464810" cy="1397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Объект 2"/>
          <p:cNvSpPr txBox="1">
            <a:spLocks/>
          </p:cNvSpPr>
          <p:nvPr/>
        </p:nvSpPr>
        <p:spPr>
          <a:xfrm>
            <a:off x="520228" y="875633"/>
            <a:ext cx="1853321" cy="4862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Глава 2, раздел 2.1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348204" y="93660"/>
            <a:ext cx="44961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Матриц</a:t>
            </a:r>
            <a:r>
              <a:rPr lang="ru-RU" alt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</a:t>
            </a: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 </a:t>
            </a:r>
            <a:r>
              <a:rPr lang="en-US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BCG</a:t>
            </a:r>
            <a:endParaRPr lang="ru-RU" altLang="ru-RU" sz="2000" b="1" dirty="0" smtClean="0">
              <a:solidFill>
                <a:srgbClr val="C00000"/>
              </a:solidFill>
              <a:latin typeface="Museo Sans Cyrl 900" panose="02000000000000000000" pitchFamily="2" charset="-52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07758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5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07396" y="1517515"/>
            <a:ext cx="10416683" cy="5114103"/>
            <a:chOff x="181680" y="1131121"/>
            <a:chExt cx="11042399" cy="550049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62958" y="1276278"/>
              <a:ext cx="10054771" cy="4702628"/>
              <a:chOff x="1162958" y="1534886"/>
              <a:chExt cx="10054771" cy="470262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172029" y="1534886"/>
                <a:ext cx="5029200" cy="2351314"/>
              </a:xfrm>
              <a:prstGeom prst="rect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«ДИКИЕ КОШКИ»</a:t>
                </a:r>
                <a:endParaRPr lang="ru-RU" b="1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188529" y="1534886"/>
                <a:ext cx="5029200" cy="2351314"/>
              </a:xfrm>
              <a:prstGeom prst="rect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«ЗВЁЗДЫ»</a:t>
                </a:r>
                <a:endParaRPr lang="ru-RU" b="1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6188529" y="3886200"/>
                <a:ext cx="5029200" cy="2351314"/>
              </a:xfrm>
              <a:prstGeom prst="rect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«ДОЙНАЯ КОРОВА»</a:t>
                </a:r>
                <a:endParaRPr lang="ru-RU" b="1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162958" y="3886200"/>
                <a:ext cx="5025571" cy="2351314"/>
              </a:xfrm>
              <a:prstGeom prst="rect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«СОБАКА»</a:t>
                </a:r>
                <a:endParaRPr lang="ru-RU" b="1" dirty="0"/>
              </a:p>
            </p:txBody>
          </p:sp>
        </p:grpSp>
        <p:sp>
          <p:nvSpPr>
            <p:cNvPr id="7" name="Прямоугольник 4"/>
            <p:cNvSpPr>
              <a:spLocks noChangeArrowheads="1"/>
            </p:cNvSpPr>
            <p:nvPr/>
          </p:nvSpPr>
          <p:spPr bwMode="auto">
            <a:xfrm>
              <a:off x="3561440" y="6169953"/>
              <a:ext cx="52723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latin typeface="Museo Sans Cyrl 900" panose="02000000000000000000" pitchFamily="2" charset="-52"/>
                </a:rPr>
                <a:t>Относительная доля товара на рынке </a:t>
              </a:r>
            </a:p>
          </p:txBody>
        </p:sp>
        <p:sp>
          <p:nvSpPr>
            <p:cNvPr id="8" name="Прямоугольник 4"/>
            <p:cNvSpPr>
              <a:spLocks noChangeArrowheads="1"/>
            </p:cNvSpPr>
            <p:nvPr/>
          </p:nvSpPr>
          <p:spPr bwMode="auto">
            <a:xfrm rot="16200000">
              <a:off x="-2223644" y="3562108"/>
              <a:ext cx="52723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latin typeface="Museo Sans Cyrl 900" panose="02000000000000000000" pitchFamily="2" charset="-52"/>
                </a:rPr>
                <a:t>Темпы роста рынка</a:t>
              </a:r>
            </a:p>
          </p:txBody>
        </p:sp>
        <p:sp>
          <p:nvSpPr>
            <p:cNvPr id="9" name="Прямоугольник 4"/>
            <p:cNvSpPr>
              <a:spLocks noChangeArrowheads="1"/>
            </p:cNvSpPr>
            <p:nvPr/>
          </p:nvSpPr>
          <p:spPr bwMode="auto">
            <a:xfrm rot="16200000">
              <a:off x="-1491768" y="3324182"/>
              <a:ext cx="4847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600" dirty="0" smtClean="0">
                  <a:latin typeface="Museo Sans Cyrl 900" panose="02000000000000000000" pitchFamily="2" charset="-52"/>
                </a:rPr>
                <a:t>M      D                            Y       G       E</a:t>
              </a:r>
              <a:endParaRPr lang="ru-RU" altLang="ru-RU" sz="1600" dirty="0" smtClean="0">
                <a:latin typeface="Museo Sans Cyrl 900" panose="02000000000000000000" pitchFamily="2" charset="-52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959434" y="405213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ЛС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408729" y="3890914"/>
              <a:ext cx="648000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РСКУ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398401" y="2597227"/>
              <a:ext cx="612000" cy="61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ЛСД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7136358" y="1928266"/>
              <a:ext cx="1044000" cy="10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ПР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139815" y="1276278"/>
              <a:ext cx="0" cy="4702628"/>
            </a:xfrm>
            <a:prstGeom prst="line">
              <a:avLst/>
            </a:prstGeom>
            <a:ln>
              <a:solidFill>
                <a:srgbClr val="FF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168516" y="1278927"/>
              <a:ext cx="0" cy="4702628"/>
            </a:xfrm>
            <a:prstGeom prst="line">
              <a:avLst/>
            </a:prstGeom>
            <a:ln>
              <a:solidFill>
                <a:srgbClr val="FF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209585" y="1276278"/>
              <a:ext cx="0" cy="4702628"/>
            </a:xfrm>
            <a:prstGeom prst="line">
              <a:avLst/>
            </a:prstGeom>
            <a:ln>
              <a:solidFill>
                <a:srgbClr val="FF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210201" y="1276278"/>
              <a:ext cx="0" cy="4702628"/>
            </a:xfrm>
            <a:prstGeom prst="line">
              <a:avLst/>
            </a:prstGeom>
            <a:ln>
              <a:solidFill>
                <a:srgbClr val="FF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136358" y="1278927"/>
              <a:ext cx="0" cy="4702628"/>
            </a:xfrm>
            <a:prstGeom prst="line">
              <a:avLst/>
            </a:prstGeom>
            <a:ln>
              <a:solidFill>
                <a:srgbClr val="FF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165059" y="1281576"/>
              <a:ext cx="0" cy="4702628"/>
            </a:xfrm>
            <a:prstGeom prst="line">
              <a:avLst/>
            </a:prstGeom>
            <a:ln>
              <a:solidFill>
                <a:srgbClr val="FF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206128" y="1278927"/>
              <a:ext cx="0" cy="4702628"/>
            </a:xfrm>
            <a:prstGeom prst="line">
              <a:avLst/>
            </a:prstGeom>
            <a:ln>
              <a:solidFill>
                <a:srgbClr val="FF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9206744" y="1278927"/>
              <a:ext cx="0" cy="4702628"/>
            </a:xfrm>
            <a:prstGeom prst="line">
              <a:avLst/>
            </a:prstGeom>
            <a:ln>
              <a:solidFill>
                <a:srgbClr val="FF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78379" y="4799469"/>
              <a:ext cx="10045700" cy="0"/>
            </a:xfrm>
            <a:prstGeom prst="line">
              <a:avLst/>
            </a:prstGeom>
            <a:ln>
              <a:solidFill>
                <a:srgbClr val="C0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162958" y="2894872"/>
              <a:ext cx="10045700" cy="0"/>
            </a:xfrm>
            <a:prstGeom prst="line">
              <a:avLst/>
            </a:prstGeom>
            <a:ln>
              <a:solidFill>
                <a:srgbClr val="C0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178379" y="2026240"/>
              <a:ext cx="10045700" cy="0"/>
            </a:xfrm>
            <a:prstGeom prst="line">
              <a:avLst/>
            </a:prstGeom>
            <a:ln>
              <a:solidFill>
                <a:srgbClr val="C00000">
                  <a:alpha val="4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Объект 2"/>
          <p:cNvSpPr txBox="1">
            <a:spLocks/>
          </p:cNvSpPr>
          <p:nvPr/>
        </p:nvSpPr>
        <p:spPr>
          <a:xfrm>
            <a:off x="520228" y="875633"/>
            <a:ext cx="1853321" cy="4862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Глава 2, раздел 2.1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348204" y="93660"/>
            <a:ext cx="8513694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Показатели производительности труда 2021 - 2023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05968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79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6683"/>
              </p:ext>
            </p:extLst>
          </p:nvPr>
        </p:nvGraphicFramePr>
        <p:xfrm>
          <a:off x="680939" y="1585608"/>
          <a:ext cx="10953343" cy="4948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892"/>
                <a:gridCol w="2730843"/>
                <a:gridCol w="2123040"/>
                <a:gridCol w="1219892"/>
                <a:gridCol w="1219892"/>
                <a:gridCol w="1219892"/>
                <a:gridCol w="1219892"/>
              </a:tblGrid>
              <a:tr h="2043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Обозначение/ метод расчёта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Отчётный период, год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 anchor="ctr"/>
                </a:tc>
              </a:tr>
              <a:tr h="597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не производительных потерь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/ Тв * 100%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9,9%</a:t>
                      </a:r>
                      <a:endParaRPr lang="ru-RU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8,7%</a:t>
                      </a:r>
                      <a:endParaRPr lang="ru-RU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6,0%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</a:tr>
              <a:tr h="20435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труда (ПТ)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ПТ по стоимости на 1 рабочего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-11,1%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41,1%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39,7%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</a:tr>
              <a:tr h="79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ПТ по технологической трудоёмкости на 1 рабочего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ПТти 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(ПТт2 - ПТт1) / ПТт2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-3,8%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</a:tr>
              <a:tr h="79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ПТ по выработанной трудоёмкости на 1 рабочего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ПТви 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(ПТв2 - ПТв1) / ПТв2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-5%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-3,2%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</a:tr>
              <a:tr h="20435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н/ч в себестоимости, тыс. руб.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= C</a:t>
                      </a: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/ Тв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2,999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2,807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3,859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5,570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</a:tr>
              <a:tr h="398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Упущенная выгода, тыс. руб.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 * Тп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28 623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24 112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40 398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29 647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9" marR="29479" marT="0" marB="0"/>
                </a:tc>
              </a:tr>
            </a:tbl>
          </a:graphicData>
        </a:graphic>
      </p:graphicFrame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80934" y="916893"/>
            <a:ext cx="10943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расчётов показателей производительности труда (ПТ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( выписка из таблицы 2.3. стр.25)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348204" y="93660"/>
            <a:ext cx="85136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Мотивация персонала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05968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6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05214419"/>
              </p:ext>
            </p:extLst>
          </p:nvPr>
        </p:nvGraphicFramePr>
        <p:xfrm>
          <a:off x="1848457" y="958883"/>
          <a:ext cx="8764419" cy="464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2003899" y="5831732"/>
            <a:ext cx="8514654" cy="476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2.7 (стр. 28)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Результаты анкетирования по вопросу "Нравится ли Вам ваша работа?" </a:t>
            </a:r>
          </a:p>
        </p:txBody>
      </p:sp>
    </p:spTree>
    <p:extLst>
      <p:ext uri="{BB962C8B-B14F-4D97-AF65-F5344CB8AC3E}">
        <p14:creationId xmlns:p14="http://schemas.microsoft.com/office/powerpoint/2010/main" val="14411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05968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3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03899" y="5831731"/>
            <a:ext cx="8514654" cy="8706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2.10 (стр. 31)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Результаты анкетирования по вопросу «Если Вам предлагают другую работу в организации. При каких условиях Вы бы на это согласились?»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500604" y="128958"/>
            <a:ext cx="85136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Мотивация персонала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94531677"/>
              </p:ext>
            </p:extLst>
          </p:nvPr>
        </p:nvGraphicFramePr>
        <p:xfrm>
          <a:off x="1381327" y="924129"/>
          <a:ext cx="9834663" cy="470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89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738288"/>
              </p:ext>
            </p:extLst>
          </p:nvPr>
        </p:nvGraphicFramePr>
        <p:xfrm>
          <a:off x="-79375" y="650969"/>
          <a:ext cx="2786063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9" name="CorelDRAW" r:id="rId3" imgW="2889720" imgH="48240" progId="CorelDraw.Graphic.18">
                  <p:embed/>
                </p:oleObj>
              </mc:Choice>
              <mc:Fallback>
                <p:oleObj name="CorelDRAW" r:id="rId3" imgW="2889720" imgH="482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650969"/>
                        <a:ext cx="2786063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9231550" y="128958"/>
            <a:ext cx="2574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Автор - Кутин </a:t>
            </a:r>
            <a:r>
              <a:rPr lang="ru-RU" sz="2000" b="1" dirty="0">
                <a:solidFill>
                  <a:srgbClr val="C00000"/>
                </a:solidFill>
                <a:latin typeface="Museo Sans Cyrl 900" panose="02000000000000000000" pitchFamily="2" charset="-52"/>
              </a:rPr>
              <a:t>А.В.</a:t>
            </a:r>
            <a:endParaRPr lang="ru-RU" altLang="ru-RU" sz="2000" b="1" dirty="0" smtClean="0">
              <a:solidFill>
                <a:srgbClr val="DD2A1B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00604" y="128958"/>
            <a:ext cx="8513694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Museo Sans Cyrl 900" panose="02000000000000000000" pitchFamily="2" charset="-52"/>
              </a:rPr>
              <a:t>Мониторинг производительности оборудования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7187878" y="1527859"/>
            <a:ext cx="4462780" cy="329878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7187878" y="5276147"/>
            <a:ext cx="4617678" cy="7774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Рис.3.1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(стр. 35) Показатели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учитываемые при расчёте ОЕЕ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00604" y="914399"/>
            <a:ext cx="6548378" cy="56368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Cyrl 500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Доступность (А) – оценка фактической доступности оборудования по сравнению с запланированным временем роботы (отношение операционного времени к планируемому производственному), на показатель влияют такие факторы, как поломки оборудования, переналадки  настройки;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Производительность (Р) – оценка фактической скорости производства продукции по сравнению с расчётной (нормативной) производительностью оборудования (отношение идеального времени цикла к фактическому), на показатель влияют такие факторы, как работа на холостом ходу и кратковременные остановки, уменьшение скорости обработки;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Качество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– оценка доли кондиционной (годной с первого предъявления) продукции в общем объёме произведённой продукции (отношение годной продукции ко всей продукции), на показатель влияют такие факторы, как потери при запуске и настройке обработки деталей, дефекты в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8209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25642</TotalTime>
  <Words>1174</Words>
  <Application>Microsoft Office PowerPoint</Application>
  <PresentationFormat>Произвольный</PresentationFormat>
  <Paragraphs>219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Calibri</vt:lpstr>
      <vt:lpstr>Museo Sans Cyrl 900</vt:lpstr>
      <vt:lpstr>Museo Sans Cyrl 500</vt:lpstr>
      <vt:lpstr>9_Тема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Табулович Наталья Валерьевна</cp:lastModifiedBy>
  <cp:revision>561</cp:revision>
  <dcterms:created xsi:type="dcterms:W3CDTF">2019-07-23T09:07:33Z</dcterms:created>
  <dcterms:modified xsi:type="dcterms:W3CDTF">2025-01-13T14:13:25Z</dcterms:modified>
</cp:coreProperties>
</file>