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76" r:id="rId7"/>
    <p:sldId id="273" r:id="rId8"/>
    <p:sldId id="274" r:id="rId9"/>
    <p:sldId id="270" r:id="rId10"/>
    <p:sldId id="271" r:id="rId11"/>
    <p:sldId id="280" r:id="rId12"/>
    <p:sldId id="272" r:id="rId13"/>
    <p:sldId id="279" r:id="rId14"/>
    <p:sldId id="275" r:id="rId15"/>
    <p:sldId id="281" r:id="rId16"/>
    <p:sldId id="28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81" d="100"/>
          <a:sy n="81" d="100"/>
        </p:scale>
        <p:origin x="58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0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19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99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5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7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19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82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5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30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1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0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8A8FB-C903-434B-B7FF-B1D2BAB99581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0661B-4DC0-4B42-B6EE-521C65812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51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176" y="4029717"/>
            <a:ext cx="2682241" cy="5774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2262" y="371085"/>
            <a:ext cx="9892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план подготовки управленческих кадров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организаций народного хозяйства Российской Федерации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Президентская программа «Инновационный менеджмент» (тип В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4607144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200" b="1" dirty="0">
                <a:solidFill>
                  <a:prstClr val="white"/>
                </a:solidFill>
                <a:latin typeface="Book Antiqua" panose="02040602050305030304" pitchFamily="18" charset="0"/>
              </a:rPr>
              <a:t>Выпускная аттестационная работа (проект) по теме:</a:t>
            </a:r>
            <a:br>
              <a:rPr lang="ru-RU" sz="2200" b="1" dirty="0">
                <a:solidFill>
                  <a:prstClr val="white"/>
                </a:solidFill>
                <a:latin typeface="Book Antiqua" panose="02040602050305030304" pitchFamily="18" charset="0"/>
              </a:rPr>
            </a:br>
            <a:r>
              <a:rPr lang="ru-RU" sz="2200" b="1" u="sng" dirty="0">
                <a:solidFill>
                  <a:prstClr val="white"/>
                </a:solidFill>
                <a:latin typeface="Book Antiqua" panose="02040602050305030304" pitchFamily="18" charset="0"/>
              </a:rPr>
              <a:t>«Перспективы развития агротуризма на основе внедрения инноваций»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0661" y="5563294"/>
            <a:ext cx="5915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Book Antiqua" panose="02040602050305030304" pitchFamily="18" charset="0"/>
              </a:rPr>
              <a:t>Руководитель ВАР: </a:t>
            </a:r>
            <a:r>
              <a:rPr lang="ru-RU" b="1" u="sng" dirty="0" err="1">
                <a:solidFill>
                  <a:prstClr val="white"/>
                </a:solidFill>
                <a:latin typeface="Book Antiqua" panose="02040602050305030304" pitchFamily="18" charset="0"/>
              </a:rPr>
              <a:t>к.п.н</a:t>
            </a:r>
            <a:r>
              <a:rPr lang="ru-RU" b="1" u="sng" dirty="0">
                <a:solidFill>
                  <a:prstClr val="white"/>
                </a:solidFill>
                <a:latin typeface="Book Antiqua" panose="02040602050305030304" pitchFamily="18" charset="0"/>
              </a:rPr>
              <a:t>., доцент </a:t>
            </a:r>
            <a:r>
              <a:rPr lang="ru-RU" b="1" u="sng" dirty="0" err="1">
                <a:solidFill>
                  <a:prstClr val="white"/>
                </a:solidFill>
                <a:latin typeface="Book Antiqua" panose="02040602050305030304" pitchFamily="18" charset="0"/>
              </a:rPr>
              <a:t>Хроменкова</a:t>
            </a:r>
            <a:r>
              <a:rPr lang="ru-RU" b="1" u="sng" dirty="0">
                <a:solidFill>
                  <a:prstClr val="white"/>
                </a:solidFill>
                <a:latin typeface="Book Antiqua" panose="02040602050305030304" pitchFamily="18" charset="0"/>
              </a:rPr>
              <a:t> Г.А.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626" y="5890423"/>
            <a:ext cx="381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b="1" dirty="0">
                <a:solidFill>
                  <a:prstClr val="white"/>
                </a:solidFill>
                <a:latin typeface="Book Antiqua" panose="02040602050305030304" pitchFamily="18" charset="0"/>
              </a:rPr>
              <a:t>Слушатель: </a:t>
            </a:r>
            <a:r>
              <a:rPr lang="ru-RU" b="1" u="sng" dirty="0">
                <a:solidFill>
                  <a:prstClr val="white"/>
                </a:solidFill>
                <a:latin typeface="Book Antiqua" panose="02040602050305030304" pitchFamily="18" charset="0"/>
              </a:rPr>
              <a:t>Прохорова А.В.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25352" y="6210647"/>
            <a:ext cx="1822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Book Antiqua" panose="02040602050305030304" pitchFamily="18" charset="0"/>
              </a:rPr>
              <a:t>Смоленск 2024</a:t>
            </a:r>
          </a:p>
        </p:txBody>
      </p:sp>
    </p:spTree>
    <p:extLst>
      <p:ext uri="{BB962C8B-B14F-4D97-AF65-F5344CB8AC3E}">
        <p14:creationId xmlns:p14="http://schemas.microsoft.com/office/powerpoint/2010/main" val="28013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50914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Семейная ферма Владимира Ильича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" y="1015148"/>
            <a:ext cx="6353666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altLang="zh-CN" b="1" dirty="0"/>
              <a:t>Примерный объем необходимых инвестиций и оценка сроков окупаемости</a:t>
            </a:r>
            <a:endParaRPr lang="ru-RU" b="1" dirty="0">
              <a:latin typeface="Book Antiqua" panose="02040602050305030304" pitchFamily="18" charset="0"/>
            </a:endParaRPr>
          </a:p>
          <a:p>
            <a:pPr algn="ctr">
              <a:spcAft>
                <a:spcPts val="300"/>
              </a:spcAft>
            </a:pPr>
            <a:endParaRPr lang="ru-RU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905500"/>
              </p:ext>
            </p:extLst>
          </p:nvPr>
        </p:nvGraphicFramePr>
        <p:xfrm>
          <a:off x="6702262" y="428677"/>
          <a:ext cx="5398811" cy="6363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4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1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19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3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8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 проекта развития сельского туризма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2021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2023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2024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2025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2026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2027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6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Объем выручки, тыс. руб., всего, в том числе: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6100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6530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6946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7389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7859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8 330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6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 реализации товаров, осуществления услуг в сфере сельского туризма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1120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1490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6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 реализации сельскохозяйственной продукции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5747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6031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6269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6453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6840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76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Объем производства сельскохозяйственной продукции, тыс. руб.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6292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6669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7069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7493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7942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46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Темпы прироста производства сельскохозяйственной продукции, 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96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Темпы роста выручки от реализации сельскохозяйственной продукции, 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76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 реализации сельскохозяйственной продукции (%)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6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 реализации товаров, осуществления услуг в сфере сельского туризма (%)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6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Рентабельность (доходность) проекта (%)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88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туристов посетивших объект, чел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545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615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689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75" marR="4447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757789"/>
              </p:ext>
            </p:extLst>
          </p:nvPr>
        </p:nvGraphicFramePr>
        <p:xfrm>
          <a:off x="266698" y="1673697"/>
          <a:ext cx="5829300" cy="4224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1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 dirty="0">
                          <a:effectLst/>
                        </a:rPr>
                        <a:t>Объект посещения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 dirty="0">
                          <a:effectLst/>
                        </a:rPr>
                        <a:t>Дни приема и размер группы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 dirty="0">
                          <a:effectLst/>
                        </a:rPr>
                        <a:t>План за год, человек с учетом праздничных дней, каникул и времени отпусков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Семейная ферма, всего туристов, в том числе: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 dirty="0">
                          <a:effectLst/>
                        </a:rPr>
                        <a:t>650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Группы школьников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Будни, не более 35 чел.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210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Семьи с детьми в выходные дни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Суббота, воскресенье, 2 экскурсии в сутки, не более 10 чел. группа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320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Туристы попутного направления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>
                          <a:effectLst/>
                        </a:rPr>
                        <a:t>1 раз в неделю, группа  до 30 чел.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ru-RU" sz="1600" dirty="0">
                          <a:effectLst/>
                        </a:rPr>
                        <a:t>120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25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53479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Планы по развитию сельского туризма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00682" y="2003393"/>
            <a:ext cx="1039166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Формирование сельских туристических маршрутов и включение их в</a:t>
            </a:r>
          </a:p>
          <a:p>
            <a:pPr>
              <a:spcAft>
                <a:spcPts val="600"/>
              </a:spcAft>
            </a:pPr>
            <a:r>
              <a:rPr lang="ru-RU" dirty="0">
                <a:latin typeface="Book Antiqua" panose="02040602050305030304" pitchFamily="18" charset="0"/>
              </a:rPr>
              <a:t>     информационные системы в сфере туризма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Организация обучения СХТП ведению деятельности в сфере туризма,</a:t>
            </a:r>
          </a:p>
          <a:p>
            <a:pPr>
              <a:spcAft>
                <a:spcPts val="600"/>
              </a:spcAft>
            </a:pPr>
            <a:r>
              <a:rPr lang="ru-RU" dirty="0">
                <a:latin typeface="Book Antiqua" panose="02040602050305030304" pitchFamily="18" charset="0"/>
              </a:rPr>
              <a:t>      организации предоставления </a:t>
            </a:r>
            <a:r>
              <a:rPr lang="ru-RU" dirty="0" err="1">
                <a:latin typeface="Book Antiqua" panose="02040602050305030304" pitchFamily="18" charset="0"/>
              </a:rPr>
              <a:t>туруслуг</a:t>
            </a:r>
            <a:r>
              <a:rPr lang="ru-RU" dirty="0">
                <a:latin typeface="Book Antiqua" panose="02040602050305030304" pitchFamily="18" charset="0"/>
              </a:rPr>
              <a:t> и гостеприимства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Включение событий и мероприятий, проводимых на сельских территориях, в Календарный план событий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Развитие региональных брендов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Вовлечение СХТП в мероприятия комплексного развития </a:t>
            </a:r>
          </a:p>
          <a:p>
            <a:pPr>
              <a:spcAft>
                <a:spcPts val="600"/>
              </a:spcAft>
            </a:pPr>
            <a:r>
              <a:rPr lang="ru-RU" dirty="0">
                <a:latin typeface="Book Antiqua" panose="02040602050305030304" pitchFamily="18" charset="0"/>
              </a:rPr>
              <a:t>    сельских территорий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Совершенствование нормативно-правовой базы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9324139" y="353291"/>
            <a:ext cx="2531890" cy="2585287"/>
          </a:xfrm>
          <a:prstGeom prst="rect">
            <a:avLst/>
          </a:prstGeom>
        </p:spPr>
      </p:pic>
      <p:pic>
        <p:nvPicPr>
          <p:cNvPr id="1026" name="Picture 2" descr="D:\!все из почты\папа\продукция\milk\milk\for cpp_farm2-1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36" y="4572000"/>
            <a:ext cx="3278782" cy="20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4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1847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97573" y="1443841"/>
            <a:ext cx="39583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dirty="0"/>
              <a:t>Таким образом, данное направление развития и совершенствования деятельности позволит создать на территории Смоленского района конкурентоспособное и эффективное предложение  </a:t>
            </a:r>
            <a:r>
              <a:rPr lang="ru-RU" dirty="0" err="1"/>
              <a:t>агротуристических</a:t>
            </a:r>
            <a:r>
              <a:rPr lang="ru-RU" dirty="0"/>
              <a:t> услуг, выведет предприятие на эффективную деятельность и решит социально-экономические проблемы данной территории и региона в целом, а опыт создания такого объекта может быть успешно транслирован и масштабирован в другие регионы.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7" name="Picture 2" descr="D:\!все из почты\папа\туризм\длят ВК\Степан на ферме ч.2\699A2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6" y="228105"/>
            <a:ext cx="3944004" cy="262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!все из почты\папа\туризм\длят ВК\Степан на ферме ч.1\699A2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00277" y="2237468"/>
            <a:ext cx="3217063" cy="22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!все из почты\папа\туризм\длят ВК\Степан на ферме ч.2\699A26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6" y="3364078"/>
            <a:ext cx="3851843" cy="256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9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27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7733" y="2286000"/>
            <a:ext cx="5910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СПАСИБО ЗА ВНИМАНИЕ!</a:t>
            </a:r>
          </a:p>
        </p:txBody>
      </p:sp>
      <p:pic>
        <p:nvPicPr>
          <p:cNvPr id="1026" name="Picture 2" descr="D:\!все из почты\папа\продукция\milk\milk\for cpp_farm2-1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609" y="3429000"/>
            <a:ext cx="3278782" cy="20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404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71093" y="2243563"/>
            <a:ext cx="4756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7641" y="485728"/>
            <a:ext cx="841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Агротуризм, понятие и место в современной экономике</a:t>
            </a:r>
          </a:p>
        </p:txBody>
      </p:sp>
      <p:pic>
        <p:nvPicPr>
          <p:cNvPr id="26" name="Рисунок 25"/>
          <p:cNvPicPr/>
          <p:nvPr/>
        </p:nvPicPr>
        <p:blipFill>
          <a:blip r:embed="rId3"/>
          <a:stretch>
            <a:fillRect/>
          </a:stretch>
        </p:blipFill>
        <p:spPr>
          <a:xfrm>
            <a:off x="2550752" y="1364939"/>
            <a:ext cx="7234271" cy="45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16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64235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Требования к субъекту и объекту </a:t>
            </a:r>
            <a:r>
              <a:rPr lang="ru-RU" sz="22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агротуризма</a:t>
            </a:r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8022" y="131162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8801" y="4428936"/>
            <a:ext cx="4756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20722" y="1172514"/>
            <a:ext cx="4756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СХТП –</a:t>
            </a:r>
            <a:r>
              <a:rPr lang="ru-RU" sz="1600" dirty="0">
                <a:latin typeface="Book Antiqua" panose="02040602050305030304" pitchFamily="18" charset="0"/>
              </a:rPr>
              <a:t> субъект микро- или малого предпринимательства,</a:t>
            </a:r>
          </a:p>
          <a:p>
            <a:pPr algn="ctr"/>
            <a:r>
              <a:rPr lang="ru-RU" sz="1600" dirty="0">
                <a:latin typeface="Book Antiqua" panose="02040602050305030304" pitchFamily="18" charset="0"/>
              </a:rPr>
              <a:t>зарегистрированный на сельской территории или сельской агломерации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14672" y="3049327"/>
            <a:ext cx="41676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Сыроварни </a:t>
            </a: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dirty="0">
                <a:latin typeface="Book Antiqua" panose="02040602050305030304" pitchFamily="18" charset="0"/>
              </a:rPr>
              <a:t>«Многопрофильные» фермы</a:t>
            </a: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dirty="0">
                <a:latin typeface="Book Antiqua" panose="02040602050305030304" pitchFamily="18" charset="0"/>
              </a:rPr>
              <a:t>Винодельни и виноградники </a:t>
            </a: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dirty="0">
                <a:latin typeface="Book Antiqua" panose="02040602050305030304" pitchFamily="18" charset="0"/>
              </a:rPr>
              <a:t>Этнические фермы </a:t>
            </a: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dirty="0">
                <a:latin typeface="Book Antiqua" panose="02040602050305030304" pitchFamily="18" charset="0"/>
              </a:rPr>
              <a:t>Пчеловодческие хозяйства </a:t>
            </a: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dirty="0">
                <a:latin typeface="Book Antiqua" panose="02040602050305030304" pitchFamily="18" charset="0"/>
              </a:rPr>
              <a:t>Рыбоводческие хозяйства </a:t>
            </a: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dirty="0" err="1">
                <a:latin typeface="Book Antiqua" panose="02040602050305030304" pitchFamily="18" charset="0"/>
              </a:rPr>
              <a:t>Ягодоводческие</a:t>
            </a:r>
            <a:r>
              <a:rPr lang="ru-RU" dirty="0">
                <a:latin typeface="Book Antiqua" panose="02040602050305030304" pitchFamily="18" charset="0"/>
              </a:rPr>
              <a:t> хозяйства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12" y="3049327"/>
            <a:ext cx="6286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48" y="3612989"/>
            <a:ext cx="6286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66" y="4167919"/>
            <a:ext cx="6286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48" y="5831114"/>
            <a:ext cx="6286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48" y="6407683"/>
            <a:ext cx="6286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49" y="4639604"/>
            <a:ext cx="49371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142" y="5213766"/>
            <a:ext cx="49371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02135" y="2376630"/>
            <a:ext cx="479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Виды деятельности для </a:t>
            </a:r>
            <a:r>
              <a:rPr lang="ru-RU" dirty="0" err="1"/>
              <a:t>агротуризма</a:t>
            </a:r>
            <a:r>
              <a:rPr lang="ru-RU" dirty="0"/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3455" y="1321789"/>
            <a:ext cx="3288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Турист имеет право требовать</a:t>
            </a:r>
            <a:r>
              <a:rPr lang="ru-RU" dirty="0"/>
              <a:t>:</a:t>
            </a:r>
          </a:p>
          <a:p>
            <a:r>
              <a:rPr lang="ru-RU" dirty="0"/>
              <a:t>-современную инфраструктуру;</a:t>
            </a:r>
          </a:p>
          <a:p>
            <a:r>
              <a:rPr lang="ru-RU" dirty="0"/>
              <a:t>-комфорт;</a:t>
            </a:r>
          </a:p>
          <a:p>
            <a:r>
              <a:rPr lang="ru-RU" dirty="0"/>
              <a:t>-безопасность.</a:t>
            </a:r>
          </a:p>
        </p:txBody>
      </p:sp>
      <p:pic>
        <p:nvPicPr>
          <p:cNvPr id="24" name="Рисунок 23" descr="https://pro-dachnikov.com/uploads/posts/2021-10/1634563248_70-pro-dachnikov-com-p-besedka-v-nemetskom-stile-foto-7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5" y="2919844"/>
            <a:ext cx="4436918" cy="2550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6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32367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Национальный 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7222" y="1640718"/>
            <a:ext cx="9560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Book Antiqua" panose="02040602050305030304" pitchFamily="18" charset="0"/>
              </a:rPr>
              <a:t>Федеральный проект «Развитие туристической инфраструктуры»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0682" y="2003393"/>
            <a:ext cx="7114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Book Antiqua" panose="02040602050305030304" pitchFamily="18" charset="0"/>
              </a:rPr>
              <a:t>Разработка Стратегии развития сельского туризма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Book Antiqua" panose="02040602050305030304" pitchFamily="18" charset="0"/>
              </a:rPr>
              <a:t>Реализация комплекса мер поддержки СХТП на развитие сельского туризма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7222" y="3258233"/>
            <a:ext cx="9560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Book Antiqua" panose="02040602050305030304" pitchFamily="18" charset="0"/>
              </a:rPr>
              <a:t>Федеральный проект «Повышение доступности туристических продуктов»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0682" y="3620908"/>
            <a:ext cx="7114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Book Antiqua" panose="02040602050305030304" pitchFamily="18" charset="0"/>
              </a:rPr>
              <a:t>Проведение ежегодных мероприятий на сельских территориях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Book Antiqua" panose="02040602050305030304" pitchFamily="18" charset="0"/>
              </a:rPr>
              <a:t>Популяризация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Book Antiqua" panose="02040602050305030304" pitchFamily="18" charset="0"/>
              </a:rPr>
              <a:t>Продвижение</a:t>
            </a:r>
          </a:p>
        </p:txBody>
      </p:sp>
      <p:pic>
        <p:nvPicPr>
          <p:cNvPr id="8" name="Picture 6" descr="C:\Users\Econ-GVV\Desktop\Проекты турист\agroturism-v-belarusi.jpg">
            <a:extLst>
              <a:ext uri="{FF2B5EF4-FFF2-40B4-BE49-F238E27FC236}">
                <a16:creationId xmlns:a16="http://schemas.microsoft.com/office/drawing/2014/main" id="{FFEFD84F-4AD7-4F8D-8ECB-7E45211B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481" y="3813464"/>
            <a:ext cx="4038808" cy="2692538"/>
          </a:xfrm>
          <a:prstGeom prst="rect">
            <a:avLst/>
          </a:prstGeom>
          <a:noFill/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</p:spPr>
      </p:pic>
    </p:spTree>
    <p:extLst>
      <p:ext uri="{BB962C8B-B14F-4D97-AF65-F5344CB8AC3E}">
        <p14:creationId xmlns:p14="http://schemas.microsoft.com/office/powerpoint/2010/main" val="1872032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38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39485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Государственная поддержка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0171" y="1599409"/>
            <a:ext cx="900967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ГРАНТЫ на развитие туризма в рамках программ поддержки Ростуризма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ПРЕМИЯ Правительства РФ в области проектов развития туризма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Льготное кредитование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Поддержка на создание туристических кластеров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Восстановление памятников деревянного зодчества и памятников культуры</a:t>
            </a:r>
          </a:p>
        </p:txBody>
      </p:sp>
      <p:pic>
        <p:nvPicPr>
          <p:cNvPr id="5" name="Содержимое 5" descr="ферма.png">
            <a:extLst>
              <a:ext uri="{FF2B5EF4-FFF2-40B4-BE49-F238E27FC236}">
                <a16:creationId xmlns:a16="http://schemas.microsoft.com/office/drawing/2014/main" id="{DCB162D3-F60B-4E7B-A045-F4DA24DF558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73" y="3788498"/>
            <a:ext cx="4935682" cy="2655960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1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73292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Факторы, сдерживающие развитие сельского туризма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213" y="1942052"/>
            <a:ext cx="2927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Со стороны государства: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3136" y="1380334"/>
            <a:ext cx="7114309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Book Antiqua" panose="02040602050305030304" pitchFamily="18" charset="0"/>
              </a:rPr>
              <a:t>* Законодательное регулирование сельского туризма, в </a:t>
            </a:r>
            <a:r>
              <a:rPr lang="ru-RU" sz="1700" dirty="0" err="1">
                <a:latin typeface="Book Antiqua" panose="02040602050305030304" pitchFamily="18" charset="0"/>
              </a:rPr>
              <a:t>т.ч</a:t>
            </a:r>
            <a:r>
              <a:rPr lang="ru-RU" sz="1700" dirty="0">
                <a:latin typeface="Book Antiqua" panose="02040602050305030304" pitchFamily="18" charset="0"/>
              </a:rPr>
              <a:t>. в области земельных отношений</a:t>
            </a:r>
          </a:p>
          <a:p>
            <a:pPr algn="ctr"/>
            <a:r>
              <a:rPr lang="ru-RU" sz="1700" dirty="0">
                <a:latin typeface="Book Antiqua" panose="02040602050305030304" pitchFamily="18" charset="0"/>
              </a:rPr>
              <a:t>* Отсутствие четкого определения участников рынка сельского туризма и, как следствие невозможность разработки стратегии их развития</a:t>
            </a:r>
          </a:p>
          <a:p>
            <a:pPr algn="ctr"/>
            <a:r>
              <a:rPr lang="ru-RU" sz="1700" dirty="0">
                <a:latin typeface="Book Antiqua" panose="02040602050305030304" pitchFamily="18" charset="0"/>
              </a:rPr>
              <a:t>* Установление четких критериев объектов сельского туризма</a:t>
            </a:r>
          </a:p>
          <a:p>
            <a:pPr algn="ctr"/>
            <a:r>
              <a:rPr lang="ru-RU" sz="1700" dirty="0">
                <a:latin typeface="Book Antiqua" panose="02040602050305030304" pitchFamily="18" charset="0"/>
              </a:rPr>
              <a:t>* Отсутствие официальной статистической информации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7222" y="3518003"/>
            <a:ext cx="2927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Со стороны органов </a:t>
            </a:r>
          </a:p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местного самоуправления: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5145" y="3624057"/>
            <a:ext cx="711430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Book Antiqua" panose="02040602050305030304" pitchFamily="18" charset="0"/>
              </a:rPr>
              <a:t>* Слабая заинтересованность ОМСУ в развитии сельского туризма и, как следствие, отсутствие информированности участников рынка о возможностях получения господдержки и направлениях развития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87613" y="5087663"/>
            <a:ext cx="2927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Со стороны бизнеса: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44442" y="5176913"/>
            <a:ext cx="711430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Book Antiqua" panose="02040602050305030304" pitchFamily="18" charset="0"/>
              </a:rPr>
              <a:t>* Неготовность самих участников рынка к масштабным изменениям – легализации </a:t>
            </a:r>
          </a:p>
          <a:p>
            <a:pPr algn="ctr"/>
            <a:r>
              <a:rPr lang="ru-RU" sz="1700" dirty="0">
                <a:latin typeface="Book Antiqua" panose="02040602050305030304" pitchFamily="18" charset="0"/>
              </a:rPr>
              <a:t>деятельности, вовлечения в </a:t>
            </a:r>
            <a:r>
              <a:rPr lang="ru-RU" sz="1700" dirty="0" err="1">
                <a:latin typeface="Book Antiqua" panose="02040602050305030304" pitchFamily="18" charset="0"/>
              </a:rPr>
              <a:t>турмаршруты</a:t>
            </a:r>
            <a:r>
              <a:rPr lang="ru-RU" sz="1700" dirty="0">
                <a:latin typeface="Book Antiqua" panose="02040602050305030304" pitchFamily="18" charset="0"/>
              </a:rPr>
              <a:t>, отсутствие компетенций и т.д.</a:t>
            </a:r>
          </a:p>
        </p:txBody>
      </p:sp>
    </p:spTree>
    <p:extLst>
      <p:ext uri="{BB962C8B-B14F-4D97-AF65-F5344CB8AC3E}">
        <p14:creationId xmlns:p14="http://schemas.microsoft.com/office/powerpoint/2010/main" val="218604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82958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Мероприятия, необходимые для развития сельского туризма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1110" y="1390725"/>
            <a:ext cx="9826336" cy="522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Дальнейшее совершенствование законодательства в сфере сельского туризма и в целом туристической деятельности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Консолидация мер господдержки СХТП, оказывающих услуги в сфере сельского туризма (гранты Госпрограммы АПК,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Госпрограмма КРСТ, льготное кредитование и т.д.), в том числе мер поддержки </a:t>
            </a:r>
            <a:r>
              <a:rPr lang="ru-RU" dirty="0" err="1">
                <a:latin typeface="Book Antiqua" panose="02040602050305030304" pitchFamily="18" charset="0"/>
              </a:rPr>
              <a:t>туротрасли</a:t>
            </a:r>
            <a:r>
              <a:rPr lang="ru-RU" dirty="0">
                <a:latin typeface="Book Antiqua" panose="02040602050305030304" pitchFamily="18" charset="0"/>
              </a:rPr>
              <a:t>, оказываемых Минэкономразвития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России и иными ведомствами и институтами развития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Приведение объектов сельского туризма к единым параметрам, разработанным при содействии экспертного сообщества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Разработка реестра сельских туристических объектов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Формирование сельских туристических маршрутов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Формирование официальной статистической информации в </a:t>
            </a:r>
            <a:r>
              <a:rPr lang="ru-RU" dirty="0" err="1">
                <a:latin typeface="Book Antiqua" panose="02040602050305030304" pitchFamily="18" charset="0"/>
              </a:rPr>
              <a:t>туротрасли</a:t>
            </a:r>
            <a:r>
              <a:rPr lang="ru-RU" dirty="0">
                <a:latin typeface="Book Antiqua" panose="02040602050305030304" pitchFamily="18" charset="0"/>
              </a:rPr>
              <a:t> в разрезе город/село и по видам туризма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Обучение СХТП основам ведения деятельности в сфере туризма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Проведение мероприятий по популяризации и продвижению сельского туризма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dirty="0">
              <a:latin typeface="Book Antiqua" panose="02040602050305030304" pitchFamily="18" charset="0"/>
            </a:endParaRPr>
          </a:p>
          <a:p>
            <a:pPr algn="ctr">
              <a:spcAft>
                <a:spcPts val="300"/>
              </a:spcAft>
            </a:pPr>
            <a:endParaRPr lang="ru-RU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0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50914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Семейная ферма Владимира Ильича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1110" y="1390725"/>
            <a:ext cx="98263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altLang="zh-CN" dirty="0">
                <a:latin typeface="Book Antiqua" panose="02040602050305030304" pitchFamily="18" charset="0"/>
              </a:rPr>
              <a:t>ИП Глава </a:t>
            </a:r>
            <a:r>
              <a:rPr lang="ru-RU" altLang="zh-CN" dirty="0" err="1">
                <a:latin typeface="Book Antiqua" panose="02040602050305030304" pitchFamily="18" charset="0"/>
              </a:rPr>
              <a:t>кфх</a:t>
            </a:r>
            <a:r>
              <a:rPr lang="ru-RU" altLang="zh-CN" dirty="0">
                <a:latin typeface="Book Antiqua" panose="02040602050305030304" pitchFamily="18" charset="0"/>
              </a:rPr>
              <a:t> Рубцов В.И. осуществляет свою деятельность в области сельского хозяйства с 1991 года совместно со своей семьей и семьями дочерей.</a:t>
            </a:r>
            <a:br>
              <a:rPr lang="ru-RU" altLang="zh-CN" dirty="0">
                <a:latin typeface="Book Antiqua" panose="02040602050305030304" pitchFamily="18" charset="0"/>
              </a:rPr>
            </a:br>
            <a:r>
              <a:rPr lang="ru-RU" altLang="zh-CN" dirty="0">
                <a:latin typeface="Book Antiqua" panose="02040602050305030304" pitchFamily="18" charset="0"/>
              </a:rPr>
              <a:t> Основное направление-молочное скотоводство. </a:t>
            </a:r>
          </a:p>
          <a:p>
            <a:pPr algn="just">
              <a:spcAft>
                <a:spcPts val="300"/>
              </a:spcAft>
            </a:pPr>
            <a:endParaRPr lang="ru-RU" altLang="zh-CN" dirty="0">
              <a:latin typeface="Book Antiqua" panose="0204060205030503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ru-RU" altLang="zh-CN" dirty="0">
                <a:latin typeface="Book Antiqua" panose="02040602050305030304" pitchFamily="18" charset="0"/>
              </a:rPr>
              <a:t>Основные цели проекта «Семейная ферма Владимира Ильича»</a:t>
            </a:r>
          </a:p>
          <a:p>
            <a:pPr>
              <a:spcAft>
                <a:spcPts val="300"/>
              </a:spcAft>
            </a:pPr>
            <a:endParaRPr lang="ru-RU" altLang="zh-CN" dirty="0">
              <a:latin typeface="Book Antiqua" panose="0204060205030503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Развитие </a:t>
            </a:r>
            <a:r>
              <a:rPr lang="ru-RU" dirty="0" err="1"/>
              <a:t>Агротуризма</a:t>
            </a:r>
            <a:r>
              <a:rPr lang="ru-RU" dirty="0"/>
              <a:t> на территории Смоленского района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Привлечение туристического потока в сельскую местность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Популяризации сельской жизни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Укрепление связей внутри семьи и налаживание общения между поколениями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Обучение и расширение кругозора подрастающего поколения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Создание новых рабочих мест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Решение проблемы реализации продукции</a:t>
            </a:r>
          </a:p>
          <a:p>
            <a:pPr>
              <a:spcAft>
                <a:spcPts val="300"/>
              </a:spcAft>
            </a:pPr>
            <a:br>
              <a:rPr lang="ru-RU" altLang="zh-CN" dirty="0">
                <a:latin typeface="Book Antiqua" panose="02040602050305030304" pitchFamily="18" charset="0"/>
              </a:rPr>
            </a:b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5" name="Объект 3" descr="C:\Users\proho\Desktop\фото ферма\IMG-20210426-WA0005.jpg">
            <a:extLst>
              <a:ext uri="{FF2B5EF4-FFF2-40B4-BE49-F238E27FC236}">
                <a16:creationId xmlns:a16="http://schemas.microsoft.com/office/drawing/2014/main" id="{0A53EF60-1A44-4BCD-9CEE-0FFA44C3EF9D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1280" y="4816210"/>
            <a:ext cx="2741029" cy="1651867"/>
          </a:xfrm>
          <a:prstGeom prst="rect">
            <a:avLst/>
          </a:prstGeom>
          <a:noFill/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864" y="403710"/>
            <a:ext cx="1434428" cy="318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9A3892B-CD8C-46E9-A50D-A5C9423DA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6901" y="4825754"/>
            <a:ext cx="2919687" cy="1642323"/>
          </a:xfrm>
          <a:prstGeom prst="rect">
            <a:avLst/>
          </a:prstGeom>
          <a:noFill/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</p:spPr>
      </p:pic>
    </p:spTree>
    <p:extLst>
      <p:ext uri="{BB962C8B-B14F-4D97-AF65-F5344CB8AC3E}">
        <p14:creationId xmlns:p14="http://schemas.microsoft.com/office/powerpoint/2010/main" val="351410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801" y="584261"/>
            <a:ext cx="40174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Book Antiqua" panose="02040602050305030304" pitchFamily="18" charset="0"/>
              </a:rPr>
              <a:t>Значение сельского туризма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213" y="1942052"/>
            <a:ext cx="2927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Для сельского населения: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40926" y="1572720"/>
            <a:ext cx="4384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* Рост занятости 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Увеличение доходов 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Гармоничное развитие  личности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Удовлетворенность жизнью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7222" y="3518003"/>
            <a:ext cx="2927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Для бизнеса: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40927" y="3148671"/>
            <a:ext cx="548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* Получение дополнительного дохода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Условия для инвестирования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Развитие кадрового потенциала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Информационная поддержка от государства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87613" y="5087663"/>
            <a:ext cx="2927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Для государства: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40928" y="4519655"/>
            <a:ext cx="53824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* Социально-экономическое развитие муниципальных образований 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Увеличение налоговых поступлений  в бюджет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Сбалансированная система расселения граждан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Инфраструктурное развитие </a:t>
            </a:r>
          </a:p>
          <a:p>
            <a:r>
              <a:rPr lang="ru-RU" sz="1600" dirty="0">
                <a:latin typeface="Book Antiqua" panose="02040602050305030304" pitchFamily="18" charset="0"/>
              </a:rPr>
              <a:t>* Продвижение региональных  брендов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54" y="1568116"/>
            <a:ext cx="1689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54" y="3071330"/>
            <a:ext cx="1689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45" y="4640990"/>
            <a:ext cx="1689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4516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0E3F5BF436A5B4EBA1FD64DBB9D17E7" ma:contentTypeVersion="14" ma:contentTypeDescription="Создание документа." ma:contentTypeScope="" ma:versionID="f23c350ba0cb079a863c09fda9e15603">
  <xsd:schema xmlns:xsd="http://www.w3.org/2001/XMLSchema" xmlns:xs="http://www.w3.org/2001/XMLSchema" xmlns:p="http://schemas.microsoft.com/office/2006/metadata/properties" xmlns:ns3="61182a35-a83b-4599-b421-38bedffaa9ec" xmlns:ns4="992505c2-ac7c-4764-a67c-20c913537c4d" targetNamespace="http://schemas.microsoft.com/office/2006/metadata/properties" ma:root="true" ma:fieldsID="ff06c45fd59c21d23182bbe6e3a65cc2" ns3:_="" ns4:_="">
    <xsd:import namespace="61182a35-a83b-4599-b421-38bedffaa9ec"/>
    <xsd:import namespace="992505c2-ac7c-4764-a67c-20c913537c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82a35-a83b-4599-b421-38bedffaa9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505c2-ac7c-4764-a67c-20c913537c4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E2B8C9-0C3D-44EF-8820-9DC1FAA32F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DADD2E-DC06-419B-8E05-BB3D0F695C2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1182a35-a83b-4599-b421-38bedffaa9ec"/>
    <ds:schemaRef ds:uri="http://purl.org/dc/elements/1.1/"/>
    <ds:schemaRef ds:uri="http://schemas.microsoft.com/office/2006/metadata/properties"/>
    <ds:schemaRef ds:uri="992505c2-ac7c-4764-a67c-20c913537c4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AF97987-3EE6-49BA-A869-E93C6D16FA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182a35-a83b-4599-b421-38bedffaa9ec"/>
    <ds:schemaRef ds:uri="992505c2-ac7c-4764-a67c-20c913537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964</Words>
  <Application>Microsoft Office PowerPoint</Application>
  <PresentationFormat>Широкоэкранный</PresentationFormat>
  <Paragraphs>214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Book Antiqua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Небогина Алиса Олеговна</dc:creator>
  <cp:lastModifiedBy>Галина Петушкова</cp:lastModifiedBy>
  <cp:revision>21</cp:revision>
  <dcterms:created xsi:type="dcterms:W3CDTF">2022-09-16T12:05:44Z</dcterms:created>
  <dcterms:modified xsi:type="dcterms:W3CDTF">2024-07-04T04:42:07Z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0x01010040E3F5BF436A5B4EBA1FD64DBB9D17E7</vt:lpwstr>
  </property>
</Properties>
</file>