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2" r:id="rId2"/>
    <p:sldId id="284" r:id="rId3"/>
    <p:sldId id="285" r:id="rId4"/>
    <p:sldId id="282" r:id="rId5"/>
    <p:sldId id="283" r:id="rId6"/>
    <p:sldId id="281" r:id="rId7"/>
    <p:sldId id="264" r:id="rId8"/>
    <p:sldId id="268" r:id="rId9"/>
    <p:sldId id="269" r:id="rId10"/>
    <p:sldId id="272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59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AA0DB0-E7F3-4A82-9939-21966DB5F391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DA032-6610-4B66-83E0-EE9AFA6BAC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490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DA032-6610-4B66-83E0-EE9AFA6BACA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94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89AC-6D9F-4C30-91D6-C9CED51BD071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9DD7-EBC0-4C98-86DC-C226A0A15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89AC-6D9F-4C30-91D6-C9CED51BD071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9DD7-EBC0-4C98-86DC-C226A0A15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89AC-6D9F-4C30-91D6-C9CED51BD071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9DD7-EBC0-4C98-86DC-C226A0A15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89AC-6D9F-4C30-91D6-C9CED51BD071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9DD7-EBC0-4C98-86DC-C226A0A15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89AC-6D9F-4C30-91D6-C9CED51BD071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9DD7-EBC0-4C98-86DC-C226A0A15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89AC-6D9F-4C30-91D6-C9CED51BD071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9DD7-EBC0-4C98-86DC-C226A0A15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89AC-6D9F-4C30-91D6-C9CED51BD071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9DD7-EBC0-4C98-86DC-C226A0A15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89AC-6D9F-4C30-91D6-C9CED51BD071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9DD7-EBC0-4C98-86DC-C226A0A15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89AC-6D9F-4C30-91D6-C9CED51BD071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9DD7-EBC0-4C98-86DC-C226A0A15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89AC-6D9F-4C30-91D6-C9CED51BD071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9DD7-EBC0-4C98-86DC-C226A0A15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689AC-6D9F-4C30-91D6-C9CED51BD071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89DD7-EBC0-4C98-86DC-C226A0A15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689AC-6D9F-4C30-91D6-C9CED51BD071}" type="datetimeFigureOut">
              <a:rPr lang="ru-RU" smtClean="0"/>
              <a:pPr/>
              <a:t>02.12.2022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89DD7-EBC0-4C98-86DC-C226A0A152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Наталия\АВПП\strategia_log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060848"/>
            <a:ext cx="5032088" cy="3888432"/>
          </a:xfrm>
          <a:prstGeom prst="rect">
            <a:avLst/>
          </a:prstGeom>
          <a:noFill/>
        </p:spPr>
      </p:pic>
      <p:pic>
        <p:nvPicPr>
          <p:cNvPr id="5" name="Picture 5" descr="logo_P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4529"/>
            <a:ext cx="1224136" cy="132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979712" y="332657"/>
            <a:ext cx="698477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Региональная общественная организация </a:t>
            </a:r>
          </a:p>
          <a:p>
            <a:r>
              <a:rPr lang="ru-RU" sz="24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«АССОЦИАЦИЯ ВЫПУСКНИКОВ ПРЕЗИДЕНТСКОЙ ПРОГРАММЫ ТЮМЕНСКОЙ ОБЛАСТИ</a:t>
            </a:r>
            <a:r>
              <a:rPr lang="ru-RU" sz="28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5341" y="298082"/>
            <a:ext cx="6615130" cy="1143000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tx2"/>
                </a:solidFill>
              </a:rPr>
              <a:t>Проект «Стратегия жизни» действует</a:t>
            </a:r>
            <a:br>
              <a:rPr lang="ru-RU" sz="2800" b="1" dirty="0">
                <a:solidFill>
                  <a:schemeClr val="tx2"/>
                </a:solidFill>
              </a:rPr>
            </a:br>
            <a:r>
              <a:rPr lang="ru-RU" sz="2800" b="1" dirty="0">
                <a:solidFill>
                  <a:schemeClr val="tx2"/>
                </a:solidFill>
              </a:rPr>
              <a:t>с апреля 2011 года: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8" y="1854268"/>
            <a:ext cx="8229600" cy="867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chemeClr val="tx2"/>
                </a:solidFill>
              </a:rPr>
              <a:t>В 2012 году реализован в тестовом режиме в 5-ти школах города Тюмени.</a:t>
            </a:r>
          </a:p>
          <a:p>
            <a:pPr marL="0" indent="0" algn="ctr">
              <a:buNone/>
            </a:pP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780659"/>
              </p:ext>
            </p:extLst>
          </p:nvPr>
        </p:nvGraphicFramePr>
        <p:xfrm>
          <a:off x="457198" y="3075943"/>
          <a:ext cx="8363273" cy="33544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0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8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94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686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694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686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6947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686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6947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7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2012/13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2013/14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2014/15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2015/16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2016/17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2017/18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2018/19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2019/20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2020/21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2021/22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2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 школ приняло участие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55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проведено вводных семинаров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29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35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41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2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проведено мастер-классов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13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98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62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Общее количество встреч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157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59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99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176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140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107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132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665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всего 10-классн. приняло участие 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1015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1010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1205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1444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2038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2012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2534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3371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3485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2850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98374" y="2288116"/>
            <a:ext cx="8147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В проекте участвуют 39 из 48 школ города Тюмени.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2747780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>                      до объединения                            после объединения школ </a:t>
            </a:r>
          </a:p>
        </p:txBody>
      </p:sp>
      <p:pic>
        <p:nvPicPr>
          <p:cNvPr id="8" name="Picture 3" descr="C:\Наталия\АВПП\strategia_logo.png">
            <a:extLst>
              <a:ext uri="{FF2B5EF4-FFF2-40B4-BE49-F238E27FC236}">
                <a16:creationId xmlns:a16="http://schemas.microsoft.com/office/drawing/2014/main" id="{E75A8623-7C61-FD47-8D2B-9CF522CDA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623636" cy="12548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3365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3930" y="495713"/>
            <a:ext cx="6725500" cy="928694"/>
          </a:xfrm>
        </p:spPr>
        <p:txBody>
          <a:bodyPr>
            <a:noAutofit/>
          </a:bodyPr>
          <a:lstStyle/>
          <a:p>
            <a:pPr algn="l"/>
            <a:r>
              <a:rPr lang="ru-RU" sz="3600" b="1" dirty="0" err="1">
                <a:solidFill>
                  <a:schemeClr val="tx2"/>
                </a:solidFill>
              </a:rPr>
              <a:t>Стейкхолдеры</a:t>
            </a:r>
            <a:r>
              <a:rPr lang="ru-RU" sz="3600" b="1" dirty="0">
                <a:solidFill>
                  <a:schemeClr val="tx2"/>
                </a:solidFill>
              </a:rPr>
              <a:t>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2404" y="2420888"/>
            <a:ext cx="7488832" cy="4104456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2"/>
                </a:solidFill>
              </a:rPr>
              <a:t>Спикеры проекта</a:t>
            </a:r>
            <a:r>
              <a:rPr lang="en-US" sz="3200" dirty="0">
                <a:solidFill>
                  <a:schemeClr val="tx2"/>
                </a:solidFill>
              </a:rPr>
              <a:t>.</a:t>
            </a:r>
            <a:endParaRPr lang="ru-RU" sz="3200" dirty="0">
              <a:solidFill>
                <a:schemeClr val="tx2"/>
              </a:solidFill>
            </a:endParaRPr>
          </a:p>
          <a:p>
            <a:r>
              <a:rPr lang="ru-RU" sz="3200" dirty="0">
                <a:solidFill>
                  <a:schemeClr val="tx2"/>
                </a:solidFill>
              </a:rPr>
              <a:t>Администрация города Тюмени в лице Департамента народного образования</a:t>
            </a:r>
            <a:r>
              <a:rPr lang="en-US" sz="3200" dirty="0">
                <a:solidFill>
                  <a:schemeClr val="tx2"/>
                </a:solidFill>
              </a:rPr>
              <a:t>.</a:t>
            </a:r>
            <a:endParaRPr lang="ru-RU" sz="3200" dirty="0">
              <a:solidFill>
                <a:schemeClr val="tx2"/>
              </a:solidFill>
            </a:endParaRPr>
          </a:p>
          <a:p>
            <a:r>
              <a:rPr lang="ru-RU" sz="3200" dirty="0">
                <a:solidFill>
                  <a:schemeClr val="tx2"/>
                </a:solidFill>
              </a:rPr>
              <a:t>Администрация МАОУ СОШ</a:t>
            </a:r>
            <a:r>
              <a:rPr lang="en-US" sz="3200" dirty="0">
                <a:solidFill>
                  <a:schemeClr val="tx2"/>
                </a:solidFill>
              </a:rPr>
              <a:t>.</a:t>
            </a:r>
            <a:endParaRPr lang="ru-RU" sz="3200" dirty="0">
              <a:solidFill>
                <a:schemeClr val="tx2"/>
              </a:solidFill>
            </a:endParaRPr>
          </a:p>
          <a:p>
            <a:r>
              <a:rPr lang="ru-RU" sz="3200" dirty="0">
                <a:solidFill>
                  <a:schemeClr val="tx2"/>
                </a:solidFill>
              </a:rPr>
              <a:t>Школьники/участники проекта</a:t>
            </a:r>
            <a:r>
              <a:rPr lang="en-US" sz="3200" dirty="0">
                <a:solidFill>
                  <a:schemeClr val="tx2"/>
                </a:solidFill>
              </a:rPr>
              <a:t>.</a:t>
            </a:r>
            <a:endParaRPr lang="ru-RU" sz="3200" dirty="0">
              <a:solidFill>
                <a:schemeClr val="tx2"/>
              </a:solidFill>
            </a:endParaRPr>
          </a:p>
          <a:p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6" name="Picture 3" descr="C:\Наталия\АВПП\strategia_logo.png">
            <a:extLst>
              <a:ext uri="{FF2B5EF4-FFF2-40B4-BE49-F238E27FC236}">
                <a16:creationId xmlns:a16="http://schemas.microsoft.com/office/drawing/2014/main" id="{0B86CF08-9919-A749-9751-FD824DA3C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623636" cy="1254809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71F9455-EA6D-0547-B33A-066B64BBC05B}"/>
              </a:ext>
            </a:extLst>
          </p:cNvPr>
          <p:cNvSpPr/>
          <p:nvPr/>
        </p:nvSpPr>
        <p:spPr>
          <a:xfrm>
            <a:off x="6660232" y="6240041"/>
            <a:ext cx="2261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</a:rPr>
              <a:t>стратегия-</a:t>
            </a:r>
            <a:r>
              <a:rPr lang="ru-RU" u="sng" dirty="0" err="1">
                <a:solidFill>
                  <a:srgbClr val="0070C0"/>
                </a:solidFill>
              </a:rPr>
              <a:t>жизни.рф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5354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67120"/>
            <a:ext cx="4643470" cy="928694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chemeClr val="tx2"/>
                </a:solidFill>
              </a:rPr>
              <a:t>Перспективы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75656" y="2351609"/>
            <a:ext cx="7128792" cy="388843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2"/>
                </a:solidFill>
              </a:rPr>
              <a:t>Расширение проекта по муниципальному образованию Тюменской области.</a:t>
            </a:r>
          </a:p>
          <a:p>
            <a:r>
              <a:rPr lang="ru-RU" sz="3200" dirty="0">
                <a:solidFill>
                  <a:schemeClr val="tx2"/>
                </a:solidFill>
              </a:rPr>
              <a:t>Расширение проекта в другие регионы РФ, на базе </a:t>
            </a:r>
            <a:r>
              <a:rPr lang="ru-RU" sz="3200" dirty="0" err="1">
                <a:solidFill>
                  <a:schemeClr val="tx2"/>
                </a:solidFill>
              </a:rPr>
              <a:t>оргструктуры</a:t>
            </a:r>
            <a:r>
              <a:rPr lang="ru-RU" sz="3200" dirty="0">
                <a:solidFill>
                  <a:schemeClr val="tx2"/>
                </a:solidFill>
              </a:rPr>
              <a:t> и </a:t>
            </a:r>
            <a:r>
              <a:rPr lang="en-US" sz="3200" dirty="0">
                <a:solidFill>
                  <a:schemeClr val="tx2"/>
                </a:solidFill>
              </a:rPr>
              <a:t>IT-</a:t>
            </a:r>
            <a:r>
              <a:rPr lang="ru-RU" sz="3200" dirty="0">
                <a:solidFill>
                  <a:schemeClr val="tx2"/>
                </a:solidFill>
              </a:rPr>
              <a:t>инфраструктуры проекта</a:t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ru-RU" sz="3200" u="sng" dirty="0">
                <a:solidFill>
                  <a:schemeClr val="tx2"/>
                </a:solidFill>
              </a:rPr>
              <a:t>стратегия-</a:t>
            </a:r>
            <a:r>
              <a:rPr lang="ru-RU" sz="3200" u="sng" dirty="0" err="1">
                <a:solidFill>
                  <a:schemeClr val="tx2"/>
                </a:solidFill>
              </a:rPr>
              <a:t>жизни.рф</a:t>
            </a:r>
            <a:endParaRPr lang="ru-RU" sz="3200" u="sng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6" name="Picture 3" descr="C:\Наталия\АВПП\strategia_logo.png">
            <a:extLst>
              <a:ext uri="{FF2B5EF4-FFF2-40B4-BE49-F238E27FC236}">
                <a16:creationId xmlns:a16="http://schemas.microsoft.com/office/drawing/2014/main" id="{E8993B60-1DCB-804E-AC2D-9757FB57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623636" cy="1254809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295D3D7-C0CF-0941-A3D9-FF94D0DAD98E}"/>
              </a:ext>
            </a:extLst>
          </p:cNvPr>
          <p:cNvSpPr/>
          <p:nvPr/>
        </p:nvSpPr>
        <p:spPr>
          <a:xfrm>
            <a:off x="6660232" y="6240041"/>
            <a:ext cx="2261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</a:rPr>
              <a:t>стратегия-</a:t>
            </a:r>
            <a:r>
              <a:rPr lang="ru-RU" u="sng" dirty="0" err="1">
                <a:solidFill>
                  <a:srgbClr val="0070C0"/>
                </a:solidFill>
              </a:rPr>
              <a:t>жизни.рф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5044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14415"/>
            <a:ext cx="4643470" cy="928694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tx2"/>
                </a:solidFill>
              </a:rPr>
              <a:t>Бюджет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75656" y="2325038"/>
            <a:ext cx="6840760" cy="388843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Услуги по координации проекта в течение учебного года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Аренда офиса с офисным оборудованием, связью и интернетом в течение учебного года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Сопровождение сайта программы, п</a:t>
            </a:r>
            <a:r>
              <a:rPr lang="en-US" dirty="0" err="1">
                <a:solidFill>
                  <a:schemeClr val="tx2"/>
                </a:solidFill>
              </a:rPr>
              <a:t>ризы</a:t>
            </a:r>
            <a:r>
              <a:rPr lang="en-US" dirty="0">
                <a:solidFill>
                  <a:schemeClr val="tx2"/>
                </a:solidFill>
              </a:rPr>
              <a:t> и </a:t>
            </a:r>
            <a:r>
              <a:rPr lang="en-US" dirty="0" err="1">
                <a:solidFill>
                  <a:schemeClr val="tx2"/>
                </a:solidFill>
              </a:rPr>
              <a:t>подарки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участникам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6" name="Picture 3" descr="C:\Наталия\АВПП\strategia_logo.png">
            <a:extLst>
              <a:ext uri="{FF2B5EF4-FFF2-40B4-BE49-F238E27FC236}">
                <a16:creationId xmlns:a16="http://schemas.microsoft.com/office/drawing/2014/main" id="{9A875642-8CDC-CA43-8FE7-771A2B97D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623636" cy="1254809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6D4364-7D60-8845-85E2-9715D99F72C9}"/>
              </a:ext>
            </a:extLst>
          </p:cNvPr>
          <p:cNvSpPr/>
          <p:nvPr/>
        </p:nvSpPr>
        <p:spPr>
          <a:xfrm>
            <a:off x="6660232" y="6240041"/>
            <a:ext cx="2261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</a:rPr>
              <a:t>стратегия-</a:t>
            </a:r>
            <a:r>
              <a:rPr lang="ru-RU" u="sng" dirty="0" err="1">
                <a:solidFill>
                  <a:srgbClr val="0070C0"/>
                </a:solidFill>
              </a:rPr>
              <a:t>жизни.рф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1298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21595"/>
            <a:ext cx="5832648" cy="928694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tx2"/>
                </a:solidFill>
              </a:rPr>
              <a:t>Финансирование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07354" y="2132856"/>
            <a:ext cx="7397094" cy="347074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2"/>
                </a:solidFill>
              </a:rPr>
              <a:t>Средства РОО АВПП с 2012 по 2013 г.</a:t>
            </a:r>
          </a:p>
          <a:p>
            <a:r>
              <a:rPr lang="ru-RU" sz="3200" dirty="0">
                <a:solidFill>
                  <a:schemeClr val="tx2"/>
                </a:solidFill>
              </a:rPr>
              <a:t>Муниципальный грант с 2014 г.</a:t>
            </a:r>
          </a:p>
          <a:p>
            <a:pPr algn="ctr">
              <a:buNone/>
            </a:pP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6" name="Picture 3" descr="C:\Наталия\АВПП\strategia_logo.png">
            <a:extLst>
              <a:ext uri="{FF2B5EF4-FFF2-40B4-BE49-F238E27FC236}">
                <a16:creationId xmlns:a16="http://schemas.microsoft.com/office/drawing/2014/main" id="{59961403-A70B-9140-BE1F-BFC3DB2E6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623636" cy="1254809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6AA017C-0D18-9B49-8698-EC12CD3A0206}"/>
              </a:ext>
            </a:extLst>
          </p:cNvPr>
          <p:cNvSpPr/>
          <p:nvPr/>
        </p:nvSpPr>
        <p:spPr>
          <a:xfrm>
            <a:off x="6660232" y="6240041"/>
            <a:ext cx="2261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</a:rPr>
              <a:t>стратегия-</a:t>
            </a:r>
            <a:r>
              <a:rPr lang="ru-RU" u="sng" dirty="0" err="1">
                <a:solidFill>
                  <a:srgbClr val="0070C0"/>
                </a:solidFill>
              </a:rPr>
              <a:t>жизни.рф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6162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42725" y="495713"/>
            <a:ext cx="4283430" cy="928694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chemeClr val="tx2"/>
                </a:solidFill>
                <a:cs typeface="Times New Roman" panose="02020603050405020304" pitchFamily="18" charset="0"/>
              </a:rPr>
              <a:t>Партнеры</a:t>
            </a:r>
            <a:r>
              <a:rPr lang="en-US" sz="3600" b="1" dirty="0">
                <a:solidFill>
                  <a:schemeClr val="tx2"/>
                </a:solidFill>
                <a:cs typeface="Times New Roman" panose="02020603050405020304" pitchFamily="18" charset="0"/>
              </a:rPr>
              <a:t>  </a:t>
            </a:r>
            <a:r>
              <a:rPr lang="ru-RU" sz="3600" b="1" dirty="0">
                <a:solidFill>
                  <a:schemeClr val="tx2"/>
                </a:solidFill>
                <a:cs typeface="Times New Roman" panose="02020603050405020304" pitchFamily="18" charset="0"/>
              </a:rPr>
              <a:t>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9632" y="2492896"/>
            <a:ext cx="7416824" cy="347074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Департамент образования Администрации города Тюмени в лице Муниципального автономного учреждения «ИНФОРМАЦИОННО-МЕТОДИЧЕСКИЙ ЦЕНТР»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6" name="Picture 3" descr="C:\Наталия\АВПП\strategia_logo.png">
            <a:extLst>
              <a:ext uri="{FF2B5EF4-FFF2-40B4-BE49-F238E27FC236}">
                <a16:creationId xmlns:a16="http://schemas.microsoft.com/office/drawing/2014/main" id="{CE4E1549-19DE-414D-8F31-923DE7A03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623636" cy="1254809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E32BB4A-7560-0549-BACD-37D0B6A194FC}"/>
              </a:ext>
            </a:extLst>
          </p:cNvPr>
          <p:cNvSpPr/>
          <p:nvPr/>
        </p:nvSpPr>
        <p:spPr>
          <a:xfrm>
            <a:off x="6660232" y="6240041"/>
            <a:ext cx="2261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</a:rPr>
              <a:t>стратегия-</a:t>
            </a:r>
            <a:r>
              <a:rPr lang="ru-RU" u="sng" dirty="0" err="1">
                <a:solidFill>
                  <a:srgbClr val="0070C0"/>
                </a:solidFill>
              </a:rPr>
              <a:t>жизни.рф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4392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04664"/>
            <a:ext cx="4643470" cy="928694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chemeClr val="tx2"/>
                </a:solidFill>
                <a:cs typeface="Times New Roman" panose="02020603050405020304" pitchFamily="18" charset="0"/>
              </a:rPr>
              <a:t>Пример одной школы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772815"/>
            <a:ext cx="7992888" cy="44672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tx2"/>
                </a:solidFill>
              </a:rPr>
              <a:t>МОУ СОШ №41 города Тюмени</a:t>
            </a:r>
          </a:p>
          <a:p>
            <a:pPr marL="0" indent="0" algn="ctr">
              <a:buNone/>
            </a:pPr>
            <a:endParaRPr lang="ru-RU" sz="3200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20.09.2022 г. Состоялся вводный семинар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17.10.2022 г. Состоялся первый мастер-класс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Пять мастер-классов в течение учебного года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Отбор участников проекта на городской Фестиваль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2"/>
                </a:solidFill>
              </a:rPr>
              <a:t>Участие в городском Фестивале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ru-RU" sz="32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sz="3200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sz="3600" dirty="0">
              <a:solidFill>
                <a:schemeClr val="tx2"/>
              </a:solidFill>
            </a:endParaRPr>
          </a:p>
        </p:txBody>
      </p:sp>
      <p:pic>
        <p:nvPicPr>
          <p:cNvPr id="6" name="Picture 3" descr="C:\Наталия\АВПП\strategia_logo.png">
            <a:extLst>
              <a:ext uri="{FF2B5EF4-FFF2-40B4-BE49-F238E27FC236}">
                <a16:creationId xmlns:a16="http://schemas.microsoft.com/office/drawing/2014/main" id="{65D0398E-04D2-C84D-8202-F98F8A47E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1623636" cy="1254809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C6C341D-DF69-6C4F-B4AC-570883DB7AF7}"/>
              </a:ext>
            </a:extLst>
          </p:cNvPr>
          <p:cNvSpPr/>
          <p:nvPr/>
        </p:nvSpPr>
        <p:spPr>
          <a:xfrm>
            <a:off x="6660232" y="6240041"/>
            <a:ext cx="2261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</a:rPr>
              <a:t>стратегия-</a:t>
            </a:r>
            <a:r>
              <a:rPr lang="ru-RU" u="sng" dirty="0" err="1">
                <a:solidFill>
                  <a:srgbClr val="0070C0"/>
                </a:solidFill>
              </a:rPr>
              <a:t>жизни.рф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3419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265" y="467120"/>
            <a:ext cx="4643470" cy="928694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tx2"/>
                </a:solidFill>
                <a:cs typeface="Times New Roman" panose="02020603050405020304" pitchFamily="18" charset="0"/>
              </a:rPr>
              <a:t>Координация спикеров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99592" y="1772816"/>
            <a:ext cx="7805620" cy="5184576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2"/>
                </a:solidFill>
              </a:rPr>
              <a:t>Сбор заявок школ.</a:t>
            </a:r>
          </a:p>
          <a:p>
            <a:r>
              <a:rPr lang="ru-RU" dirty="0">
                <a:solidFill>
                  <a:schemeClr val="tx2"/>
                </a:solidFill>
              </a:rPr>
              <a:t>Опрос спикеров на предмет участия в проекте.</a:t>
            </a:r>
          </a:p>
          <a:p>
            <a:r>
              <a:rPr lang="ru-RU" dirty="0">
                <a:solidFill>
                  <a:schemeClr val="tx2"/>
                </a:solidFill>
              </a:rPr>
              <a:t>Формирование графика семинаров.</a:t>
            </a:r>
          </a:p>
          <a:p>
            <a:r>
              <a:rPr lang="ru-RU" dirty="0">
                <a:solidFill>
                  <a:schemeClr val="tx2"/>
                </a:solidFill>
              </a:rPr>
              <a:t>Запись спикера на семинар возможна через сайт проекта/по телефону/в группе </a:t>
            </a:r>
            <a:r>
              <a:rPr lang="en-US" dirty="0">
                <a:solidFill>
                  <a:schemeClr val="tx2"/>
                </a:solidFill>
              </a:rPr>
              <a:t>Viber</a:t>
            </a:r>
            <a:r>
              <a:rPr lang="ru-RU" dirty="0">
                <a:solidFill>
                  <a:schemeClr val="tx2"/>
                </a:solidFill>
              </a:rPr>
              <a:t>.</a:t>
            </a:r>
          </a:p>
          <a:p>
            <a:r>
              <a:rPr lang="ru-RU" dirty="0">
                <a:solidFill>
                  <a:schemeClr val="tx2"/>
                </a:solidFill>
              </a:rPr>
              <a:t>Координация взаимодействия спикера и администрации школы в день проведения семинара.</a:t>
            </a:r>
          </a:p>
          <a:p>
            <a:r>
              <a:rPr lang="ru-RU" dirty="0">
                <a:solidFill>
                  <a:schemeClr val="tx2"/>
                </a:solidFill>
              </a:rPr>
              <a:t>Опрос спикеров по результатам проведенного семинара.</a:t>
            </a:r>
          </a:p>
          <a:p>
            <a:r>
              <a:rPr lang="ru-RU" dirty="0">
                <a:solidFill>
                  <a:schemeClr val="tx2"/>
                </a:solidFill>
              </a:rPr>
              <a:t>Сбор отзывов школьников.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ru-RU" dirty="0">
              <a:solidFill>
                <a:schemeClr val="tx2"/>
              </a:solidFill>
            </a:endParaRPr>
          </a:p>
          <a:p>
            <a:pPr algn="ctr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" name="Picture 3" descr="C:\Наталия\АВПП\strategia_logo.png">
            <a:extLst>
              <a:ext uri="{FF2B5EF4-FFF2-40B4-BE49-F238E27FC236}">
                <a16:creationId xmlns:a16="http://schemas.microsoft.com/office/drawing/2014/main" id="{7B2ABA44-825D-484D-AA3F-CDDF94EB1D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623636" cy="1254809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0DE258-31B7-594D-BEA9-C32AF6E50F62}"/>
              </a:ext>
            </a:extLst>
          </p:cNvPr>
          <p:cNvSpPr/>
          <p:nvPr/>
        </p:nvSpPr>
        <p:spPr>
          <a:xfrm>
            <a:off x="6660232" y="6240041"/>
            <a:ext cx="2261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</a:rPr>
              <a:t>стратегия-</a:t>
            </a:r>
            <a:r>
              <a:rPr lang="ru-RU" u="sng" dirty="0" err="1">
                <a:solidFill>
                  <a:srgbClr val="0070C0"/>
                </a:solidFill>
              </a:rPr>
              <a:t>жизни.рф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5133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04879"/>
            <a:ext cx="6447660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chemeClr val="tx2"/>
                </a:solidFill>
                <a:cs typeface="Arial" panose="020B0604020202020204" pitchFamily="34" charset="0"/>
              </a:rPr>
              <a:t>«Стратегия жизни»</a:t>
            </a:r>
            <a:r>
              <a:rPr lang="en-US" sz="3600" b="1" dirty="0">
                <a:solidFill>
                  <a:schemeClr val="tx2"/>
                </a:solidFill>
                <a:cs typeface="Arial" panose="020B0604020202020204" pitchFamily="34" charset="0"/>
              </a:rPr>
              <a:t>: </a:t>
            </a:r>
            <a:r>
              <a:rPr lang="ru-RU" sz="3600" b="1" dirty="0">
                <a:solidFill>
                  <a:schemeClr val="tx2"/>
                </a:solidFill>
                <a:cs typeface="Arial" panose="020B0604020202020204" pitchFamily="34" charset="0"/>
              </a:rPr>
              <a:t>10 лет</a:t>
            </a:r>
            <a:br>
              <a:rPr lang="en-US" sz="3600" b="1" dirty="0">
                <a:solidFill>
                  <a:schemeClr val="tx2"/>
                </a:solidFill>
                <a:cs typeface="Arial" panose="020B0604020202020204" pitchFamily="34" charset="0"/>
              </a:rPr>
            </a:br>
            <a:r>
              <a:rPr lang="ru-RU" sz="3600" b="1" dirty="0">
                <a:solidFill>
                  <a:schemeClr val="tx2"/>
                </a:solidFill>
                <a:cs typeface="Arial" panose="020B0604020202020204" pitchFamily="34" charset="0"/>
              </a:rPr>
              <a:t>проекту</a:t>
            </a:r>
            <a:r>
              <a:rPr lang="en-US" sz="3600" b="1" dirty="0">
                <a:solidFill>
                  <a:schemeClr val="tx2"/>
                </a:solidFill>
                <a:cs typeface="Arial" panose="020B0604020202020204" pitchFamily="34" charset="0"/>
              </a:rPr>
              <a:t>.</a:t>
            </a:r>
            <a:r>
              <a:rPr lang="ru-RU" sz="3600" b="1" dirty="0">
                <a:solidFill>
                  <a:schemeClr val="tx2"/>
                </a:solidFill>
                <a:cs typeface="Arial" panose="020B0604020202020204" pitchFamily="34" charset="0"/>
              </a:rPr>
              <a:t> Итоги</a:t>
            </a:r>
            <a:r>
              <a:rPr lang="en-US" sz="3600" b="1" dirty="0">
                <a:solidFill>
                  <a:schemeClr val="tx2"/>
                </a:solidFill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589566"/>
            <a:ext cx="8105804" cy="4625515"/>
          </a:xfrm>
        </p:spPr>
        <p:txBody>
          <a:bodyPr/>
          <a:lstStyle/>
          <a:p>
            <a:pPr>
              <a:buNone/>
            </a:pPr>
            <a:r>
              <a:rPr lang="ru-RU" dirty="0"/>
              <a:t> </a:t>
            </a:r>
            <a:endParaRPr lang="ru-RU" sz="2000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5650" t="37368" r="50260" b="35030"/>
          <a:stretch/>
        </p:blipFill>
        <p:spPr bwMode="auto">
          <a:xfrm>
            <a:off x="395536" y="1945997"/>
            <a:ext cx="5976664" cy="2186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59B9E901-540E-0744-B057-2C02654DFD1B}"/>
              </a:ext>
            </a:extLst>
          </p:cNvPr>
          <p:cNvPicPr/>
          <p:nvPr/>
        </p:nvPicPr>
        <p:blipFill rotWithShape="1">
          <a:blip r:embed="rId2"/>
          <a:srcRect l="48076" t="37368" r="8365" b="38950"/>
          <a:stretch/>
        </p:blipFill>
        <p:spPr bwMode="auto">
          <a:xfrm>
            <a:off x="2790159" y="4235855"/>
            <a:ext cx="5904657" cy="1876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3" descr="C:\Наталия\АВПП\strategia_logo.png">
            <a:extLst>
              <a:ext uri="{FF2B5EF4-FFF2-40B4-BE49-F238E27FC236}">
                <a16:creationId xmlns:a16="http://schemas.microsoft.com/office/drawing/2014/main" id="{2DFCC003-6631-6D4E-8585-73A4AB582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1623636" cy="1254809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D91587F-B46B-E145-B3AC-2AC9546FA3F1}"/>
              </a:ext>
            </a:extLst>
          </p:cNvPr>
          <p:cNvSpPr/>
          <p:nvPr/>
        </p:nvSpPr>
        <p:spPr>
          <a:xfrm>
            <a:off x="6660232" y="6240041"/>
            <a:ext cx="2261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</a:rPr>
              <a:t>стратегия-</a:t>
            </a:r>
            <a:r>
              <a:rPr lang="ru-RU" u="sng" dirty="0" err="1">
                <a:solidFill>
                  <a:srgbClr val="0070C0"/>
                </a:solidFill>
              </a:rPr>
              <a:t>жизни.рф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75" y="-99392"/>
            <a:ext cx="8229600" cy="2129250"/>
          </a:xfrm>
        </p:spPr>
        <p:txBody>
          <a:bodyPr>
            <a:normAutofit fontScale="90000"/>
          </a:bodyPr>
          <a:lstStyle/>
          <a:p>
            <a:pPr algn="l"/>
            <a:br>
              <a:rPr lang="ru-RU" sz="3600" dirty="0">
                <a:solidFill>
                  <a:srgbClr val="0070C0"/>
                </a:solidFill>
              </a:rPr>
            </a:br>
            <a:br>
              <a:rPr lang="ru-RU" sz="3600" dirty="0">
                <a:solidFill>
                  <a:srgbClr val="0070C0"/>
                </a:solidFill>
              </a:rPr>
            </a:br>
            <a:br>
              <a:rPr lang="ru-RU" sz="3600" dirty="0">
                <a:solidFill>
                  <a:srgbClr val="0070C0"/>
                </a:solidFill>
              </a:rPr>
            </a:br>
            <a:br>
              <a:rPr lang="ru-RU" sz="3600" dirty="0">
                <a:solidFill>
                  <a:srgbClr val="0070C0"/>
                </a:solidFill>
              </a:rPr>
            </a:br>
            <a:br>
              <a:rPr lang="ru-RU" sz="3600" dirty="0">
                <a:solidFill>
                  <a:srgbClr val="0070C0"/>
                </a:solidFill>
              </a:rPr>
            </a:br>
            <a:br>
              <a:rPr lang="ru-RU" sz="3600" dirty="0">
                <a:solidFill>
                  <a:srgbClr val="0070C0"/>
                </a:solidFill>
              </a:rPr>
            </a:br>
            <a:br>
              <a:rPr lang="ru-RU" sz="3600" dirty="0">
                <a:solidFill>
                  <a:srgbClr val="0070C0"/>
                </a:solidFill>
              </a:rPr>
            </a:br>
            <a:br>
              <a:rPr lang="ru-RU" sz="3600" dirty="0">
                <a:solidFill>
                  <a:srgbClr val="0070C0"/>
                </a:solidFill>
              </a:rPr>
            </a:br>
            <a:br>
              <a:rPr lang="ru-RU" sz="3600" dirty="0">
                <a:solidFill>
                  <a:srgbClr val="0070C0"/>
                </a:solidFill>
              </a:rPr>
            </a:br>
            <a:br>
              <a:rPr lang="ru-RU" sz="3600" dirty="0">
                <a:solidFill>
                  <a:srgbClr val="0070C0"/>
                </a:solidFill>
              </a:rPr>
            </a:br>
            <a:br>
              <a:rPr lang="ru-RU" sz="3600" dirty="0">
                <a:solidFill>
                  <a:srgbClr val="0070C0"/>
                </a:solidFill>
              </a:rPr>
            </a:br>
            <a:br>
              <a:rPr lang="ru-RU" sz="3600" dirty="0">
                <a:solidFill>
                  <a:srgbClr val="0070C0"/>
                </a:solidFill>
              </a:rPr>
            </a:b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0070C0"/>
                </a:solidFill>
              </a:rPr>
              <a:t>       </a:t>
            </a:r>
            <a:br>
              <a:rPr lang="ru-RU" sz="3600" dirty="0">
                <a:solidFill>
                  <a:srgbClr val="0070C0"/>
                </a:solidFill>
              </a:rPr>
            </a:br>
            <a:r>
              <a:rPr lang="ru-RU" sz="3600" dirty="0">
                <a:solidFill>
                  <a:srgbClr val="0070C0"/>
                </a:solidFill>
              </a:rPr>
              <a:t>       </a:t>
            </a:r>
            <a:r>
              <a:rPr lang="ru-RU" sz="1800" b="1" dirty="0" err="1">
                <a:solidFill>
                  <a:srgbClr val="0070C0"/>
                </a:solidFill>
              </a:rPr>
              <a:t>Римкувене</a:t>
            </a:r>
            <a:r>
              <a:rPr lang="ru-RU" sz="1800" b="1" dirty="0">
                <a:solidFill>
                  <a:srgbClr val="0070C0"/>
                </a:solidFill>
              </a:rPr>
              <a:t>                                          </a:t>
            </a:r>
            <a:r>
              <a:rPr lang="ru-RU" sz="1800" b="1" dirty="0" err="1">
                <a:solidFill>
                  <a:srgbClr val="0070C0"/>
                </a:solidFill>
              </a:rPr>
              <a:t>Змановский</a:t>
            </a:r>
            <a:r>
              <a:rPr lang="ru-RU" sz="1800" b="1" dirty="0">
                <a:solidFill>
                  <a:srgbClr val="0070C0"/>
                </a:solidFill>
              </a:rPr>
              <a:t>                                </a:t>
            </a:r>
            <a:r>
              <a:rPr lang="ru-RU" sz="1800" b="1" dirty="0" err="1">
                <a:solidFill>
                  <a:srgbClr val="0070C0"/>
                </a:solidFill>
              </a:rPr>
              <a:t>Халидуллина</a:t>
            </a:r>
            <a:r>
              <a:rPr lang="ru-RU" sz="1800" b="1" dirty="0">
                <a:solidFill>
                  <a:srgbClr val="0070C0"/>
                </a:solidFill>
              </a:rPr>
              <a:t> Мария</a:t>
            </a:r>
            <a:br>
              <a:rPr lang="ru-RU" sz="1800" b="1" dirty="0">
                <a:solidFill>
                  <a:srgbClr val="0070C0"/>
                </a:solidFill>
              </a:rPr>
            </a:br>
            <a:r>
              <a:rPr lang="ru-RU" sz="1800" b="1" dirty="0">
                <a:solidFill>
                  <a:srgbClr val="0070C0"/>
                </a:solidFill>
              </a:rPr>
              <a:t>      Татьяна Васильевна                       Дмитрий Александрович</a:t>
            </a:r>
            <a:br>
              <a:rPr lang="ru-RU" sz="1800" dirty="0">
                <a:solidFill>
                  <a:srgbClr val="0070C0"/>
                </a:solidFill>
              </a:rPr>
            </a:br>
            <a:r>
              <a:rPr lang="ru-RU" sz="1800" dirty="0">
                <a:solidFill>
                  <a:srgbClr val="0070C0"/>
                </a:solidFill>
              </a:rPr>
              <a:t>  </a:t>
            </a:r>
            <a:r>
              <a:rPr lang="ru-RU" sz="1600" dirty="0"/>
              <a:t>Вице-президент  РОО АВПП                             Президент РОО АВПП                             Координатор проекта</a:t>
            </a:r>
            <a:br>
              <a:rPr lang="ru-RU" sz="1600" dirty="0"/>
            </a:br>
            <a:r>
              <a:rPr lang="ru-RU" sz="1600" dirty="0"/>
              <a:t>   </a:t>
            </a:r>
            <a:r>
              <a:rPr lang="ru-RU" sz="1600" dirty="0">
                <a:solidFill>
                  <a:prstClr val="black"/>
                </a:solidFill>
                <a:ea typeface="+mn-ea"/>
                <a:cs typeface="+mn-cs"/>
              </a:rPr>
              <a:t>«А</a:t>
            </a:r>
            <a:r>
              <a:rPr lang="ru-RU" sz="1600" dirty="0"/>
              <a:t>кадемия современного                         ООО «Чистая вода», директор</a:t>
            </a:r>
            <a:br>
              <a:rPr lang="ru-RU" sz="1600" dirty="0"/>
            </a:br>
            <a:r>
              <a:rPr lang="ru-RU" sz="1600" dirty="0"/>
              <a:t>       бизнеса», директор      </a:t>
            </a: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br>
              <a:rPr lang="ru-RU" sz="3600" dirty="0">
                <a:solidFill>
                  <a:srgbClr val="0070C0"/>
                </a:solidFill>
              </a:rPr>
            </a:br>
            <a:br>
              <a:rPr lang="ru-RU" sz="1800" dirty="0">
                <a:solidFill>
                  <a:srgbClr val="0070C0"/>
                </a:solidFill>
              </a:rPr>
            </a:b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32" y="530424"/>
            <a:ext cx="2376264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548680"/>
            <a:ext cx="2358008" cy="23580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02" y="548680"/>
            <a:ext cx="2360810" cy="23608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28518E-B340-B04E-AE6B-734609E168EE}"/>
              </a:ext>
            </a:extLst>
          </p:cNvPr>
          <p:cNvSpPr/>
          <p:nvPr/>
        </p:nvSpPr>
        <p:spPr>
          <a:xfrm>
            <a:off x="416669" y="4509120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chemeClr val="tx2"/>
                </a:solidFill>
              </a:rPr>
              <a:t>г. Тюмень, ул. Гайдара, 23, офис 3 </a:t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dirty="0">
                <a:solidFill>
                  <a:schemeClr val="tx2"/>
                </a:solidFill>
              </a:rPr>
              <a:t>сайт проекта</a:t>
            </a:r>
            <a:r>
              <a:rPr lang="en-US" sz="2800" dirty="0">
                <a:solidFill>
                  <a:schemeClr val="tx2"/>
                </a:solidFill>
              </a:rPr>
              <a:t>:  </a:t>
            </a:r>
            <a:r>
              <a:rPr lang="ru-RU" sz="2800" dirty="0">
                <a:solidFill>
                  <a:schemeClr val="tx2"/>
                </a:solidFill>
              </a:rPr>
              <a:t>стратегия-</a:t>
            </a:r>
            <a:r>
              <a:rPr lang="ru-RU" sz="2800" dirty="0" err="1">
                <a:solidFill>
                  <a:schemeClr val="tx2"/>
                </a:solidFill>
              </a:rPr>
              <a:t>жизни.рф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endParaRPr lang="en-US" sz="2800" dirty="0">
              <a:solidFill>
                <a:schemeClr val="tx2"/>
              </a:solidFill>
            </a:endParaRPr>
          </a:p>
          <a:p>
            <a:pPr algn="ctr"/>
            <a:r>
              <a:rPr lang="en-US" sz="2800" dirty="0">
                <a:solidFill>
                  <a:schemeClr val="tx2"/>
                </a:solidFill>
              </a:rPr>
              <a:t>E-mail: </a:t>
            </a:r>
            <a:r>
              <a:rPr lang="en-US" sz="2800" dirty="0" err="1">
                <a:solidFill>
                  <a:schemeClr val="tx2"/>
                </a:solidFill>
              </a:rPr>
              <a:t>avpp.info@gmail.com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br>
              <a:rPr lang="ru-RU" sz="2800" dirty="0">
                <a:solidFill>
                  <a:schemeClr val="tx2"/>
                </a:solidFill>
              </a:rPr>
            </a:br>
            <a:r>
              <a:rPr lang="ru-RU" sz="2800" dirty="0">
                <a:solidFill>
                  <a:schemeClr val="tx2"/>
                </a:solidFill>
              </a:rPr>
              <a:t> тел.  8 (3452) 98-17-88.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95713"/>
            <a:ext cx="6768752" cy="928694"/>
          </a:xfrm>
        </p:spPr>
        <p:txBody>
          <a:bodyPr>
            <a:noAutofit/>
          </a:bodyPr>
          <a:lstStyle/>
          <a:p>
            <a:pPr algn="l"/>
            <a:r>
              <a:rPr lang="ru-RU" b="1" dirty="0">
                <a:solidFill>
                  <a:schemeClr val="tx2"/>
                </a:solidFill>
              </a:rPr>
              <a:t>Идея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893036"/>
            <a:ext cx="7920880" cy="426283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2"/>
                </a:solidFill>
              </a:rPr>
              <a:t>Живые встречи с успешными людьми города Тюмени -  представителями разных отраслей и профессий (предпринимателями, руководителями предприятий, высококвалифицированными специалистами)  помогут школьникам 10-х классов.</a:t>
            </a:r>
            <a:br>
              <a:rPr lang="en-US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Выйти за рамки их собственного жизненного опыта,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ru-RU" dirty="0">
                <a:solidFill>
                  <a:schemeClr val="tx2"/>
                </a:solidFill>
              </a:rPr>
              <a:t>опыта взрослых их семейного окружения.</a:t>
            </a:r>
          </a:p>
        </p:txBody>
      </p:sp>
      <p:pic>
        <p:nvPicPr>
          <p:cNvPr id="5" name="Picture 3" descr="C:\Наталия\АВПП\strategia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623636" cy="1254809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3EA388-CBA5-3C4A-B770-7C3CA7A912FE}"/>
              </a:ext>
            </a:extLst>
          </p:cNvPr>
          <p:cNvSpPr/>
          <p:nvPr/>
        </p:nvSpPr>
        <p:spPr>
          <a:xfrm>
            <a:off x="6660232" y="6240041"/>
            <a:ext cx="2261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</a:rPr>
              <a:t>стратегия-</a:t>
            </a:r>
            <a:r>
              <a:rPr lang="ru-RU" u="sng" dirty="0" err="1">
                <a:solidFill>
                  <a:srgbClr val="0070C0"/>
                </a:solidFill>
              </a:rPr>
              <a:t>жизни.рф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1293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95713"/>
            <a:ext cx="6768752" cy="928694"/>
          </a:xfrm>
        </p:spPr>
        <p:txBody>
          <a:bodyPr>
            <a:noAutofit/>
          </a:bodyPr>
          <a:lstStyle/>
          <a:p>
            <a:pPr algn="l"/>
            <a:r>
              <a:rPr lang="ru-RU" b="1" dirty="0">
                <a:solidFill>
                  <a:schemeClr val="tx2"/>
                </a:solidFill>
              </a:rPr>
              <a:t>Идея проекта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844824"/>
            <a:ext cx="7848872" cy="411881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Увидеть реальные возможности реализации себя в трудовой, профессиональной деятельности.</a:t>
            </a:r>
          </a:p>
          <a:p>
            <a:r>
              <a:rPr lang="ru-RU" dirty="0">
                <a:solidFill>
                  <a:schemeClr val="tx2"/>
                </a:solidFill>
              </a:rPr>
              <a:t> Осмыслить собственные жизненные интересы и возможности развития собственных ресурсов в перспективе экономических вызовов, которые стоят перед Россией и задач стремительного развития технологий. </a:t>
            </a:r>
          </a:p>
          <a:p>
            <a:pPr algn="ctr">
              <a:buNone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5" name="Picture 3" descr="C:\Наталия\АВПП\strategia_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623636" cy="1254809"/>
          </a:xfrm>
          <a:prstGeom prst="rect">
            <a:avLst/>
          </a:prstGeom>
          <a:noFill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3EA388-CBA5-3C4A-B770-7C3CA7A912FE}"/>
              </a:ext>
            </a:extLst>
          </p:cNvPr>
          <p:cNvSpPr/>
          <p:nvPr/>
        </p:nvSpPr>
        <p:spPr>
          <a:xfrm>
            <a:off x="6660232" y="6240041"/>
            <a:ext cx="2261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</a:rPr>
              <a:t>стратегия-</a:t>
            </a:r>
            <a:r>
              <a:rPr lang="ru-RU" u="sng" dirty="0" err="1">
                <a:solidFill>
                  <a:srgbClr val="0070C0"/>
                </a:solidFill>
              </a:rPr>
              <a:t>жизни.рф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864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5185" y="420117"/>
            <a:ext cx="6419056" cy="1143000"/>
          </a:xfrm>
        </p:spPr>
        <p:txBody>
          <a:bodyPr>
            <a:normAutofit/>
          </a:bodyPr>
          <a:lstStyle/>
          <a:p>
            <a:pPr algn="l"/>
            <a:r>
              <a:rPr lang="ru-RU" b="1" dirty="0">
                <a:solidFill>
                  <a:schemeClr val="tx2"/>
                </a:solidFill>
              </a:rPr>
              <a:t>Цель проекта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5" y="1844824"/>
            <a:ext cx="757862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Формирование у старшеклассников города Тюмени (учащихся 10-х классов)</a:t>
            </a:r>
            <a:r>
              <a:rPr lang="en-US" sz="28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осознанного отношения к выбору жизненных целей, профессиональной деятельности;</a:t>
            </a:r>
            <a:endParaRPr lang="en-US" sz="2800" dirty="0">
              <a:solidFill>
                <a:schemeClr val="tx2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ориентация в различных отраслях экономики, формах и видах профессиональной деятельности, в том числе в профессиях будущего</a:t>
            </a:r>
            <a:r>
              <a:rPr lang="ru-RU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. </a:t>
            </a: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" name="Picture 3" descr="C:\Наталия\АВПП\strategia_logo.png">
            <a:extLst>
              <a:ext uri="{FF2B5EF4-FFF2-40B4-BE49-F238E27FC236}">
                <a16:creationId xmlns:a16="http://schemas.microsoft.com/office/drawing/2014/main" id="{5CC72DDA-9F7E-B14D-A600-842BB3758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623636" cy="1254809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AA2F41D-8E64-C149-AF5E-855ED6A63AA0}"/>
              </a:ext>
            </a:extLst>
          </p:cNvPr>
          <p:cNvSpPr/>
          <p:nvPr/>
        </p:nvSpPr>
        <p:spPr>
          <a:xfrm>
            <a:off x="6660232" y="6240041"/>
            <a:ext cx="2261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</a:rPr>
              <a:t>стратегия-</a:t>
            </a:r>
            <a:r>
              <a:rPr lang="ru-RU" u="sng" dirty="0" err="1">
                <a:solidFill>
                  <a:srgbClr val="0070C0"/>
                </a:solidFill>
              </a:rPr>
              <a:t>жизни.рф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853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30683"/>
            <a:ext cx="6419056" cy="858753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b="1" dirty="0">
                <a:solidFill>
                  <a:schemeClr val="tx2"/>
                </a:solidFill>
                <a:cs typeface="Times New Roman" panose="02020603050405020304" pitchFamily="18" charset="0"/>
              </a:rPr>
              <a:t>Формат проекта</a:t>
            </a: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899592" y="1772816"/>
            <a:ext cx="7859215" cy="4243809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Свободная атмосфера живого общения</a:t>
            </a:r>
            <a:r>
              <a:rPr lang="en-US" sz="28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школьников в формате мастер-классов</a:t>
            </a:r>
            <a:r>
              <a:rPr lang="en-US" sz="28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2"/>
                </a:solidFill>
                <a:latin typeface="+mj-lt"/>
                <a:cs typeface="Times New Roman" pitchFamily="18" charset="0"/>
              </a:rPr>
              <a:t>с предпринимателями, бизнесменами и профессионалами (руководителями и специалистами компаний) разных отраслей:</a:t>
            </a:r>
          </a:p>
          <a:p>
            <a:pPr>
              <a:buFont typeface="Wingdings" pitchFamily="2" charset="2"/>
              <a:buNone/>
            </a:pPr>
            <a:endParaRPr lang="ru-RU" sz="41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6" name="Picture 3" descr="C:\Наталия\АВПП\strategia_logo.png">
            <a:extLst>
              <a:ext uri="{FF2B5EF4-FFF2-40B4-BE49-F238E27FC236}">
                <a16:creationId xmlns:a16="http://schemas.microsoft.com/office/drawing/2014/main" id="{C15B807C-F3B9-8942-94B1-75B864CDA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623636" cy="1254809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FDDF4B0-5C28-EE44-9C8F-4806AE3823FF}"/>
              </a:ext>
            </a:extLst>
          </p:cNvPr>
          <p:cNvSpPr/>
          <p:nvPr/>
        </p:nvSpPr>
        <p:spPr>
          <a:xfrm>
            <a:off x="6660232" y="6240041"/>
            <a:ext cx="2261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</a:rPr>
              <a:t>стратегия-</a:t>
            </a:r>
            <a:r>
              <a:rPr lang="ru-RU" u="sng" dirty="0" err="1">
                <a:solidFill>
                  <a:srgbClr val="0070C0"/>
                </a:solidFill>
              </a:rPr>
              <a:t>жизни.рф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695B10E-54DB-734D-8A46-AFA4146AF82D}"/>
              </a:ext>
            </a:extLst>
          </p:cNvPr>
          <p:cNvSpPr/>
          <p:nvPr/>
        </p:nvSpPr>
        <p:spPr>
          <a:xfrm>
            <a:off x="-255356" y="4200743"/>
            <a:ext cx="53285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cs typeface="Times New Roman" pitchFamily="18" charset="0"/>
              </a:rPr>
              <a:t>Производство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cs typeface="Times New Roman" pitchFamily="18" charset="0"/>
              </a:rPr>
              <a:t>Строительство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cs typeface="Times New Roman" pitchFamily="18" charset="0"/>
              </a:rPr>
              <a:t>Оптовая торговля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cs typeface="Times New Roman" pitchFamily="18" charset="0"/>
              </a:rPr>
              <a:t>Розничная торговля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A4738C-D023-FD48-9136-1D96E041D65E}"/>
              </a:ext>
            </a:extLst>
          </p:cNvPr>
          <p:cNvSpPr/>
          <p:nvPr/>
        </p:nvSpPr>
        <p:spPr>
          <a:xfrm>
            <a:off x="3448628" y="4200743"/>
            <a:ext cx="54726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cs typeface="Times New Roman" pitchFamily="18" charset="0"/>
              </a:rPr>
              <a:t>Индустрия гостеприимства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chemeClr val="tx2"/>
                </a:solidFill>
                <a:cs typeface="Times New Roman" pitchFamily="18" charset="0"/>
              </a:rPr>
              <a:t>Инновационный бизнес</a:t>
            </a:r>
          </a:p>
          <a:p>
            <a:pPr marL="1485900" lvl="2" indent="-5715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2"/>
                </a:solidFill>
                <a:cs typeface="Times New Roman" pitchFamily="18" charset="0"/>
              </a:rPr>
              <a:t>IT</a:t>
            </a:r>
            <a:r>
              <a:rPr lang="ru-RU" sz="2800" dirty="0">
                <a:solidFill>
                  <a:schemeClr val="tx2"/>
                </a:solidFill>
                <a:cs typeface="Times New Roman" pitchFamily="18" charset="0"/>
              </a:rPr>
              <a:t> – бизнес и др.</a:t>
            </a:r>
          </a:p>
        </p:txBody>
      </p:sp>
    </p:spTree>
    <p:extLst>
      <p:ext uri="{BB962C8B-B14F-4D97-AF65-F5344CB8AC3E}">
        <p14:creationId xmlns:p14="http://schemas.microsoft.com/office/powerpoint/2010/main" val="990620961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388560"/>
            <a:ext cx="6275040" cy="11430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chemeClr val="tx2"/>
                </a:solidFill>
              </a:rPr>
              <a:t>Этапы реализации проекта </a:t>
            </a:r>
            <a:br>
              <a:rPr lang="ru-RU" sz="4000" b="1" dirty="0">
                <a:solidFill>
                  <a:schemeClr val="tx2"/>
                </a:solidFill>
              </a:rPr>
            </a:br>
            <a:r>
              <a:rPr lang="ru-RU" sz="4000" b="1" dirty="0">
                <a:solidFill>
                  <a:schemeClr val="tx2"/>
                </a:solidFill>
              </a:rPr>
              <a:t>в течение учебного года</a:t>
            </a:r>
            <a:r>
              <a:rPr lang="en-US" sz="4000" b="1" dirty="0">
                <a:solidFill>
                  <a:schemeClr val="tx2"/>
                </a:solidFill>
              </a:rPr>
              <a:t>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71452" y="2276872"/>
            <a:ext cx="7488832" cy="201622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Этап №1 (Сентябрь-Декабрь)</a:t>
            </a:r>
            <a:r>
              <a:rPr lang="en-US" sz="3600" b="1" dirty="0">
                <a:solidFill>
                  <a:schemeClr val="tx2"/>
                </a:solidFill>
              </a:rPr>
              <a:t>.</a:t>
            </a:r>
            <a:endParaRPr lang="ru-RU" sz="3600" b="1" dirty="0">
              <a:solidFill>
                <a:schemeClr val="tx2"/>
              </a:solidFill>
            </a:endParaRPr>
          </a:p>
          <a:p>
            <a:r>
              <a:rPr lang="ru-RU" sz="3600" b="1" dirty="0">
                <a:solidFill>
                  <a:schemeClr val="tx2"/>
                </a:solidFill>
              </a:rPr>
              <a:t>Этап №2 (Ноябрь-Апрель)</a:t>
            </a:r>
            <a:r>
              <a:rPr lang="en-US" sz="3600" b="1" dirty="0">
                <a:solidFill>
                  <a:schemeClr val="tx2"/>
                </a:solidFill>
              </a:rPr>
              <a:t>.</a:t>
            </a:r>
            <a:endParaRPr lang="ru-RU" sz="3600" b="1" dirty="0">
              <a:solidFill>
                <a:schemeClr val="tx2"/>
              </a:solidFill>
            </a:endParaRPr>
          </a:p>
          <a:p>
            <a:r>
              <a:rPr lang="ru-RU" sz="3600" b="1" dirty="0">
                <a:solidFill>
                  <a:schemeClr val="tx2"/>
                </a:solidFill>
              </a:rPr>
              <a:t>Этап №3 (Май)</a:t>
            </a:r>
            <a:r>
              <a:rPr lang="en-US" sz="3600" b="1" dirty="0">
                <a:solidFill>
                  <a:schemeClr val="tx2"/>
                </a:solidFill>
              </a:rPr>
              <a:t>.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6" name="Picture 3" descr="C:\Наталия\АВПП\strategia_logo.png">
            <a:extLst>
              <a:ext uri="{FF2B5EF4-FFF2-40B4-BE49-F238E27FC236}">
                <a16:creationId xmlns:a16="http://schemas.microsoft.com/office/drawing/2014/main" id="{E6C574AE-88A3-C747-AFCE-2A8673D0E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1623636" cy="1254809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9D9E3DF-014D-A344-881D-CBD69D0379EC}"/>
              </a:ext>
            </a:extLst>
          </p:cNvPr>
          <p:cNvSpPr/>
          <p:nvPr/>
        </p:nvSpPr>
        <p:spPr>
          <a:xfrm>
            <a:off x="6660232" y="6240041"/>
            <a:ext cx="2261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</a:rPr>
              <a:t>стратегия-</a:t>
            </a:r>
            <a:r>
              <a:rPr lang="ru-RU" u="sng" dirty="0" err="1">
                <a:solidFill>
                  <a:srgbClr val="0070C0"/>
                </a:solidFill>
              </a:rPr>
              <a:t>жизни.рф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7016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90" y="980727"/>
            <a:ext cx="6720820" cy="443679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rgbClr val="002060"/>
                </a:solidFill>
              </a:rPr>
              <a:t>Этап №1 Вводные лекции (сентябрь-декабрь)</a:t>
            </a:r>
            <a:br>
              <a:rPr lang="ru-RU" sz="4000" b="1" dirty="0">
                <a:solidFill>
                  <a:srgbClr val="002060"/>
                </a:solidFill>
              </a:rPr>
            </a:b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5375280"/>
            <a:ext cx="8401080" cy="50405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/>
              <a:t>Дмитрий </a:t>
            </a:r>
            <a:r>
              <a:rPr lang="ru-RU" dirty="0" err="1"/>
              <a:t>Змановский</a:t>
            </a:r>
            <a:r>
              <a:rPr lang="ru-RU" dirty="0"/>
              <a:t>  и Татьяна </a:t>
            </a:r>
            <a:r>
              <a:rPr lang="ru-RU" dirty="0" err="1"/>
              <a:t>Римкувене</a:t>
            </a:r>
            <a:endParaRPr lang="ru-RU" dirty="0"/>
          </a:p>
        </p:txBody>
      </p:sp>
      <p:pic>
        <p:nvPicPr>
          <p:cNvPr id="1026" name="Picture 2" descr="C:\Users\lenovo\Desktop\Ди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06145"/>
            <a:ext cx="4453010" cy="2708430"/>
          </a:xfrm>
          <a:prstGeom prst="rect">
            <a:avLst/>
          </a:prstGeom>
          <a:noFill/>
        </p:spPr>
      </p:pic>
      <p:pic>
        <p:nvPicPr>
          <p:cNvPr id="1027" name="Picture 3" descr="C:\Users\lenovo\Documents\ФОТО\Фото из школ по СЖ 2021\для публикации СЖ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306145"/>
            <a:ext cx="3611240" cy="2708430"/>
          </a:xfrm>
          <a:prstGeom prst="rect">
            <a:avLst/>
          </a:prstGeom>
          <a:noFill/>
        </p:spPr>
      </p:pic>
      <p:pic>
        <p:nvPicPr>
          <p:cNvPr id="9" name="Picture 3" descr="C:\Наталия\АВПП\strategia_logo.png">
            <a:extLst>
              <a:ext uri="{FF2B5EF4-FFF2-40B4-BE49-F238E27FC236}">
                <a16:creationId xmlns:a16="http://schemas.microsoft.com/office/drawing/2014/main" id="{403ED388-641E-614A-A842-11F85834E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2656"/>
            <a:ext cx="1623636" cy="1254809"/>
          </a:xfrm>
          <a:prstGeom prst="rect">
            <a:avLst/>
          </a:prstGeom>
          <a:noFill/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3D6FACC-D3D8-DB4B-AA62-885547DC024C}"/>
              </a:ext>
            </a:extLst>
          </p:cNvPr>
          <p:cNvSpPr/>
          <p:nvPr/>
        </p:nvSpPr>
        <p:spPr>
          <a:xfrm>
            <a:off x="6660232" y="6240041"/>
            <a:ext cx="2261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0070C0"/>
                </a:solidFill>
              </a:rPr>
              <a:t>стратегия-</a:t>
            </a:r>
            <a:r>
              <a:rPr lang="ru-RU" u="sng" dirty="0" err="1">
                <a:solidFill>
                  <a:srgbClr val="0070C0"/>
                </a:solidFill>
              </a:rPr>
              <a:t>жизни.рф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3730" y="495713"/>
            <a:ext cx="6860270" cy="928694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chemeClr val="tx2"/>
                </a:solidFill>
              </a:rPr>
              <a:t>Этап №2 (октябрь-апрель)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875497"/>
            <a:ext cx="4968552" cy="46085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900" dirty="0"/>
              <a:t>	</a:t>
            </a:r>
          </a:p>
          <a:p>
            <a:pPr>
              <a:buNone/>
            </a:pPr>
            <a:r>
              <a:rPr lang="ru-RU" sz="3900" b="1" dirty="0"/>
              <a:t>Мастер-классы </a:t>
            </a:r>
          </a:p>
          <a:p>
            <a:pPr>
              <a:buNone/>
            </a:pPr>
            <a:r>
              <a:rPr lang="ru-RU" sz="3900" b="1" dirty="0"/>
              <a:t>«История успеха»</a:t>
            </a:r>
          </a:p>
          <a:p>
            <a:pPr>
              <a:buNone/>
            </a:pPr>
            <a:r>
              <a:rPr lang="ru-RU" dirty="0"/>
              <a:t>	</a:t>
            </a:r>
          </a:p>
          <a:p>
            <a:pPr marL="25400" indent="-25400">
              <a:lnSpc>
                <a:spcPct val="120000"/>
              </a:lnSpc>
              <a:buNone/>
            </a:pPr>
            <a:r>
              <a:rPr lang="ru-RU" dirty="0"/>
              <a:t>Спикеры проекта раскрывают собственные секреты жизненного успеха, дают рекомендации участникам проекта.</a:t>
            </a:r>
          </a:p>
          <a:p>
            <a:pPr>
              <a:buNone/>
            </a:pPr>
            <a:endParaRPr lang="ru-RU" sz="900" dirty="0"/>
          </a:p>
          <a:p>
            <a:pPr>
              <a:buNone/>
            </a:pPr>
            <a:r>
              <a:rPr lang="ru-RU" sz="900" dirty="0"/>
              <a:t>	</a:t>
            </a:r>
            <a:br>
              <a:rPr lang="ru-RU" sz="900" dirty="0"/>
            </a:br>
            <a:endParaRPr lang="ru-RU" sz="9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875497"/>
            <a:ext cx="3615457" cy="4505831"/>
          </a:xfrm>
          <a:prstGeom prst="rect">
            <a:avLst/>
          </a:prstGeom>
        </p:spPr>
      </p:pic>
      <p:pic>
        <p:nvPicPr>
          <p:cNvPr id="6" name="Picture 3" descr="C:\Наталия\АВПП\strategia_logo.png">
            <a:extLst>
              <a:ext uri="{FF2B5EF4-FFF2-40B4-BE49-F238E27FC236}">
                <a16:creationId xmlns:a16="http://schemas.microsoft.com/office/drawing/2014/main" id="{7D2457BB-43F9-E645-9F05-0400B5D33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1623636" cy="1254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8356" y="432042"/>
            <a:ext cx="4643470" cy="928694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chemeClr val="tx2"/>
                </a:solidFill>
              </a:rPr>
              <a:t>Этап №3 (май)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6283" y="2082782"/>
            <a:ext cx="4586554" cy="1883500"/>
          </a:xfrm>
        </p:spPr>
        <p:txBody>
          <a:bodyPr>
            <a:normAutofit fontScale="92500" lnSpcReduction="10000"/>
          </a:bodyPr>
          <a:lstStyle/>
          <a:p>
            <a:pPr marL="9525" indent="-9525">
              <a:buNone/>
            </a:pPr>
            <a:r>
              <a:rPr lang="ru-RU" sz="2400" dirty="0"/>
              <a:t>Конкурс презентаций участников проекта</a:t>
            </a:r>
            <a:r>
              <a:rPr lang="en-US" sz="2400" dirty="0"/>
              <a:t>:</a:t>
            </a:r>
            <a:r>
              <a:rPr lang="ru-RU" sz="2400" dirty="0"/>
              <a:t> </a:t>
            </a:r>
          </a:p>
          <a:p>
            <a:pPr marL="9525" indent="-9525">
              <a:spcBef>
                <a:spcPts val="0"/>
              </a:spcBef>
              <a:buNone/>
            </a:pPr>
            <a:r>
              <a:rPr lang="ru-RU" sz="3000" b="1" dirty="0"/>
              <a:t>«Стратегия моей жизни» / </a:t>
            </a:r>
          </a:p>
          <a:p>
            <a:pPr marL="9525" indent="-9525">
              <a:spcBef>
                <a:spcPts val="0"/>
              </a:spcBef>
              <a:buNone/>
            </a:pPr>
            <a:r>
              <a:rPr lang="ru-RU" sz="3000" b="1" dirty="0"/>
              <a:t>«Моя профессия будущего»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075" name="Picture 3" descr="C:\Users\lenovo\Documents\ФОТО\Фото конкурс СЖ 2021\IMG_8439 — копия.jpeg"/>
          <p:cNvPicPr>
            <a:picLocks noChangeAspect="1" noChangeArrowheads="1"/>
          </p:cNvPicPr>
          <p:nvPr/>
        </p:nvPicPr>
        <p:blipFill rotWithShape="1">
          <a:blip r:embed="rId2" cstate="print"/>
          <a:srcRect t="10948"/>
          <a:stretch/>
        </p:blipFill>
        <p:spPr bwMode="auto">
          <a:xfrm>
            <a:off x="269098" y="4234870"/>
            <a:ext cx="4900924" cy="245495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228" y="1680343"/>
            <a:ext cx="3708352" cy="24735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255" y="4234871"/>
            <a:ext cx="3671500" cy="2448936"/>
          </a:xfrm>
          <a:prstGeom prst="rect">
            <a:avLst/>
          </a:prstGeom>
        </p:spPr>
      </p:pic>
      <p:pic>
        <p:nvPicPr>
          <p:cNvPr id="8" name="Picture 3" descr="C:\Наталия\АВПП\strategia_logo.png">
            <a:extLst>
              <a:ext uri="{FF2B5EF4-FFF2-40B4-BE49-F238E27FC236}">
                <a16:creationId xmlns:a16="http://schemas.microsoft.com/office/drawing/2014/main" id="{E4167957-8E60-884A-A12C-8B1AF4BE4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2656"/>
            <a:ext cx="1623636" cy="12548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2931</TotalTime>
  <Words>761</Words>
  <Application>Microsoft Office PowerPoint</Application>
  <PresentationFormat>Экран (4:3)</PresentationFormat>
  <Paragraphs>165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Идея проекта</vt:lpstr>
      <vt:lpstr>Идея проекта</vt:lpstr>
      <vt:lpstr>Цель проекта</vt:lpstr>
      <vt:lpstr>Формат проекта</vt:lpstr>
      <vt:lpstr>Этапы реализации проекта  в течение учебного года:</vt:lpstr>
      <vt:lpstr>Этап №1 Вводные лекции (сентябрь-декабрь) </vt:lpstr>
      <vt:lpstr>Этап №2 (октябрь-апрель)</vt:lpstr>
      <vt:lpstr>Этап №3 (май) </vt:lpstr>
      <vt:lpstr>Проект «Стратегия жизни» действует с апреля 2011 года:</vt:lpstr>
      <vt:lpstr>Стейкхолдеры проекта</vt:lpstr>
      <vt:lpstr>Перспективы проекта</vt:lpstr>
      <vt:lpstr>Бюджет проекта</vt:lpstr>
      <vt:lpstr>Финансирование проекта</vt:lpstr>
      <vt:lpstr>Партнеры  проекта</vt:lpstr>
      <vt:lpstr>Пример одной школы</vt:lpstr>
      <vt:lpstr>Координация спикеров проекта</vt:lpstr>
      <vt:lpstr>«Стратегия жизни»: 10 лет проекту. Итоги:</vt:lpstr>
      <vt:lpstr>                            Римкувене                                          Змановский                                Халидуллина Мария       Татьяна Васильевна                       Дмитрий Александрович   Вице-президент  РОО АВПП                             Президент РОО АВПП                             Координатор проекта    «Академия современного                         ООО «Чистая вода», директор        бизнеса», директор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реализации проекта  Стратегия жизни -   и перспективы развития</dc:title>
  <dc:creator>Наталья</dc:creator>
  <cp:lastModifiedBy>Admin</cp:lastModifiedBy>
  <cp:revision>79</cp:revision>
  <dcterms:created xsi:type="dcterms:W3CDTF">2018-09-11T04:45:58Z</dcterms:created>
  <dcterms:modified xsi:type="dcterms:W3CDTF">2022-12-02T11:46:59Z</dcterms:modified>
</cp:coreProperties>
</file>