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64" r:id="rId2"/>
    <p:sldId id="291" r:id="rId3"/>
    <p:sldId id="343" r:id="rId4"/>
    <p:sldId id="344" r:id="rId5"/>
    <p:sldId id="334" r:id="rId6"/>
    <p:sldId id="345" r:id="rId7"/>
    <p:sldId id="347" r:id="rId8"/>
    <p:sldId id="350" r:id="rId9"/>
    <p:sldId id="335" r:id="rId10"/>
    <p:sldId id="351" r:id="rId11"/>
    <p:sldId id="348" r:id="rId12"/>
    <p:sldId id="349" r:id="rId13"/>
    <p:sldId id="333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0028"/>
    <a:srgbClr val="B90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 snapToObjects="1" showGuides="1">
      <p:cViewPr varScale="1">
        <p:scale>
          <a:sx n="55" d="100"/>
          <a:sy n="55" d="100"/>
        </p:scale>
        <p:origin x="636" y="10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367805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</p:sldLayoutIdLst>
  <p:transition spd="med"/>
  <p:hf hdr="0" ftr="0" dt="0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2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65C35A-5028-8242-ABDA-240E9015D898}"/>
              </a:ext>
            </a:extLst>
          </p:cNvPr>
          <p:cNvSpPr/>
          <p:nvPr/>
        </p:nvSpPr>
        <p:spPr>
          <a:xfrm>
            <a:off x="-159327" y="-154215"/>
            <a:ext cx="24543327" cy="13861473"/>
          </a:xfrm>
          <a:prstGeom prst="rect">
            <a:avLst/>
          </a:prstGeom>
          <a:solidFill>
            <a:srgbClr val="C9002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28" name="federico-respini-sYffw0LNr7s-unsplash-2.jpg" descr="federico-respini-sYffw0LNr7s-unsplash-2.jpg"/>
          <p:cNvPicPr>
            <a:picLocks noChangeAspect="1"/>
          </p:cNvPicPr>
          <p:nvPr/>
        </p:nvPicPr>
        <p:blipFill>
          <a:blip r:embed="rId2"/>
          <a:srcRect l="17169" r="26286"/>
          <a:stretch>
            <a:fillRect/>
          </a:stretch>
        </p:blipFill>
        <p:spPr>
          <a:xfrm>
            <a:off x="10655530" y="15009"/>
            <a:ext cx="13826729" cy="13756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21490" y="0"/>
                </a:lnTo>
                <a:lnTo>
                  <a:pt x="0" y="21600"/>
                </a:lnTo>
                <a:close/>
              </a:path>
            </a:pathLst>
          </a:custGeom>
          <a:ln w="101600">
            <a:solidFill>
              <a:srgbClr val="FFFFFF"/>
            </a:solidFill>
            <a:miter lim="400000"/>
          </a:ln>
        </p:spPr>
      </p:pic>
      <p:sp>
        <p:nvSpPr>
          <p:cNvPr id="129" name="Shape"/>
          <p:cNvSpPr/>
          <p:nvPr/>
        </p:nvSpPr>
        <p:spPr>
          <a:xfrm>
            <a:off x="285650" y="-65856"/>
            <a:ext cx="5247153" cy="13856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19" y="25"/>
                </a:moveTo>
                <a:lnTo>
                  <a:pt x="21600" y="21590"/>
                </a:lnTo>
                <a:lnTo>
                  <a:pt x="9170" y="21600"/>
                </a:lnTo>
                <a:lnTo>
                  <a:pt x="9088" y="7429"/>
                </a:lnTo>
                <a:lnTo>
                  <a:pt x="0" y="7400"/>
                </a:lnTo>
                <a:lnTo>
                  <a:pt x="0" y="4319"/>
                </a:lnTo>
                <a:cubicBezTo>
                  <a:pt x="3101" y="4070"/>
                  <a:pt x="5979" y="3520"/>
                  <a:pt x="8353" y="2724"/>
                </a:cubicBezTo>
                <a:cubicBezTo>
                  <a:pt x="10568" y="1981"/>
                  <a:pt x="12276" y="1047"/>
                  <a:pt x="13331" y="0"/>
                </a:cubicBezTo>
                <a:lnTo>
                  <a:pt x="21519" y="25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3"/>
          <a:srcRect b="33137"/>
          <a:stretch>
            <a:fillRect/>
          </a:stretch>
        </p:blipFill>
        <p:spPr>
          <a:xfrm>
            <a:off x="6239108" y="393518"/>
            <a:ext cx="7043588" cy="1000774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Прямоугольник 14"/>
          <p:cNvSpPr txBox="1"/>
          <p:nvPr/>
        </p:nvSpPr>
        <p:spPr>
          <a:xfrm>
            <a:off x="6244308" y="1509985"/>
            <a:ext cx="7333147" cy="69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l" defTabSz="457200">
              <a:lnSpc>
                <a:spcPct val="80000"/>
              </a:lnSpc>
              <a:defRPr sz="4900" b="0" cap="all" spc="245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dirty="0"/>
              <a:t>МЫ — ОДНА СТРАНА</a:t>
            </a:r>
          </a:p>
        </p:txBody>
      </p:sp>
      <p:sp>
        <p:nvSpPr>
          <p:cNvPr id="133" name="Москва, июль 2020"/>
          <p:cNvSpPr txBox="1"/>
          <p:nvPr/>
        </p:nvSpPr>
        <p:spPr>
          <a:xfrm>
            <a:off x="6268906" y="12007380"/>
            <a:ext cx="4140557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2400" b="0" cap="all">
                <a:solidFill>
                  <a:srgbClr val="FFFFFF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r>
              <a:rPr lang="ru-RU" sz="3200" dirty="0" smtClean="0">
                <a:latin typeface="Roboto Slab Bold"/>
              </a:rPr>
              <a:t>Калининград 2022</a:t>
            </a:r>
            <a:endParaRPr sz="3200" dirty="0">
              <a:latin typeface="Roboto Slab Bold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 bwMode="auto">
          <a:xfrm>
            <a:off x="5703545" y="4763634"/>
            <a:ext cx="9675000" cy="632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 fontScale="25000" lnSpcReduction="20000"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9200" dirty="0" smtClean="0">
                <a:solidFill>
                  <a:schemeClr val="bg1"/>
                </a:solidFill>
                <a:effectLst/>
                <a:latin typeface="Roboto Slab Bold"/>
              </a:rPr>
              <a:t>ВЫПУСКНАЯ АТТЕСТАЦИОННАЯ РАБОТА</a:t>
            </a:r>
          </a:p>
          <a:p>
            <a:pPr algn="ctr"/>
            <a:r>
              <a:rPr lang="ru-RU" sz="19200" dirty="0">
                <a:solidFill>
                  <a:schemeClr val="bg1"/>
                </a:solidFill>
                <a:effectLst/>
                <a:latin typeface="Roboto Slab Bold"/>
              </a:rPr>
              <a:t>н</a:t>
            </a:r>
            <a:r>
              <a:rPr lang="ru-RU" sz="19200" dirty="0" smtClean="0">
                <a:solidFill>
                  <a:schemeClr val="bg1"/>
                </a:solidFill>
                <a:effectLst/>
                <a:latin typeface="Roboto Slab Bold"/>
              </a:rPr>
              <a:t>а тему</a:t>
            </a:r>
            <a:r>
              <a:rPr lang="en-US" sz="19200" dirty="0">
                <a:solidFill>
                  <a:schemeClr val="bg1"/>
                </a:solidFill>
                <a:effectLst/>
                <a:latin typeface="Roboto Slab Bold"/>
              </a:rPr>
              <a:t>:</a:t>
            </a:r>
            <a:endParaRPr lang="ru-RU" sz="19200" dirty="0" smtClean="0">
              <a:solidFill>
                <a:schemeClr val="bg1"/>
              </a:solidFill>
              <a:effectLst/>
              <a:latin typeface="Roboto Slab Bold"/>
            </a:endParaRPr>
          </a:p>
          <a:p>
            <a:pPr algn="ctr"/>
            <a:r>
              <a:rPr lang="ru-RU" sz="19200" dirty="0" smtClean="0">
                <a:solidFill>
                  <a:schemeClr val="bg1"/>
                </a:solidFill>
                <a:effectLst/>
                <a:latin typeface="Roboto Slab Bold"/>
              </a:rPr>
              <a:t>«ПРОЕКТИРОВАНИЕ ДИВЕРСИФИКАЦИИ ДЕЯТЕЛЬНОСТИ ООО «МИРАТОРГ ЗАПАД» НА ПРИМЕРЕ ОРГАНИЗАЦИИ ПЕРЕРАБОТКИ ПОЛИМЕРНОЙ ПЛЕНКИ» </a:t>
            </a:r>
          </a:p>
          <a:p>
            <a:pPr algn="ctr"/>
            <a:endParaRPr lang="ru-RU" sz="10700" dirty="0">
              <a:solidFill>
                <a:schemeClr val="bg1"/>
              </a:solidFill>
              <a:effectLst/>
            </a:endParaRPr>
          </a:p>
          <a:p>
            <a:pPr algn="ctr"/>
            <a:endParaRPr lang="ru-RU" dirty="0" smtClean="0">
              <a:solidFill>
                <a:schemeClr val="bg1"/>
              </a:solidFill>
              <a:effectLst/>
            </a:endParaRPr>
          </a:p>
          <a:p>
            <a:pPr algn="ctr" eaLnBrk="1" hangingPunct="1">
              <a:defRPr/>
            </a:pPr>
            <a:r>
              <a:rPr lang="ru-RU" sz="10700" dirty="0" smtClean="0">
                <a:solidFill>
                  <a:schemeClr val="bg1"/>
                </a:solidFill>
                <a:effectLst/>
              </a:rPr>
              <a:t>                                                                                                     </a:t>
            </a:r>
            <a:endParaRPr lang="ru-RU" sz="9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41522" y="2218471"/>
            <a:ext cx="190930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Roboto Slab Bold"/>
              </a:rPr>
              <a:t>МИНИСТЕРСТВО ОБРАЗОВАНИЯ И НАУКИ РФ</a:t>
            </a:r>
            <a:endParaRPr lang="ru-RU" sz="3600" dirty="0" smtClean="0">
              <a:solidFill>
                <a:schemeClr val="bg1"/>
              </a:solidFill>
              <a:latin typeface="Roboto Slab Bold"/>
            </a:endParaRPr>
          </a:p>
          <a:p>
            <a:pPr algn="ctr" eaLnBrk="1" hangingPunct="1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Roboto Slab Bold"/>
              </a:rPr>
              <a:t>БАЛТИЙСКИЙ ФЕДЕРАЛЬНЫЙ УНИВЕРСИТЕТ ИМЕНИ ИММАНУИЛА КАНТА</a:t>
            </a:r>
            <a:endParaRPr lang="ru-RU" sz="3600" dirty="0" smtClean="0">
              <a:solidFill>
                <a:schemeClr val="bg1"/>
              </a:solidFill>
              <a:latin typeface="Roboto Slab Bold"/>
            </a:endParaRPr>
          </a:p>
          <a:p>
            <a:pPr algn="ctr" eaLnBrk="1" hangingPunct="1">
              <a:defRPr/>
            </a:pPr>
            <a:r>
              <a:rPr lang="ru-RU" sz="3600" dirty="0" smtClean="0">
                <a:solidFill>
                  <a:schemeClr val="bg1"/>
                </a:solidFill>
                <a:latin typeface="Roboto Slab Bold"/>
              </a:rPr>
              <a:t> </a:t>
            </a:r>
            <a:r>
              <a:rPr lang="ru-RU" sz="3600" b="1" dirty="0" smtClean="0">
                <a:solidFill>
                  <a:schemeClr val="bg1"/>
                </a:solidFill>
                <a:latin typeface="Roboto Slab Bold"/>
              </a:rPr>
              <a:t>ПРЕЗИДЕНТСКАЯ ПРОГРАММА ПОДГОТОВКИ УПРАВЛЕНЧЕСКИХ КАДРОВ</a:t>
            </a:r>
            <a:endParaRPr lang="ru-RU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Roboto Slab Bold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4824364" y="9458548"/>
            <a:ext cx="896244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dirty="0" smtClean="0">
                <a:solidFill>
                  <a:schemeClr val="bg1"/>
                </a:solidFill>
                <a:latin typeface="Roboto Slab Bold"/>
                <a:cs typeface="Times New Roman" panose="02020603050405020304" pitchFamily="18" charset="0"/>
              </a:rPr>
              <a:t>Слушателя:</a:t>
            </a:r>
            <a:endParaRPr lang="ru-RU" altLang="ru-RU" sz="3600" dirty="0">
              <a:solidFill>
                <a:schemeClr val="bg1"/>
              </a:solidFill>
              <a:latin typeface="Roboto Slab Bold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3600" dirty="0" smtClean="0">
                <a:solidFill>
                  <a:schemeClr val="bg1"/>
                </a:solidFill>
                <a:latin typeface="Roboto Slab Bold"/>
                <a:cs typeface="Times New Roman" panose="02020603050405020304" pitchFamily="18" charset="0"/>
              </a:rPr>
              <a:t>Егоровой Натальи Юрьевны</a:t>
            </a:r>
            <a:endParaRPr lang="ru-RU" altLang="ru-RU" sz="3600" dirty="0">
              <a:solidFill>
                <a:schemeClr val="bg1"/>
              </a:solidFill>
              <a:latin typeface="Roboto Slab Bold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3600" dirty="0">
              <a:solidFill>
                <a:schemeClr val="bg1"/>
              </a:solidFill>
              <a:latin typeface="Roboto Slab Bold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3600" dirty="0">
                <a:solidFill>
                  <a:schemeClr val="bg1"/>
                </a:solidFill>
                <a:latin typeface="Roboto Slab Bold"/>
                <a:cs typeface="Times New Roman" panose="02020603050405020304" pitchFamily="18" charset="0"/>
              </a:rPr>
              <a:t>Научный </a:t>
            </a:r>
            <a:r>
              <a:rPr lang="ru-RU" altLang="ru-RU" sz="3600" dirty="0" smtClean="0">
                <a:solidFill>
                  <a:schemeClr val="bg1"/>
                </a:solidFill>
                <a:latin typeface="Roboto Slab Bold"/>
                <a:cs typeface="Times New Roman" panose="02020603050405020304" pitchFamily="18" charset="0"/>
              </a:rPr>
              <a:t>руководитель:</a:t>
            </a:r>
            <a:endParaRPr lang="ru-RU" altLang="ru-RU" sz="3600" dirty="0">
              <a:solidFill>
                <a:schemeClr val="bg1"/>
              </a:solidFill>
              <a:latin typeface="Roboto Slab Bold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3600" dirty="0" smtClean="0">
                <a:solidFill>
                  <a:schemeClr val="bg1"/>
                </a:solidFill>
                <a:latin typeface="Roboto Slab Bold"/>
                <a:cs typeface="Times New Roman" panose="02020603050405020304" pitchFamily="18" charset="0"/>
              </a:rPr>
              <a:t>Бородавкина Наталья Юрьевна, к.э.н., доцент</a:t>
            </a:r>
            <a:endParaRPr lang="ru-RU" altLang="ru-RU" sz="3600" dirty="0">
              <a:solidFill>
                <a:schemeClr val="bg1"/>
              </a:solidFill>
              <a:latin typeface="Roboto Slab Bold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919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"/>
          <p:cNvSpPr/>
          <p:nvPr/>
        </p:nvSpPr>
        <p:spPr>
          <a:xfrm>
            <a:off x="19296673" y="-182457"/>
            <a:ext cx="5331985" cy="14080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19" y="25"/>
                </a:moveTo>
                <a:lnTo>
                  <a:pt x="21600" y="21590"/>
                </a:lnTo>
                <a:lnTo>
                  <a:pt x="9170" y="21600"/>
                </a:lnTo>
                <a:lnTo>
                  <a:pt x="9088" y="7429"/>
                </a:lnTo>
                <a:lnTo>
                  <a:pt x="0" y="7400"/>
                </a:lnTo>
                <a:lnTo>
                  <a:pt x="0" y="4319"/>
                </a:lnTo>
                <a:cubicBezTo>
                  <a:pt x="3101" y="4070"/>
                  <a:pt x="5979" y="3520"/>
                  <a:pt x="8353" y="2724"/>
                </a:cubicBezTo>
                <a:cubicBezTo>
                  <a:pt x="10568" y="1981"/>
                  <a:pt x="12276" y="1047"/>
                  <a:pt x="13331" y="0"/>
                </a:cubicBezTo>
                <a:lnTo>
                  <a:pt x="21519" y="25"/>
                </a:lnTo>
                <a:close/>
              </a:path>
            </a:pathLst>
          </a:custGeom>
          <a:solidFill>
            <a:srgbClr val="C90028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143" name="Picture 2" descr="Picture 2"/>
          <p:cNvPicPr>
            <a:picLocks noChangeAspect="1"/>
          </p:cNvPicPr>
          <p:nvPr/>
        </p:nvPicPr>
        <p:blipFill>
          <a:blip r:embed="rId2"/>
          <a:srcRect b="33137"/>
          <a:stretch>
            <a:fillRect/>
          </a:stretch>
        </p:blipFill>
        <p:spPr>
          <a:xfrm rot="16200000">
            <a:off x="19397731" y="6341829"/>
            <a:ext cx="7266308" cy="103241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Прямоугольник 14"/>
          <p:cNvSpPr txBox="1"/>
          <p:nvPr/>
        </p:nvSpPr>
        <p:spPr>
          <a:xfrm>
            <a:off x="22498113" y="11409680"/>
            <a:ext cx="2077117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80000"/>
              </a:lnSpc>
              <a:defRPr sz="2400" b="0" cap="all" spc="12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all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 Bold"/>
                <a:sym typeface="Roboto Slab Bold"/>
              </a:rPr>
              <a:t>МЫ — ОДНА СТРАНА</a:t>
            </a:r>
          </a:p>
        </p:txBody>
      </p:sp>
      <p:sp>
        <p:nvSpPr>
          <p:cNvPr id="13" name="Прямоугольник 14"/>
          <p:cNvSpPr txBox="1"/>
          <p:nvPr/>
        </p:nvSpPr>
        <p:spPr>
          <a:xfrm>
            <a:off x="1294433" y="9891215"/>
            <a:ext cx="17834212" cy="543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l" defTabSz="457200">
              <a:lnSpc>
                <a:spcPct val="80000"/>
              </a:lnSpc>
              <a:defRPr sz="3600" b="0"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Regular"/>
              <a:sym typeface="Open Sans Regular"/>
            </a:endParaRPr>
          </a:p>
        </p:txBody>
      </p:sp>
      <p:sp>
        <p:nvSpPr>
          <p:cNvPr id="14" name="Прямоугольник 14"/>
          <p:cNvSpPr txBox="1"/>
          <p:nvPr/>
        </p:nvSpPr>
        <p:spPr>
          <a:xfrm>
            <a:off x="1453700" y="651803"/>
            <a:ext cx="19911607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600" b="1" dirty="0">
              <a:latin typeface="Roboto Slab Regular"/>
            </a:endParaRPr>
          </a:p>
        </p:txBody>
      </p:sp>
      <p:sp>
        <p:nvSpPr>
          <p:cNvPr id="17" name="Прямоугольник 14"/>
          <p:cNvSpPr txBox="1"/>
          <p:nvPr/>
        </p:nvSpPr>
        <p:spPr>
          <a:xfrm>
            <a:off x="2584938" y="640363"/>
            <a:ext cx="18059400" cy="1175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rIns="45720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algn="ctr"/>
            <a:r>
              <a:rPr lang="ru-RU" sz="4000" dirty="0"/>
              <a:t>ООО «Мираторг Запад»</a:t>
            </a:r>
          </a:p>
          <a:p>
            <a:pPr algn="ctr"/>
            <a:r>
              <a:rPr lang="ru-RU" sz="4800" dirty="0">
                <a:latin typeface="+mn-lt"/>
              </a:rPr>
              <a:t>организации переработки полимерной </a:t>
            </a:r>
            <a:r>
              <a:rPr lang="ru-RU" sz="4800" dirty="0" smtClean="0">
                <a:latin typeface="+mn-lt"/>
              </a:rPr>
              <a:t>пленки</a:t>
            </a:r>
            <a:endParaRPr lang="ru-RU" sz="4800" dirty="0"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10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21027" t="12222" r="5897" b="33248"/>
          <a:stretch/>
        </p:blipFill>
        <p:spPr>
          <a:xfrm>
            <a:off x="861647" y="2250819"/>
            <a:ext cx="20380568" cy="1030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067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"/>
          <p:cNvSpPr/>
          <p:nvPr/>
        </p:nvSpPr>
        <p:spPr>
          <a:xfrm>
            <a:off x="19296673" y="-182457"/>
            <a:ext cx="5331985" cy="14080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19" y="25"/>
                </a:moveTo>
                <a:lnTo>
                  <a:pt x="21600" y="21590"/>
                </a:lnTo>
                <a:lnTo>
                  <a:pt x="9170" y="21600"/>
                </a:lnTo>
                <a:lnTo>
                  <a:pt x="9088" y="7429"/>
                </a:lnTo>
                <a:lnTo>
                  <a:pt x="0" y="7400"/>
                </a:lnTo>
                <a:lnTo>
                  <a:pt x="0" y="4319"/>
                </a:lnTo>
                <a:cubicBezTo>
                  <a:pt x="3101" y="4070"/>
                  <a:pt x="5979" y="3520"/>
                  <a:pt x="8353" y="2724"/>
                </a:cubicBezTo>
                <a:cubicBezTo>
                  <a:pt x="10568" y="1981"/>
                  <a:pt x="12276" y="1047"/>
                  <a:pt x="13331" y="0"/>
                </a:cubicBezTo>
                <a:lnTo>
                  <a:pt x="21519" y="25"/>
                </a:lnTo>
                <a:close/>
              </a:path>
            </a:pathLst>
          </a:custGeom>
          <a:solidFill>
            <a:srgbClr val="C90028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143" name="Picture 2" descr="Picture 2"/>
          <p:cNvPicPr>
            <a:picLocks noChangeAspect="1"/>
          </p:cNvPicPr>
          <p:nvPr/>
        </p:nvPicPr>
        <p:blipFill>
          <a:blip r:embed="rId2"/>
          <a:srcRect b="33137"/>
          <a:stretch>
            <a:fillRect/>
          </a:stretch>
        </p:blipFill>
        <p:spPr>
          <a:xfrm rot="16200000">
            <a:off x="19397731" y="6341829"/>
            <a:ext cx="7266308" cy="103241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Прямоугольник 14"/>
          <p:cNvSpPr txBox="1"/>
          <p:nvPr/>
        </p:nvSpPr>
        <p:spPr>
          <a:xfrm>
            <a:off x="22498113" y="11409680"/>
            <a:ext cx="2077117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80000"/>
              </a:lnSpc>
              <a:defRPr sz="2400" b="0" cap="all" spc="12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all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 Bold"/>
                <a:sym typeface="Roboto Slab Bold"/>
              </a:rPr>
              <a:t>МЫ — ОДНА СТРАНА</a:t>
            </a:r>
          </a:p>
        </p:txBody>
      </p:sp>
      <p:sp>
        <p:nvSpPr>
          <p:cNvPr id="13" name="Прямоугольник 14"/>
          <p:cNvSpPr txBox="1"/>
          <p:nvPr/>
        </p:nvSpPr>
        <p:spPr>
          <a:xfrm>
            <a:off x="1294433" y="9891215"/>
            <a:ext cx="17834212" cy="543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l" defTabSz="457200">
              <a:lnSpc>
                <a:spcPct val="80000"/>
              </a:lnSpc>
              <a:defRPr sz="3600" b="0"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Regular"/>
              <a:sym typeface="Open Sans Regular"/>
            </a:endParaRPr>
          </a:p>
        </p:txBody>
      </p:sp>
      <p:sp>
        <p:nvSpPr>
          <p:cNvPr id="14" name="Прямоугольник 14"/>
          <p:cNvSpPr txBox="1"/>
          <p:nvPr/>
        </p:nvSpPr>
        <p:spPr>
          <a:xfrm>
            <a:off x="1453700" y="651803"/>
            <a:ext cx="19911607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600" b="1" dirty="0">
              <a:latin typeface="Roboto Slab Regular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11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5161" t="28974" r="18397" b="24017"/>
          <a:stretch/>
        </p:blipFill>
        <p:spPr>
          <a:xfrm>
            <a:off x="1453700" y="2277207"/>
            <a:ext cx="8493369" cy="48357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44326" y="12088116"/>
            <a:ext cx="1219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Срок окупаемости проекта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3,92 года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34904" t="32792" r="15769" b="21396"/>
          <a:stretch/>
        </p:blipFill>
        <p:spPr>
          <a:xfrm>
            <a:off x="9947069" y="2102895"/>
            <a:ext cx="9020909" cy="501008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1009911" y="7328981"/>
            <a:ext cx="75848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800" b="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Основные преимущества </a:t>
            </a:r>
            <a:r>
              <a:rPr lang="ru-RU" sz="2800" b="0" dirty="0" smtClean="0">
                <a:latin typeface="Times New Roman" panose="02020603050405020304" pitchFamily="18" charset="0"/>
                <a:ea typeface="Arial Unicode MS" panose="020B0604020202020204" pitchFamily="34" charset="-128"/>
              </a:rPr>
              <a:t>выбранного Поставщика: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dirty="0" smtClean="0">
                <a:latin typeface="Times New Roman" panose="02020603050405020304" pitchFamily="18" charset="0"/>
                <a:ea typeface="Arial Unicode MS" panose="020B0604020202020204" pitchFamily="34" charset="-128"/>
              </a:rPr>
              <a:t>производство </a:t>
            </a:r>
            <a:r>
              <a:rPr lang="ru-RU" sz="2800" b="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оборудования из российских материалов на территории России, </a:t>
            </a:r>
            <a:endParaRPr lang="ru-RU" sz="2800" b="0" dirty="0" smtClean="0">
              <a:latin typeface="Times New Roman" panose="02020603050405020304" pitchFamily="18" charset="0"/>
              <a:ea typeface="Arial Unicode MS" panose="020B0604020202020204" pitchFamily="34" charset="-12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dirty="0" smtClean="0">
                <a:latin typeface="Times New Roman" panose="02020603050405020304" pitchFamily="18" charset="0"/>
                <a:ea typeface="Arial Unicode MS" panose="020B0604020202020204" pitchFamily="34" charset="-128"/>
              </a:rPr>
              <a:t>специалист </a:t>
            </a:r>
            <a:r>
              <a:rPr lang="ru-RU" sz="2800" b="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Заказчика выезжает на завод-изготовитель для приемки оборудования и обучения работы с ним, </a:t>
            </a:r>
            <a:endParaRPr lang="ru-RU" sz="2800" b="0" dirty="0" smtClean="0">
              <a:latin typeface="Times New Roman" panose="02020603050405020304" pitchFamily="18" charset="0"/>
              <a:ea typeface="Arial Unicode MS" panose="020B0604020202020204" pitchFamily="34" charset="-12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dirty="0" smtClean="0">
                <a:latin typeface="Times New Roman" panose="02020603050405020304" pitchFamily="18" charset="0"/>
                <a:ea typeface="Arial Unicode MS" panose="020B0604020202020204" pitchFamily="34" charset="-128"/>
              </a:rPr>
              <a:t>у </a:t>
            </a:r>
            <a:r>
              <a:rPr lang="ru-RU" sz="2800" b="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данного оборудования самый длинный гарантийный срок.</a:t>
            </a:r>
            <a:endParaRPr lang="ru-RU" sz="2800" b="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/>
          <a:srcRect l="35256" t="28974" r="18206" b="49658"/>
          <a:stretch/>
        </p:blipFill>
        <p:spPr>
          <a:xfrm>
            <a:off x="1126405" y="8412490"/>
            <a:ext cx="9181576" cy="3501315"/>
          </a:xfrm>
          <a:prstGeom prst="rect">
            <a:avLst/>
          </a:prstGeom>
        </p:spPr>
      </p:pic>
      <p:sp>
        <p:nvSpPr>
          <p:cNvPr id="22" name="Прямоугольник 14"/>
          <p:cNvSpPr txBox="1"/>
          <p:nvPr/>
        </p:nvSpPr>
        <p:spPr>
          <a:xfrm>
            <a:off x="2584938" y="640363"/>
            <a:ext cx="18059400" cy="1175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rIns="45720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algn="ctr"/>
            <a:r>
              <a:rPr lang="ru-RU" sz="4000" dirty="0"/>
              <a:t>ООО «Мираторг Запад»</a:t>
            </a:r>
          </a:p>
          <a:p>
            <a:pPr algn="ctr"/>
            <a:r>
              <a:rPr lang="ru-RU" sz="4800" dirty="0">
                <a:latin typeface="+mn-lt"/>
              </a:rPr>
              <a:t>организации переработки полимерной пленки</a:t>
            </a:r>
          </a:p>
        </p:txBody>
      </p:sp>
    </p:spTree>
    <p:extLst>
      <p:ext uri="{BB962C8B-B14F-4D97-AF65-F5344CB8AC3E}">
        <p14:creationId xmlns:p14="http://schemas.microsoft.com/office/powerpoint/2010/main" val="18208959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"/>
          <p:cNvSpPr/>
          <p:nvPr/>
        </p:nvSpPr>
        <p:spPr>
          <a:xfrm>
            <a:off x="19296673" y="-182457"/>
            <a:ext cx="5331985" cy="14080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19" y="25"/>
                </a:moveTo>
                <a:lnTo>
                  <a:pt x="21600" y="21590"/>
                </a:lnTo>
                <a:lnTo>
                  <a:pt x="9170" y="21600"/>
                </a:lnTo>
                <a:lnTo>
                  <a:pt x="9088" y="7429"/>
                </a:lnTo>
                <a:lnTo>
                  <a:pt x="0" y="7400"/>
                </a:lnTo>
                <a:lnTo>
                  <a:pt x="0" y="4319"/>
                </a:lnTo>
                <a:cubicBezTo>
                  <a:pt x="3101" y="4070"/>
                  <a:pt x="5979" y="3520"/>
                  <a:pt x="8353" y="2724"/>
                </a:cubicBezTo>
                <a:cubicBezTo>
                  <a:pt x="10568" y="1981"/>
                  <a:pt x="12276" y="1047"/>
                  <a:pt x="13331" y="0"/>
                </a:cubicBezTo>
                <a:lnTo>
                  <a:pt x="21519" y="25"/>
                </a:lnTo>
                <a:close/>
              </a:path>
            </a:pathLst>
          </a:custGeom>
          <a:solidFill>
            <a:srgbClr val="C90028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143" name="Picture 2" descr="Picture 2"/>
          <p:cNvPicPr>
            <a:picLocks noChangeAspect="1"/>
          </p:cNvPicPr>
          <p:nvPr/>
        </p:nvPicPr>
        <p:blipFill>
          <a:blip r:embed="rId2"/>
          <a:srcRect b="33137"/>
          <a:stretch>
            <a:fillRect/>
          </a:stretch>
        </p:blipFill>
        <p:spPr>
          <a:xfrm rot="16200000">
            <a:off x="19397731" y="6341829"/>
            <a:ext cx="7266308" cy="103241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Прямоугольник 14"/>
          <p:cNvSpPr txBox="1"/>
          <p:nvPr/>
        </p:nvSpPr>
        <p:spPr>
          <a:xfrm>
            <a:off x="22498113" y="11409680"/>
            <a:ext cx="2077117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80000"/>
              </a:lnSpc>
              <a:defRPr sz="2400" b="0" cap="all" spc="12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all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 Bold"/>
                <a:sym typeface="Roboto Slab Bold"/>
              </a:rPr>
              <a:t>МЫ — ОДНА СТРАНА</a:t>
            </a:r>
          </a:p>
        </p:txBody>
      </p:sp>
      <p:sp>
        <p:nvSpPr>
          <p:cNvPr id="13" name="Прямоугольник 14"/>
          <p:cNvSpPr txBox="1"/>
          <p:nvPr/>
        </p:nvSpPr>
        <p:spPr>
          <a:xfrm>
            <a:off x="1294433" y="9891215"/>
            <a:ext cx="17834212" cy="543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l" defTabSz="457200">
              <a:lnSpc>
                <a:spcPct val="80000"/>
              </a:lnSpc>
              <a:defRPr sz="3600" b="0"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Regular"/>
              <a:sym typeface="Open Sans Regular"/>
            </a:endParaRPr>
          </a:p>
        </p:txBody>
      </p:sp>
      <p:sp>
        <p:nvSpPr>
          <p:cNvPr id="14" name="Прямоугольник 14"/>
          <p:cNvSpPr txBox="1"/>
          <p:nvPr/>
        </p:nvSpPr>
        <p:spPr>
          <a:xfrm>
            <a:off x="1453700" y="651803"/>
            <a:ext cx="19911607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600" b="1" dirty="0">
              <a:latin typeface="Roboto Slab Regular"/>
            </a:endParaRPr>
          </a:p>
        </p:txBody>
      </p:sp>
      <p:sp>
        <p:nvSpPr>
          <p:cNvPr id="17" name="Прямоугольник 14"/>
          <p:cNvSpPr txBox="1"/>
          <p:nvPr/>
        </p:nvSpPr>
        <p:spPr>
          <a:xfrm>
            <a:off x="791308" y="640363"/>
            <a:ext cx="18164906" cy="1175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rIns="45720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algn="ctr"/>
            <a:r>
              <a:rPr lang="ru-RU" sz="4000" dirty="0"/>
              <a:t>ООО «Мираторг Запад»</a:t>
            </a:r>
          </a:p>
          <a:p>
            <a:pPr algn="ctr"/>
            <a:r>
              <a:rPr lang="ru-RU" sz="4800" dirty="0" smtClean="0"/>
              <a:t>Технологический процесс переработки пленки</a:t>
            </a:r>
            <a:endParaRPr lang="ru-RU" sz="48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12</a:t>
            </a:fld>
            <a:endParaRPr lang="ru-RU"/>
          </a:p>
        </p:txBody>
      </p:sp>
      <p:pic>
        <p:nvPicPr>
          <p:cNvPr id="11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25713" r="9161" b="15341"/>
          <a:stretch>
            <a:fillRect/>
          </a:stretch>
        </p:blipFill>
        <p:spPr bwMode="auto">
          <a:xfrm>
            <a:off x="488949" y="7291306"/>
            <a:ext cx="16181266" cy="588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6013" r="10599" b="25664"/>
          <a:stretch/>
        </p:blipFill>
        <p:spPr bwMode="auto">
          <a:xfrm>
            <a:off x="612041" y="1982507"/>
            <a:ext cx="16058174" cy="526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5927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"/>
          <p:cNvSpPr/>
          <p:nvPr/>
        </p:nvSpPr>
        <p:spPr>
          <a:xfrm>
            <a:off x="19296673" y="-182457"/>
            <a:ext cx="5331985" cy="14080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19" y="25"/>
                </a:moveTo>
                <a:lnTo>
                  <a:pt x="21600" y="21590"/>
                </a:lnTo>
                <a:lnTo>
                  <a:pt x="9170" y="21600"/>
                </a:lnTo>
                <a:lnTo>
                  <a:pt x="9088" y="7429"/>
                </a:lnTo>
                <a:lnTo>
                  <a:pt x="0" y="7400"/>
                </a:lnTo>
                <a:lnTo>
                  <a:pt x="0" y="4319"/>
                </a:lnTo>
                <a:cubicBezTo>
                  <a:pt x="3101" y="4070"/>
                  <a:pt x="5979" y="3520"/>
                  <a:pt x="8353" y="2724"/>
                </a:cubicBezTo>
                <a:cubicBezTo>
                  <a:pt x="10568" y="1981"/>
                  <a:pt x="12276" y="1047"/>
                  <a:pt x="13331" y="0"/>
                </a:cubicBezTo>
                <a:lnTo>
                  <a:pt x="21519" y="25"/>
                </a:lnTo>
                <a:close/>
              </a:path>
            </a:pathLst>
          </a:custGeom>
          <a:solidFill>
            <a:srgbClr val="C90028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143" name="Picture 2" descr="Picture 2"/>
          <p:cNvPicPr>
            <a:picLocks noChangeAspect="1"/>
          </p:cNvPicPr>
          <p:nvPr/>
        </p:nvPicPr>
        <p:blipFill>
          <a:blip r:embed="rId2"/>
          <a:srcRect b="33137"/>
          <a:stretch>
            <a:fillRect/>
          </a:stretch>
        </p:blipFill>
        <p:spPr>
          <a:xfrm rot="16200000">
            <a:off x="19397731" y="6341829"/>
            <a:ext cx="7266308" cy="103241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Прямоугольник 14"/>
          <p:cNvSpPr txBox="1"/>
          <p:nvPr/>
        </p:nvSpPr>
        <p:spPr>
          <a:xfrm>
            <a:off x="22498113" y="11409680"/>
            <a:ext cx="2077117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80000"/>
              </a:lnSpc>
              <a:defRPr sz="2400" b="0" cap="all" spc="12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all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 Bold"/>
                <a:sym typeface="Roboto Slab Bold"/>
              </a:rPr>
              <a:t>МЫ — ОДНА СТРАНА</a:t>
            </a:r>
          </a:p>
        </p:txBody>
      </p:sp>
      <p:sp>
        <p:nvSpPr>
          <p:cNvPr id="13" name="Прямоугольник 14"/>
          <p:cNvSpPr txBox="1"/>
          <p:nvPr/>
        </p:nvSpPr>
        <p:spPr>
          <a:xfrm>
            <a:off x="1294433" y="9891215"/>
            <a:ext cx="17834212" cy="543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l" defTabSz="457200">
              <a:lnSpc>
                <a:spcPct val="80000"/>
              </a:lnSpc>
              <a:defRPr sz="3600" b="0"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Regular"/>
              <a:sym typeface="Open Sans Regular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85298" y="6442501"/>
            <a:ext cx="100351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ru-RU" sz="6000" b="0" cap="all" dirty="0" smtClean="0">
                <a:latin typeface="Roboto Slab Bold"/>
                <a:ea typeface="Roboto Slab Bold"/>
                <a:cs typeface="Roboto Slab Bold"/>
                <a:sym typeface="Roboto Slab Bold"/>
              </a:rPr>
              <a:t>Спасибо за внимание!</a:t>
            </a:r>
            <a:endParaRPr lang="ru-RU" sz="6000" b="0" cap="all" dirty="0">
              <a:latin typeface="Roboto Slab Bold"/>
              <a:ea typeface="Roboto Slab Bold"/>
              <a:cs typeface="Roboto Slab Bold"/>
              <a:sym typeface="Roboto Slab Bold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9891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"/>
          <p:cNvSpPr/>
          <p:nvPr/>
        </p:nvSpPr>
        <p:spPr>
          <a:xfrm>
            <a:off x="19296673" y="-182457"/>
            <a:ext cx="5331985" cy="14080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19" y="25"/>
                </a:moveTo>
                <a:lnTo>
                  <a:pt x="21600" y="21590"/>
                </a:lnTo>
                <a:lnTo>
                  <a:pt x="9170" y="21600"/>
                </a:lnTo>
                <a:lnTo>
                  <a:pt x="9088" y="7429"/>
                </a:lnTo>
                <a:lnTo>
                  <a:pt x="0" y="7400"/>
                </a:lnTo>
                <a:lnTo>
                  <a:pt x="0" y="4319"/>
                </a:lnTo>
                <a:cubicBezTo>
                  <a:pt x="3101" y="4070"/>
                  <a:pt x="5979" y="3520"/>
                  <a:pt x="8353" y="2724"/>
                </a:cubicBezTo>
                <a:cubicBezTo>
                  <a:pt x="10568" y="1981"/>
                  <a:pt x="12276" y="1047"/>
                  <a:pt x="13331" y="0"/>
                </a:cubicBezTo>
                <a:lnTo>
                  <a:pt x="21519" y="25"/>
                </a:lnTo>
                <a:close/>
              </a:path>
            </a:pathLst>
          </a:custGeom>
          <a:solidFill>
            <a:srgbClr val="C90028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143" name="Picture 2" descr="Picture 2"/>
          <p:cNvPicPr>
            <a:picLocks noChangeAspect="1"/>
          </p:cNvPicPr>
          <p:nvPr/>
        </p:nvPicPr>
        <p:blipFill>
          <a:blip r:embed="rId2"/>
          <a:srcRect b="33137"/>
          <a:stretch>
            <a:fillRect/>
          </a:stretch>
        </p:blipFill>
        <p:spPr>
          <a:xfrm rot="16200000">
            <a:off x="19397731" y="6341829"/>
            <a:ext cx="7266308" cy="103241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Прямоугольник 14"/>
          <p:cNvSpPr txBox="1"/>
          <p:nvPr/>
        </p:nvSpPr>
        <p:spPr>
          <a:xfrm>
            <a:off x="22498113" y="11409680"/>
            <a:ext cx="2077117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80000"/>
              </a:lnSpc>
              <a:defRPr sz="2400" b="0" cap="all" spc="12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all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 Bold"/>
                <a:sym typeface="Roboto Slab Bold"/>
              </a:rPr>
              <a:t>МЫ — ОДНА СТРАНА</a:t>
            </a:r>
          </a:p>
        </p:txBody>
      </p:sp>
      <p:sp>
        <p:nvSpPr>
          <p:cNvPr id="13" name="Прямоугольник 14"/>
          <p:cNvSpPr txBox="1"/>
          <p:nvPr/>
        </p:nvSpPr>
        <p:spPr>
          <a:xfrm>
            <a:off x="1294433" y="9891215"/>
            <a:ext cx="17834212" cy="543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l" defTabSz="457200">
              <a:lnSpc>
                <a:spcPct val="80000"/>
              </a:lnSpc>
              <a:defRPr sz="3600" b="0"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Regular"/>
              <a:sym typeface="Open Sans Regular"/>
            </a:endParaRPr>
          </a:p>
        </p:txBody>
      </p:sp>
      <p:sp>
        <p:nvSpPr>
          <p:cNvPr id="14" name="Прямоугольник 14"/>
          <p:cNvSpPr txBox="1"/>
          <p:nvPr/>
        </p:nvSpPr>
        <p:spPr>
          <a:xfrm>
            <a:off x="1453700" y="651803"/>
            <a:ext cx="19911607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600" b="1" dirty="0">
              <a:latin typeface="Roboto Slab Regular"/>
            </a:endParaRPr>
          </a:p>
        </p:txBody>
      </p:sp>
      <p:sp>
        <p:nvSpPr>
          <p:cNvPr id="17" name="Прямоугольник 14"/>
          <p:cNvSpPr txBox="1"/>
          <p:nvPr/>
        </p:nvSpPr>
        <p:spPr>
          <a:xfrm>
            <a:off x="1884218" y="640363"/>
            <a:ext cx="1735902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rIns="45720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algn="ctr"/>
            <a:r>
              <a:rPr lang="ru-RU" sz="4000" dirty="0" smtClean="0"/>
              <a:t>ООО «Мираторг </a:t>
            </a:r>
            <a:r>
              <a:rPr lang="ru-RU" sz="4000" dirty="0"/>
              <a:t>Запад»</a:t>
            </a:r>
            <a:endParaRPr sz="4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02655" y="1442861"/>
            <a:ext cx="17886817" cy="1160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>
              <a:defRPr/>
            </a:pPr>
            <a:r>
              <a:rPr lang="ru-RU" sz="44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работы:  </a:t>
            </a:r>
            <a:r>
              <a:rPr lang="ru-RU" sz="4400" b="0" dirty="0" smtClean="0"/>
              <a:t>проектирование </a:t>
            </a:r>
            <a:r>
              <a:rPr lang="ru-RU" sz="4400" b="0" dirty="0"/>
              <a:t>и внедрение нового направления деятельности компании </a:t>
            </a:r>
            <a:r>
              <a:rPr lang="ru-RU" sz="4400" b="0" dirty="0" smtClean="0"/>
              <a:t>- организация </a:t>
            </a:r>
            <a:r>
              <a:rPr lang="ru-RU" sz="4400" b="0" dirty="0"/>
              <a:t>переработки </a:t>
            </a:r>
            <a:r>
              <a:rPr lang="ru-RU" sz="4400" b="0" dirty="0" smtClean="0"/>
              <a:t>отходов полимерной </a:t>
            </a:r>
            <a:r>
              <a:rPr lang="ru-RU" sz="4400" b="0" dirty="0"/>
              <a:t>пленки </a:t>
            </a:r>
            <a:endParaRPr lang="ru-RU" sz="4400" b="0" dirty="0" smtClean="0"/>
          </a:p>
          <a:p>
            <a:pPr algn="l" hangingPunct="1">
              <a:defRPr/>
            </a:pPr>
            <a:r>
              <a:rPr lang="ru-RU" sz="44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 </a:t>
            </a:r>
            <a:r>
              <a:rPr lang="ru-RU" sz="44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исследования: ООО «Мираторг Запад»</a:t>
            </a:r>
            <a:r>
              <a:rPr lang="ru-RU" sz="4400" b="0" i="1" dirty="0">
                <a:solidFill>
                  <a:srgbClr val="000066"/>
                </a:solidFill>
              </a:rPr>
              <a:t> </a:t>
            </a:r>
          </a:p>
          <a:p>
            <a:pPr algn="l" hangingPunct="1">
              <a:defRPr/>
            </a:pPr>
            <a:r>
              <a:rPr lang="ru-RU" sz="44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 исследования: </a:t>
            </a:r>
            <a:r>
              <a:rPr lang="ru-RU" sz="4400" b="0" dirty="0"/>
              <a:t>проверка процесса организации работы с отходами производства, предложения по повышению эффективности процесса работы с отходами полимерной пленки</a:t>
            </a:r>
          </a:p>
          <a:p>
            <a:pPr algn="l" hangingPunct="1">
              <a:defRPr/>
            </a:pPr>
            <a:r>
              <a:rPr lang="ru-RU" sz="44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работы: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/>
            </a:pPr>
            <a:r>
              <a:rPr lang="ru-RU" sz="4400" b="0" dirty="0"/>
              <a:t>Оценка финансово-хозяйственных показателей и результатов деятельности, в том числе по управлению </a:t>
            </a:r>
            <a:r>
              <a:rPr lang="ru-RU" sz="4400" b="0" dirty="0" smtClean="0"/>
              <a:t>отходами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/>
            </a:pPr>
            <a:r>
              <a:rPr lang="ru-RU" sz="4400" b="0" dirty="0" smtClean="0"/>
              <a:t>Оценка </a:t>
            </a:r>
            <a:r>
              <a:rPr lang="ru-RU" sz="4400" b="0" dirty="0"/>
              <a:t>эффективности предлагаемого проекта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/>
            </a:pPr>
            <a:r>
              <a:rPr lang="ru-RU" sz="4400" b="0" dirty="0"/>
              <a:t>Организация рабочей группы, составление </a:t>
            </a:r>
            <a:r>
              <a:rPr lang="ru-RU" sz="4400" b="0" dirty="0" smtClean="0"/>
              <a:t>ДК </a:t>
            </a:r>
            <a:r>
              <a:rPr lang="ru-RU" sz="4400" b="0" dirty="0"/>
              <a:t>проекта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/>
            </a:pPr>
            <a:r>
              <a:rPr lang="ru-RU" sz="4400" b="0" dirty="0"/>
              <a:t>Оценка необходимого места для установки оборудования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/>
            </a:pPr>
            <a:r>
              <a:rPr lang="ru-RU" sz="4400" b="0" dirty="0"/>
              <a:t>Поиск и выбор оптимального оборудования для линии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/>
            </a:pPr>
            <a:r>
              <a:rPr lang="ru-RU" sz="4400" b="0" dirty="0"/>
              <a:t>Передача результатов пилотного проекта на предприятия </a:t>
            </a:r>
            <a:r>
              <a:rPr lang="ru-RU" sz="4400" b="0" dirty="0" smtClean="0"/>
              <a:t>АПХ </a:t>
            </a:r>
            <a:r>
              <a:rPr lang="ru-RU" sz="44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Актуальность: </a:t>
            </a:r>
            <a:r>
              <a:rPr lang="ru-RU" sz="4400" b="0" dirty="0" smtClean="0"/>
              <a:t>решение проблемы </a:t>
            </a:r>
            <a:r>
              <a:rPr lang="ru-RU" sz="4400" b="0" dirty="0"/>
              <a:t>большого накопления отходов </a:t>
            </a:r>
            <a:r>
              <a:rPr lang="ru-RU" sz="4400" b="0" dirty="0" smtClean="0"/>
              <a:t>пленки и повышения </a:t>
            </a:r>
            <a:r>
              <a:rPr lang="ru-RU" sz="4400" b="0" dirty="0"/>
              <a:t>эффективности </a:t>
            </a:r>
            <a:r>
              <a:rPr lang="ru-RU" sz="4400" b="0" dirty="0" smtClean="0"/>
              <a:t>производства</a:t>
            </a:r>
            <a:endParaRPr lang="ru-RU" sz="4400" b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8152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"/>
          <p:cNvSpPr/>
          <p:nvPr/>
        </p:nvSpPr>
        <p:spPr>
          <a:xfrm>
            <a:off x="19296673" y="-182457"/>
            <a:ext cx="5331985" cy="14080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19" y="25"/>
                </a:moveTo>
                <a:lnTo>
                  <a:pt x="21600" y="21590"/>
                </a:lnTo>
                <a:lnTo>
                  <a:pt x="9170" y="21600"/>
                </a:lnTo>
                <a:lnTo>
                  <a:pt x="9088" y="7429"/>
                </a:lnTo>
                <a:lnTo>
                  <a:pt x="0" y="7400"/>
                </a:lnTo>
                <a:lnTo>
                  <a:pt x="0" y="4319"/>
                </a:lnTo>
                <a:cubicBezTo>
                  <a:pt x="3101" y="4070"/>
                  <a:pt x="5979" y="3520"/>
                  <a:pt x="8353" y="2724"/>
                </a:cubicBezTo>
                <a:cubicBezTo>
                  <a:pt x="10568" y="1981"/>
                  <a:pt x="12276" y="1047"/>
                  <a:pt x="13331" y="0"/>
                </a:cubicBezTo>
                <a:lnTo>
                  <a:pt x="21519" y="25"/>
                </a:lnTo>
                <a:close/>
              </a:path>
            </a:pathLst>
          </a:custGeom>
          <a:solidFill>
            <a:srgbClr val="C90028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143" name="Picture 2" descr="Picture 2"/>
          <p:cNvPicPr>
            <a:picLocks noChangeAspect="1"/>
          </p:cNvPicPr>
          <p:nvPr/>
        </p:nvPicPr>
        <p:blipFill>
          <a:blip r:embed="rId2"/>
          <a:srcRect b="33137"/>
          <a:stretch>
            <a:fillRect/>
          </a:stretch>
        </p:blipFill>
        <p:spPr>
          <a:xfrm rot="16200000">
            <a:off x="19397731" y="6341829"/>
            <a:ext cx="7266308" cy="103241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Прямоугольник 14"/>
          <p:cNvSpPr txBox="1"/>
          <p:nvPr/>
        </p:nvSpPr>
        <p:spPr>
          <a:xfrm>
            <a:off x="22498113" y="11409680"/>
            <a:ext cx="2077117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80000"/>
              </a:lnSpc>
              <a:defRPr sz="2400" b="0" cap="all" spc="12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all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 Bold"/>
                <a:sym typeface="Roboto Slab Bold"/>
              </a:rPr>
              <a:t>МЫ — ОДНА СТРАНА</a:t>
            </a:r>
          </a:p>
        </p:txBody>
      </p:sp>
      <p:sp>
        <p:nvSpPr>
          <p:cNvPr id="13" name="Прямоугольник 14"/>
          <p:cNvSpPr txBox="1"/>
          <p:nvPr/>
        </p:nvSpPr>
        <p:spPr>
          <a:xfrm>
            <a:off x="1294433" y="9891215"/>
            <a:ext cx="17834212" cy="543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l" defTabSz="457200">
              <a:lnSpc>
                <a:spcPct val="80000"/>
              </a:lnSpc>
              <a:defRPr sz="3600" b="0"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Regular"/>
              <a:sym typeface="Open Sans Regular"/>
            </a:endParaRPr>
          </a:p>
        </p:txBody>
      </p:sp>
      <p:sp>
        <p:nvSpPr>
          <p:cNvPr id="14" name="Прямоугольник 14"/>
          <p:cNvSpPr txBox="1"/>
          <p:nvPr/>
        </p:nvSpPr>
        <p:spPr>
          <a:xfrm>
            <a:off x="1453700" y="651803"/>
            <a:ext cx="19911607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600" b="1" dirty="0">
              <a:latin typeface="Roboto Slab Regular"/>
            </a:endParaRPr>
          </a:p>
        </p:txBody>
      </p:sp>
      <p:sp>
        <p:nvSpPr>
          <p:cNvPr id="17" name="Прямоугольник 14"/>
          <p:cNvSpPr txBox="1"/>
          <p:nvPr/>
        </p:nvSpPr>
        <p:spPr>
          <a:xfrm>
            <a:off x="562709" y="640363"/>
            <a:ext cx="18733964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rIns="45720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algn="ctr"/>
            <a:r>
              <a:rPr lang="ru-RU" sz="6000" dirty="0" smtClean="0"/>
              <a:t>ООО «Мираторг </a:t>
            </a:r>
            <a:r>
              <a:rPr lang="ru-RU" sz="6000" dirty="0"/>
              <a:t>Запад</a:t>
            </a:r>
            <a:r>
              <a:rPr lang="ru-RU" sz="6000" dirty="0" smtClean="0"/>
              <a:t>» в структуре </a:t>
            </a:r>
          </a:p>
          <a:p>
            <a:pPr algn="ctr"/>
            <a:r>
              <a:rPr lang="ru-RU" sz="6000" dirty="0" smtClean="0"/>
              <a:t>АПХ «Мираторг»</a:t>
            </a:r>
            <a:endParaRPr lang="ru-RU" sz="6000" dirty="0"/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6652" t="6676" r="9871" b="5767"/>
          <a:stretch/>
        </p:blipFill>
        <p:spPr bwMode="auto">
          <a:xfrm>
            <a:off x="2954215" y="2239048"/>
            <a:ext cx="16564708" cy="11283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10" y="2511587"/>
            <a:ext cx="2223478" cy="10536198"/>
          </a:xfrm>
          <a:prstGeom prst="rect">
            <a:avLst/>
          </a:prstGeom>
        </p:spPr>
      </p:pic>
      <p:sp>
        <p:nvSpPr>
          <p:cNvPr id="2" name="Стрелка вправо 1"/>
          <p:cNvSpPr/>
          <p:nvPr/>
        </p:nvSpPr>
        <p:spPr>
          <a:xfrm>
            <a:off x="7315200" y="7332785"/>
            <a:ext cx="562708" cy="281353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21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"/>
          <p:cNvSpPr/>
          <p:nvPr/>
        </p:nvSpPr>
        <p:spPr>
          <a:xfrm>
            <a:off x="19296673" y="-182457"/>
            <a:ext cx="5331985" cy="14080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19" y="25"/>
                </a:moveTo>
                <a:lnTo>
                  <a:pt x="21600" y="21590"/>
                </a:lnTo>
                <a:lnTo>
                  <a:pt x="9170" y="21600"/>
                </a:lnTo>
                <a:lnTo>
                  <a:pt x="9088" y="7429"/>
                </a:lnTo>
                <a:lnTo>
                  <a:pt x="0" y="7400"/>
                </a:lnTo>
                <a:lnTo>
                  <a:pt x="0" y="4319"/>
                </a:lnTo>
                <a:cubicBezTo>
                  <a:pt x="3101" y="4070"/>
                  <a:pt x="5979" y="3520"/>
                  <a:pt x="8353" y="2724"/>
                </a:cubicBezTo>
                <a:cubicBezTo>
                  <a:pt x="10568" y="1981"/>
                  <a:pt x="12276" y="1047"/>
                  <a:pt x="13331" y="0"/>
                </a:cubicBezTo>
                <a:lnTo>
                  <a:pt x="21519" y="25"/>
                </a:lnTo>
                <a:close/>
              </a:path>
            </a:pathLst>
          </a:custGeom>
          <a:solidFill>
            <a:srgbClr val="C90028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143" name="Picture 2" descr="Picture 2"/>
          <p:cNvPicPr>
            <a:picLocks noChangeAspect="1"/>
          </p:cNvPicPr>
          <p:nvPr/>
        </p:nvPicPr>
        <p:blipFill>
          <a:blip r:embed="rId2"/>
          <a:srcRect b="33137"/>
          <a:stretch>
            <a:fillRect/>
          </a:stretch>
        </p:blipFill>
        <p:spPr>
          <a:xfrm rot="16200000">
            <a:off x="19397731" y="6341829"/>
            <a:ext cx="7266308" cy="103241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Прямоугольник 14"/>
          <p:cNvSpPr txBox="1"/>
          <p:nvPr/>
        </p:nvSpPr>
        <p:spPr>
          <a:xfrm>
            <a:off x="22498113" y="11409680"/>
            <a:ext cx="2077117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80000"/>
              </a:lnSpc>
              <a:defRPr sz="2400" b="0" cap="all" spc="12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all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 Bold"/>
                <a:sym typeface="Roboto Slab Bold"/>
              </a:rPr>
              <a:t>МЫ — ОДНА СТРАНА</a:t>
            </a:r>
          </a:p>
        </p:txBody>
      </p:sp>
      <p:sp>
        <p:nvSpPr>
          <p:cNvPr id="13" name="Прямоугольник 14"/>
          <p:cNvSpPr txBox="1"/>
          <p:nvPr/>
        </p:nvSpPr>
        <p:spPr>
          <a:xfrm>
            <a:off x="1294433" y="9891215"/>
            <a:ext cx="17834212" cy="543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l" defTabSz="457200">
              <a:lnSpc>
                <a:spcPct val="80000"/>
              </a:lnSpc>
              <a:defRPr sz="3600" b="0"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Regular"/>
              <a:sym typeface="Open Sans Regular"/>
            </a:endParaRPr>
          </a:p>
        </p:txBody>
      </p:sp>
      <p:sp>
        <p:nvSpPr>
          <p:cNvPr id="14" name="Прямоугольник 14"/>
          <p:cNvSpPr txBox="1"/>
          <p:nvPr/>
        </p:nvSpPr>
        <p:spPr>
          <a:xfrm>
            <a:off x="1453700" y="651803"/>
            <a:ext cx="19911607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600" b="1" dirty="0">
              <a:latin typeface="Roboto Slab Regular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49213" y="2697348"/>
            <a:ext cx="18194031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ru-RU" sz="4400" b="0" kern="1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Light"/>
              </a:rPr>
              <a:t>10 млрд рублей завершенных инвестиций</a:t>
            </a:r>
            <a:endParaRPr lang="ru-RU" sz="4400" b="0" kern="100" dirty="0">
              <a:solidFill>
                <a:schemeClr val="tx1"/>
              </a:solidFill>
              <a:latin typeface="+mn-lt"/>
              <a:ea typeface="+mn-ea"/>
              <a:cs typeface="+mn-cs"/>
              <a:sym typeface="Helvetica Neue Light"/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ru-RU" sz="4400" b="0" kern="1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Light"/>
              </a:rPr>
              <a:t>̴̴̴̴̴ </a:t>
            </a:r>
            <a:r>
              <a:rPr lang="ru-RU" sz="4400" b="0" kern="1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Light"/>
              </a:rPr>
              <a:t>800 </a:t>
            </a:r>
            <a:r>
              <a:rPr lang="ru-RU" sz="4400" b="0" kern="1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Light"/>
              </a:rPr>
              <a:t>человек - численность персонала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ru-RU" sz="4400" b="0" kern="1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Light"/>
              </a:rPr>
              <a:t>69 тыс. т – в 2021 г., есть резерв до 120 </a:t>
            </a:r>
            <a:r>
              <a:rPr lang="ru-RU" sz="4400" b="0" kern="1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Light"/>
              </a:rPr>
              <a:t>тыс. тонн готовой продукции в </a:t>
            </a:r>
            <a:r>
              <a:rPr lang="ru-RU" sz="4400" b="0" kern="1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Light"/>
              </a:rPr>
              <a:t>год</a:t>
            </a:r>
            <a:endParaRPr lang="ru-RU" sz="4400" b="0" kern="100" dirty="0">
              <a:solidFill>
                <a:schemeClr val="tx1"/>
              </a:solidFill>
              <a:latin typeface="+mn-lt"/>
              <a:ea typeface="+mn-ea"/>
              <a:cs typeface="+mn-cs"/>
              <a:sym typeface="Helvetica Neue Light"/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ru-RU" sz="4400" b="0" kern="1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Light"/>
              </a:rPr>
              <a:t>200 </a:t>
            </a:r>
            <a:r>
              <a:rPr lang="ru-RU" sz="4400" b="0" kern="1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Light"/>
              </a:rPr>
              <a:t>наименований выпускаемой продукции  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ru-RU" sz="4400" b="0" kern="1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Light"/>
              </a:rPr>
              <a:t>46 </a:t>
            </a:r>
            <a:r>
              <a:rPr lang="ru-RU" sz="4400" b="0" kern="1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Light"/>
              </a:rPr>
              <a:t>тыс. рублей – средняя заработная </a:t>
            </a:r>
            <a:r>
              <a:rPr lang="ru-RU" sz="4400" b="0" kern="1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Light"/>
              </a:rPr>
              <a:t>плата</a:t>
            </a:r>
            <a:endParaRPr lang="ru-RU" sz="4400" b="0" kern="100" dirty="0">
              <a:solidFill>
                <a:schemeClr val="tx1"/>
              </a:solidFill>
              <a:latin typeface="+mn-lt"/>
              <a:ea typeface="+mn-ea"/>
              <a:cs typeface="+mn-cs"/>
              <a:sym typeface="Helvetica Neue Light"/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ru-RU" sz="4400" b="0" kern="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Сертификация </a:t>
            </a:r>
            <a:r>
              <a:rPr lang="ru-RU" sz="4400" b="0" kern="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стандартам</a:t>
            </a:r>
            <a:r>
              <a:rPr lang="en-US" sz="4400" b="0" kern="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FSSC 22000</a:t>
            </a:r>
            <a:r>
              <a:rPr lang="ru-RU" sz="4400" b="0" kern="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4400" b="0" kern="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SQMS</a:t>
            </a:r>
            <a:r>
              <a:rPr lang="ru-RU" sz="4400" b="0" kern="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4400" b="0" kern="1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Burger</a:t>
            </a:r>
            <a:r>
              <a:rPr lang="ru-RU" sz="4400" b="0" kern="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King и др.</a:t>
            </a:r>
            <a:endParaRPr lang="ru-RU" sz="4400" b="0" kern="100" dirty="0">
              <a:solidFill>
                <a:schemeClr val="tx1"/>
              </a:solidFill>
              <a:latin typeface="+mn-lt"/>
              <a:ea typeface="+mn-ea"/>
              <a:cs typeface="+mn-cs"/>
              <a:sym typeface="Helvetica Neue Light"/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ru-RU" sz="4400" b="0" kern="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Аттестация </a:t>
            </a:r>
            <a:r>
              <a:rPr lang="ru-RU" sz="4400" b="0" kern="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</a:t>
            </a:r>
            <a:r>
              <a:rPr lang="ru-RU" sz="4400" b="0" kern="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соответствии с требованиями стран-экспортеров - 39 стран </a:t>
            </a:r>
            <a:r>
              <a:rPr lang="ru-RU" sz="4400" b="0" kern="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мира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ru-RU" sz="4400" b="0" kern="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Получен </a:t>
            </a:r>
            <a:r>
              <a:rPr lang="ru-RU" sz="4400" b="0" kern="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высший уровень биологической безопасности </a:t>
            </a:r>
            <a:r>
              <a:rPr lang="en-US" sz="4400" b="0" kern="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IV</a:t>
            </a:r>
            <a:r>
              <a:rPr lang="ru-RU" sz="4400" b="0" kern="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компартмент</a:t>
            </a:r>
          </a:p>
        </p:txBody>
      </p:sp>
      <p:sp>
        <p:nvSpPr>
          <p:cNvPr id="17" name="Прямоугольник 14"/>
          <p:cNvSpPr txBox="1"/>
          <p:nvPr/>
        </p:nvSpPr>
        <p:spPr>
          <a:xfrm>
            <a:off x="1884218" y="640363"/>
            <a:ext cx="17359026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rIns="45720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algn="ctr"/>
            <a:r>
              <a:rPr lang="ru-RU" sz="4000" dirty="0" smtClean="0"/>
              <a:t>ООО «Мираторг </a:t>
            </a:r>
            <a:r>
              <a:rPr lang="ru-RU" sz="4000" dirty="0"/>
              <a:t>Запад»</a:t>
            </a:r>
          </a:p>
          <a:p>
            <a:pPr algn="ctr"/>
            <a:r>
              <a:rPr lang="ru-RU" sz="6000" dirty="0" smtClean="0"/>
              <a:t>Краткая </a:t>
            </a:r>
            <a:r>
              <a:rPr lang="ru-RU" sz="6000" dirty="0"/>
              <a:t>информация о </a:t>
            </a:r>
            <a:r>
              <a:rPr lang="ru-RU" sz="6000" dirty="0" smtClean="0"/>
              <a:t>Компании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4</a:t>
            </a:fld>
            <a:endParaRPr lang="ru-RU"/>
          </a:p>
        </p:txBody>
      </p:sp>
      <p:pic>
        <p:nvPicPr>
          <p:cNvPr id="10" name="Picture 5" descr="\\192.168.82.212\office\Служба персонала\5. ВНУТРЕННИЕ КОММУНИКАЦИИ\Фотографии\завод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1943" y="10152776"/>
            <a:ext cx="5874028" cy="292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4"/>
          <a:srcRect l="24698" t="25732" r="6707" b="55679"/>
          <a:stretch/>
        </p:blipFill>
        <p:spPr bwMode="auto">
          <a:xfrm>
            <a:off x="668215" y="10152776"/>
            <a:ext cx="14366631" cy="2928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7191" y="4187821"/>
            <a:ext cx="3412322" cy="255924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5942" y="7550125"/>
            <a:ext cx="2594679" cy="2594679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6650" y="5907479"/>
            <a:ext cx="1968905" cy="168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3033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"/>
          <p:cNvSpPr/>
          <p:nvPr/>
        </p:nvSpPr>
        <p:spPr>
          <a:xfrm>
            <a:off x="19296673" y="-182457"/>
            <a:ext cx="5331985" cy="14080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19" y="25"/>
                </a:moveTo>
                <a:lnTo>
                  <a:pt x="21600" y="21590"/>
                </a:lnTo>
                <a:lnTo>
                  <a:pt x="9170" y="21600"/>
                </a:lnTo>
                <a:lnTo>
                  <a:pt x="9088" y="7429"/>
                </a:lnTo>
                <a:lnTo>
                  <a:pt x="0" y="7400"/>
                </a:lnTo>
                <a:lnTo>
                  <a:pt x="0" y="4319"/>
                </a:lnTo>
                <a:cubicBezTo>
                  <a:pt x="3101" y="4070"/>
                  <a:pt x="5979" y="3520"/>
                  <a:pt x="8353" y="2724"/>
                </a:cubicBezTo>
                <a:cubicBezTo>
                  <a:pt x="10568" y="1981"/>
                  <a:pt x="12276" y="1047"/>
                  <a:pt x="13331" y="0"/>
                </a:cubicBezTo>
                <a:lnTo>
                  <a:pt x="21519" y="25"/>
                </a:lnTo>
                <a:close/>
              </a:path>
            </a:pathLst>
          </a:custGeom>
          <a:solidFill>
            <a:srgbClr val="C90028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143" name="Picture 2" descr="Picture 2"/>
          <p:cNvPicPr>
            <a:picLocks noChangeAspect="1"/>
          </p:cNvPicPr>
          <p:nvPr/>
        </p:nvPicPr>
        <p:blipFill>
          <a:blip r:embed="rId2"/>
          <a:srcRect b="33137"/>
          <a:stretch>
            <a:fillRect/>
          </a:stretch>
        </p:blipFill>
        <p:spPr>
          <a:xfrm rot="16200000">
            <a:off x="19397731" y="6341829"/>
            <a:ext cx="7266308" cy="103241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Прямоугольник 14"/>
          <p:cNvSpPr txBox="1"/>
          <p:nvPr/>
        </p:nvSpPr>
        <p:spPr>
          <a:xfrm>
            <a:off x="22498113" y="11409680"/>
            <a:ext cx="2077117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80000"/>
              </a:lnSpc>
              <a:defRPr sz="2400" b="0" cap="all" spc="12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all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 Bold"/>
                <a:sym typeface="Roboto Slab Bold"/>
              </a:rPr>
              <a:t>МЫ — ОДНА СТРАНА</a:t>
            </a:r>
          </a:p>
        </p:txBody>
      </p:sp>
      <p:sp>
        <p:nvSpPr>
          <p:cNvPr id="13" name="Прямоугольник 14"/>
          <p:cNvSpPr txBox="1"/>
          <p:nvPr/>
        </p:nvSpPr>
        <p:spPr>
          <a:xfrm>
            <a:off x="1294433" y="9891215"/>
            <a:ext cx="17834212" cy="543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l" defTabSz="457200">
              <a:lnSpc>
                <a:spcPct val="80000"/>
              </a:lnSpc>
              <a:defRPr sz="3600" b="0"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Regular"/>
              <a:sym typeface="Open Sans Regular"/>
            </a:endParaRPr>
          </a:p>
        </p:txBody>
      </p:sp>
      <p:sp>
        <p:nvSpPr>
          <p:cNvPr id="14" name="Прямоугольник 14"/>
          <p:cNvSpPr txBox="1"/>
          <p:nvPr/>
        </p:nvSpPr>
        <p:spPr>
          <a:xfrm>
            <a:off x="1453700" y="651803"/>
            <a:ext cx="19911607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600" b="1" dirty="0">
              <a:latin typeface="Roboto Slab Regular"/>
            </a:endParaRPr>
          </a:p>
        </p:txBody>
      </p:sp>
      <p:sp>
        <p:nvSpPr>
          <p:cNvPr id="17" name="Прямоугольник 14"/>
          <p:cNvSpPr txBox="1"/>
          <p:nvPr/>
        </p:nvSpPr>
        <p:spPr>
          <a:xfrm>
            <a:off x="2208839" y="776943"/>
            <a:ext cx="16371276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rIns="45720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algn="ctr"/>
            <a:r>
              <a:rPr lang="ru-RU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анализ конкурентных преимуществ по модели М. </a:t>
            </a:r>
            <a:r>
              <a:rPr lang="ru-RU" sz="6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Портера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5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83959" y="11157966"/>
            <a:ext cx="148224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  <a:defRPr/>
            </a:pPr>
            <a:r>
              <a:rPr lang="ru-RU" sz="3600" b="0" kern="100" dirty="0">
                <a:latin typeface="+mn-lt"/>
                <a:cs typeface="+mn-cs"/>
              </a:rPr>
              <a:t>Конкурентная</a:t>
            </a:r>
            <a:r>
              <a:rPr lang="ru-RU" sz="36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b="0" kern="100" dirty="0">
                <a:latin typeface="+mn-lt"/>
                <a:cs typeface="+mn-cs"/>
              </a:rPr>
              <a:t>ситуация в отрасли привлекательная</a:t>
            </a:r>
          </a:p>
          <a:p>
            <a:pPr marL="342900" indent="-342900" algn="l">
              <a:buFont typeface="Wingdings" panose="05000000000000000000" pitchFamily="2" charset="2"/>
              <a:buChar char="Ø"/>
              <a:defRPr/>
            </a:pPr>
            <a:r>
              <a:rPr lang="ru-RU" sz="3600" b="0" kern="100" dirty="0">
                <a:latin typeface="+mn-lt"/>
                <a:cs typeface="+mn-cs"/>
              </a:rPr>
              <a:t>ООО «Мираторг Запад» постоянно анализирует ситуацию и подстраивается под условия внешней среды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53700" y="2230763"/>
            <a:ext cx="4947100" cy="39766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ru-RU" sz="2800" b="1" kern="100" dirty="0">
                <a:solidFill>
                  <a:schemeClr val="tx1"/>
                </a:solidFill>
              </a:rPr>
              <a:t>Поставщики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800" b="0" kern="100" dirty="0">
                <a:solidFill>
                  <a:schemeClr val="tx1"/>
                </a:solidFill>
              </a:rPr>
              <a:t>Внутрихолдинговые 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800" b="0" kern="100" dirty="0">
                <a:solidFill>
                  <a:schemeClr val="tx1"/>
                </a:solidFill>
              </a:rPr>
              <a:t>Импортные 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800" b="0" kern="100" dirty="0" smtClean="0">
                <a:solidFill>
                  <a:schemeClr val="tx1"/>
                </a:solidFill>
              </a:rPr>
              <a:t>Российские</a:t>
            </a:r>
            <a:endParaRPr lang="en-US" sz="2800" b="0" kern="1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en-US" sz="2800" b="0" kern="1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en-US" sz="2800" b="0" kern="1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en-US" sz="2800" b="0" kern="1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ru-RU" sz="2800" b="0" kern="1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24377" y="7104264"/>
            <a:ext cx="4876423" cy="36922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ru-RU" sz="2800" kern="100" dirty="0">
                <a:solidFill>
                  <a:schemeClr val="tx1"/>
                </a:solidFill>
              </a:rPr>
              <a:t>Товары-субституты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800" b="0" kern="100" dirty="0">
                <a:solidFill>
                  <a:schemeClr val="tx1"/>
                </a:solidFill>
              </a:rPr>
              <a:t>Полуфабрикаты из сои, бобовых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800" b="0" kern="100" dirty="0">
                <a:solidFill>
                  <a:schemeClr val="tx1"/>
                </a:solidFill>
              </a:rPr>
              <a:t>Рыба, мясо, птица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616834" y="5146206"/>
            <a:ext cx="5474415" cy="38922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ru-RU" sz="2800" kern="100" dirty="0">
                <a:solidFill>
                  <a:schemeClr val="tx1"/>
                </a:solidFill>
              </a:rPr>
              <a:t>Внутренняя конкуренция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2800" b="0" kern="100" dirty="0">
                <a:solidFill>
                  <a:schemeClr val="tx1"/>
                </a:solidFill>
              </a:rPr>
              <a:t>Черкизово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2800" b="0" kern="100" dirty="0">
                <a:solidFill>
                  <a:schemeClr val="tx1"/>
                </a:solidFill>
              </a:rPr>
              <a:t>Марр Руссия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2800" b="0" kern="100" dirty="0">
                <a:solidFill>
                  <a:schemeClr val="tx1"/>
                </a:solidFill>
              </a:rPr>
              <a:t>Атлантис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2800" b="0" kern="100" dirty="0">
                <a:solidFill>
                  <a:schemeClr val="tx1"/>
                </a:solidFill>
              </a:rPr>
              <a:t>Продукты </a:t>
            </a:r>
            <a:r>
              <a:rPr lang="ru-RU" sz="2800" b="0" kern="100" dirty="0" smtClean="0">
                <a:solidFill>
                  <a:schemeClr val="tx1"/>
                </a:solidFill>
              </a:rPr>
              <a:t>питания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ru-RU" sz="2800" b="0" kern="100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ru-RU" sz="2800" b="0" kern="1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3962185" y="2240063"/>
            <a:ext cx="5334488" cy="42610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ru-RU" sz="2800" kern="100" dirty="0">
                <a:solidFill>
                  <a:schemeClr val="tx1"/>
                </a:solidFill>
              </a:rPr>
              <a:t>Клиенты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800" b="0" kern="100" dirty="0">
                <a:solidFill>
                  <a:schemeClr val="tx1"/>
                </a:solidFill>
              </a:rPr>
              <a:t>Рестораны быстрого питания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800" b="0" kern="100" dirty="0">
                <a:solidFill>
                  <a:schemeClr val="tx1"/>
                </a:solidFill>
              </a:rPr>
              <a:t>Крупные ТС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800" b="0" kern="100" dirty="0">
                <a:solidFill>
                  <a:schemeClr val="tx1"/>
                </a:solidFill>
              </a:rPr>
              <a:t>Внутрихолдинговые ПП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800" b="0" kern="100" dirty="0">
                <a:solidFill>
                  <a:schemeClr val="tx1"/>
                </a:solidFill>
              </a:rPr>
              <a:t>Конечные потребители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kern="1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4307283" y="7224028"/>
            <a:ext cx="4989389" cy="36256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ru-RU" sz="2800" kern="100" dirty="0">
                <a:solidFill>
                  <a:schemeClr val="tx1"/>
                </a:solidFill>
              </a:rPr>
              <a:t>Новые конкуренты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2800" b="0" kern="100" dirty="0">
                <a:solidFill>
                  <a:schemeClr val="tx1"/>
                </a:solidFill>
              </a:rPr>
              <a:t>Крупные Холдинги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2800" b="0" kern="100" dirty="0">
                <a:solidFill>
                  <a:schemeClr val="tx1"/>
                </a:solidFill>
              </a:rPr>
              <a:t>Атлантис (курица МкД)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2800" b="0" kern="100" dirty="0">
                <a:solidFill>
                  <a:schemeClr val="tx1"/>
                </a:solidFill>
              </a:rPr>
              <a:t>Черкизово (говядина МкД)</a:t>
            </a:r>
          </a:p>
        </p:txBody>
      </p:sp>
      <p:pic>
        <p:nvPicPr>
          <p:cNvPr id="20" name="Рисунок 37" descr="image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937" y="5698486"/>
            <a:ext cx="766962" cy="80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https://upload.wikimedia.org/wikipedia/commons/thumb/c/c5/Ikea_logo.svg/1000px-Ikea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9760" y="5727653"/>
            <a:ext cx="1469165" cy="70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8857" y="2349718"/>
            <a:ext cx="1404559" cy="837374"/>
          </a:xfrm>
          <a:prstGeom prst="rect">
            <a:avLst/>
          </a:prstGeom>
        </p:spPr>
      </p:pic>
      <p:pic>
        <p:nvPicPr>
          <p:cNvPr id="23" name="Picture 2" descr="https://upload.wikimedia.org/wikipedia/en/thumb/b/bf/KFC_logo.svg/1024px-KFC_logo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4045" y="5648105"/>
            <a:ext cx="929371" cy="86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http://toplogos.ru/images/logo-metro-cash-and-carr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3416" y="2349719"/>
            <a:ext cx="1630226" cy="82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5" descr="http://vignette4.wikia.nocookie.net/pixar/images/0/05/Burger_King_Logo.png/revision/latest?cb=201503270345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652" y="5600745"/>
            <a:ext cx="1061577" cy="97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14"/>
          <p:cNvSpPr txBox="1"/>
          <p:nvPr/>
        </p:nvSpPr>
        <p:spPr>
          <a:xfrm>
            <a:off x="1884218" y="311894"/>
            <a:ext cx="1735902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rIns="45720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algn="ctr"/>
            <a:r>
              <a:rPr lang="ru-RU" sz="4000" dirty="0" smtClean="0"/>
              <a:t>ООО «Мираторг </a:t>
            </a:r>
            <a:r>
              <a:rPr lang="ru-RU" sz="4000" dirty="0"/>
              <a:t>Запад»</a:t>
            </a:r>
            <a:endParaRPr sz="40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383" y="3732942"/>
            <a:ext cx="2200394" cy="54404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383" y="5321201"/>
            <a:ext cx="1189523" cy="57493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878" y="8173093"/>
            <a:ext cx="746985" cy="861174"/>
          </a:xfrm>
          <a:prstGeom prst="rect">
            <a:avLst/>
          </a:prstGeom>
        </p:spPr>
      </p:pic>
      <p:pic>
        <p:nvPicPr>
          <p:cNvPr id="31" name="Рисунок 4" descr="Kerr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71" y="5248808"/>
            <a:ext cx="1178153" cy="64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35" y="4532454"/>
            <a:ext cx="1188996" cy="634618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436" y="4550292"/>
            <a:ext cx="1698439" cy="52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122" y="4685361"/>
            <a:ext cx="1709314" cy="464190"/>
          </a:xfrm>
          <a:prstGeom prst="rect">
            <a:avLst/>
          </a:prstGeom>
        </p:spPr>
      </p:pic>
      <p:pic>
        <p:nvPicPr>
          <p:cNvPr id="35" name="Рисунок 34"/>
          <p:cNvPicPr/>
          <p:nvPr/>
        </p:nvPicPr>
        <p:blipFill rotWithShape="1">
          <a:blip r:embed="rId16"/>
          <a:srcRect l="38023" t="9803" r="53935" b="83661"/>
          <a:stretch/>
        </p:blipFill>
        <p:spPr bwMode="auto">
          <a:xfrm>
            <a:off x="8153018" y="8261199"/>
            <a:ext cx="1138009" cy="689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346" y="5248808"/>
            <a:ext cx="746985" cy="86117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115" y="10004495"/>
            <a:ext cx="746985" cy="861174"/>
          </a:xfrm>
          <a:prstGeom prst="rect">
            <a:avLst/>
          </a:prstGeom>
        </p:spPr>
      </p:pic>
      <p:pic>
        <p:nvPicPr>
          <p:cNvPr id="38" name="Рисунок 37"/>
          <p:cNvPicPr/>
          <p:nvPr/>
        </p:nvPicPr>
        <p:blipFill rotWithShape="1">
          <a:blip r:embed="rId16"/>
          <a:srcRect l="38023" t="9803" r="53935" b="83661"/>
          <a:stretch/>
        </p:blipFill>
        <p:spPr bwMode="auto">
          <a:xfrm>
            <a:off x="16629429" y="9953200"/>
            <a:ext cx="1138009" cy="689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Рисунок 38"/>
          <p:cNvPicPr/>
          <p:nvPr/>
        </p:nvPicPr>
        <p:blipFill rotWithShape="1">
          <a:blip r:embed="rId17"/>
          <a:srcRect l="1499" t="14712" r="86552" b="78552"/>
          <a:stretch/>
        </p:blipFill>
        <p:spPr bwMode="auto">
          <a:xfrm>
            <a:off x="10646146" y="8146391"/>
            <a:ext cx="1646025" cy="762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26966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"/>
          <p:cNvSpPr/>
          <p:nvPr/>
        </p:nvSpPr>
        <p:spPr>
          <a:xfrm>
            <a:off x="19296673" y="-182457"/>
            <a:ext cx="5331985" cy="14080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19" y="25"/>
                </a:moveTo>
                <a:lnTo>
                  <a:pt x="21600" y="21590"/>
                </a:lnTo>
                <a:lnTo>
                  <a:pt x="9170" y="21600"/>
                </a:lnTo>
                <a:lnTo>
                  <a:pt x="9088" y="7429"/>
                </a:lnTo>
                <a:lnTo>
                  <a:pt x="0" y="7400"/>
                </a:lnTo>
                <a:lnTo>
                  <a:pt x="0" y="4319"/>
                </a:lnTo>
                <a:cubicBezTo>
                  <a:pt x="3101" y="4070"/>
                  <a:pt x="5979" y="3520"/>
                  <a:pt x="8353" y="2724"/>
                </a:cubicBezTo>
                <a:cubicBezTo>
                  <a:pt x="10568" y="1981"/>
                  <a:pt x="12276" y="1047"/>
                  <a:pt x="13331" y="0"/>
                </a:cubicBezTo>
                <a:lnTo>
                  <a:pt x="21519" y="25"/>
                </a:lnTo>
                <a:close/>
              </a:path>
            </a:pathLst>
          </a:custGeom>
          <a:solidFill>
            <a:srgbClr val="C90028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143" name="Picture 2" descr="Picture 2"/>
          <p:cNvPicPr>
            <a:picLocks noChangeAspect="1"/>
          </p:cNvPicPr>
          <p:nvPr/>
        </p:nvPicPr>
        <p:blipFill>
          <a:blip r:embed="rId2"/>
          <a:srcRect b="33137"/>
          <a:stretch>
            <a:fillRect/>
          </a:stretch>
        </p:blipFill>
        <p:spPr>
          <a:xfrm rot="16200000">
            <a:off x="19397731" y="6341829"/>
            <a:ext cx="7266308" cy="103241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Прямоугольник 14"/>
          <p:cNvSpPr txBox="1"/>
          <p:nvPr/>
        </p:nvSpPr>
        <p:spPr>
          <a:xfrm>
            <a:off x="22498113" y="11409680"/>
            <a:ext cx="2077117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80000"/>
              </a:lnSpc>
              <a:defRPr sz="2400" b="0" cap="all" spc="12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all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 Bold"/>
                <a:sym typeface="Roboto Slab Bold"/>
              </a:rPr>
              <a:t>МЫ — ОДНА СТРАНА</a:t>
            </a:r>
          </a:p>
        </p:txBody>
      </p:sp>
      <p:sp>
        <p:nvSpPr>
          <p:cNvPr id="13" name="Прямоугольник 14"/>
          <p:cNvSpPr txBox="1"/>
          <p:nvPr/>
        </p:nvSpPr>
        <p:spPr>
          <a:xfrm>
            <a:off x="1294433" y="9891215"/>
            <a:ext cx="17834212" cy="543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l" defTabSz="457200">
              <a:lnSpc>
                <a:spcPct val="80000"/>
              </a:lnSpc>
              <a:defRPr sz="3600" b="0"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Regular"/>
              <a:sym typeface="Open Sans Regular"/>
            </a:endParaRPr>
          </a:p>
        </p:txBody>
      </p:sp>
      <p:sp>
        <p:nvSpPr>
          <p:cNvPr id="14" name="Прямоугольник 14"/>
          <p:cNvSpPr txBox="1"/>
          <p:nvPr/>
        </p:nvSpPr>
        <p:spPr>
          <a:xfrm>
            <a:off x="1453700" y="651803"/>
            <a:ext cx="19911607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600" b="1" dirty="0">
              <a:latin typeface="Roboto Slab Regular"/>
            </a:endParaRPr>
          </a:p>
        </p:txBody>
      </p:sp>
      <p:sp>
        <p:nvSpPr>
          <p:cNvPr id="17" name="Прямоугольник 14"/>
          <p:cNvSpPr txBox="1"/>
          <p:nvPr/>
        </p:nvSpPr>
        <p:spPr>
          <a:xfrm>
            <a:off x="2757369" y="923254"/>
            <a:ext cx="1637127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rIns="45720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algn="ctr"/>
            <a:r>
              <a:rPr lang="en-US" sz="6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SWOT-</a:t>
            </a:r>
            <a:r>
              <a:rPr lang="ru-RU" sz="6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анализ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6</a:t>
            </a:fld>
            <a:endParaRPr lang="ru-RU"/>
          </a:p>
        </p:txBody>
      </p:sp>
      <p:pic>
        <p:nvPicPr>
          <p:cNvPr id="25" name="Рисунок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5" t="26463" r="41975" b="29324"/>
          <a:stretch>
            <a:fillRect/>
          </a:stretch>
        </p:blipFill>
        <p:spPr bwMode="auto">
          <a:xfrm>
            <a:off x="1082782" y="2021594"/>
            <a:ext cx="6464868" cy="435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14"/>
          <p:cNvSpPr txBox="1"/>
          <p:nvPr/>
        </p:nvSpPr>
        <p:spPr>
          <a:xfrm>
            <a:off x="2263494" y="213737"/>
            <a:ext cx="1735902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rIns="45720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algn="ctr"/>
            <a:r>
              <a:rPr lang="ru-RU" sz="4000" dirty="0" smtClean="0"/>
              <a:t>ООО «Мираторг </a:t>
            </a:r>
            <a:r>
              <a:rPr lang="ru-RU" sz="4000" dirty="0"/>
              <a:t>Запад»</a:t>
            </a:r>
            <a:endParaRPr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502778"/>
              </p:ext>
            </p:extLst>
          </p:nvPr>
        </p:nvGraphicFramePr>
        <p:xfrm>
          <a:off x="1126405" y="1878994"/>
          <a:ext cx="17887640" cy="1067876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6500135">
                  <a:extLst>
                    <a:ext uri="{9D8B030D-6E8A-4147-A177-3AD203B41FA5}">
                      <a16:colId xmlns:a16="http://schemas.microsoft.com/office/drawing/2014/main" val="1679007038"/>
                    </a:ext>
                  </a:extLst>
                </a:gridCol>
                <a:gridCol w="5960209">
                  <a:extLst>
                    <a:ext uri="{9D8B030D-6E8A-4147-A177-3AD203B41FA5}">
                      <a16:colId xmlns:a16="http://schemas.microsoft.com/office/drawing/2014/main" val="1019714534"/>
                    </a:ext>
                  </a:extLst>
                </a:gridCol>
                <a:gridCol w="5427296">
                  <a:extLst>
                    <a:ext uri="{9D8B030D-6E8A-4147-A177-3AD203B41FA5}">
                      <a16:colId xmlns:a16="http://schemas.microsoft.com/office/drawing/2014/main" val="2921651783"/>
                    </a:ext>
                  </a:extLst>
                </a:gridCol>
              </a:tblGrid>
              <a:tr h="44268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7001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Возможности (О)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2. Тренд на вторичную переработку, экологичность отходов прогнозирует устойчивый спрос на всю цепочку переработки отходов (в </a:t>
                      </a:r>
                      <a:r>
                        <a:rPr lang="ru-RU" sz="2000" dirty="0" err="1">
                          <a:effectLst/>
                        </a:rPr>
                        <a:t>т.ч</a:t>
                      </a:r>
                      <a:r>
                        <a:rPr lang="ru-RU" sz="2000" dirty="0">
                          <a:effectLst/>
                        </a:rPr>
                        <a:t>. гранул пластика).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4. За счет сортировки бытовых отходов населения увеличивается объем вторичных ресурсов, а значит увеличивается возможность приобретения объемов сырья для переработки.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6. За счет роста производств в РФ, в </a:t>
                      </a:r>
                      <a:r>
                        <a:rPr lang="ru-RU" sz="2000" dirty="0" err="1">
                          <a:effectLst/>
                        </a:rPr>
                        <a:t>т.ч</a:t>
                      </a:r>
                      <a:r>
                        <a:rPr lang="ru-RU" sz="2000" dirty="0">
                          <a:effectLst/>
                        </a:rPr>
                        <a:t>. в Калининграде, увеличивается объем вторичных ресурсов, а значит увеличивается возможность приобретения объемов сырья для переработки.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7001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Угрозы (T)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2. Появление новых сильных конкурентов на рынке.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4. Рост популярности здорового питания и его </a:t>
                      </a:r>
                      <a:r>
                        <a:rPr lang="ru-RU" sz="2000" dirty="0" err="1" smtClean="0">
                          <a:effectLst/>
                        </a:rPr>
                        <a:t>экологичности</a:t>
                      </a:r>
                      <a:r>
                        <a:rPr lang="ru-RU" sz="2000" dirty="0" smtClean="0">
                          <a:effectLst/>
                        </a:rPr>
                        <a:t> - возможное снижение образования отходов пластика.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7001" marB="0"/>
                </a:tc>
                <a:extLst>
                  <a:ext uri="{0D108BD9-81ED-4DB2-BD59-A6C34878D82A}">
                    <a16:rowId xmlns:a16="http://schemas.microsoft.com/office/drawing/2014/main" val="3773446982"/>
                  </a:ext>
                </a:extLst>
              </a:tr>
              <a:tr h="37494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Сильные стороны (S)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1. Большой опыт работы на рынке - "от поля до прилавка": растениеводство, животноводство, переработка, логистика, дистрибуция, способный удовлетворить любые запросы клиентов.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3. Современный высокотехнологичный производственный комплекс, потенциал увеличения производительности.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4. Собственная сеть дистрибуции, торговая сеть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7001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2. Организация переработки пленки в гранулы (</a:t>
                      </a:r>
                      <a:r>
                        <a:rPr lang="en-US" sz="2000" b="1" dirty="0">
                          <a:effectLst/>
                        </a:rPr>
                        <a:t>S</a:t>
                      </a:r>
                      <a:r>
                        <a:rPr lang="ru-RU" sz="2000" b="1" dirty="0">
                          <a:effectLst/>
                        </a:rPr>
                        <a:t>1-</a:t>
                      </a:r>
                      <a:r>
                        <a:rPr lang="en-US" sz="2000" b="1" dirty="0">
                          <a:effectLst/>
                        </a:rPr>
                        <a:t>O</a:t>
                      </a:r>
                      <a:r>
                        <a:rPr lang="ru-RU" sz="2000" b="1" dirty="0">
                          <a:effectLst/>
                        </a:rPr>
                        <a:t>2,4,6).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4. Увеличение объемов производства гранул (</a:t>
                      </a:r>
                      <a:r>
                        <a:rPr lang="en-US" sz="2000" b="1" dirty="0">
                          <a:effectLst/>
                        </a:rPr>
                        <a:t>S</a:t>
                      </a:r>
                      <a:r>
                        <a:rPr lang="ru-RU" sz="2000" b="1" dirty="0">
                          <a:effectLst/>
                        </a:rPr>
                        <a:t>3 – </a:t>
                      </a:r>
                      <a:r>
                        <a:rPr lang="en-US" sz="2000" b="1" dirty="0">
                          <a:effectLst/>
                        </a:rPr>
                        <a:t>O</a:t>
                      </a:r>
                      <a:r>
                        <a:rPr lang="ru-RU" sz="2000" b="1" dirty="0">
                          <a:effectLst/>
                        </a:rPr>
                        <a:t>6).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5. Организация сортировки отходов в собственной торговой сети, лаборатории и получение дополнительного сырья для гранул (</a:t>
                      </a:r>
                      <a:r>
                        <a:rPr lang="en-US" sz="2000" b="1" dirty="0">
                          <a:effectLst/>
                        </a:rPr>
                        <a:t>S</a:t>
                      </a:r>
                      <a:r>
                        <a:rPr lang="ru-RU" sz="2000" b="1" dirty="0">
                          <a:effectLst/>
                        </a:rPr>
                        <a:t>4,7 – </a:t>
                      </a:r>
                      <a:r>
                        <a:rPr lang="en-US" sz="2000" b="1" dirty="0">
                          <a:effectLst/>
                        </a:rPr>
                        <a:t>O</a:t>
                      </a:r>
                      <a:r>
                        <a:rPr lang="ru-RU" sz="2000" b="1" dirty="0">
                          <a:effectLst/>
                        </a:rPr>
                        <a:t>3,2,)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7001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2. Оптимизация структуры затрат, снижение себестоимости (</a:t>
                      </a:r>
                      <a:r>
                        <a:rPr lang="en-US" sz="2000" b="1" dirty="0">
                          <a:effectLst/>
                        </a:rPr>
                        <a:t>S</a:t>
                      </a:r>
                      <a:r>
                        <a:rPr lang="ru-RU" sz="2000" b="1" dirty="0">
                          <a:effectLst/>
                        </a:rPr>
                        <a:t>1- Т2).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4. Разработка новых видов продукции под целевого потребителя (</a:t>
                      </a:r>
                      <a:r>
                        <a:rPr lang="en-US" sz="2000" b="1" dirty="0">
                          <a:effectLst/>
                        </a:rPr>
                        <a:t>S</a:t>
                      </a:r>
                      <a:r>
                        <a:rPr lang="ru-RU" sz="2000" b="1" dirty="0">
                          <a:effectLst/>
                        </a:rPr>
                        <a:t>1,2,3,5-Т5,4,2).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6. Стимуляция потребителя (скидки, консультант по мясу, программы лояльности) (</a:t>
                      </a:r>
                      <a:r>
                        <a:rPr lang="en-US" sz="2000" b="1" dirty="0">
                          <a:effectLst/>
                        </a:rPr>
                        <a:t>S</a:t>
                      </a:r>
                      <a:r>
                        <a:rPr lang="ru-RU" sz="2000" b="1" dirty="0">
                          <a:effectLst/>
                        </a:rPr>
                        <a:t>2,3,4-Т2,5).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7001" marB="0"/>
                </a:tc>
                <a:extLst>
                  <a:ext uri="{0D108BD9-81ED-4DB2-BD59-A6C34878D82A}">
                    <a16:rowId xmlns:a16="http://schemas.microsoft.com/office/drawing/2014/main" val="758894749"/>
                  </a:ext>
                </a:extLst>
              </a:tr>
              <a:tr h="25025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Слабые стороны (W)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1. </a:t>
                      </a:r>
                      <a:r>
                        <a:rPr lang="ru-RU" sz="2000" dirty="0" err="1">
                          <a:effectLst/>
                        </a:rPr>
                        <a:t>Эксклавная</a:t>
                      </a:r>
                      <a:r>
                        <a:rPr lang="ru-RU" sz="2000" dirty="0">
                          <a:effectLst/>
                        </a:rPr>
                        <a:t> позиция области - увеличение логистических расходов на таможенное оформление российских грузов.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2. Основная часть пищевого оборудования импортное, по которому отсутствуют российские аналоги - увеличение расходов на ремонт.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7001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2. Увеличение объема переработки гранул за счет стороннего сырья (отходов пленки) (</a:t>
                      </a:r>
                      <a:r>
                        <a:rPr lang="en-US" sz="2000" b="1" dirty="0">
                          <a:effectLst/>
                        </a:rPr>
                        <a:t>W</a:t>
                      </a:r>
                      <a:r>
                        <a:rPr lang="ru-RU" sz="2000" b="1" dirty="0">
                          <a:effectLst/>
                        </a:rPr>
                        <a:t>1-О4,6).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7001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2.Оптимизация себестоимости (</a:t>
                      </a:r>
                      <a:r>
                        <a:rPr lang="en-US" sz="2000" b="1" dirty="0">
                          <a:effectLst/>
                        </a:rPr>
                        <a:t>W</a:t>
                      </a:r>
                      <a:r>
                        <a:rPr lang="ru-RU" sz="2000" b="1" dirty="0">
                          <a:effectLst/>
                        </a:rPr>
                        <a:t>1-Т2).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4. Поиск новых логистических путей и новых поставщиков (</a:t>
                      </a:r>
                      <a:r>
                        <a:rPr lang="en-US" sz="2000" b="1" dirty="0">
                          <a:effectLst/>
                        </a:rPr>
                        <a:t>W</a:t>
                      </a:r>
                      <a:r>
                        <a:rPr lang="ru-RU" sz="2000" b="1" dirty="0">
                          <a:effectLst/>
                        </a:rPr>
                        <a:t>2-Т1).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7001" marB="0"/>
                </a:tc>
                <a:extLst>
                  <a:ext uri="{0D108BD9-81ED-4DB2-BD59-A6C34878D82A}">
                    <a16:rowId xmlns:a16="http://schemas.microsoft.com/office/drawing/2014/main" val="2399005343"/>
                  </a:ext>
                </a:extLst>
              </a:tr>
            </a:tbl>
          </a:graphicData>
        </a:graphic>
      </p:graphicFrame>
      <p:pic>
        <p:nvPicPr>
          <p:cNvPr id="28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6" t="17854" r="26373" b="14047"/>
          <a:stretch>
            <a:fillRect/>
          </a:stretch>
        </p:blipFill>
        <p:spPr bwMode="auto">
          <a:xfrm>
            <a:off x="11238306" y="8864948"/>
            <a:ext cx="14414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509" y="10670524"/>
            <a:ext cx="2023993" cy="1651795"/>
          </a:xfrm>
          <a:prstGeom prst="rect">
            <a:avLst/>
          </a:prstGeom>
        </p:spPr>
      </p:pic>
      <p:sp>
        <p:nvSpPr>
          <p:cNvPr id="30" name="Прямоугольник 14"/>
          <p:cNvSpPr txBox="1"/>
          <p:nvPr/>
        </p:nvSpPr>
        <p:spPr>
          <a:xfrm>
            <a:off x="-528246" y="12742446"/>
            <a:ext cx="713158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rIns="45720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algn="ctr"/>
            <a:r>
              <a:rPr lang="en-US" sz="2000" dirty="0" smtClean="0"/>
              <a:t>*</a:t>
            </a:r>
            <a:r>
              <a:rPr lang="ru-RU" sz="2000" dirty="0" smtClean="0"/>
              <a:t>Фрагмент </a:t>
            </a:r>
            <a:r>
              <a:rPr lang="en-US" sz="2000" dirty="0" smtClean="0"/>
              <a:t>SWOT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6836426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"/>
          <p:cNvSpPr/>
          <p:nvPr/>
        </p:nvSpPr>
        <p:spPr>
          <a:xfrm>
            <a:off x="19296673" y="-182457"/>
            <a:ext cx="5331985" cy="14080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19" y="25"/>
                </a:moveTo>
                <a:lnTo>
                  <a:pt x="21600" y="21590"/>
                </a:lnTo>
                <a:lnTo>
                  <a:pt x="9170" y="21600"/>
                </a:lnTo>
                <a:lnTo>
                  <a:pt x="9088" y="7429"/>
                </a:lnTo>
                <a:lnTo>
                  <a:pt x="0" y="7400"/>
                </a:lnTo>
                <a:lnTo>
                  <a:pt x="0" y="4319"/>
                </a:lnTo>
                <a:cubicBezTo>
                  <a:pt x="3101" y="4070"/>
                  <a:pt x="5979" y="3520"/>
                  <a:pt x="8353" y="2724"/>
                </a:cubicBezTo>
                <a:cubicBezTo>
                  <a:pt x="10568" y="1981"/>
                  <a:pt x="12276" y="1047"/>
                  <a:pt x="13331" y="0"/>
                </a:cubicBezTo>
                <a:lnTo>
                  <a:pt x="21519" y="25"/>
                </a:lnTo>
                <a:close/>
              </a:path>
            </a:pathLst>
          </a:custGeom>
          <a:solidFill>
            <a:srgbClr val="C90028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143" name="Picture 2" descr="Picture 2"/>
          <p:cNvPicPr>
            <a:picLocks noChangeAspect="1"/>
          </p:cNvPicPr>
          <p:nvPr/>
        </p:nvPicPr>
        <p:blipFill>
          <a:blip r:embed="rId2"/>
          <a:srcRect b="33137"/>
          <a:stretch>
            <a:fillRect/>
          </a:stretch>
        </p:blipFill>
        <p:spPr>
          <a:xfrm rot="16200000">
            <a:off x="19397731" y="6341829"/>
            <a:ext cx="7266308" cy="103241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Прямоугольник 14"/>
          <p:cNvSpPr txBox="1"/>
          <p:nvPr/>
        </p:nvSpPr>
        <p:spPr>
          <a:xfrm>
            <a:off x="22498113" y="11409680"/>
            <a:ext cx="2077117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80000"/>
              </a:lnSpc>
              <a:defRPr sz="2400" b="0" cap="all" spc="12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all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 Bold"/>
                <a:sym typeface="Roboto Slab Bold"/>
              </a:rPr>
              <a:t>МЫ — ОДНА СТРАНА</a:t>
            </a:r>
          </a:p>
        </p:txBody>
      </p:sp>
      <p:sp>
        <p:nvSpPr>
          <p:cNvPr id="13" name="Прямоугольник 14"/>
          <p:cNvSpPr txBox="1"/>
          <p:nvPr/>
        </p:nvSpPr>
        <p:spPr>
          <a:xfrm>
            <a:off x="1294433" y="9891215"/>
            <a:ext cx="17834212" cy="543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l" defTabSz="457200">
              <a:lnSpc>
                <a:spcPct val="80000"/>
              </a:lnSpc>
              <a:defRPr sz="3600" b="0"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Regular"/>
              <a:sym typeface="Open Sans Regular"/>
            </a:endParaRPr>
          </a:p>
        </p:txBody>
      </p:sp>
      <p:sp>
        <p:nvSpPr>
          <p:cNvPr id="14" name="Прямоугольник 14"/>
          <p:cNvSpPr txBox="1"/>
          <p:nvPr/>
        </p:nvSpPr>
        <p:spPr>
          <a:xfrm>
            <a:off x="1453700" y="651803"/>
            <a:ext cx="19911607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600" b="1" dirty="0">
              <a:latin typeface="Roboto Slab Regular"/>
            </a:endParaRPr>
          </a:p>
        </p:txBody>
      </p:sp>
      <p:sp>
        <p:nvSpPr>
          <p:cNvPr id="17" name="Прямоугольник 14"/>
          <p:cNvSpPr txBox="1"/>
          <p:nvPr/>
        </p:nvSpPr>
        <p:spPr>
          <a:xfrm>
            <a:off x="2757369" y="923254"/>
            <a:ext cx="1637127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rIns="45720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algn="ctr"/>
            <a:r>
              <a:rPr lang="ru-RU" sz="6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Матрица И. Ансоффа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7</a:t>
            </a:fld>
            <a:endParaRPr lang="ru-RU"/>
          </a:p>
        </p:txBody>
      </p:sp>
      <p:sp>
        <p:nvSpPr>
          <p:cNvPr id="27" name="Прямоугольник 14"/>
          <p:cNvSpPr txBox="1"/>
          <p:nvPr/>
        </p:nvSpPr>
        <p:spPr>
          <a:xfrm>
            <a:off x="2263494" y="213737"/>
            <a:ext cx="1735902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rIns="45720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algn="ctr"/>
            <a:r>
              <a:rPr lang="ru-RU" sz="4000" dirty="0" smtClean="0"/>
              <a:t>ООО «Мираторг </a:t>
            </a:r>
            <a:r>
              <a:rPr lang="ru-RU" sz="4000" dirty="0"/>
              <a:t>Запад»</a:t>
            </a:r>
            <a:endParaRPr sz="4000" dirty="0"/>
          </a:p>
        </p:txBody>
      </p:sp>
      <p:pic>
        <p:nvPicPr>
          <p:cNvPr id="12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3" t="17258" r="21355" b="40138"/>
          <a:stretch>
            <a:fillRect/>
          </a:stretch>
        </p:blipFill>
        <p:spPr bwMode="auto">
          <a:xfrm>
            <a:off x="1294432" y="1632772"/>
            <a:ext cx="16307767" cy="899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999149" y="10844556"/>
            <a:ext cx="14603050" cy="16344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indent="449580" algn="l">
              <a:lnSpc>
                <a:spcPct val="150000"/>
              </a:lnSpc>
            </a:pPr>
            <a:r>
              <a:rPr lang="ru-RU" sz="3200" dirty="0" smtClean="0">
                <a:ea typeface="Times New Roman" panose="02020603050405020304" pitchFamily="18" charset="0"/>
              </a:rPr>
              <a:t>Определены ключевые стратегические мероприятия – проект по запуску линии переработки пластиковых отходов производства</a:t>
            </a:r>
            <a:endParaRPr lang="ru-RU" sz="3200" dirty="0">
              <a:ea typeface="Arial Unicode MS" panose="020B0604020202020204" pitchFamily="34" charset="-128"/>
            </a:endParaRPr>
          </a:p>
        </p:txBody>
      </p:sp>
      <p:pic>
        <p:nvPicPr>
          <p:cNvPr id="16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6" t="17854" r="26373" b="14047"/>
          <a:stretch>
            <a:fillRect/>
          </a:stretch>
        </p:blipFill>
        <p:spPr bwMode="auto">
          <a:xfrm>
            <a:off x="17687195" y="11426533"/>
            <a:ext cx="14414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2105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"/>
          <p:cNvSpPr/>
          <p:nvPr/>
        </p:nvSpPr>
        <p:spPr>
          <a:xfrm>
            <a:off x="19296673" y="-182457"/>
            <a:ext cx="5331985" cy="14080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19" y="25"/>
                </a:moveTo>
                <a:lnTo>
                  <a:pt x="21600" y="21590"/>
                </a:lnTo>
                <a:lnTo>
                  <a:pt x="9170" y="21600"/>
                </a:lnTo>
                <a:lnTo>
                  <a:pt x="9088" y="7429"/>
                </a:lnTo>
                <a:lnTo>
                  <a:pt x="0" y="7400"/>
                </a:lnTo>
                <a:lnTo>
                  <a:pt x="0" y="4319"/>
                </a:lnTo>
                <a:cubicBezTo>
                  <a:pt x="3101" y="4070"/>
                  <a:pt x="5979" y="3520"/>
                  <a:pt x="8353" y="2724"/>
                </a:cubicBezTo>
                <a:cubicBezTo>
                  <a:pt x="10568" y="1981"/>
                  <a:pt x="12276" y="1047"/>
                  <a:pt x="13331" y="0"/>
                </a:cubicBezTo>
                <a:lnTo>
                  <a:pt x="21519" y="25"/>
                </a:lnTo>
                <a:close/>
              </a:path>
            </a:pathLst>
          </a:custGeom>
          <a:solidFill>
            <a:srgbClr val="C90028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143" name="Picture 2" descr="Picture 2"/>
          <p:cNvPicPr>
            <a:picLocks noChangeAspect="1"/>
          </p:cNvPicPr>
          <p:nvPr/>
        </p:nvPicPr>
        <p:blipFill>
          <a:blip r:embed="rId2"/>
          <a:srcRect b="33137"/>
          <a:stretch>
            <a:fillRect/>
          </a:stretch>
        </p:blipFill>
        <p:spPr>
          <a:xfrm rot="16200000">
            <a:off x="19397731" y="6341829"/>
            <a:ext cx="7266308" cy="103241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Прямоугольник 14"/>
          <p:cNvSpPr txBox="1"/>
          <p:nvPr/>
        </p:nvSpPr>
        <p:spPr>
          <a:xfrm>
            <a:off x="22498113" y="11409680"/>
            <a:ext cx="2077117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80000"/>
              </a:lnSpc>
              <a:defRPr sz="2400" b="0" cap="all" spc="12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all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 Bold"/>
                <a:sym typeface="Roboto Slab Bold"/>
              </a:rPr>
              <a:t>МЫ — ОДНА СТРАНА</a:t>
            </a:r>
          </a:p>
        </p:txBody>
      </p:sp>
      <p:sp>
        <p:nvSpPr>
          <p:cNvPr id="13" name="Прямоугольник 14"/>
          <p:cNvSpPr txBox="1"/>
          <p:nvPr/>
        </p:nvSpPr>
        <p:spPr>
          <a:xfrm>
            <a:off x="1294433" y="9891215"/>
            <a:ext cx="17834212" cy="543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l" defTabSz="457200">
              <a:lnSpc>
                <a:spcPct val="80000"/>
              </a:lnSpc>
              <a:defRPr sz="3600" b="0"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Regular"/>
              <a:sym typeface="Open Sans Regular"/>
            </a:endParaRPr>
          </a:p>
        </p:txBody>
      </p:sp>
      <p:sp>
        <p:nvSpPr>
          <p:cNvPr id="14" name="Прямоугольник 14"/>
          <p:cNvSpPr txBox="1"/>
          <p:nvPr/>
        </p:nvSpPr>
        <p:spPr>
          <a:xfrm>
            <a:off x="1453700" y="915311"/>
            <a:ext cx="1991160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latin typeface="Roboto Slab Regular"/>
              </a:rPr>
              <a:t>Предпосылки к запуску проекта переработки отходов пленки</a:t>
            </a:r>
            <a:endParaRPr lang="ru-RU" sz="4000" dirty="0">
              <a:latin typeface="Roboto Slab Regular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8</a:t>
            </a:fld>
            <a:endParaRPr lang="ru-RU"/>
          </a:p>
        </p:txBody>
      </p:sp>
      <p:sp>
        <p:nvSpPr>
          <p:cNvPr id="27" name="Прямоугольник 14"/>
          <p:cNvSpPr txBox="1"/>
          <p:nvPr/>
        </p:nvSpPr>
        <p:spPr>
          <a:xfrm>
            <a:off x="2263494" y="213737"/>
            <a:ext cx="1735902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rIns="45720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algn="ctr"/>
            <a:r>
              <a:rPr lang="ru-RU" sz="4000" dirty="0" smtClean="0"/>
              <a:t>ООО «Мираторг </a:t>
            </a:r>
            <a:r>
              <a:rPr lang="ru-RU" sz="4000" dirty="0"/>
              <a:t>Запад»</a:t>
            </a:r>
            <a:endParaRPr sz="4000" dirty="0"/>
          </a:p>
        </p:txBody>
      </p:sp>
      <p:sp>
        <p:nvSpPr>
          <p:cNvPr id="15" name="Прямоугольник 14"/>
          <p:cNvSpPr txBox="1"/>
          <p:nvPr/>
        </p:nvSpPr>
        <p:spPr>
          <a:xfrm>
            <a:off x="1937646" y="2049211"/>
            <a:ext cx="650296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rIns="45720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algn="ctr"/>
            <a:r>
              <a:rPr lang="ru-RU" sz="4000" dirty="0" smtClean="0"/>
              <a:t>финансовый анализ </a:t>
            </a:r>
            <a:endParaRPr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281" y="2940355"/>
            <a:ext cx="7227612" cy="749472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542847" y="7792596"/>
            <a:ext cx="930786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ru-RU" sz="4000" b="0" cap="all" dirty="0">
                <a:latin typeface="Roboto Slab Bold"/>
                <a:ea typeface="Roboto Slab Bold"/>
                <a:cs typeface="Roboto Slab Bold"/>
                <a:sym typeface="Roboto Slab Bold"/>
              </a:rPr>
              <a:t>Проблемы и предложения:</a:t>
            </a:r>
          </a:p>
          <a:p>
            <a:pPr algn="l"/>
            <a:endParaRPr lang="ru-RU" sz="2400" dirty="0" smtClean="0">
              <a:latin typeface="+mn-lt"/>
              <a:ea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400" b="0" dirty="0" smtClean="0">
                <a:latin typeface="+mn-lt"/>
                <a:ea typeface="Times New Roman" panose="02020603050405020304" pitchFamily="18" charset="0"/>
              </a:rPr>
              <a:t>необходимо </a:t>
            </a:r>
            <a:r>
              <a:rPr lang="ru-RU" sz="2400" b="0" dirty="0">
                <a:latin typeface="+mn-lt"/>
                <a:ea typeface="Times New Roman" panose="02020603050405020304" pitchFamily="18" charset="0"/>
              </a:rPr>
              <a:t>снижать переменные </a:t>
            </a:r>
            <a:r>
              <a:rPr lang="ru-RU" sz="2400" b="0" dirty="0" smtClean="0">
                <a:latin typeface="+mn-lt"/>
                <a:ea typeface="Times New Roman" panose="02020603050405020304" pitchFamily="18" charset="0"/>
              </a:rPr>
              <a:t>расходы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400" b="0" dirty="0">
                <a:latin typeface="+mn-lt"/>
                <a:ea typeface="Times New Roman" panose="02020603050405020304" pitchFamily="18" charset="0"/>
              </a:rPr>
              <a:t>объемы отходов полимерной пленки растут пропорционально увеличению объемов </a:t>
            </a:r>
            <a:r>
              <a:rPr lang="ru-RU" sz="2400" b="0" dirty="0" smtClean="0">
                <a:latin typeface="+mn-lt"/>
                <a:ea typeface="Times New Roman" panose="02020603050405020304" pitchFamily="18" charset="0"/>
              </a:rPr>
              <a:t>производства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400" b="0" dirty="0" smtClean="0">
                <a:latin typeface="+mn-lt"/>
                <a:ea typeface="Times New Roman" panose="02020603050405020304" pitchFamily="18" charset="0"/>
              </a:rPr>
              <a:t>675 т/г -  отходов пленки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400" b="0" dirty="0" smtClean="0">
                <a:latin typeface="+mn-lt"/>
                <a:ea typeface="Times New Roman" panose="02020603050405020304" pitchFamily="18" charset="0"/>
              </a:rPr>
              <a:t>есть </a:t>
            </a:r>
            <a:r>
              <a:rPr lang="ru-RU" sz="2400" b="0" dirty="0">
                <a:latin typeface="+mn-lt"/>
                <a:ea typeface="Times New Roman" panose="02020603050405020304" pitchFamily="18" charset="0"/>
              </a:rPr>
              <a:t>сложности с реализацией и утилизацией пленки, контактировавшей с мясным сырьем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400" b="0" dirty="0">
                <a:latin typeface="+mn-lt"/>
                <a:ea typeface="Times New Roman" panose="02020603050405020304" pitchFamily="18" charset="0"/>
              </a:rPr>
              <a:t>н</a:t>
            </a:r>
            <a:r>
              <a:rPr lang="ru-RU" sz="2400" b="0" dirty="0" smtClean="0">
                <a:latin typeface="+mn-lt"/>
                <a:ea typeface="Times New Roman" panose="02020603050405020304" pitchFamily="18" charset="0"/>
              </a:rPr>
              <a:t>еобходимо минимизировать </a:t>
            </a:r>
            <a:r>
              <a:rPr lang="ru-RU" sz="2400" b="0" dirty="0">
                <a:latin typeface="+mn-lt"/>
                <a:ea typeface="Times New Roman" panose="02020603050405020304" pitchFamily="18" charset="0"/>
              </a:rPr>
              <a:t>утилизацию и захоронение пластиковых отходов, </a:t>
            </a:r>
            <a:endParaRPr lang="ru-RU" sz="2400" b="0" dirty="0" smtClean="0">
              <a:latin typeface="+mn-lt"/>
              <a:ea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400" b="0" dirty="0">
                <a:latin typeface="+mn-lt"/>
                <a:ea typeface="Times New Roman" panose="02020603050405020304" pitchFamily="18" charset="0"/>
              </a:rPr>
              <a:t>в</a:t>
            </a:r>
            <a:r>
              <a:rPr lang="ru-RU" sz="2400" b="0" dirty="0" smtClean="0">
                <a:latin typeface="+mn-lt"/>
                <a:ea typeface="Times New Roman" panose="02020603050405020304" pitchFamily="18" charset="0"/>
              </a:rPr>
              <a:t>озможно увеличить </a:t>
            </a:r>
            <a:r>
              <a:rPr lang="ru-RU" sz="2400" b="0" dirty="0">
                <a:latin typeface="+mn-lt"/>
                <a:ea typeface="Times New Roman" panose="02020603050405020304" pitchFamily="18" charset="0"/>
              </a:rPr>
              <a:t>сырьевую базу для переработчиков пластиковых </a:t>
            </a:r>
            <a:r>
              <a:rPr lang="ru-RU" sz="2400" b="0" dirty="0" smtClean="0">
                <a:latin typeface="+mn-lt"/>
                <a:ea typeface="Times New Roman" panose="02020603050405020304" pitchFamily="18" charset="0"/>
              </a:rPr>
              <a:t>изделий</a:t>
            </a:r>
            <a:endParaRPr lang="ru-RU" sz="2400" b="0" dirty="0"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5160" t="20940" r="16956" b="47094"/>
          <a:stretch/>
        </p:blipFill>
        <p:spPr>
          <a:xfrm>
            <a:off x="9302262" y="1771733"/>
            <a:ext cx="9826383" cy="563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215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"/>
          <p:cNvSpPr/>
          <p:nvPr/>
        </p:nvSpPr>
        <p:spPr>
          <a:xfrm>
            <a:off x="19296673" y="-182457"/>
            <a:ext cx="5331985" cy="14080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19" y="25"/>
                </a:moveTo>
                <a:lnTo>
                  <a:pt x="21600" y="21590"/>
                </a:lnTo>
                <a:lnTo>
                  <a:pt x="9170" y="21600"/>
                </a:lnTo>
                <a:lnTo>
                  <a:pt x="9088" y="7429"/>
                </a:lnTo>
                <a:lnTo>
                  <a:pt x="0" y="7400"/>
                </a:lnTo>
                <a:lnTo>
                  <a:pt x="0" y="4319"/>
                </a:lnTo>
                <a:cubicBezTo>
                  <a:pt x="3101" y="4070"/>
                  <a:pt x="5979" y="3520"/>
                  <a:pt x="8353" y="2724"/>
                </a:cubicBezTo>
                <a:cubicBezTo>
                  <a:pt x="10568" y="1981"/>
                  <a:pt x="12276" y="1047"/>
                  <a:pt x="13331" y="0"/>
                </a:cubicBezTo>
                <a:lnTo>
                  <a:pt x="21519" y="25"/>
                </a:lnTo>
                <a:close/>
              </a:path>
            </a:pathLst>
          </a:custGeom>
          <a:solidFill>
            <a:srgbClr val="C90028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143" name="Picture 2" descr="Picture 2"/>
          <p:cNvPicPr>
            <a:picLocks noChangeAspect="1"/>
          </p:cNvPicPr>
          <p:nvPr/>
        </p:nvPicPr>
        <p:blipFill>
          <a:blip r:embed="rId2"/>
          <a:srcRect b="33137"/>
          <a:stretch>
            <a:fillRect/>
          </a:stretch>
        </p:blipFill>
        <p:spPr>
          <a:xfrm rot="16200000">
            <a:off x="19397731" y="6341829"/>
            <a:ext cx="7266308" cy="103241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Прямоугольник 14"/>
          <p:cNvSpPr txBox="1"/>
          <p:nvPr/>
        </p:nvSpPr>
        <p:spPr>
          <a:xfrm>
            <a:off x="22498113" y="11409680"/>
            <a:ext cx="2077117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80000"/>
              </a:lnSpc>
              <a:defRPr sz="2400" b="0" cap="all" spc="12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all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 Bold"/>
                <a:sym typeface="Roboto Slab Bold"/>
              </a:rPr>
              <a:t>МЫ — ОДНА СТРАНА</a:t>
            </a:r>
          </a:p>
        </p:txBody>
      </p:sp>
      <p:sp>
        <p:nvSpPr>
          <p:cNvPr id="14" name="Прямоугольник 14"/>
          <p:cNvSpPr txBox="1"/>
          <p:nvPr/>
        </p:nvSpPr>
        <p:spPr>
          <a:xfrm>
            <a:off x="1453700" y="651803"/>
            <a:ext cx="19911607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600" b="1" dirty="0">
              <a:latin typeface="Roboto Slab Regular"/>
            </a:endParaRPr>
          </a:p>
        </p:txBody>
      </p:sp>
      <p:sp>
        <p:nvSpPr>
          <p:cNvPr id="17" name="Прямоугольник 14"/>
          <p:cNvSpPr txBox="1"/>
          <p:nvPr/>
        </p:nvSpPr>
        <p:spPr>
          <a:xfrm>
            <a:off x="2584938" y="640363"/>
            <a:ext cx="18059400" cy="1175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rIns="45720">
            <a:spAutoFit/>
          </a:bodyPr>
          <a:lstStyle>
            <a:lvl1pPr algn="l" defTabSz="457200">
              <a:lnSpc>
                <a:spcPct val="80000"/>
              </a:lnSpc>
              <a:defRPr sz="7500" b="0" cap="all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algn="ctr"/>
            <a:r>
              <a:rPr lang="ru-RU" sz="4000" dirty="0"/>
              <a:t>ООО «Мираторг Запад»</a:t>
            </a:r>
          </a:p>
          <a:p>
            <a:pPr algn="ctr"/>
            <a:r>
              <a:rPr lang="ru-RU" sz="4800" dirty="0">
                <a:latin typeface="+mn-lt"/>
              </a:rPr>
              <a:t>организации переработки полимерной </a:t>
            </a:r>
            <a:r>
              <a:rPr lang="ru-RU" sz="4800" dirty="0" smtClean="0">
                <a:latin typeface="+mn-lt"/>
              </a:rPr>
              <a:t>пленки</a:t>
            </a:r>
            <a:endParaRPr lang="ru-RU" sz="4800" dirty="0">
              <a:latin typeface="+mn-lt"/>
            </a:endParaRPr>
          </a:p>
        </p:txBody>
      </p:sp>
      <p:pic>
        <p:nvPicPr>
          <p:cNvPr id="9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" t="32137" r="33333" b="27612"/>
          <a:stretch>
            <a:fillRect/>
          </a:stretch>
        </p:blipFill>
        <p:spPr bwMode="auto">
          <a:xfrm>
            <a:off x="1638438" y="2286000"/>
            <a:ext cx="6028453" cy="332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9</a:t>
            </a:fld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92252" y="6761857"/>
            <a:ext cx="6520823" cy="51758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  <a:sym typeface="Helvetica Neue Medium"/>
              </a:rPr>
              <a:t>Рабочая группа проекта</a:t>
            </a:r>
          </a:p>
          <a:p>
            <a:pPr marL="342900" indent="-342900" algn="l">
              <a:buFont typeface="Wingdings" panose="05000000000000000000" pitchFamily="2" charset="2"/>
              <a:buChar char="ü"/>
              <a:defRPr/>
            </a:pPr>
            <a:r>
              <a:rPr lang="ru-RU" altLang="ru-RU" sz="2400" b="0" kern="100" dirty="0"/>
              <a:t>Генеральный директор</a:t>
            </a:r>
          </a:p>
          <a:p>
            <a:pPr marL="342900" indent="-342900" algn="l">
              <a:buFont typeface="Wingdings" panose="05000000000000000000" pitchFamily="2" charset="2"/>
              <a:buChar char="ü"/>
              <a:defRPr/>
            </a:pPr>
            <a:r>
              <a:rPr lang="ru-RU" altLang="ru-RU" sz="2400" b="0" kern="100" dirty="0"/>
              <a:t>Директор департамента качества</a:t>
            </a:r>
          </a:p>
          <a:p>
            <a:pPr marL="342900" indent="-342900" algn="l">
              <a:buFont typeface="Wingdings" panose="05000000000000000000" pitchFamily="2" charset="2"/>
              <a:buChar char="ü"/>
              <a:defRPr/>
            </a:pPr>
            <a:r>
              <a:rPr lang="ru-RU" altLang="ru-RU" sz="2400" b="0" kern="100" dirty="0"/>
              <a:t>Руководитель группы закупок</a:t>
            </a:r>
          </a:p>
          <a:p>
            <a:pPr marL="342900" indent="-342900" algn="l">
              <a:buFont typeface="Wingdings" panose="05000000000000000000" pitchFamily="2" charset="2"/>
              <a:buChar char="ü"/>
              <a:defRPr/>
            </a:pPr>
            <a:r>
              <a:rPr lang="ru-RU" altLang="ru-RU" sz="2400" b="0" kern="100" dirty="0"/>
              <a:t>Технический директор</a:t>
            </a:r>
          </a:p>
          <a:p>
            <a:pPr marL="342900" indent="-342900" algn="l">
              <a:buFont typeface="Wingdings" panose="05000000000000000000" pitchFamily="2" charset="2"/>
              <a:buChar char="ü"/>
              <a:defRPr/>
            </a:pPr>
            <a:r>
              <a:rPr lang="ru-RU" altLang="ru-RU" sz="2400" b="0" kern="100" dirty="0"/>
              <a:t>Директор по персоналу</a:t>
            </a:r>
          </a:p>
          <a:p>
            <a:pPr marL="342900" indent="-342900" algn="l">
              <a:buFont typeface="Wingdings" panose="05000000000000000000" pitchFamily="2" charset="2"/>
              <a:buChar char="ü"/>
              <a:defRPr/>
            </a:pPr>
            <a:r>
              <a:rPr lang="ru-RU" altLang="ru-RU" sz="2400" b="0" kern="100" dirty="0"/>
              <a:t>Руководитель службы безопасности</a:t>
            </a:r>
          </a:p>
          <a:p>
            <a:pPr marL="342900" indent="-342900" algn="l">
              <a:buFont typeface="Wingdings" panose="05000000000000000000" pitchFamily="2" charset="2"/>
              <a:buChar char="ü"/>
              <a:defRPr/>
            </a:pPr>
            <a:r>
              <a:rPr lang="ru-RU" altLang="ru-RU" sz="2400" b="0" kern="100" dirty="0"/>
              <a:t>Руководитель отдела ИТ</a:t>
            </a:r>
          </a:p>
          <a:p>
            <a:pPr marL="342900" indent="-342900" algn="l">
              <a:buFont typeface="Wingdings" panose="05000000000000000000" pitchFamily="2" charset="2"/>
              <a:buChar char="ü"/>
              <a:defRPr/>
            </a:pPr>
            <a:r>
              <a:rPr lang="ru-RU" altLang="ru-RU" sz="2400" b="0" kern="100" dirty="0"/>
              <a:t>Эколог</a:t>
            </a:r>
          </a:p>
          <a:p>
            <a:pPr marL="342900" indent="-342900" algn="l">
              <a:buFont typeface="Wingdings" panose="05000000000000000000" pitchFamily="2" charset="2"/>
              <a:buChar char="ü"/>
              <a:defRPr/>
            </a:pPr>
            <a:r>
              <a:rPr lang="ru-RU" altLang="ru-RU" sz="2400" b="0" kern="100" dirty="0"/>
              <a:t>Инженер по охране труда</a:t>
            </a:r>
          </a:p>
          <a:p>
            <a:pPr marL="342900" indent="-342900" algn="l">
              <a:buFont typeface="Wingdings" panose="05000000000000000000" pitchFamily="2" charset="2"/>
              <a:buChar char="ü"/>
              <a:defRPr/>
            </a:pPr>
            <a:r>
              <a:rPr lang="ru-RU" altLang="ru-RU" sz="2400" b="0" kern="100" dirty="0"/>
              <a:t>Инженер по пожарной </a:t>
            </a:r>
            <a:r>
              <a:rPr lang="ru-RU" altLang="ru-RU" sz="2400" b="0" kern="100" dirty="0" smtClean="0"/>
              <a:t>безопасности</a:t>
            </a:r>
            <a:endParaRPr lang="ru-RU" sz="2400" b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4"/>
          <a:srcRect l="34914" t="36281" r="18620" b="30064"/>
          <a:stretch/>
        </p:blipFill>
        <p:spPr bwMode="auto">
          <a:xfrm>
            <a:off x="8581051" y="2021594"/>
            <a:ext cx="10469437" cy="4572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6795" t="21796" r="18012" b="9657"/>
          <a:stretch/>
        </p:blipFill>
        <p:spPr>
          <a:xfrm>
            <a:off x="8827235" y="6594231"/>
            <a:ext cx="8528780" cy="705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103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3720</TotalTime>
  <Words>954</Words>
  <Application>Microsoft Office PowerPoint</Application>
  <PresentationFormat>Произвольный</PresentationFormat>
  <Paragraphs>163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Arial Unicode MS</vt:lpstr>
      <vt:lpstr>Arial</vt:lpstr>
      <vt:lpstr>Calibri</vt:lpstr>
      <vt:lpstr>Helvetica Neue</vt:lpstr>
      <vt:lpstr>Helvetica Neue Light</vt:lpstr>
      <vt:lpstr>Helvetica Neue Medium</vt:lpstr>
      <vt:lpstr>Open Sans Regular</vt:lpstr>
      <vt:lpstr>Roboto Slab Bold</vt:lpstr>
      <vt:lpstr>Roboto Slab Regular</vt:lpstr>
      <vt:lpstr>Times New Roman</vt:lpstr>
      <vt:lpstr>Wingdings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Татьяна Солдатова</dc:creator>
  <cp:lastModifiedBy>Natalya Egorova</cp:lastModifiedBy>
  <cp:revision>297</cp:revision>
  <dcterms:modified xsi:type="dcterms:W3CDTF">2022-05-25T12:40:00Z</dcterms:modified>
</cp:coreProperties>
</file>