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174" r:id="rId1"/>
  </p:sldMasterIdLst>
  <p:notesMasterIdLst>
    <p:notesMasterId r:id="rId11"/>
  </p:notesMasterIdLst>
  <p:sldIdLst>
    <p:sldId id="256" r:id="rId2"/>
    <p:sldId id="413" r:id="rId3"/>
    <p:sldId id="368" r:id="rId4"/>
    <p:sldId id="322" r:id="rId5"/>
    <p:sldId id="414" r:id="rId6"/>
    <p:sldId id="416" r:id="rId7"/>
    <p:sldId id="418" r:id="rId8"/>
    <p:sldId id="417" r:id="rId9"/>
    <p:sldId id="354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2" userDrawn="1">
          <p15:clr>
            <a:srgbClr val="A4A3A4"/>
          </p15:clr>
        </p15:guide>
        <p15:guide id="2" pos="2181" userDrawn="1">
          <p15:clr>
            <a:srgbClr val="A4A3A4"/>
          </p15:clr>
        </p15:guide>
        <p15:guide id="3" orient="horz" pos="2864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89261" autoAdjust="0"/>
  </p:normalViewPr>
  <p:slideViewPr>
    <p:cSldViewPr>
      <p:cViewPr varScale="1">
        <p:scale>
          <a:sx n="90" d="100"/>
          <a:sy n="90" d="100"/>
        </p:scale>
        <p:origin x="124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2"/>
        <p:guide pos="2181"/>
        <p:guide orient="horz" pos="286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 noChangeArrowheads="1"/>
          </p:cNvSpPr>
          <p:nvPr/>
        </p:nvSpPr>
        <p:spPr bwMode="auto">
          <a:xfrm>
            <a:off x="1" y="1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126" tIns="45563" rIns="91126" bIns="4556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4813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700" tIns="46644" rIns="89700" bIns="46644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1263" algn="l"/>
                <a:tab pos="1822526" algn="l"/>
                <a:tab pos="2733789" algn="l"/>
                <a:tab pos="3645052" algn="l"/>
                <a:tab pos="4556315" algn="l"/>
                <a:tab pos="5467578" algn="l"/>
                <a:tab pos="6378840" algn="l"/>
                <a:tab pos="7290103" algn="l"/>
                <a:tab pos="8202949" algn="l"/>
                <a:tab pos="9114212" algn="l"/>
                <a:tab pos="100254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6" y="0"/>
            <a:ext cx="2944813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700" tIns="46644" rIns="89700" bIns="46644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1263" algn="l"/>
                <a:tab pos="1822526" algn="l"/>
                <a:tab pos="2733789" algn="l"/>
                <a:tab pos="3645052" algn="l"/>
                <a:tab pos="4556315" algn="l"/>
                <a:tab pos="5467578" algn="l"/>
                <a:tab pos="6378840" algn="l"/>
                <a:tab pos="7290103" algn="l"/>
                <a:tab pos="8202949" algn="l"/>
                <a:tab pos="9114212" algn="l"/>
                <a:tab pos="100254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689318"/>
            <a:ext cx="5438775" cy="44430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700" tIns="46644" rIns="89700" bIns="46644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378635"/>
            <a:ext cx="2944813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700" tIns="46644" rIns="89700" bIns="46644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1263" algn="l"/>
                <a:tab pos="1822526" algn="l"/>
                <a:tab pos="2733789" algn="l"/>
                <a:tab pos="3645052" algn="l"/>
                <a:tab pos="4556315" algn="l"/>
                <a:tab pos="5467578" algn="l"/>
                <a:tab pos="6378840" algn="l"/>
                <a:tab pos="7290103" algn="l"/>
                <a:tab pos="8202949" algn="l"/>
                <a:tab pos="9114212" algn="l"/>
                <a:tab pos="100254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6" y="9378635"/>
            <a:ext cx="2944813" cy="4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700" tIns="46644" rIns="89700" bIns="46644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1263" algn="l"/>
                <a:tab pos="1822526" algn="l"/>
                <a:tab pos="2733789" algn="l"/>
                <a:tab pos="3645052" algn="l"/>
                <a:tab pos="4556315" algn="l"/>
                <a:tab pos="5467578" algn="l"/>
                <a:tab pos="6378840" algn="l"/>
                <a:tab pos="7290103" algn="l"/>
                <a:tab pos="8202949" algn="l"/>
                <a:tab pos="9114212" algn="l"/>
                <a:tab pos="100254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1DB5ED-FCE5-48CA-9EA2-21D8905E7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FF00172-22E1-4225-85AE-C2DBFDA7A1E2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318"/>
            <a:ext cx="5440363" cy="4539373"/>
          </a:xfrm>
          <a:noFill/>
        </p:spPr>
        <p:txBody>
          <a:bodyPr wrap="none" lIns="91135" tIns="45568" rIns="91135" bIns="45568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D5E0E-F356-425F-A04F-7942011E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095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6349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54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1371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689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53A69-753F-4DFA-8DDA-B3C9895ED8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7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30A7F-FE26-4974-AA3D-490AB5CB7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4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1425A-257D-49BB-A857-5DD65CB31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6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1AE39-DA30-4043-8E42-2A1BA8105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9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769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A2CBA-7891-4DA0-97D8-1D9399929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6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3FD4F-433C-4501-B2E2-549FE8C66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3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90D84-3CAA-4F0D-B0A2-9AF6BA13E1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4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CA9F4-61DB-481C-9CC9-9810D7F3F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2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338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10.02.10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781AA3B-0E20-461A-A010-0E8CC45EE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  <p:sldLayoutId id="2147485186" r:id="rId12"/>
    <p:sldLayoutId id="2147485187" r:id="rId13"/>
    <p:sldLayoutId id="2147485188" r:id="rId14"/>
    <p:sldLayoutId id="2147485189" r:id="rId15"/>
    <p:sldLayoutId id="214748519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4624388"/>
            <a:ext cx="9144000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7885113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РФ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ФГАОУ ВО «БАЛТИЙСКИЙ ФЕДЕРАЛЬНЫЙ УНИВЕРСИТЕТ ИМЕНИ ИММАНУИЛА КАНТА»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бизнеса и предпринимательства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Президентская программа подготовки управленческих кадров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аттестационная работа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AC9935-D44B-48C6-8EED-BD80149FC03D}"/>
              </a:ext>
            </a:extLst>
          </p:cNvPr>
          <p:cNvSpPr/>
          <p:nvPr/>
        </p:nvSpPr>
        <p:spPr>
          <a:xfrm>
            <a:off x="899592" y="2269452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8300326-5ACA-4BC5-BBFB-A2703DA6FA63}"/>
              </a:ext>
            </a:extLst>
          </p:cNvPr>
          <p:cNvSpPr/>
          <p:nvPr/>
        </p:nvSpPr>
        <p:spPr>
          <a:xfrm>
            <a:off x="899592" y="2194047"/>
            <a:ext cx="7704855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«Бюджетирование как инструмент управления денежными потоками организации (на примере Государственного бюджетного учреждения Калининградской области «Региональный перинатальный центр»)»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менеджмент»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Слушателя: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Коростелёвой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Елены Сергеевны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Ляхова Надежда Юрьевна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				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	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310D-D7F1-457B-BC7A-CC56D5E46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7" y="764705"/>
            <a:ext cx="7416824" cy="3816423"/>
          </a:xfrm>
        </p:spPr>
        <p:txBody>
          <a:bodyPr/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планирования в ГБУ КО «РПЦ», предложить рекомендации по совершенствованию действующей системы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дать характеристику деятельности ГБУ КО РПЦ»;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структурировать денежные потоки и провести анализ системы бюджетирования ГБУ КО «РПЦ»;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обосновать и разработать рекомендации по формированию бюджетных показателей ГБУ КО «РПЦ»;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предложить варианты автоматизации системы бюджетирования в ГБУ КО «РПЦ.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8160DF-87CE-4CCC-B91D-121690DFD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923" y="4653136"/>
            <a:ext cx="7525493" cy="1296144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КО «Региональный перинатальный центр»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бюджетирования в учреждении здравоохранения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7013" cy="39604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 typeface="Times New Roman" pitchFamily="18" charset="0"/>
              <a:buNone/>
            </a:pP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автономное учреждение Калининградской области «Региональный перинатальный центр» введено в действие приказом МЗ КО от 09.09.2009 года №255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В 2018 г.  на основании распоряжения Правительства Калининградской области от 29.06.2018 г. № 118-рп произведена реорганизация ГБУЗ  «Родильный дом Калининградской области № 1» с присоединением  к ГАУ КО «Региональный перинатальный центр» . В 2022 году на основании распоряжения Правительства Калининградской области №149-рп от 23.08.2021 года «Об изменении типа некоторых государственных автономных учреждений Калининградской области» изменена форма собственности на ГБУ.</a:t>
            </a:r>
          </a:p>
          <a:p>
            <a:pPr>
              <a:buFont typeface="Times New Roman" pitchFamily="18" charset="0"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99000" y="590884"/>
            <a:ext cx="3933825" cy="3486189"/>
          </a:xfr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9E288F-A87C-4E21-9739-7F0BA7928085}"/>
              </a:ext>
            </a:extLst>
          </p:cNvPr>
          <p:cNvSpPr/>
          <p:nvPr/>
        </p:nvSpPr>
        <p:spPr>
          <a:xfrm>
            <a:off x="539552" y="4463616"/>
            <a:ext cx="8093273" cy="152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КО «Региональный перинатальный центр» ведущее учреждение родовспоможения Калининградской области третьего уровня.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проходят около 4200 родов в год, это 1/3 всех родов в Калининградской области. 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83569" y="476672"/>
            <a:ext cx="7848872" cy="79208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Финансово-экономические показатели</a:t>
            </a:r>
          </a:p>
        </p:txBody>
      </p:sp>
      <p:graphicFrame>
        <p:nvGraphicFramePr>
          <p:cNvPr id="18441" name="Объект 18440">
            <a:extLst>
              <a:ext uri="{FF2B5EF4-FFF2-40B4-BE49-F238E27FC236}">
                <a16:creationId xmlns:a16="http://schemas.microsoft.com/office/drawing/2014/main" id="{DFFD175F-40E6-461E-BF7D-79FBA16A1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442485"/>
              </p:ext>
            </p:extLst>
          </p:nvPr>
        </p:nvGraphicFramePr>
        <p:xfrm>
          <a:off x="683568" y="1628803"/>
          <a:ext cx="7848872" cy="4641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519">
                  <a:extLst>
                    <a:ext uri="{9D8B030D-6E8A-4147-A177-3AD203B41FA5}">
                      <a16:colId xmlns:a16="http://schemas.microsoft.com/office/drawing/2014/main" val="224111845"/>
                    </a:ext>
                  </a:extLst>
                </a:gridCol>
                <a:gridCol w="1059955">
                  <a:extLst>
                    <a:ext uri="{9D8B030D-6E8A-4147-A177-3AD203B41FA5}">
                      <a16:colId xmlns:a16="http://schemas.microsoft.com/office/drawing/2014/main" val="1895037987"/>
                    </a:ext>
                  </a:extLst>
                </a:gridCol>
                <a:gridCol w="898199">
                  <a:extLst>
                    <a:ext uri="{9D8B030D-6E8A-4147-A177-3AD203B41FA5}">
                      <a16:colId xmlns:a16="http://schemas.microsoft.com/office/drawing/2014/main" val="4081069670"/>
                    </a:ext>
                  </a:extLst>
                </a:gridCol>
                <a:gridCol w="1176193">
                  <a:extLst>
                    <a:ext uri="{9D8B030D-6E8A-4147-A177-3AD203B41FA5}">
                      <a16:colId xmlns:a16="http://schemas.microsoft.com/office/drawing/2014/main" val="2373201064"/>
                    </a:ext>
                  </a:extLst>
                </a:gridCol>
                <a:gridCol w="1036383">
                  <a:extLst>
                    <a:ext uri="{9D8B030D-6E8A-4147-A177-3AD203B41FA5}">
                      <a16:colId xmlns:a16="http://schemas.microsoft.com/office/drawing/2014/main" val="1563747537"/>
                    </a:ext>
                  </a:extLst>
                </a:gridCol>
                <a:gridCol w="1013623">
                  <a:extLst>
                    <a:ext uri="{9D8B030D-6E8A-4147-A177-3AD203B41FA5}">
                      <a16:colId xmlns:a16="http://schemas.microsoft.com/office/drawing/2014/main" val="2239254623"/>
                    </a:ext>
                  </a:extLst>
                </a:gridCol>
              </a:tblGrid>
              <a:tr h="593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(+,-)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7012018"/>
                  </a:ext>
                </a:extLst>
              </a:tr>
              <a:tr h="191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1519499"/>
                  </a:ext>
                </a:extLst>
              </a:tr>
              <a:tr h="392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Выручка от продаж,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данные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642 923,9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760 701,1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117 777,2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841078"/>
                  </a:ext>
                </a:extLst>
              </a:tr>
              <a:tr h="392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 по обычной деятельности,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данные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590 464,5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801 070,5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210 606,0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2292600"/>
                  </a:ext>
                </a:extLst>
              </a:tr>
              <a:tr h="3926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Прибыль (убыток) от продаж,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п.1-п.2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52 459,4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-40 369,4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-92 828,8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56393161"/>
                  </a:ext>
                </a:extLst>
              </a:tr>
              <a:tr h="3926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Чистая прибыль (убыток),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данные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51 430,3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-41 916,6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- 93 346,9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- 181,5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2326465"/>
                  </a:ext>
                </a:extLst>
              </a:tr>
              <a:tr h="3926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Среднегодовая стоимость оборотных активов,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данные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35 069,4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44 618,6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9 549,2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6155211"/>
                  </a:ext>
                </a:extLst>
              </a:tr>
              <a:tr h="40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Краткосрочная задолженность,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данные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27 442,6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64 164,9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36 722,3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2098640"/>
                  </a:ext>
                </a:extLst>
              </a:tr>
              <a:tr h="334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Коэффициент ликвидности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п.5:п.6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90180983"/>
                  </a:ext>
                </a:extLst>
              </a:tr>
              <a:tr h="334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Рентабельность продаж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1770960"/>
                  </a:ext>
                </a:extLst>
              </a:tr>
              <a:tr h="3926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Коэффициент финансовой устойчивости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45671652"/>
                  </a:ext>
                </a:extLst>
              </a:tr>
            </a:tbl>
          </a:graphicData>
        </a:graphic>
      </p:graphicFrame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294005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68D2E53-0D0A-45E0-B7CA-C853D8FA9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2555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36">
            <a:extLst>
              <a:ext uri="{FF2B5EF4-FFF2-40B4-BE49-F238E27FC236}">
                <a16:creationId xmlns:a16="http://schemas.microsoft.com/office/drawing/2014/main" id="{6E9BB3BD-33E7-4593-A4B9-FDFB09875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566" y="0"/>
            <a:ext cx="117001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B594738-5B90-4087-8104-19A28ADC5DB8}"/>
              </a:ext>
            </a:extLst>
          </p:cNvPr>
          <p:cNvSpPr/>
          <p:nvPr/>
        </p:nvSpPr>
        <p:spPr>
          <a:xfrm>
            <a:off x="333701" y="3179375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врача по педиатрии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FAB1B6-6984-40CF-BACD-BE25DBFDAC77}"/>
              </a:ext>
            </a:extLst>
          </p:cNvPr>
          <p:cNvSpPr/>
          <p:nvPr/>
        </p:nvSpPr>
        <p:spPr>
          <a:xfrm>
            <a:off x="2405827" y="3165678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врача по акушерству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C977CC3-6661-4EBC-B333-FF00D8AA6D8F}"/>
              </a:ext>
            </a:extLst>
          </p:cNvPr>
          <p:cNvSpPr/>
          <p:nvPr/>
        </p:nvSpPr>
        <p:spPr>
          <a:xfrm>
            <a:off x="4807921" y="3172125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поликлиники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FE460C4-4239-44F5-9DE8-F49963B4B5A1}"/>
              </a:ext>
            </a:extLst>
          </p:cNvPr>
          <p:cNvSpPr/>
          <p:nvPr/>
        </p:nvSpPr>
        <p:spPr>
          <a:xfrm>
            <a:off x="6551345" y="3160944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врача по экономике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3A9A9FAB-3402-497F-8FBC-0D0C8C7ACC58}"/>
              </a:ext>
            </a:extLst>
          </p:cNvPr>
          <p:cNvCxnSpPr>
            <a:cxnSpLocks/>
          </p:cNvCxnSpPr>
          <p:nvPr/>
        </p:nvCxnSpPr>
        <p:spPr>
          <a:xfrm flipH="1">
            <a:off x="1210169" y="1918466"/>
            <a:ext cx="2221530" cy="1270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13DBD90-B6D9-4F65-B432-1A36F4C01089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125907" y="2257591"/>
            <a:ext cx="551665" cy="908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C62B33C-D3F4-447D-8868-9639CB27EC82}"/>
              </a:ext>
            </a:extLst>
          </p:cNvPr>
          <p:cNvCxnSpPr>
            <a:cxnSpLocks/>
          </p:cNvCxnSpPr>
          <p:nvPr/>
        </p:nvCxnSpPr>
        <p:spPr>
          <a:xfrm>
            <a:off x="5149072" y="2230055"/>
            <a:ext cx="335641" cy="908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2633D4A5-8161-400D-A67A-80CD80E6356B}"/>
              </a:ext>
            </a:extLst>
          </p:cNvPr>
          <p:cNvCxnSpPr>
            <a:cxnSpLocks/>
          </p:cNvCxnSpPr>
          <p:nvPr/>
        </p:nvCxnSpPr>
        <p:spPr>
          <a:xfrm>
            <a:off x="5483767" y="1749414"/>
            <a:ext cx="1896545" cy="1365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FE75EDC-5D8C-4002-9B0F-1DAF99BE68A8}"/>
              </a:ext>
            </a:extLst>
          </p:cNvPr>
          <p:cNvSpPr/>
          <p:nvPr/>
        </p:nvSpPr>
        <p:spPr>
          <a:xfrm>
            <a:off x="3539551" y="1485995"/>
            <a:ext cx="1944216" cy="7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431BC6-B293-484D-94E7-AFF7971E4B41}"/>
              </a:ext>
            </a:extLst>
          </p:cNvPr>
          <p:cNvSpPr/>
          <p:nvPr/>
        </p:nvSpPr>
        <p:spPr>
          <a:xfrm>
            <a:off x="406254" y="4941168"/>
            <a:ext cx="12241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неонатологии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AB04D9C-6B96-46A0-932E-DCBFE09F1E4D}"/>
              </a:ext>
            </a:extLst>
          </p:cNvPr>
          <p:cNvSpPr/>
          <p:nvPr/>
        </p:nvSpPr>
        <p:spPr>
          <a:xfrm>
            <a:off x="3707586" y="4225929"/>
            <a:ext cx="9144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АУП</a:t>
            </a:r>
          </a:p>
          <a:p>
            <a:pPr algn="ctr"/>
            <a:endParaRPr lang="ru-RU" dirty="0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9B03CC4F-7733-483F-BC70-8C5460DE57E1}"/>
              </a:ext>
            </a:extLst>
          </p:cNvPr>
          <p:cNvCxnSpPr>
            <a:cxnSpLocks/>
          </p:cNvCxnSpPr>
          <p:nvPr/>
        </p:nvCxnSpPr>
        <p:spPr>
          <a:xfrm>
            <a:off x="979985" y="3926897"/>
            <a:ext cx="0" cy="958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BA1EA2E-14F6-4710-BA7A-392F3E343189}"/>
              </a:ext>
            </a:extLst>
          </p:cNvPr>
          <p:cNvCxnSpPr>
            <a:cxnSpLocks/>
          </p:cNvCxnSpPr>
          <p:nvPr/>
        </p:nvCxnSpPr>
        <p:spPr>
          <a:xfrm>
            <a:off x="4195939" y="2252548"/>
            <a:ext cx="18002" cy="1872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6EB5C95-6458-4D63-A66C-4E3F85DA64EF}"/>
              </a:ext>
            </a:extLst>
          </p:cNvPr>
          <p:cNvCxnSpPr>
            <a:cxnSpLocks/>
          </p:cNvCxnSpPr>
          <p:nvPr/>
        </p:nvCxnSpPr>
        <p:spPr>
          <a:xfrm>
            <a:off x="2915816" y="3890475"/>
            <a:ext cx="0" cy="1079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072F151-F04B-4FA1-AB11-8BC9F9505760}"/>
              </a:ext>
            </a:extLst>
          </p:cNvPr>
          <p:cNvSpPr/>
          <p:nvPr/>
        </p:nvSpPr>
        <p:spPr>
          <a:xfrm>
            <a:off x="2411760" y="4957335"/>
            <a:ext cx="12241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акушерского стационара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C68D109B-342E-40C0-90BD-B74D377B23CD}"/>
              </a:ext>
            </a:extLst>
          </p:cNvPr>
          <p:cNvCxnSpPr>
            <a:cxnSpLocks/>
          </p:cNvCxnSpPr>
          <p:nvPr/>
        </p:nvCxnSpPr>
        <p:spPr>
          <a:xfrm>
            <a:off x="5276933" y="3898236"/>
            <a:ext cx="10478" cy="105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AB22F2A-B615-477B-A431-6284C18EE45A}"/>
              </a:ext>
            </a:extLst>
          </p:cNvPr>
          <p:cNvSpPr/>
          <p:nvPr/>
        </p:nvSpPr>
        <p:spPr>
          <a:xfrm>
            <a:off x="4621986" y="4969866"/>
            <a:ext cx="134018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Поликлиника, дневной стационар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69B41B3-0D40-4EDE-ADFC-6CB04CA82ED7}"/>
              </a:ext>
            </a:extLst>
          </p:cNvPr>
          <p:cNvCxnSpPr>
            <a:cxnSpLocks/>
          </p:cNvCxnSpPr>
          <p:nvPr/>
        </p:nvCxnSpPr>
        <p:spPr>
          <a:xfrm>
            <a:off x="7223242" y="3870251"/>
            <a:ext cx="26107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416C5CC-27AC-48DE-93DC-460F64B2D13B}"/>
              </a:ext>
            </a:extLst>
          </p:cNvPr>
          <p:cNvSpPr/>
          <p:nvPr/>
        </p:nvSpPr>
        <p:spPr>
          <a:xfrm>
            <a:off x="6637281" y="4941168"/>
            <a:ext cx="12241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Бухгалтерия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ПЭО</a:t>
            </a:r>
          </a:p>
        </p:txBody>
      </p:sp>
      <p:graphicFrame>
        <p:nvGraphicFramePr>
          <p:cNvPr id="27" name="Таблица 28">
            <a:extLst>
              <a:ext uri="{FF2B5EF4-FFF2-40B4-BE49-F238E27FC236}">
                <a16:creationId xmlns:a16="http://schemas.microsoft.com/office/drawing/2014/main" id="{317AD186-52C3-4886-A0B0-1F8177C20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35181"/>
              </p:ext>
            </p:extLst>
          </p:nvPr>
        </p:nvGraphicFramePr>
        <p:xfrm>
          <a:off x="406254" y="519265"/>
          <a:ext cx="7838154" cy="83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8154">
                  <a:extLst>
                    <a:ext uri="{9D8B030D-6E8A-4147-A177-3AD203B41FA5}">
                      <a16:colId xmlns:a16="http://schemas.microsoft.com/office/drawing/2014/main" val="3724002021"/>
                    </a:ext>
                  </a:extLst>
                </a:gridCol>
              </a:tblGrid>
              <a:tr h="83312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Организационная структура управления ГАУ КО «РПЦ»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7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3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B594738-5B90-4087-8104-19A28ADC5DB8}"/>
              </a:ext>
            </a:extLst>
          </p:cNvPr>
          <p:cNvSpPr/>
          <p:nvPr/>
        </p:nvSpPr>
        <p:spPr>
          <a:xfrm>
            <a:off x="895276" y="1392755"/>
            <a:ext cx="1440160" cy="1100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обязательного медицинского страхования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FAB1B6-6984-40CF-BACD-BE25DBFDAC77}"/>
              </a:ext>
            </a:extLst>
          </p:cNvPr>
          <p:cNvSpPr/>
          <p:nvPr/>
        </p:nvSpPr>
        <p:spPr>
          <a:xfrm>
            <a:off x="3851920" y="1392755"/>
            <a:ext cx="1440160" cy="1108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родовых сертификатов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C977CC3-6661-4EBC-B333-FF00D8AA6D8F}"/>
              </a:ext>
            </a:extLst>
          </p:cNvPr>
          <p:cNvSpPr/>
          <p:nvPr/>
        </p:nvSpPr>
        <p:spPr>
          <a:xfrm>
            <a:off x="6395810" y="1630643"/>
            <a:ext cx="1440160" cy="1233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выполнение государственного задания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FE460C4-4239-44F5-9DE8-F49963B4B5A1}"/>
              </a:ext>
            </a:extLst>
          </p:cNvPr>
          <p:cNvSpPr/>
          <p:nvPr/>
        </p:nvSpPr>
        <p:spPr>
          <a:xfrm>
            <a:off x="971600" y="3120947"/>
            <a:ext cx="1440160" cy="1100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от предпринимательской деятельности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FE75EDC-5D8C-4002-9B0F-1DAF99BE68A8}"/>
              </a:ext>
            </a:extLst>
          </p:cNvPr>
          <p:cNvSpPr/>
          <p:nvPr/>
        </p:nvSpPr>
        <p:spPr>
          <a:xfrm>
            <a:off x="3516871" y="3224942"/>
            <a:ext cx="1944216" cy="7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072F151-F04B-4FA1-AB11-8BC9F9505760}"/>
              </a:ext>
            </a:extLst>
          </p:cNvPr>
          <p:cNvSpPr/>
          <p:nvPr/>
        </p:nvSpPr>
        <p:spPr>
          <a:xfrm>
            <a:off x="1187624" y="4725144"/>
            <a:ext cx="12241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иные цели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AB22F2A-B615-477B-A431-6284C18EE45A}"/>
              </a:ext>
            </a:extLst>
          </p:cNvPr>
          <p:cNvSpPr/>
          <p:nvPr/>
        </p:nvSpPr>
        <p:spPr>
          <a:xfrm>
            <a:off x="4186965" y="4725144"/>
            <a:ext cx="134018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не идентифицированных граждан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416C5CC-27AC-48DE-93DC-460F64B2D13B}"/>
              </a:ext>
            </a:extLst>
          </p:cNvPr>
          <p:cNvSpPr/>
          <p:nvPr/>
        </p:nvSpPr>
        <p:spPr>
          <a:xfrm>
            <a:off x="6566198" y="3944342"/>
            <a:ext cx="12241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(штрафы, пени)</a:t>
            </a:r>
          </a:p>
        </p:txBody>
      </p:sp>
      <p:graphicFrame>
        <p:nvGraphicFramePr>
          <p:cNvPr id="27" name="Таблица 28">
            <a:extLst>
              <a:ext uri="{FF2B5EF4-FFF2-40B4-BE49-F238E27FC236}">
                <a16:creationId xmlns:a16="http://schemas.microsoft.com/office/drawing/2014/main" id="{317AD186-52C3-4886-A0B0-1F8177C20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01834"/>
              </p:ext>
            </p:extLst>
          </p:nvPr>
        </p:nvGraphicFramePr>
        <p:xfrm>
          <a:off x="406254" y="519265"/>
          <a:ext cx="7838154" cy="83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8154">
                  <a:extLst>
                    <a:ext uri="{9D8B030D-6E8A-4147-A177-3AD203B41FA5}">
                      <a16:colId xmlns:a16="http://schemas.microsoft.com/office/drawing/2014/main" val="3724002021"/>
                    </a:ext>
                  </a:extLst>
                </a:gridCol>
              </a:tblGrid>
              <a:tr h="83312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Структура дохода ГАУ КО «РПЦ»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71883"/>
                  </a:ext>
                </a:extLst>
              </a:tr>
            </a:tbl>
          </a:graphicData>
        </a:graphic>
      </p:graphicFrame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C83871A7-2FBD-42AC-8354-FF63F5FA34CE}"/>
              </a:ext>
            </a:extLst>
          </p:cNvPr>
          <p:cNvCxnSpPr>
            <a:cxnSpLocks/>
          </p:cNvCxnSpPr>
          <p:nvPr/>
        </p:nvCxnSpPr>
        <p:spPr>
          <a:xfrm>
            <a:off x="5298015" y="241925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79C85902-9616-4FF4-B096-F1FFCD40243C}"/>
              </a:ext>
            </a:extLst>
          </p:cNvPr>
          <p:cNvCxnSpPr/>
          <p:nvPr/>
        </p:nvCxnSpPr>
        <p:spPr>
          <a:xfrm>
            <a:off x="2335436" y="2060848"/>
            <a:ext cx="1310107" cy="106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57B5FC60-956F-49D9-94D7-A17C6EBAF66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572000" y="2501468"/>
            <a:ext cx="0" cy="723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144461FE-F3DD-46FF-86A7-EC1B37EEDE27}"/>
              </a:ext>
            </a:extLst>
          </p:cNvPr>
          <p:cNvCxnSpPr>
            <a:stCxn id="7" idx="2"/>
            <a:endCxn id="17" idx="3"/>
          </p:cNvCxnSpPr>
          <p:nvPr/>
        </p:nvCxnSpPr>
        <p:spPr>
          <a:xfrm flipH="1">
            <a:off x="5461087" y="2864279"/>
            <a:ext cx="1654803" cy="720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555AFA63-4F13-41BA-8309-B8B9F4DA1450}"/>
              </a:ext>
            </a:extLst>
          </p:cNvPr>
          <p:cNvCxnSpPr>
            <a:stCxn id="28" idx="1"/>
          </p:cNvCxnSpPr>
          <p:nvPr/>
        </p:nvCxnSpPr>
        <p:spPr>
          <a:xfrm flipH="1" flipV="1">
            <a:off x="5527153" y="3944342"/>
            <a:ext cx="1039045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10B60CF4-212D-488D-AF3F-83B7EDEABE98}"/>
              </a:ext>
            </a:extLst>
          </p:cNvPr>
          <p:cNvCxnSpPr>
            <a:stCxn id="23" idx="0"/>
          </p:cNvCxnSpPr>
          <p:nvPr/>
        </p:nvCxnSpPr>
        <p:spPr>
          <a:xfrm flipV="1">
            <a:off x="4857059" y="4004781"/>
            <a:ext cx="0" cy="720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301BDE1-7C50-4614-BA23-2B33877593AC}"/>
              </a:ext>
            </a:extLst>
          </p:cNvPr>
          <p:cNvCxnSpPr>
            <a:stCxn id="8" idx="3"/>
          </p:cNvCxnSpPr>
          <p:nvPr/>
        </p:nvCxnSpPr>
        <p:spPr>
          <a:xfrm flipV="1">
            <a:off x="2411760" y="3671017"/>
            <a:ext cx="11051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E355DDA1-D19C-41A0-B21C-7C62572B36C1}"/>
              </a:ext>
            </a:extLst>
          </p:cNvPr>
          <p:cNvCxnSpPr/>
          <p:nvPr/>
        </p:nvCxnSpPr>
        <p:spPr>
          <a:xfrm flipV="1">
            <a:off x="2411760" y="4048337"/>
            <a:ext cx="1440160" cy="95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24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5AE599-1CC4-49B2-B59F-4DF477BBED66}"/>
              </a:ext>
            </a:extLst>
          </p:cNvPr>
          <p:cNvPicPr/>
          <p:nvPr/>
        </p:nvPicPr>
        <p:blipFill rotWithShape="1">
          <a:blip r:embed="rId2" cstate="print"/>
          <a:srcRect l="36718" r="16141" b="47264"/>
          <a:stretch/>
        </p:blipFill>
        <p:spPr bwMode="auto">
          <a:xfrm>
            <a:off x="611560" y="1700808"/>
            <a:ext cx="7560840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57BA74-C524-47D9-A424-03CFFD1E2BFB}"/>
              </a:ext>
            </a:extLst>
          </p:cNvPr>
          <p:cNvSpPr txBox="1"/>
          <p:nvPr/>
        </p:nvSpPr>
        <p:spPr>
          <a:xfrm>
            <a:off x="1331640" y="7647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настройки бюджетирования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79201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A48DD9-F8F8-431D-A7B4-A254F0493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268760"/>
            <a:ext cx="8915400" cy="5048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AE9203-CFE5-4997-9D10-A412F28A2D9E}"/>
              </a:ext>
            </a:extLst>
          </p:cNvPr>
          <p:cNvSpPr txBox="1"/>
          <p:nvPr/>
        </p:nvSpPr>
        <p:spPr>
          <a:xfrm>
            <a:off x="539552" y="47667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модель расчета плановых показателей </a:t>
            </a:r>
          </a:p>
        </p:txBody>
      </p:sp>
    </p:spTree>
    <p:extLst>
      <p:ext uri="{BB962C8B-B14F-4D97-AF65-F5344CB8AC3E}">
        <p14:creationId xmlns:p14="http://schemas.microsoft.com/office/powerpoint/2010/main" val="301726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8" charset="0"/>
              <a:buNone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</a:pPr>
            <a:r>
              <a:rPr lang="ru-RU" sz="5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6519</TotalTime>
  <Words>470</Words>
  <Application>Microsoft Office PowerPoint</Application>
  <PresentationFormat>Экран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ЦЕЛЬ: Выявить проблемы планирования в ГБУ КО «РПЦ», предложить рекомендации по совершенствованию действующей системы ЗАДАЧИ:  1) дать характеристику деятельности ГБУ КО РПЦ»; 2) структурировать денежные потоки и провести анализ системы бюджетирования ГБУ КО «РПЦ»; 3) обосновать и разработать рекомендации по формированию бюджетных показателей ГБУ КО «РПЦ»; 4) предложить варианты автоматизации системы бюджетирования в ГБУ КО «РПЦ.  </vt:lpstr>
      <vt:lpstr>Презентация PowerPoint</vt:lpstr>
      <vt:lpstr>Финансово-экономические показатели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FinEc</cp:lastModifiedBy>
  <cp:revision>1121</cp:revision>
  <cp:lastPrinted>2022-05-25T11:12:27Z</cp:lastPrinted>
  <dcterms:created xsi:type="dcterms:W3CDTF">2009-11-14T12:01:49Z</dcterms:created>
  <dcterms:modified xsi:type="dcterms:W3CDTF">2022-05-25T11:12:43Z</dcterms:modified>
</cp:coreProperties>
</file>