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67" r:id="rId6"/>
    <p:sldId id="268" r:id="rId7"/>
    <p:sldId id="269" r:id="rId8"/>
    <p:sldId id="271" r:id="rId9"/>
    <p:sldId id="272" r:id="rId10"/>
    <p:sldId id="274" r:id="rId11"/>
    <p:sldId id="270" r:id="rId12"/>
    <p:sldId id="265" r:id="rId13"/>
  </p:sldIdLst>
  <p:sldSz cx="12192000" cy="6858000"/>
  <p:notesSz cx="6797675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663B4C-8793-4B0E-881D-9D1726A73213}">
  <a:tblStyle styleId="{E9663B4C-8793-4B0E-881D-9D1726A73213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4E7"/>
          </a:solidFill>
        </a:fill>
      </a:tcStyle>
    </a:wholeTbl>
    <a:band1H>
      <a:tcTxStyle/>
      <a:tcStyle>
        <a:tcBdr/>
        <a:fill>
          <a:solidFill>
            <a:srgbClr val="DBE9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BE9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F9949-2E87-47A8-B236-27C7972BC6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23E618-F263-4E9B-8EA2-025F74DF81E5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Оборачиваемость запасов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=13 об.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2021/2020 = - 2 об./год</a:t>
          </a:r>
        </a:p>
      </dgm:t>
    </dgm:pt>
    <dgm:pt modelId="{46ABCD47-01D2-4A82-975F-EDD74CA95130}" type="parTrans" cxnId="{8AC40573-7B92-4CDB-A0DE-4DB4CA1C9C62}">
      <dgm:prSet/>
      <dgm:spPr/>
      <dgm:t>
        <a:bodyPr/>
        <a:lstStyle/>
        <a:p>
          <a:endParaRPr lang="ru-RU"/>
        </a:p>
      </dgm:t>
    </dgm:pt>
    <dgm:pt modelId="{0C96B8D1-DBA8-4FE8-B2B9-7194A8BB138C}" type="sibTrans" cxnId="{8AC40573-7B92-4CDB-A0DE-4DB4CA1C9C62}">
      <dgm:prSet/>
      <dgm:spPr/>
      <dgm:t>
        <a:bodyPr/>
        <a:lstStyle/>
        <a:p>
          <a:endParaRPr lang="ru-RU"/>
        </a:p>
      </dgm:t>
    </dgm:pt>
    <dgm:pt modelId="{58AC5313-A2EA-4C91-9CEF-F35884D2C4DA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хранения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28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2021/2020= +4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651A4EF3-BD34-4988-906D-ECB9DEE0D9D2}" type="parTrans" cxnId="{02377C68-BDD3-4EA3-ADCD-B75FCA580D41}">
      <dgm:prSet/>
      <dgm:spPr/>
      <dgm:t>
        <a:bodyPr/>
        <a:lstStyle/>
        <a:p>
          <a:endParaRPr lang="ru-RU"/>
        </a:p>
      </dgm:t>
    </dgm:pt>
    <dgm:pt modelId="{87C3CD5B-159D-4585-9C4F-DE5ED3B32873}" type="sibTrans" cxnId="{02377C68-BDD3-4EA3-ADCD-B75FCA580D41}">
      <dgm:prSet/>
      <dgm:spPr/>
      <dgm:t>
        <a:bodyPr/>
        <a:lstStyle/>
        <a:p>
          <a:endParaRPr lang="ru-RU"/>
        </a:p>
      </dgm:t>
    </dgm:pt>
    <dgm:pt modelId="{BEDF55A1-D4D4-410C-ACC4-D95D329B5F8C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Оборачиваемость ДЗ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 5,3 об.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2021/2020= - 0,4 об./год</a:t>
          </a:r>
        </a:p>
      </dgm:t>
    </dgm:pt>
    <dgm:pt modelId="{06D1A363-93EC-4F93-8111-327A306F172F}" type="parTrans" cxnId="{7A8DD2D0-CB8A-4E7B-BC81-B96FBC25FA0E}">
      <dgm:prSet/>
      <dgm:spPr/>
      <dgm:t>
        <a:bodyPr/>
        <a:lstStyle/>
        <a:p>
          <a:endParaRPr lang="ru-RU"/>
        </a:p>
      </dgm:t>
    </dgm:pt>
    <dgm:pt modelId="{ACC829ED-ED81-4AC6-ACDB-2E10E3B86D23}" type="sibTrans" cxnId="{7A8DD2D0-CB8A-4E7B-BC81-B96FBC25FA0E}">
      <dgm:prSet/>
      <dgm:spPr/>
      <dgm:t>
        <a:bodyPr/>
        <a:lstStyle/>
        <a:p>
          <a:endParaRPr lang="ru-RU"/>
        </a:p>
      </dgm:t>
    </dgm:pt>
    <dgm:pt modelId="{25233C39-D5FA-444D-ABCE-8D7832E1AFB4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погашения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68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2021/2020= +4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320A3CF2-938B-4D18-B299-2B9E43C3151C}" type="parTrans" cxnId="{19A97DC5-6FA1-4622-AA94-0B7A9FF39502}">
      <dgm:prSet/>
      <dgm:spPr/>
      <dgm:t>
        <a:bodyPr/>
        <a:lstStyle/>
        <a:p>
          <a:endParaRPr lang="ru-RU"/>
        </a:p>
      </dgm:t>
    </dgm:pt>
    <dgm:pt modelId="{8FAF498D-863A-4CEE-909B-A381759705D7}" type="sibTrans" cxnId="{19A97DC5-6FA1-4622-AA94-0B7A9FF39502}">
      <dgm:prSet/>
      <dgm:spPr/>
      <dgm:t>
        <a:bodyPr/>
        <a:lstStyle/>
        <a:p>
          <a:endParaRPr lang="ru-RU"/>
        </a:p>
      </dgm:t>
    </dgm:pt>
    <dgm:pt modelId="{513375A7-5892-4E92-8220-79C9B5090B5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дополнительных ресурсов в оборот </a:t>
          </a:r>
        </a:p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 </a:t>
          </a:r>
          <a:r>
            <a: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2 003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тыс. руб.</a:t>
          </a:r>
        </a:p>
      </dgm:t>
    </dgm:pt>
    <dgm:pt modelId="{C05F8359-7F04-47D8-85D9-4D9B34292A36}" type="parTrans" cxnId="{D8E7E653-992B-4313-82C6-8A9F2DAE920B}">
      <dgm:prSet/>
      <dgm:spPr/>
      <dgm:t>
        <a:bodyPr/>
        <a:lstStyle/>
        <a:p>
          <a:endParaRPr lang="ru-RU"/>
        </a:p>
      </dgm:t>
    </dgm:pt>
    <dgm:pt modelId="{6F4DC9E4-0331-4126-850F-750D4CFD4C48}" type="sibTrans" cxnId="{D8E7E653-992B-4313-82C6-8A9F2DAE920B}">
      <dgm:prSet/>
      <dgm:spPr/>
      <dgm:t>
        <a:bodyPr/>
        <a:lstStyle/>
        <a:p>
          <a:endParaRPr lang="ru-RU"/>
        </a:p>
      </dgm:t>
    </dgm:pt>
    <dgm:pt modelId="{0E41EEE1-2A64-4662-94A9-2EBA00CEBCC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Оборачиваемость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КрЗ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 9 об.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2021/2020= - 2 об./год</a:t>
          </a:r>
        </a:p>
      </dgm:t>
    </dgm:pt>
    <dgm:pt modelId="{03E13DF7-B5D9-4F82-B59C-CEE0A4734284}" type="parTrans" cxnId="{25006595-5C2D-4962-8467-7ACA3CC2626A}">
      <dgm:prSet/>
      <dgm:spPr/>
      <dgm:t>
        <a:bodyPr/>
        <a:lstStyle/>
        <a:p>
          <a:endParaRPr lang="ru-RU"/>
        </a:p>
      </dgm:t>
    </dgm:pt>
    <dgm:pt modelId="{66678794-CA04-43A4-9186-6260515740DB}" type="sibTrans" cxnId="{25006595-5C2D-4962-8467-7ACA3CC2626A}">
      <dgm:prSet/>
      <dgm:spPr/>
      <dgm:t>
        <a:bodyPr/>
        <a:lstStyle/>
        <a:p>
          <a:endParaRPr lang="ru-RU"/>
        </a:p>
      </dgm:t>
    </dgm:pt>
    <dgm:pt modelId="{B3B28426-B42F-4F16-B42C-BB793913A880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Срок оплаты </a:t>
          </a:r>
          <a:r>
            <a:rPr lang="ru-RU" sz="1600" b="1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2021 г.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40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el-GR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Δ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2021/2020= +4 </a:t>
          </a:r>
          <a:r>
            <a:rPr lang="ru-RU" sz="1600" b="1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дн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EB61B43-A18E-4C04-A342-5DB4AF1DD27A}" type="parTrans" cxnId="{A38CDB6E-5CFC-45FE-9FF7-83EF477F6B14}">
      <dgm:prSet/>
      <dgm:spPr/>
      <dgm:t>
        <a:bodyPr/>
        <a:lstStyle/>
        <a:p>
          <a:endParaRPr lang="ru-RU"/>
        </a:p>
      </dgm:t>
    </dgm:pt>
    <dgm:pt modelId="{E61035DC-AB0C-4599-9733-05797F05C01E}" type="sibTrans" cxnId="{A38CDB6E-5CFC-45FE-9FF7-83EF477F6B14}">
      <dgm:prSet/>
      <dgm:spPr/>
      <dgm:t>
        <a:bodyPr/>
        <a:lstStyle/>
        <a:p>
          <a:endParaRPr lang="ru-RU"/>
        </a:p>
      </dgm:t>
    </dgm:pt>
    <dgm:pt modelId="{9EB69F68-47AF-491E-8F48-27928B542F48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дополнительных ресурсов в оборот </a:t>
          </a:r>
        </a:p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 </a:t>
          </a:r>
          <a:r>
            <a: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2 837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D9A2345A-2109-4388-AA11-51DA310AFEC5}" type="parTrans" cxnId="{605E9944-E97F-452E-9615-5FDE1F969420}">
      <dgm:prSet/>
      <dgm:spPr/>
      <dgm:t>
        <a:bodyPr/>
        <a:lstStyle/>
        <a:p>
          <a:endParaRPr lang="ru-RU"/>
        </a:p>
      </dgm:t>
    </dgm:pt>
    <dgm:pt modelId="{9BB53A61-8BE5-4591-858E-9F15C338681B}" type="sibTrans" cxnId="{605E9944-E97F-452E-9615-5FDE1F969420}">
      <dgm:prSet/>
      <dgm:spPr/>
      <dgm:t>
        <a:bodyPr/>
        <a:lstStyle/>
        <a:p>
          <a:endParaRPr lang="ru-RU"/>
        </a:p>
      </dgm:t>
    </dgm:pt>
    <dgm:pt modelId="{ADD58506-0DB1-4E9B-9926-494984E4133A}">
      <dgm:prSet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дополнительных ресурсов в оборот </a:t>
          </a:r>
        </a:p>
        <a:p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= </a:t>
          </a:r>
          <a:r>
            <a: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1 621 </a:t>
          </a:r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</a:p>
      </dgm:t>
    </dgm:pt>
    <dgm:pt modelId="{2DBFD6AF-D058-4842-8C8B-E1F0A0698A2E}" type="parTrans" cxnId="{7D9E4056-6EC4-4255-87F4-6A8C54FE99B8}">
      <dgm:prSet/>
      <dgm:spPr/>
      <dgm:t>
        <a:bodyPr/>
        <a:lstStyle/>
        <a:p>
          <a:endParaRPr lang="ru-RU"/>
        </a:p>
      </dgm:t>
    </dgm:pt>
    <dgm:pt modelId="{0F63047B-5814-419B-9A21-B1C5831682AB}" type="sibTrans" cxnId="{7D9E4056-6EC4-4255-87F4-6A8C54FE99B8}">
      <dgm:prSet/>
      <dgm:spPr/>
      <dgm:t>
        <a:bodyPr/>
        <a:lstStyle/>
        <a:p>
          <a:endParaRPr lang="ru-RU"/>
        </a:p>
      </dgm:t>
    </dgm:pt>
    <dgm:pt modelId="{60967922-6D8F-4503-B55C-5C98448DDB3C}" type="pres">
      <dgm:prSet presAssocID="{1C2F9949-2E87-47A8-B236-27C7972BC67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C88039-EFAC-471D-B271-6195BBBDD4FE}" type="pres">
      <dgm:prSet presAssocID="{D423E618-F263-4E9B-8EA2-025F74DF81E5}" presName="horFlow" presStyleCnt="0"/>
      <dgm:spPr/>
    </dgm:pt>
    <dgm:pt modelId="{27B8B6A1-8DB3-4D7F-ADDE-B82DA94CF0C6}" type="pres">
      <dgm:prSet presAssocID="{D423E618-F263-4E9B-8EA2-025F74DF81E5}" presName="bigChev" presStyleLbl="node1" presStyleIdx="0" presStyleCnt="3" custScaleX="112245"/>
      <dgm:spPr/>
      <dgm:t>
        <a:bodyPr/>
        <a:lstStyle/>
        <a:p>
          <a:endParaRPr lang="ru-RU"/>
        </a:p>
      </dgm:t>
    </dgm:pt>
    <dgm:pt modelId="{DA08FD01-B339-4192-A1E7-7BF70A5F033F}" type="pres">
      <dgm:prSet presAssocID="{651A4EF3-BD34-4988-906D-ECB9DEE0D9D2}" presName="parTrans" presStyleCnt="0"/>
      <dgm:spPr/>
    </dgm:pt>
    <dgm:pt modelId="{7117AB85-76C9-4A3A-AF86-94225D666A1E}" type="pres">
      <dgm:prSet presAssocID="{58AC5313-A2EA-4C91-9CEF-F35884D2C4DA}" presName="node" presStyleLbl="alignAccFollowNode1" presStyleIdx="0" presStyleCnt="6" custScaleX="187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C3BCC-E864-4574-A2B7-3A2D3940DEEF}" type="pres">
      <dgm:prSet presAssocID="{87C3CD5B-159D-4585-9C4F-DE5ED3B32873}" presName="sibTrans" presStyleCnt="0"/>
      <dgm:spPr/>
    </dgm:pt>
    <dgm:pt modelId="{E436F9D9-2EB5-4552-B1E5-14695827B8F6}" type="pres">
      <dgm:prSet presAssocID="{ADD58506-0DB1-4E9B-9926-494984E4133A}" presName="node" presStyleLbl="alignAccFollowNode1" presStyleIdx="1" presStyleCnt="6" custScaleX="145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8E214-E26A-4724-B3FA-BE7E45F5F95E}" type="pres">
      <dgm:prSet presAssocID="{D423E618-F263-4E9B-8EA2-025F74DF81E5}" presName="vSp" presStyleCnt="0"/>
      <dgm:spPr/>
    </dgm:pt>
    <dgm:pt modelId="{19CFE8FF-02B8-4CAC-83AA-D83188344396}" type="pres">
      <dgm:prSet presAssocID="{BEDF55A1-D4D4-410C-ACC4-D95D329B5F8C}" presName="horFlow" presStyleCnt="0"/>
      <dgm:spPr/>
    </dgm:pt>
    <dgm:pt modelId="{35AA6768-E947-4E13-B489-A44C681C8121}" type="pres">
      <dgm:prSet presAssocID="{BEDF55A1-D4D4-410C-ACC4-D95D329B5F8C}" presName="bigChev" presStyleLbl="node1" presStyleIdx="1" presStyleCnt="3" custScaleX="170197"/>
      <dgm:spPr/>
      <dgm:t>
        <a:bodyPr/>
        <a:lstStyle/>
        <a:p>
          <a:endParaRPr lang="ru-RU"/>
        </a:p>
      </dgm:t>
    </dgm:pt>
    <dgm:pt modelId="{4664C4F6-3C3D-4297-8C6C-1844FE812B43}" type="pres">
      <dgm:prSet presAssocID="{320A3CF2-938B-4D18-B299-2B9E43C3151C}" presName="parTrans" presStyleCnt="0"/>
      <dgm:spPr/>
    </dgm:pt>
    <dgm:pt modelId="{D93BBF1E-662B-490B-A492-6A70F76A9431}" type="pres">
      <dgm:prSet presAssocID="{25233C39-D5FA-444D-ABCE-8D7832E1AFB4}" presName="node" presStyleLbl="alignAccFollowNode1" presStyleIdx="2" presStyleCnt="6" custScaleX="173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082A7-2FC9-43B0-B6FD-E5D83C7DB5EC}" type="pres">
      <dgm:prSet presAssocID="{8FAF498D-863A-4CEE-909B-A381759705D7}" presName="sibTrans" presStyleCnt="0"/>
      <dgm:spPr/>
    </dgm:pt>
    <dgm:pt modelId="{FBDE27DB-2F4B-496C-95A8-4A9A8996F667}" type="pres">
      <dgm:prSet presAssocID="{513375A7-5892-4E92-8220-79C9B5090B5E}" presName="node" presStyleLbl="alignAccFollowNode1" presStyleIdx="3" presStyleCnt="6" custScaleX="122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B3FBB-A2DB-4625-BDE3-8E3B81CB79D8}" type="pres">
      <dgm:prSet presAssocID="{BEDF55A1-D4D4-410C-ACC4-D95D329B5F8C}" presName="vSp" presStyleCnt="0"/>
      <dgm:spPr/>
    </dgm:pt>
    <dgm:pt modelId="{3CD6D7B6-A039-441A-8731-DC1E32936E08}" type="pres">
      <dgm:prSet presAssocID="{0E41EEE1-2A64-4662-94A9-2EBA00CEBCC7}" presName="horFlow" presStyleCnt="0"/>
      <dgm:spPr/>
    </dgm:pt>
    <dgm:pt modelId="{AC701AC2-CA3A-4CB4-967B-E0A7CFDE00DB}" type="pres">
      <dgm:prSet presAssocID="{0E41EEE1-2A64-4662-94A9-2EBA00CEBCC7}" presName="bigChev" presStyleLbl="node1" presStyleIdx="2" presStyleCnt="3" custScaleX="159933"/>
      <dgm:spPr/>
      <dgm:t>
        <a:bodyPr/>
        <a:lstStyle/>
        <a:p>
          <a:endParaRPr lang="ru-RU"/>
        </a:p>
      </dgm:t>
    </dgm:pt>
    <dgm:pt modelId="{5E6E5983-3F61-40FB-AB58-A940580CB1AA}" type="pres">
      <dgm:prSet presAssocID="{CEB61B43-A18E-4C04-A342-5DB4AF1DD27A}" presName="parTrans" presStyleCnt="0"/>
      <dgm:spPr/>
    </dgm:pt>
    <dgm:pt modelId="{3A958134-C75D-4068-8E2F-426D30D6F4E5}" type="pres">
      <dgm:prSet presAssocID="{B3B28426-B42F-4F16-B42C-BB793913A880}" presName="node" presStyleLbl="alignAccFollowNode1" presStyleIdx="4" presStyleCnt="6" custScaleX="157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2F247-8934-46FA-A87D-1A884A4621A9}" type="pres">
      <dgm:prSet presAssocID="{E61035DC-AB0C-4599-9733-05797F05C01E}" presName="sibTrans" presStyleCnt="0"/>
      <dgm:spPr/>
    </dgm:pt>
    <dgm:pt modelId="{3E6422BD-EB47-4DE2-B047-F400B80B9385}" type="pres">
      <dgm:prSet presAssocID="{9EB69F68-47AF-491E-8F48-27928B542F48}" presName="node" presStyleLbl="alignAccFollowNode1" presStyleIdx="5" presStyleCnt="6" custScaleX="113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C40573-7B92-4CDB-A0DE-4DB4CA1C9C62}" srcId="{1C2F9949-2E87-47A8-B236-27C7972BC670}" destId="{D423E618-F263-4E9B-8EA2-025F74DF81E5}" srcOrd="0" destOrd="0" parTransId="{46ABCD47-01D2-4A82-975F-EDD74CA95130}" sibTransId="{0C96B8D1-DBA8-4FE8-B2B9-7194A8BB138C}"/>
    <dgm:cxn modelId="{83BDA33D-BB29-4DCC-B295-B463C1AE166F}" type="presOf" srcId="{513375A7-5892-4E92-8220-79C9B5090B5E}" destId="{FBDE27DB-2F4B-496C-95A8-4A9A8996F667}" srcOrd="0" destOrd="0" presId="urn:microsoft.com/office/officeart/2005/8/layout/lProcess3"/>
    <dgm:cxn modelId="{A38CDB6E-5CFC-45FE-9FF7-83EF477F6B14}" srcId="{0E41EEE1-2A64-4662-94A9-2EBA00CEBCC7}" destId="{B3B28426-B42F-4F16-B42C-BB793913A880}" srcOrd="0" destOrd="0" parTransId="{CEB61B43-A18E-4C04-A342-5DB4AF1DD27A}" sibTransId="{E61035DC-AB0C-4599-9733-05797F05C01E}"/>
    <dgm:cxn modelId="{4610541C-D94A-4F02-BF34-137BC2FA2818}" type="presOf" srcId="{BEDF55A1-D4D4-410C-ACC4-D95D329B5F8C}" destId="{35AA6768-E947-4E13-B489-A44C681C8121}" srcOrd="0" destOrd="0" presId="urn:microsoft.com/office/officeart/2005/8/layout/lProcess3"/>
    <dgm:cxn modelId="{605E9944-E97F-452E-9615-5FDE1F969420}" srcId="{0E41EEE1-2A64-4662-94A9-2EBA00CEBCC7}" destId="{9EB69F68-47AF-491E-8F48-27928B542F48}" srcOrd="1" destOrd="0" parTransId="{D9A2345A-2109-4388-AA11-51DA310AFEC5}" sibTransId="{9BB53A61-8BE5-4591-858E-9F15C338681B}"/>
    <dgm:cxn modelId="{4A2A2A08-A9CB-45D2-AA7F-EA8DF83EC5C1}" type="presOf" srcId="{B3B28426-B42F-4F16-B42C-BB793913A880}" destId="{3A958134-C75D-4068-8E2F-426D30D6F4E5}" srcOrd="0" destOrd="0" presId="urn:microsoft.com/office/officeart/2005/8/layout/lProcess3"/>
    <dgm:cxn modelId="{02377C68-BDD3-4EA3-ADCD-B75FCA580D41}" srcId="{D423E618-F263-4E9B-8EA2-025F74DF81E5}" destId="{58AC5313-A2EA-4C91-9CEF-F35884D2C4DA}" srcOrd="0" destOrd="0" parTransId="{651A4EF3-BD34-4988-906D-ECB9DEE0D9D2}" sibTransId="{87C3CD5B-159D-4585-9C4F-DE5ED3B32873}"/>
    <dgm:cxn modelId="{E0C42820-8FEB-4DE4-BC65-65DDE43DE7DF}" type="presOf" srcId="{9EB69F68-47AF-491E-8F48-27928B542F48}" destId="{3E6422BD-EB47-4DE2-B047-F400B80B9385}" srcOrd="0" destOrd="0" presId="urn:microsoft.com/office/officeart/2005/8/layout/lProcess3"/>
    <dgm:cxn modelId="{7D9E4056-6EC4-4255-87F4-6A8C54FE99B8}" srcId="{D423E618-F263-4E9B-8EA2-025F74DF81E5}" destId="{ADD58506-0DB1-4E9B-9926-494984E4133A}" srcOrd="1" destOrd="0" parTransId="{2DBFD6AF-D058-4842-8C8B-E1F0A0698A2E}" sibTransId="{0F63047B-5814-419B-9A21-B1C5831682AB}"/>
    <dgm:cxn modelId="{7A8DD2D0-CB8A-4E7B-BC81-B96FBC25FA0E}" srcId="{1C2F9949-2E87-47A8-B236-27C7972BC670}" destId="{BEDF55A1-D4D4-410C-ACC4-D95D329B5F8C}" srcOrd="1" destOrd="0" parTransId="{06D1A363-93EC-4F93-8111-327A306F172F}" sibTransId="{ACC829ED-ED81-4AC6-ACDB-2E10E3B86D23}"/>
    <dgm:cxn modelId="{6F12C71F-8565-489F-B4BC-9130BA240178}" type="presOf" srcId="{0E41EEE1-2A64-4662-94A9-2EBA00CEBCC7}" destId="{AC701AC2-CA3A-4CB4-967B-E0A7CFDE00DB}" srcOrd="0" destOrd="0" presId="urn:microsoft.com/office/officeart/2005/8/layout/lProcess3"/>
    <dgm:cxn modelId="{D8E7E653-992B-4313-82C6-8A9F2DAE920B}" srcId="{BEDF55A1-D4D4-410C-ACC4-D95D329B5F8C}" destId="{513375A7-5892-4E92-8220-79C9B5090B5E}" srcOrd="1" destOrd="0" parTransId="{C05F8359-7F04-47D8-85D9-4D9B34292A36}" sibTransId="{6F4DC9E4-0331-4126-850F-750D4CFD4C48}"/>
    <dgm:cxn modelId="{57E5E630-4F73-4507-A83F-3ED8AB089E6D}" type="presOf" srcId="{D423E618-F263-4E9B-8EA2-025F74DF81E5}" destId="{27B8B6A1-8DB3-4D7F-ADDE-B82DA94CF0C6}" srcOrd="0" destOrd="0" presId="urn:microsoft.com/office/officeart/2005/8/layout/lProcess3"/>
    <dgm:cxn modelId="{AA6B6758-57E3-48F2-B6B6-3DC387E25A03}" type="presOf" srcId="{1C2F9949-2E87-47A8-B236-27C7972BC670}" destId="{60967922-6D8F-4503-B55C-5C98448DDB3C}" srcOrd="0" destOrd="0" presId="urn:microsoft.com/office/officeart/2005/8/layout/lProcess3"/>
    <dgm:cxn modelId="{FBDF4652-5C04-480D-AF9F-50C8FF5D650D}" type="presOf" srcId="{25233C39-D5FA-444D-ABCE-8D7832E1AFB4}" destId="{D93BBF1E-662B-490B-A492-6A70F76A9431}" srcOrd="0" destOrd="0" presId="urn:microsoft.com/office/officeart/2005/8/layout/lProcess3"/>
    <dgm:cxn modelId="{9AE89CD8-9404-4FC1-B78A-29880E429319}" type="presOf" srcId="{ADD58506-0DB1-4E9B-9926-494984E4133A}" destId="{E436F9D9-2EB5-4552-B1E5-14695827B8F6}" srcOrd="0" destOrd="0" presId="urn:microsoft.com/office/officeart/2005/8/layout/lProcess3"/>
    <dgm:cxn modelId="{1994E941-CF2C-4873-B4B6-9A81A25E63CE}" type="presOf" srcId="{58AC5313-A2EA-4C91-9CEF-F35884D2C4DA}" destId="{7117AB85-76C9-4A3A-AF86-94225D666A1E}" srcOrd="0" destOrd="0" presId="urn:microsoft.com/office/officeart/2005/8/layout/lProcess3"/>
    <dgm:cxn modelId="{19A97DC5-6FA1-4622-AA94-0B7A9FF39502}" srcId="{BEDF55A1-D4D4-410C-ACC4-D95D329B5F8C}" destId="{25233C39-D5FA-444D-ABCE-8D7832E1AFB4}" srcOrd="0" destOrd="0" parTransId="{320A3CF2-938B-4D18-B299-2B9E43C3151C}" sibTransId="{8FAF498D-863A-4CEE-909B-A381759705D7}"/>
    <dgm:cxn modelId="{25006595-5C2D-4962-8467-7ACA3CC2626A}" srcId="{1C2F9949-2E87-47A8-B236-27C7972BC670}" destId="{0E41EEE1-2A64-4662-94A9-2EBA00CEBCC7}" srcOrd="2" destOrd="0" parTransId="{03E13DF7-B5D9-4F82-B59C-CEE0A4734284}" sibTransId="{66678794-CA04-43A4-9186-6260515740DB}"/>
    <dgm:cxn modelId="{157045CB-D6C7-463D-8AEB-6B63EDCC5FC6}" type="presParOf" srcId="{60967922-6D8F-4503-B55C-5C98448DDB3C}" destId="{7BC88039-EFAC-471D-B271-6195BBBDD4FE}" srcOrd="0" destOrd="0" presId="urn:microsoft.com/office/officeart/2005/8/layout/lProcess3"/>
    <dgm:cxn modelId="{917A3542-FF14-4587-9FF7-71B164347766}" type="presParOf" srcId="{7BC88039-EFAC-471D-B271-6195BBBDD4FE}" destId="{27B8B6A1-8DB3-4D7F-ADDE-B82DA94CF0C6}" srcOrd="0" destOrd="0" presId="urn:microsoft.com/office/officeart/2005/8/layout/lProcess3"/>
    <dgm:cxn modelId="{5C409DE9-635E-4EB2-8618-C8C89CFCE22C}" type="presParOf" srcId="{7BC88039-EFAC-471D-B271-6195BBBDD4FE}" destId="{DA08FD01-B339-4192-A1E7-7BF70A5F033F}" srcOrd="1" destOrd="0" presId="urn:microsoft.com/office/officeart/2005/8/layout/lProcess3"/>
    <dgm:cxn modelId="{F6935F6C-AE62-4D87-BC06-2B0BA8437DDB}" type="presParOf" srcId="{7BC88039-EFAC-471D-B271-6195BBBDD4FE}" destId="{7117AB85-76C9-4A3A-AF86-94225D666A1E}" srcOrd="2" destOrd="0" presId="urn:microsoft.com/office/officeart/2005/8/layout/lProcess3"/>
    <dgm:cxn modelId="{404D9F07-BBE4-4C3A-B9BA-F8C26CB96346}" type="presParOf" srcId="{7BC88039-EFAC-471D-B271-6195BBBDD4FE}" destId="{891C3BCC-E864-4574-A2B7-3A2D3940DEEF}" srcOrd="3" destOrd="0" presId="urn:microsoft.com/office/officeart/2005/8/layout/lProcess3"/>
    <dgm:cxn modelId="{116D1A99-B728-4C7A-B53F-B8D364FE2469}" type="presParOf" srcId="{7BC88039-EFAC-471D-B271-6195BBBDD4FE}" destId="{E436F9D9-2EB5-4552-B1E5-14695827B8F6}" srcOrd="4" destOrd="0" presId="urn:microsoft.com/office/officeart/2005/8/layout/lProcess3"/>
    <dgm:cxn modelId="{CB6799AB-A03D-4C19-B3CC-4E3987F1B340}" type="presParOf" srcId="{60967922-6D8F-4503-B55C-5C98448DDB3C}" destId="{D978E214-E26A-4724-B3FA-BE7E45F5F95E}" srcOrd="1" destOrd="0" presId="urn:microsoft.com/office/officeart/2005/8/layout/lProcess3"/>
    <dgm:cxn modelId="{05974430-640C-482A-A636-162E4F090071}" type="presParOf" srcId="{60967922-6D8F-4503-B55C-5C98448DDB3C}" destId="{19CFE8FF-02B8-4CAC-83AA-D83188344396}" srcOrd="2" destOrd="0" presId="urn:microsoft.com/office/officeart/2005/8/layout/lProcess3"/>
    <dgm:cxn modelId="{3DF1E68C-50C3-4D1E-B33B-724871990AC4}" type="presParOf" srcId="{19CFE8FF-02B8-4CAC-83AA-D83188344396}" destId="{35AA6768-E947-4E13-B489-A44C681C8121}" srcOrd="0" destOrd="0" presId="urn:microsoft.com/office/officeart/2005/8/layout/lProcess3"/>
    <dgm:cxn modelId="{9A8EC089-A81B-40CC-A113-E26C1A4B263B}" type="presParOf" srcId="{19CFE8FF-02B8-4CAC-83AA-D83188344396}" destId="{4664C4F6-3C3D-4297-8C6C-1844FE812B43}" srcOrd="1" destOrd="0" presId="urn:microsoft.com/office/officeart/2005/8/layout/lProcess3"/>
    <dgm:cxn modelId="{4A34C3A3-E298-4AF6-A8E5-B179C9C964AD}" type="presParOf" srcId="{19CFE8FF-02B8-4CAC-83AA-D83188344396}" destId="{D93BBF1E-662B-490B-A492-6A70F76A9431}" srcOrd="2" destOrd="0" presId="urn:microsoft.com/office/officeart/2005/8/layout/lProcess3"/>
    <dgm:cxn modelId="{AC4AF63C-07A9-4D60-ABFB-75B5F0735947}" type="presParOf" srcId="{19CFE8FF-02B8-4CAC-83AA-D83188344396}" destId="{49E082A7-2FC9-43B0-B6FD-E5D83C7DB5EC}" srcOrd="3" destOrd="0" presId="urn:microsoft.com/office/officeart/2005/8/layout/lProcess3"/>
    <dgm:cxn modelId="{7464B723-B5D1-4649-A2AA-E7678B313178}" type="presParOf" srcId="{19CFE8FF-02B8-4CAC-83AA-D83188344396}" destId="{FBDE27DB-2F4B-496C-95A8-4A9A8996F667}" srcOrd="4" destOrd="0" presId="urn:microsoft.com/office/officeart/2005/8/layout/lProcess3"/>
    <dgm:cxn modelId="{AF6729A1-875F-4381-8275-8BE89B0EA283}" type="presParOf" srcId="{60967922-6D8F-4503-B55C-5C98448DDB3C}" destId="{29BB3FBB-A2DB-4625-BDE3-8E3B81CB79D8}" srcOrd="3" destOrd="0" presId="urn:microsoft.com/office/officeart/2005/8/layout/lProcess3"/>
    <dgm:cxn modelId="{382FA1E3-C326-4BEB-A2F1-E95EBCE6EE54}" type="presParOf" srcId="{60967922-6D8F-4503-B55C-5C98448DDB3C}" destId="{3CD6D7B6-A039-441A-8731-DC1E32936E08}" srcOrd="4" destOrd="0" presId="urn:microsoft.com/office/officeart/2005/8/layout/lProcess3"/>
    <dgm:cxn modelId="{87103216-E46D-47E1-9FA0-B8EFB5C98C55}" type="presParOf" srcId="{3CD6D7B6-A039-441A-8731-DC1E32936E08}" destId="{AC701AC2-CA3A-4CB4-967B-E0A7CFDE00DB}" srcOrd="0" destOrd="0" presId="urn:microsoft.com/office/officeart/2005/8/layout/lProcess3"/>
    <dgm:cxn modelId="{D6B91E34-32BC-4C78-8AF6-E611FE6F7178}" type="presParOf" srcId="{3CD6D7B6-A039-441A-8731-DC1E32936E08}" destId="{5E6E5983-3F61-40FB-AB58-A940580CB1AA}" srcOrd="1" destOrd="0" presId="urn:microsoft.com/office/officeart/2005/8/layout/lProcess3"/>
    <dgm:cxn modelId="{6AFFE278-9BC0-4ED9-8A4B-5EC0ABD6CD9E}" type="presParOf" srcId="{3CD6D7B6-A039-441A-8731-DC1E32936E08}" destId="{3A958134-C75D-4068-8E2F-426D30D6F4E5}" srcOrd="2" destOrd="0" presId="urn:microsoft.com/office/officeart/2005/8/layout/lProcess3"/>
    <dgm:cxn modelId="{F454E590-D670-40CE-99CB-0BC8B003B62F}" type="presParOf" srcId="{3CD6D7B6-A039-441A-8731-DC1E32936E08}" destId="{EF22F247-8934-46FA-A87D-1A884A4621A9}" srcOrd="3" destOrd="0" presId="urn:microsoft.com/office/officeart/2005/8/layout/lProcess3"/>
    <dgm:cxn modelId="{05464F4B-E4F5-498F-BBD4-010AF17E4B8B}" type="presParOf" srcId="{3CD6D7B6-A039-441A-8731-DC1E32936E08}" destId="{3E6422BD-EB47-4DE2-B047-F400B80B938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89D144-A75D-4B90-914A-35C7B3E1EA7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BF4780-B201-44B7-910E-4E26AF7EA34E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высокий уровень физического износа спецтехники </a:t>
          </a:r>
        </a:p>
      </dgm:t>
    </dgm:pt>
    <dgm:pt modelId="{EAB4E637-EC3F-4FDF-80AE-1B837B9D8BA4}" type="parTrans" cxnId="{5A1496E3-B6EC-40AD-AE7C-59FA082A27D0}">
      <dgm:prSet/>
      <dgm:spPr/>
      <dgm:t>
        <a:bodyPr/>
        <a:lstStyle/>
        <a:p>
          <a:endParaRPr lang="ru-RU"/>
        </a:p>
      </dgm:t>
    </dgm:pt>
    <dgm:pt modelId="{52A00473-686E-4E4F-BF60-6C29790ECBDB}" type="sibTrans" cxnId="{5A1496E3-B6EC-40AD-AE7C-59FA082A27D0}">
      <dgm:prSet/>
      <dgm:spPr/>
      <dgm:t>
        <a:bodyPr/>
        <a:lstStyle/>
        <a:p>
          <a:endParaRPr lang="ru-RU"/>
        </a:p>
      </dgm:t>
    </dgm:pt>
    <dgm:pt modelId="{9ED0FA0E-C26B-472E-A40C-F1F3F1F93DDC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оптимизация переменных расходов через обновление парка спецтехники</a:t>
          </a:r>
        </a:p>
      </dgm:t>
    </dgm:pt>
    <dgm:pt modelId="{847D4C7A-BE41-407D-89BB-C7350DD49353}" type="parTrans" cxnId="{18D3D765-BE8A-4BE8-B5A4-B4EBBDA47C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D6469-FBA4-42E5-94CB-917D9C5267D8}" type="sibTrans" cxnId="{18D3D765-BE8A-4BE8-B5A4-B4EBBDA47C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0F49D-1694-4D5B-8301-A37A5290E72B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положительный эффект между текущими расходами на ремонты старой техники и расходами на обслуживание новой техники</a:t>
          </a:r>
        </a:p>
      </dgm:t>
    </dgm:pt>
    <dgm:pt modelId="{2B752C7B-E11B-4D2D-B794-791049020EF4}" type="parTrans" cxnId="{F98C050D-581A-40C9-BD2E-D8D55D4EDBF7}">
      <dgm:prSet/>
      <dgm:spPr/>
      <dgm:t>
        <a:bodyPr/>
        <a:lstStyle/>
        <a:p>
          <a:endParaRPr lang="ru-RU"/>
        </a:p>
      </dgm:t>
    </dgm:pt>
    <dgm:pt modelId="{7C8CA5FB-372D-4959-8644-2DD326DA3F9D}" type="sibTrans" cxnId="{F98C050D-581A-40C9-BD2E-D8D55D4EDBF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95D4A-958F-4277-B314-9FBADE9254F7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запасов </a:t>
          </a:r>
          <a:r>
            <a:rPr lang="ru-RU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ТМЦ+сокращение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срока погашения дебиторской задолженности</a:t>
          </a:r>
        </a:p>
      </dgm:t>
    </dgm:pt>
    <dgm:pt modelId="{D8AA4FD9-B51D-4606-B849-576365B4BA18}" type="parTrans" cxnId="{7B53B7C0-1235-4636-A47D-F84F90C6A039}">
      <dgm:prSet/>
      <dgm:spPr/>
      <dgm:t>
        <a:bodyPr/>
        <a:lstStyle/>
        <a:p>
          <a:endParaRPr lang="ru-RU"/>
        </a:p>
      </dgm:t>
    </dgm:pt>
    <dgm:pt modelId="{C6DD5D28-39A0-4D56-A3AA-2C353F57CFEB}" type="sibTrans" cxnId="{7B53B7C0-1235-4636-A47D-F84F90C6A039}">
      <dgm:prSet/>
      <dgm:spPr/>
      <dgm:t>
        <a:bodyPr/>
        <a:lstStyle/>
        <a:p>
          <a:endParaRPr lang="ru-RU"/>
        </a:p>
      </dgm:t>
    </dgm:pt>
    <dgm:pt modelId="{09A4F162-82AF-4B3C-A590-A036E51BC975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кредиторской задолженности</a:t>
          </a:r>
        </a:p>
      </dgm:t>
    </dgm:pt>
    <dgm:pt modelId="{A833ABF2-0E1A-4506-9B75-8CFD1EA3EFCC}" type="parTrans" cxnId="{C48D5447-E626-4537-8A64-8843D26187F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BB319-0F22-49F0-A9D6-ECBBE103A7EC}" type="sibTrans" cxnId="{C48D5447-E626-4537-8A64-8843D26187F0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EDAAF-FC61-412F-86CE-987D67557FD2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положительный эффект в виде высвобождения из оборота ресурсов</a:t>
          </a:r>
        </a:p>
      </dgm:t>
    </dgm:pt>
    <dgm:pt modelId="{E9DD6B61-2109-4442-8B2A-13E4786DE20F}" type="parTrans" cxnId="{1C44FA7B-41B4-4D70-BC39-E0587994FA3D}">
      <dgm:prSet/>
      <dgm:spPr/>
      <dgm:t>
        <a:bodyPr/>
        <a:lstStyle/>
        <a:p>
          <a:endParaRPr lang="ru-RU"/>
        </a:p>
      </dgm:t>
    </dgm:pt>
    <dgm:pt modelId="{0C2B0188-5438-4E33-B15A-02A0FA85F7CC}" type="sibTrans" cxnId="{1C44FA7B-41B4-4D70-BC39-E0587994FA3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615B20-22D7-4A5D-BC59-79DE89A18330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Устранение причин отрицательного финансового результата</a:t>
          </a:r>
        </a:p>
      </dgm:t>
    </dgm:pt>
    <dgm:pt modelId="{5F2D1892-C44B-4792-AB21-832C22AA4BF7}" type="parTrans" cxnId="{DAB3C23C-FA47-44FB-BE0D-9B6B626E104F}">
      <dgm:prSet/>
      <dgm:spPr/>
      <dgm:t>
        <a:bodyPr/>
        <a:lstStyle/>
        <a:p>
          <a:endParaRPr lang="ru-RU"/>
        </a:p>
      </dgm:t>
    </dgm:pt>
    <dgm:pt modelId="{462304F8-3579-45E4-A95E-162047F73D0C}" type="sibTrans" cxnId="{DAB3C23C-FA47-44FB-BE0D-9B6B626E104F}">
      <dgm:prSet/>
      <dgm:spPr/>
      <dgm:t>
        <a:bodyPr/>
        <a:lstStyle/>
        <a:p>
          <a:endParaRPr lang="ru-RU"/>
        </a:p>
      </dgm:t>
    </dgm:pt>
    <dgm:pt modelId="{AE5DD7A3-6F04-4E18-8145-AA90D409D820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Снижение уровня финансовой зависимости</a:t>
          </a:r>
        </a:p>
      </dgm:t>
    </dgm:pt>
    <dgm:pt modelId="{56F36466-56BD-4570-A76C-81890BE1D2D2}" type="parTrans" cxnId="{622C6960-745F-402B-8F78-609528E1D3D1}">
      <dgm:prSet/>
      <dgm:spPr/>
      <dgm:t>
        <a:bodyPr/>
        <a:lstStyle/>
        <a:p>
          <a:endParaRPr lang="ru-RU"/>
        </a:p>
      </dgm:t>
    </dgm:pt>
    <dgm:pt modelId="{94C16CFE-9760-467E-81FD-0C82E27C2FF8}" type="sibTrans" cxnId="{622C6960-745F-402B-8F78-609528E1D3D1}">
      <dgm:prSet/>
      <dgm:spPr/>
      <dgm:t>
        <a:bodyPr/>
        <a:lstStyle/>
        <a:p>
          <a:endParaRPr lang="ru-RU"/>
        </a:p>
      </dgm:t>
    </dgm:pt>
    <dgm:pt modelId="{5EE4B989-A979-4FEC-822A-56214DD5BF15}" type="pres">
      <dgm:prSet presAssocID="{3189D144-A75D-4B90-914A-35C7B3E1EA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39C5C-9819-4FFA-928D-734E8581B15B}" type="pres">
      <dgm:prSet presAssocID="{5ABF4780-B201-44B7-910E-4E26AF7EA34E}" presName="vertFlow" presStyleCnt="0"/>
      <dgm:spPr/>
    </dgm:pt>
    <dgm:pt modelId="{E4173447-D950-4529-8BC1-30FD6E79D225}" type="pres">
      <dgm:prSet presAssocID="{5ABF4780-B201-44B7-910E-4E26AF7EA34E}" presName="header" presStyleLbl="node1" presStyleIdx="0" presStyleCnt="2" custScaleX="234734" custLinFactNeighborX="1004"/>
      <dgm:spPr/>
      <dgm:t>
        <a:bodyPr/>
        <a:lstStyle/>
        <a:p>
          <a:endParaRPr lang="ru-RU"/>
        </a:p>
      </dgm:t>
    </dgm:pt>
    <dgm:pt modelId="{0D96DCFD-B21E-488F-967F-632BBD56C529}" type="pres">
      <dgm:prSet presAssocID="{847D4C7A-BE41-407D-89BB-C7350DD4935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C454B4CB-7AC8-400A-9518-53CBF19A7260}" type="pres">
      <dgm:prSet presAssocID="{9ED0FA0E-C26B-472E-A40C-F1F3F1F93DDC}" presName="child" presStyleLbl="alignAccFollowNode1" presStyleIdx="0" presStyleCnt="6" custScaleX="2346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620B0-DF2C-41C0-B806-5D1B769B3B91}" type="pres">
      <dgm:prSet presAssocID="{C3AD6469-FBA4-42E5-94CB-917D9C5267D8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9BA0254-46D8-49E0-AF4B-BFD6F2A96A9C}" type="pres">
      <dgm:prSet presAssocID="{9380F49D-1694-4D5B-8301-A37A5290E72B}" presName="child" presStyleLbl="alignAccFollowNode1" presStyleIdx="1" presStyleCnt="6" custScaleX="232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AFE33-F14D-46AF-B8E6-1CE281BAB7D2}" type="pres">
      <dgm:prSet presAssocID="{7C8CA5FB-372D-4959-8644-2DD326DA3F9D}" presName="sibTrans" presStyleLbl="sibTrans2D1" presStyleIdx="2" presStyleCnt="6"/>
      <dgm:spPr/>
      <dgm:t>
        <a:bodyPr/>
        <a:lstStyle/>
        <a:p>
          <a:endParaRPr lang="ru-RU"/>
        </a:p>
      </dgm:t>
    </dgm:pt>
    <dgm:pt modelId="{E17D6D17-9B8D-4AA1-AE78-8EC10703A177}" type="pres">
      <dgm:prSet presAssocID="{46615B20-22D7-4A5D-BC59-79DE89A18330}" presName="child" presStyleLbl="alignAccFollowNode1" presStyleIdx="2" presStyleCnt="6" custScaleX="2338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E8D7C-4797-4E5F-81AB-BE7F8CC490EB}" type="pres">
      <dgm:prSet presAssocID="{5ABF4780-B201-44B7-910E-4E26AF7EA34E}" presName="hSp" presStyleCnt="0"/>
      <dgm:spPr/>
    </dgm:pt>
    <dgm:pt modelId="{3EB8968D-69F3-4B93-85BE-BEB38D1D8A25}" type="pres">
      <dgm:prSet presAssocID="{1E595D4A-958F-4277-B314-9FBADE9254F7}" presName="vertFlow" presStyleCnt="0"/>
      <dgm:spPr/>
    </dgm:pt>
    <dgm:pt modelId="{FEDD42C2-7097-4431-8981-B7B2F35B1804}" type="pres">
      <dgm:prSet presAssocID="{1E595D4A-958F-4277-B314-9FBADE9254F7}" presName="header" presStyleLbl="node1" presStyleIdx="1" presStyleCnt="2" custScaleX="237486"/>
      <dgm:spPr/>
      <dgm:t>
        <a:bodyPr/>
        <a:lstStyle/>
        <a:p>
          <a:endParaRPr lang="ru-RU"/>
        </a:p>
      </dgm:t>
    </dgm:pt>
    <dgm:pt modelId="{5E141C4F-2914-4E71-832A-7CC6130C0B0E}" type="pres">
      <dgm:prSet presAssocID="{A833ABF2-0E1A-4506-9B75-8CFD1EA3EFCC}" presName="parTrans" presStyleLbl="sibTrans2D1" presStyleIdx="3" presStyleCnt="6"/>
      <dgm:spPr/>
      <dgm:t>
        <a:bodyPr/>
        <a:lstStyle/>
        <a:p>
          <a:endParaRPr lang="ru-RU"/>
        </a:p>
      </dgm:t>
    </dgm:pt>
    <dgm:pt modelId="{AE36A56D-3D9F-4BC1-BB88-081818F4C863}" type="pres">
      <dgm:prSet presAssocID="{09A4F162-82AF-4B3C-A590-A036E51BC975}" presName="child" presStyleLbl="alignAccFollowNode1" presStyleIdx="3" presStyleCnt="6" custScaleX="2308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47762-DDF4-40D6-B020-1D9359CDFCCE}" type="pres">
      <dgm:prSet presAssocID="{13ABB319-0F22-49F0-A9D6-ECBBE103A7E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83923B5-814F-4538-9AB4-F37284F970BB}" type="pres">
      <dgm:prSet presAssocID="{0E0EDAAF-FC61-412F-86CE-987D67557FD2}" presName="child" presStyleLbl="alignAccFollowNode1" presStyleIdx="4" presStyleCnt="6" custScaleX="2339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75D91-F5C5-420D-A7D6-A53433270849}" type="pres">
      <dgm:prSet presAssocID="{0C2B0188-5438-4E33-B15A-02A0FA85F7C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2C03DFA8-E52A-41EF-B058-E744C74C8E34}" type="pres">
      <dgm:prSet presAssocID="{AE5DD7A3-6F04-4E18-8145-AA90D409D820}" presName="child" presStyleLbl="alignAccFollowNode1" presStyleIdx="5" presStyleCnt="6" custScaleX="2339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5209A5-F33E-4189-925D-41C9060647E6}" type="presOf" srcId="{0E0EDAAF-FC61-412F-86CE-987D67557FD2}" destId="{A83923B5-814F-4538-9AB4-F37284F970BB}" srcOrd="0" destOrd="0" presId="urn:microsoft.com/office/officeart/2005/8/layout/lProcess1"/>
    <dgm:cxn modelId="{07DEBCEA-6B0B-4C12-B421-9FCAEA890194}" type="presOf" srcId="{0C2B0188-5438-4E33-B15A-02A0FA85F7CC}" destId="{74D75D91-F5C5-420D-A7D6-A53433270849}" srcOrd="0" destOrd="0" presId="urn:microsoft.com/office/officeart/2005/8/layout/lProcess1"/>
    <dgm:cxn modelId="{52B62405-78F7-4CE5-9784-9F6BFF1C68F1}" type="presOf" srcId="{C3AD6469-FBA4-42E5-94CB-917D9C5267D8}" destId="{0ED620B0-DF2C-41C0-B806-5D1B769B3B91}" srcOrd="0" destOrd="0" presId="urn:microsoft.com/office/officeart/2005/8/layout/lProcess1"/>
    <dgm:cxn modelId="{84AC3CEF-7569-49FC-8408-6104D0B340D0}" type="presOf" srcId="{3189D144-A75D-4B90-914A-35C7B3E1EA75}" destId="{5EE4B989-A979-4FEC-822A-56214DD5BF15}" srcOrd="0" destOrd="0" presId="urn:microsoft.com/office/officeart/2005/8/layout/lProcess1"/>
    <dgm:cxn modelId="{622C6960-745F-402B-8F78-609528E1D3D1}" srcId="{1E595D4A-958F-4277-B314-9FBADE9254F7}" destId="{AE5DD7A3-6F04-4E18-8145-AA90D409D820}" srcOrd="2" destOrd="0" parTransId="{56F36466-56BD-4570-A76C-81890BE1D2D2}" sibTransId="{94C16CFE-9760-467E-81FD-0C82E27C2FF8}"/>
    <dgm:cxn modelId="{52129828-911C-48BA-A379-D65A25096EFC}" type="presOf" srcId="{13ABB319-0F22-49F0-A9D6-ECBBE103A7EC}" destId="{FB347762-DDF4-40D6-B020-1D9359CDFCCE}" srcOrd="0" destOrd="0" presId="urn:microsoft.com/office/officeart/2005/8/layout/lProcess1"/>
    <dgm:cxn modelId="{78E1CD5F-1465-4BE0-BD59-3BAC08896411}" type="presOf" srcId="{9380F49D-1694-4D5B-8301-A37A5290E72B}" destId="{A9BA0254-46D8-49E0-AF4B-BFD6F2A96A9C}" srcOrd="0" destOrd="0" presId="urn:microsoft.com/office/officeart/2005/8/layout/lProcess1"/>
    <dgm:cxn modelId="{B36BF685-671E-41E9-A761-900EB3113E9A}" type="presOf" srcId="{847D4C7A-BE41-407D-89BB-C7350DD49353}" destId="{0D96DCFD-B21E-488F-967F-632BBD56C529}" srcOrd="0" destOrd="0" presId="urn:microsoft.com/office/officeart/2005/8/layout/lProcess1"/>
    <dgm:cxn modelId="{1C44FA7B-41B4-4D70-BC39-E0587994FA3D}" srcId="{1E595D4A-958F-4277-B314-9FBADE9254F7}" destId="{0E0EDAAF-FC61-412F-86CE-987D67557FD2}" srcOrd="1" destOrd="0" parTransId="{E9DD6B61-2109-4442-8B2A-13E4786DE20F}" sibTransId="{0C2B0188-5438-4E33-B15A-02A0FA85F7CC}"/>
    <dgm:cxn modelId="{0FCA13B6-18AB-4720-B6E6-EE4DD88FB555}" type="presOf" srcId="{A833ABF2-0E1A-4506-9B75-8CFD1EA3EFCC}" destId="{5E141C4F-2914-4E71-832A-7CC6130C0B0E}" srcOrd="0" destOrd="0" presId="urn:microsoft.com/office/officeart/2005/8/layout/lProcess1"/>
    <dgm:cxn modelId="{EFDF0E76-E778-4236-A86B-36BBB579364E}" type="presOf" srcId="{5ABF4780-B201-44B7-910E-4E26AF7EA34E}" destId="{E4173447-D950-4529-8BC1-30FD6E79D225}" srcOrd="0" destOrd="0" presId="urn:microsoft.com/office/officeart/2005/8/layout/lProcess1"/>
    <dgm:cxn modelId="{C48D5447-E626-4537-8A64-8843D26187F0}" srcId="{1E595D4A-958F-4277-B314-9FBADE9254F7}" destId="{09A4F162-82AF-4B3C-A590-A036E51BC975}" srcOrd="0" destOrd="0" parTransId="{A833ABF2-0E1A-4506-9B75-8CFD1EA3EFCC}" sibTransId="{13ABB319-0F22-49F0-A9D6-ECBBE103A7EC}"/>
    <dgm:cxn modelId="{5A1496E3-B6EC-40AD-AE7C-59FA082A27D0}" srcId="{3189D144-A75D-4B90-914A-35C7B3E1EA75}" destId="{5ABF4780-B201-44B7-910E-4E26AF7EA34E}" srcOrd="0" destOrd="0" parTransId="{EAB4E637-EC3F-4FDF-80AE-1B837B9D8BA4}" sibTransId="{52A00473-686E-4E4F-BF60-6C29790ECBDB}"/>
    <dgm:cxn modelId="{5BB4811A-CA6A-4E5A-9350-CFE4D822C0A5}" type="presOf" srcId="{1E595D4A-958F-4277-B314-9FBADE9254F7}" destId="{FEDD42C2-7097-4431-8981-B7B2F35B1804}" srcOrd="0" destOrd="0" presId="urn:microsoft.com/office/officeart/2005/8/layout/lProcess1"/>
    <dgm:cxn modelId="{DAB3C23C-FA47-44FB-BE0D-9B6B626E104F}" srcId="{5ABF4780-B201-44B7-910E-4E26AF7EA34E}" destId="{46615B20-22D7-4A5D-BC59-79DE89A18330}" srcOrd="2" destOrd="0" parTransId="{5F2D1892-C44B-4792-AB21-832C22AA4BF7}" sibTransId="{462304F8-3579-45E4-A95E-162047F73D0C}"/>
    <dgm:cxn modelId="{18D3D765-BE8A-4BE8-B5A4-B4EBBDA47CA5}" srcId="{5ABF4780-B201-44B7-910E-4E26AF7EA34E}" destId="{9ED0FA0E-C26B-472E-A40C-F1F3F1F93DDC}" srcOrd="0" destOrd="0" parTransId="{847D4C7A-BE41-407D-89BB-C7350DD49353}" sibTransId="{C3AD6469-FBA4-42E5-94CB-917D9C5267D8}"/>
    <dgm:cxn modelId="{7C7A1EA4-C658-448B-B3B4-BAA0E102DC9B}" type="presOf" srcId="{7C8CA5FB-372D-4959-8644-2DD326DA3F9D}" destId="{EF5AFE33-F14D-46AF-B8E6-1CE281BAB7D2}" srcOrd="0" destOrd="0" presId="urn:microsoft.com/office/officeart/2005/8/layout/lProcess1"/>
    <dgm:cxn modelId="{AE5D4216-FA08-4538-8E0B-898685C447DA}" type="presOf" srcId="{AE5DD7A3-6F04-4E18-8145-AA90D409D820}" destId="{2C03DFA8-E52A-41EF-B058-E744C74C8E34}" srcOrd="0" destOrd="0" presId="urn:microsoft.com/office/officeart/2005/8/layout/lProcess1"/>
    <dgm:cxn modelId="{F98C050D-581A-40C9-BD2E-D8D55D4EDBF7}" srcId="{5ABF4780-B201-44B7-910E-4E26AF7EA34E}" destId="{9380F49D-1694-4D5B-8301-A37A5290E72B}" srcOrd="1" destOrd="0" parTransId="{2B752C7B-E11B-4D2D-B794-791049020EF4}" sibTransId="{7C8CA5FB-372D-4959-8644-2DD326DA3F9D}"/>
    <dgm:cxn modelId="{0F9D76BF-80C6-4A10-8760-5E1B469CBA1B}" type="presOf" srcId="{09A4F162-82AF-4B3C-A590-A036E51BC975}" destId="{AE36A56D-3D9F-4BC1-BB88-081818F4C863}" srcOrd="0" destOrd="0" presId="urn:microsoft.com/office/officeart/2005/8/layout/lProcess1"/>
    <dgm:cxn modelId="{7B53B7C0-1235-4636-A47D-F84F90C6A039}" srcId="{3189D144-A75D-4B90-914A-35C7B3E1EA75}" destId="{1E595D4A-958F-4277-B314-9FBADE9254F7}" srcOrd="1" destOrd="0" parTransId="{D8AA4FD9-B51D-4606-B849-576365B4BA18}" sibTransId="{C6DD5D28-39A0-4D56-A3AA-2C353F57CFEB}"/>
    <dgm:cxn modelId="{7D7DED98-60EB-4E50-B9F3-399017EE8EAA}" type="presOf" srcId="{46615B20-22D7-4A5D-BC59-79DE89A18330}" destId="{E17D6D17-9B8D-4AA1-AE78-8EC10703A177}" srcOrd="0" destOrd="0" presId="urn:microsoft.com/office/officeart/2005/8/layout/lProcess1"/>
    <dgm:cxn modelId="{4DCFF18B-F0B3-4A7B-BFBC-AEADFAC5865E}" type="presOf" srcId="{9ED0FA0E-C26B-472E-A40C-F1F3F1F93DDC}" destId="{C454B4CB-7AC8-400A-9518-53CBF19A7260}" srcOrd="0" destOrd="0" presId="urn:microsoft.com/office/officeart/2005/8/layout/lProcess1"/>
    <dgm:cxn modelId="{8DA93278-9519-48E6-A7DA-0B6FAA96DAB4}" type="presParOf" srcId="{5EE4B989-A979-4FEC-822A-56214DD5BF15}" destId="{D0239C5C-9819-4FFA-928D-734E8581B15B}" srcOrd="0" destOrd="0" presId="urn:microsoft.com/office/officeart/2005/8/layout/lProcess1"/>
    <dgm:cxn modelId="{4CFB0D31-65BD-4439-9535-CE6EBAC48A7D}" type="presParOf" srcId="{D0239C5C-9819-4FFA-928D-734E8581B15B}" destId="{E4173447-D950-4529-8BC1-30FD6E79D225}" srcOrd="0" destOrd="0" presId="urn:microsoft.com/office/officeart/2005/8/layout/lProcess1"/>
    <dgm:cxn modelId="{66140CE5-A6B9-4C86-A3FE-7A1615A224FB}" type="presParOf" srcId="{D0239C5C-9819-4FFA-928D-734E8581B15B}" destId="{0D96DCFD-B21E-488F-967F-632BBD56C529}" srcOrd="1" destOrd="0" presId="urn:microsoft.com/office/officeart/2005/8/layout/lProcess1"/>
    <dgm:cxn modelId="{E26930BF-2D6C-40C0-ABCF-0A914FDB14CA}" type="presParOf" srcId="{D0239C5C-9819-4FFA-928D-734E8581B15B}" destId="{C454B4CB-7AC8-400A-9518-53CBF19A7260}" srcOrd="2" destOrd="0" presId="urn:microsoft.com/office/officeart/2005/8/layout/lProcess1"/>
    <dgm:cxn modelId="{53017EA1-E03C-40C9-91B0-46639D256615}" type="presParOf" srcId="{D0239C5C-9819-4FFA-928D-734E8581B15B}" destId="{0ED620B0-DF2C-41C0-B806-5D1B769B3B91}" srcOrd="3" destOrd="0" presId="urn:microsoft.com/office/officeart/2005/8/layout/lProcess1"/>
    <dgm:cxn modelId="{31145157-50D0-4E0E-8B6D-EF1F57E4DC76}" type="presParOf" srcId="{D0239C5C-9819-4FFA-928D-734E8581B15B}" destId="{A9BA0254-46D8-49E0-AF4B-BFD6F2A96A9C}" srcOrd="4" destOrd="0" presId="urn:microsoft.com/office/officeart/2005/8/layout/lProcess1"/>
    <dgm:cxn modelId="{AA2736B4-D3D9-44F6-95B1-E6218680E49D}" type="presParOf" srcId="{D0239C5C-9819-4FFA-928D-734E8581B15B}" destId="{EF5AFE33-F14D-46AF-B8E6-1CE281BAB7D2}" srcOrd="5" destOrd="0" presId="urn:microsoft.com/office/officeart/2005/8/layout/lProcess1"/>
    <dgm:cxn modelId="{CDD42DA9-8C14-4358-8BC2-045FBC9294DE}" type="presParOf" srcId="{D0239C5C-9819-4FFA-928D-734E8581B15B}" destId="{E17D6D17-9B8D-4AA1-AE78-8EC10703A177}" srcOrd="6" destOrd="0" presId="urn:microsoft.com/office/officeart/2005/8/layout/lProcess1"/>
    <dgm:cxn modelId="{EE094E9A-2713-4A7D-8E4D-795CAB61226E}" type="presParOf" srcId="{5EE4B989-A979-4FEC-822A-56214DD5BF15}" destId="{A5BE8D7C-4797-4E5F-81AB-BE7F8CC490EB}" srcOrd="1" destOrd="0" presId="urn:microsoft.com/office/officeart/2005/8/layout/lProcess1"/>
    <dgm:cxn modelId="{BA53FA67-E3B9-4661-875E-7CA19387068C}" type="presParOf" srcId="{5EE4B989-A979-4FEC-822A-56214DD5BF15}" destId="{3EB8968D-69F3-4B93-85BE-BEB38D1D8A25}" srcOrd="2" destOrd="0" presId="urn:microsoft.com/office/officeart/2005/8/layout/lProcess1"/>
    <dgm:cxn modelId="{C6EF7CFA-DA61-4C4C-95E1-1B5BE912749A}" type="presParOf" srcId="{3EB8968D-69F3-4B93-85BE-BEB38D1D8A25}" destId="{FEDD42C2-7097-4431-8981-B7B2F35B1804}" srcOrd="0" destOrd="0" presId="urn:microsoft.com/office/officeart/2005/8/layout/lProcess1"/>
    <dgm:cxn modelId="{3A673D99-8922-4548-98DE-D77384C89F10}" type="presParOf" srcId="{3EB8968D-69F3-4B93-85BE-BEB38D1D8A25}" destId="{5E141C4F-2914-4E71-832A-7CC6130C0B0E}" srcOrd="1" destOrd="0" presId="urn:microsoft.com/office/officeart/2005/8/layout/lProcess1"/>
    <dgm:cxn modelId="{C54319C8-FBCD-4022-B65D-9F9928720293}" type="presParOf" srcId="{3EB8968D-69F3-4B93-85BE-BEB38D1D8A25}" destId="{AE36A56D-3D9F-4BC1-BB88-081818F4C863}" srcOrd="2" destOrd="0" presId="urn:microsoft.com/office/officeart/2005/8/layout/lProcess1"/>
    <dgm:cxn modelId="{D042CB6F-C628-4E0F-A25E-6F9D4309E7C9}" type="presParOf" srcId="{3EB8968D-69F3-4B93-85BE-BEB38D1D8A25}" destId="{FB347762-DDF4-40D6-B020-1D9359CDFCCE}" srcOrd="3" destOrd="0" presId="urn:microsoft.com/office/officeart/2005/8/layout/lProcess1"/>
    <dgm:cxn modelId="{BA7ED230-716C-4AC8-B173-6C7A260CD2CB}" type="presParOf" srcId="{3EB8968D-69F3-4B93-85BE-BEB38D1D8A25}" destId="{A83923B5-814F-4538-9AB4-F37284F970BB}" srcOrd="4" destOrd="0" presId="urn:microsoft.com/office/officeart/2005/8/layout/lProcess1"/>
    <dgm:cxn modelId="{46C6AA41-F54E-4BD0-97D3-E61CFDA374B6}" type="presParOf" srcId="{3EB8968D-69F3-4B93-85BE-BEB38D1D8A25}" destId="{74D75D91-F5C5-420D-A7D6-A53433270849}" srcOrd="5" destOrd="0" presId="urn:microsoft.com/office/officeart/2005/8/layout/lProcess1"/>
    <dgm:cxn modelId="{4562364B-B264-4A88-A719-8E4BE3DB8288}" type="presParOf" srcId="{3EB8968D-69F3-4B93-85BE-BEB38D1D8A25}" destId="{2C03DFA8-E52A-41EF-B058-E744C74C8E34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89D144-A75D-4B90-914A-35C7B3E1EA75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BF4780-B201-44B7-910E-4E26AF7EA34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обновление парка спецтехники за счет привлечения льготного кредита Фонда «Центр поддержки предпринимательства Калининградской области»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(5% годовых, 2 года)</a:t>
          </a:r>
        </a:p>
      </dgm:t>
    </dgm:pt>
    <dgm:pt modelId="{EAB4E637-EC3F-4FDF-80AE-1B837B9D8BA4}" type="parTrans" cxnId="{5A1496E3-B6EC-40AD-AE7C-59FA082A27D0}">
      <dgm:prSet/>
      <dgm:spPr/>
      <dgm:t>
        <a:bodyPr/>
        <a:lstStyle/>
        <a:p>
          <a:endParaRPr lang="ru-RU"/>
        </a:p>
      </dgm:t>
    </dgm:pt>
    <dgm:pt modelId="{52A00473-686E-4E4F-BF60-6C29790ECBDB}" type="sibTrans" cxnId="{5A1496E3-B6EC-40AD-AE7C-59FA082A27D0}">
      <dgm:prSet/>
      <dgm:spPr/>
      <dgm:t>
        <a:bodyPr/>
        <a:lstStyle/>
        <a:p>
          <a:endParaRPr lang="ru-RU"/>
        </a:p>
      </dgm:t>
    </dgm:pt>
    <dgm:pt modelId="{9ED0FA0E-C26B-472E-A40C-F1F3F1F93DDC}">
      <dgm:prSet phldrT="[Текст]" custT="1"/>
      <dgm:spPr/>
      <dgm:t>
        <a:bodyPr/>
        <a:lstStyle/>
        <a:p>
          <a:pPr algn="l"/>
          <a:r>
            <a:rPr lang="ru-RU" sz="1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сокращение расходов на капремонт техники	+11 596 тыс. 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ru-RU" sz="1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новая амортизация                                                      -3 572 тыс. 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ru-RU" sz="14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проценты по кредиту                            	                   -962 тыс. 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/>
          <a:r>
            <a:rPr lang="ru-RU" sz="1400" b="1" i="0" u="sng" dirty="0">
              <a:latin typeface="Times New Roman" panose="02020603050405020304" pitchFamily="18" charset="0"/>
              <a:cs typeface="Times New Roman" panose="02020603050405020304" pitchFamily="18" charset="0"/>
            </a:rPr>
            <a:t>улучшение чистого финансового результата     +7 062 тыс. руб.</a:t>
          </a:r>
          <a:endParaRPr lang="ru-RU" sz="1400" b="1" u="sng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7D4C7A-BE41-407D-89BB-C7350DD49353}" type="parTrans" cxnId="{18D3D765-BE8A-4BE8-B5A4-B4EBBDA47CA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AD6469-FBA4-42E5-94CB-917D9C5267D8}" type="sibTrans" cxnId="{18D3D765-BE8A-4BE8-B5A4-B4EBBDA47CA5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595D4A-958F-4277-B314-9FBADE9254F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Ускорение оборачиваемости ресурсов и капитала</a:t>
          </a:r>
        </a:p>
      </dgm:t>
    </dgm:pt>
    <dgm:pt modelId="{D8AA4FD9-B51D-4606-B849-576365B4BA18}" type="parTrans" cxnId="{7B53B7C0-1235-4636-A47D-F84F90C6A039}">
      <dgm:prSet/>
      <dgm:spPr/>
      <dgm:t>
        <a:bodyPr/>
        <a:lstStyle/>
        <a:p>
          <a:endParaRPr lang="ru-RU"/>
        </a:p>
      </dgm:t>
    </dgm:pt>
    <dgm:pt modelId="{C6DD5D28-39A0-4D56-A3AA-2C353F57CFEB}" type="sibTrans" cxnId="{7B53B7C0-1235-4636-A47D-F84F90C6A039}">
      <dgm:prSet/>
      <dgm:spPr/>
      <dgm:t>
        <a:bodyPr/>
        <a:lstStyle/>
        <a:p>
          <a:endParaRPr lang="ru-RU"/>
        </a:p>
      </dgm:t>
    </dgm:pt>
    <dgm:pt modelId="{09A4F162-82AF-4B3C-A590-A036E51BC975}">
      <dgm:prSet phldrT="[Текст]" custT="1"/>
      <dgm:spPr/>
      <dgm:t>
        <a:bodyPr/>
        <a:lstStyle/>
        <a:p>
          <a:pPr algn="l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Ускорение оборачиваемости запасов =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высвобождение из оборота 4 060 тыс. руб.</a:t>
          </a:r>
        </a:p>
      </dgm:t>
    </dgm:pt>
    <dgm:pt modelId="{A833ABF2-0E1A-4506-9B75-8CFD1EA3EFCC}" type="parTrans" cxnId="{C48D5447-E626-4537-8A64-8843D26187F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BB319-0F22-49F0-A9D6-ECBBE103A7EC}" type="sibTrans" cxnId="{C48D5447-E626-4537-8A64-8843D26187F0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0EDAAF-FC61-412F-86CE-987D67557FD2}">
      <dgm:prSet phldrT="[Текст]" custT="1"/>
      <dgm:spPr/>
      <dgm:t>
        <a:bodyPr/>
        <a:lstStyle/>
        <a:p>
          <a:pPr algn="l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Ускорение оборачиваемости дебиторской задолженности =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высвобождение из оборота 12 647 тыс. руб.</a:t>
          </a:r>
        </a:p>
      </dgm:t>
    </dgm:pt>
    <dgm:pt modelId="{E9DD6B61-2109-4442-8B2A-13E4786DE20F}" type="parTrans" cxnId="{1C44FA7B-41B4-4D70-BC39-E0587994FA3D}">
      <dgm:prSet/>
      <dgm:spPr/>
      <dgm:t>
        <a:bodyPr/>
        <a:lstStyle/>
        <a:p>
          <a:endParaRPr lang="ru-RU"/>
        </a:p>
      </dgm:t>
    </dgm:pt>
    <dgm:pt modelId="{0C2B0188-5438-4E33-B15A-02A0FA85F7CC}" type="sibTrans" cxnId="{1C44FA7B-41B4-4D70-BC39-E0587994FA3D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DD7A3-6F04-4E18-8145-AA90D409D820}">
      <dgm:prSet custT="1"/>
      <dgm:spPr/>
      <dgm:t>
        <a:bodyPr/>
        <a:lstStyle/>
        <a:p>
          <a:pPr algn="l"/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Ускорение оборачиваемости кредиторской задолженности =</a:t>
          </a:r>
          <a:r>
            <a: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&gt;</a:t>
          </a:r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высвобождение из оборота 788 тыс. руб.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F36466-56BD-4570-A76C-81890BE1D2D2}" type="parTrans" cxnId="{622C6960-745F-402B-8F78-609528E1D3D1}">
      <dgm:prSet/>
      <dgm:spPr/>
      <dgm:t>
        <a:bodyPr/>
        <a:lstStyle/>
        <a:p>
          <a:endParaRPr lang="ru-RU"/>
        </a:p>
      </dgm:t>
    </dgm:pt>
    <dgm:pt modelId="{94C16CFE-9760-467E-81FD-0C82E27C2FF8}" type="sibTrans" cxnId="{622C6960-745F-402B-8F78-609528E1D3D1}">
      <dgm:prSet/>
      <dgm:spPr/>
      <dgm:t>
        <a:bodyPr/>
        <a:lstStyle/>
        <a:p>
          <a:endParaRPr lang="ru-RU"/>
        </a:p>
      </dgm:t>
    </dgm:pt>
    <dgm:pt modelId="{5EE4B989-A979-4FEC-822A-56214DD5BF15}" type="pres">
      <dgm:prSet presAssocID="{3189D144-A75D-4B90-914A-35C7B3E1EA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39C5C-9819-4FFA-928D-734E8581B15B}" type="pres">
      <dgm:prSet presAssocID="{5ABF4780-B201-44B7-910E-4E26AF7EA34E}" presName="vertFlow" presStyleCnt="0"/>
      <dgm:spPr/>
    </dgm:pt>
    <dgm:pt modelId="{E4173447-D950-4529-8BC1-30FD6E79D225}" type="pres">
      <dgm:prSet presAssocID="{5ABF4780-B201-44B7-910E-4E26AF7EA34E}" presName="header" presStyleLbl="node1" presStyleIdx="0" presStyleCnt="2" custScaleX="368297" custScaleY="169441" custLinFactNeighborX="1004"/>
      <dgm:spPr/>
      <dgm:t>
        <a:bodyPr/>
        <a:lstStyle/>
        <a:p>
          <a:endParaRPr lang="ru-RU"/>
        </a:p>
      </dgm:t>
    </dgm:pt>
    <dgm:pt modelId="{0D96DCFD-B21E-488F-967F-632BBD56C529}" type="pres">
      <dgm:prSet presAssocID="{847D4C7A-BE41-407D-89BB-C7350DD4935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C454B4CB-7AC8-400A-9518-53CBF19A7260}" type="pres">
      <dgm:prSet presAssocID="{9ED0FA0E-C26B-472E-A40C-F1F3F1F93DDC}" presName="child" presStyleLbl="alignAccFollowNode1" presStyleIdx="0" presStyleCnt="4" custScaleX="360644" custScaleY="317230" custLinFactNeighborX="20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E8D7C-4797-4E5F-81AB-BE7F8CC490EB}" type="pres">
      <dgm:prSet presAssocID="{5ABF4780-B201-44B7-910E-4E26AF7EA34E}" presName="hSp" presStyleCnt="0"/>
      <dgm:spPr/>
    </dgm:pt>
    <dgm:pt modelId="{3EB8968D-69F3-4B93-85BE-BEB38D1D8A25}" type="pres">
      <dgm:prSet presAssocID="{1E595D4A-958F-4277-B314-9FBADE9254F7}" presName="vertFlow" presStyleCnt="0"/>
      <dgm:spPr/>
    </dgm:pt>
    <dgm:pt modelId="{FEDD42C2-7097-4431-8981-B7B2F35B1804}" type="pres">
      <dgm:prSet presAssocID="{1E595D4A-958F-4277-B314-9FBADE9254F7}" presName="header" presStyleLbl="node1" presStyleIdx="1" presStyleCnt="2" custScaleX="240493"/>
      <dgm:spPr/>
      <dgm:t>
        <a:bodyPr/>
        <a:lstStyle/>
        <a:p>
          <a:endParaRPr lang="ru-RU"/>
        </a:p>
      </dgm:t>
    </dgm:pt>
    <dgm:pt modelId="{5E141C4F-2914-4E71-832A-7CC6130C0B0E}" type="pres">
      <dgm:prSet presAssocID="{A833ABF2-0E1A-4506-9B75-8CFD1EA3EFCC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E36A56D-3D9F-4BC1-BB88-081818F4C863}" type="pres">
      <dgm:prSet presAssocID="{09A4F162-82AF-4B3C-A590-A036E51BC975}" presName="child" presStyleLbl="alignAccFollowNode1" presStyleIdx="1" presStyleCnt="4" custScaleX="2404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47762-DDF4-40D6-B020-1D9359CDFCCE}" type="pres">
      <dgm:prSet presAssocID="{13ABB319-0F22-49F0-A9D6-ECBBE103A7E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83923B5-814F-4538-9AB4-F37284F970BB}" type="pres">
      <dgm:prSet presAssocID="{0E0EDAAF-FC61-412F-86CE-987D67557FD2}" presName="child" presStyleLbl="alignAccFollowNode1" presStyleIdx="2" presStyleCnt="4" custScaleX="242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75D91-F5C5-420D-A7D6-A53433270849}" type="pres">
      <dgm:prSet presAssocID="{0C2B0188-5438-4E33-B15A-02A0FA85F7C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C03DFA8-E52A-41EF-B058-E744C74C8E34}" type="pres">
      <dgm:prSet presAssocID="{AE5DD7A3-6F04-4E18-8145-AA90D409D820}" presName="child" presStyleLbl="alignAccFollowNode1" presStyleIdx="3" presStyleCnt="4" custScaleX="244504" custScaleY="130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F728B-BF61-44A2-89EA-7F5105460A2B}" type="presOf" srcId="{9ED0FA0E-C26B-472E-A40C-F1F3F1F93DDC}" destId="{C454B4CB-7AC8-400A-9518-53CBF19A7260}" srcOrd="0" destOrd="0" presId="urn:microsoft.com/office/officeart/2005/8/layout/lProcess1"/>
    <dgm:cxn modelId="{622C6960-745F-402B-8F78-609528E1D3D1}" srcId="{1E595D4A-958F-4277-B314-9FBADE9254F7}" destId="{AE5DD7A3-6F04-4E18-8145-AA90D409D820}" srcOrd="2" destOrd="0" parTransId="{56F36466-56BD-4570-A76C-81890BE1D2D2}" sibTransId="{94C16CFE-9760-467E-81FD-0C82E27C2FF8}"/>
    <dgm:cxn modelId="{7BB083A7-3BEB-4329-BEF4-EC2574C2EA7A}" type="presOf" srcId="{847D4C7A-BE41-407D-89BB-C7350DD49353}" destId="{0D96DCFD-B21E-488F-967F-632BBD56C529}" srcOrd="0" destOrd="0" presId="urn:microsoft.com/office/officeart/2005/8/layout/lProcess1"/>
    <dgm:cxn modelId="{830DE6DF-14F5-4A5A-A2F1-D29A87A7CA8A}" type="presOf" srcId="{AE5DD7A3-6F04-4E18-8145-AA90D409D820}" destId="{2C03DFA8-E52A-41EF-B058-E744C74C8E34}" srcOrd="0" destOrd="0" presId="urn:microsoft.com/office/officeart/2005/8/layout/lProcess1"/>
    <dgm:cxn modelId="{1C44FA7B-41B4-4D70-BC39-E0587994FA3D}" srcId="{1E595D4A-958F-4277-B314-9FBADE9254F7}" destId="{0E0EDAAF-FC61-412F-86CE-987D67557FD2}" srcOrd="1" destOrd="0" parTransId="{E9DD6B61-2109-4442-8B2A-13E4786DE20F}" sibTransId="{0C2B0188-5438-4E33-B15A-02A0FA85F7CC}"/>
    <dgm:cxn modelId="{5CA537F4-0C60-443C-919C-FEB09073D835}" type="presOf" srcId="{3189D144-A75D-4B90-914A-35C7B3E1EA75}" destId="{5EE4B989-A979-4FEC-822A-56214DD5BF15}" srcOrd="0" destOrd="0" presId="urn:microsoft.com/office/officeart/2005/8/layout/lProcess1"/>
    <dgm:cxn modelId="{C48D5447-E626-4537-8A64-8843D26187F0}" srcId="{1E595D4A-958F-4277-B314-9FBADE9254F7}" destId="{09A4F162-82AF-4B3C-A590-A036E51BC975}" srcOrd="0" destOrd="0" parTransId="{A833ABF2-0E1A-4506-9B75-8CFD1EA3EFCC}" sibTransId="{13ABB319-0F22-49F0-A9D6-ECBBE103A7EC}"/>
    <dgm:cxn modelId="{5A1496E3-B6EC-40AD-AE7C-59FA082A27D0}" srcId="{3189D144-A75D-4B90-914A-35C7B3E1EA75}" destId="{5ABF4780-B201-44B7-910E-4E26AF7EA34E}" srcOrd="0" destOrd="0" parTransId="{EAB4E637-EC3F-4FDF-80AE-1B837B9D8BA4}" sibTransId="{52A00473-686E-4E4F-BF60-6C29790ECBDB}"/>
    <dgm:cxn modelId="{76F68F8B-B447-44F8-B9AE-11259A2783AB}" type="presOf" srcId="{09A4F162-82AF-4B3C-A590-A036E51BC975}" destId="{AE36A56D-3D9F-4BC1-BB88-081818F4C863}" srcOrd="0" destOrd="0" presId="urn:microsoft.com/office/officeart/2005/8/layout/lProcess1"/>
    <dgm:cxn modelId="{2083B3C6-8C5F-40FF-A9C5-0090D958B87A}" type="presOf" srcId="{1E595D4A-958F-4277-B314-9FBADE9254F7}" destId="{FEDD42C2-7097-4431-8981-B7B2F35B1804}" srcOrd="0" destOrd="0" presId="urn:microsoft.com/office/officeart/2005/8/layout/lProcess1"/>
    <dgm:cxn modelId="{18D3D765-BE8A-4BE8-B5A4-B4EBBDA47CA5}" srcId="{5ABF4780-B201-44B7-910E-4E26AF7EA34E}" destId="{9ED0FA0E-C26B-472E-A40C-F1F3F1F93DDC}" srcOrd="0" destOrd="0" parTransId="{847D4C7A-BE41-407D-89BB-C7350DD49353}" sibTransId="{C3AD6469-FBA4-42E5-94CB-917D9C5267D8}"/>
    <dgm:cxn modelId="{1864834D-221A-4A6F-8404-01ADD2F67732}" type="presOf" srcId="{0E0EDAAF-FC61-412F-86CE-987D67557FD2}" destId="{A83923B5-814F-4538-9AB4-F37284F970BB}" srcOrd="0" destOrd="0" presId="urn:microsoft.com/office/officeart/2005/8/layout/lProcess1"/>
    <dgm:cxn modelId="{D8493038-0179-43EB-929C-20E81BFD27E2}" type="presOf" srcId="{0C2B0188-5438-4E33-B15A-02A0FA85F7CC}" destId="{74D75D91-F5C5-420D-A7D6-A53433270849}" srcOrd="0" destOrd="0" presId="urn:microsoft.com/office/officeart/2005/8/layout/lProcess1"/>
    <dgm:cxn modelId="{8B68F86B-6A55-450C-B461-2374477EBA17}" type="presOf" srcId="{13ABB319-0F22-49F0-A9D6-ECBBE103A7EC}" destId="{FB347762-DDF4-40D6-B020-1D9359CDFCCE}" srcOrd="0" destOrd="0" presId="urn:microsoft.com/office/officeart/2005/8/layout/lProcess1"/>
    <dgm:cxn modelId="{0AD56267-2E3E-44F2-BD06-E191C286DF79}" type="presOf" srcId="{5ABF4780-B201-44B7-910E-4E26AF7EA34E}" destId="{E4173447-D950-4529-8BC1-30FD6E79D225}" srcOrd="0" destOrd="0" presId="urn:microsoft.com/office/officeart/2005/8/layout/lProcess1"/>
    <dgm:cxn modelId="{7B53B7C0-1235-4636-A47D-F84F90C6A039}" srcId="{3189D144-A75D-4B90-914A-35C7B3E1EA75}" destId="{1E595D4A-958F-4277-B314-9FBADE9254F7}" srcOrd="1" destOrd="0" parTransId="{D8AA4FD9-B51D-4606-B849-576365B4BA18}" sibTransId="{C6DD5D28-39A0-4D56-A3AA-2C353F57CFEB}"/>
    <dgm:cxn modelId="{38D3FAE5-6957-46E3-85D9-63914D59F442}" type="presOf" srcId="{A833ABF2-0E1A-4506-9B75-8CFD1EA3EFCC}" destId="{5E141C4F-2914-4E71-832A-7CC6130C0B0E}" srcOrd="0" destOrd="0" presId="urn:microsoft.com/office/officeart/2005/8/layout/lProcess1"/>
    <dgm:cxn modelId="{D5BCA78B-515E-464A-A91D-2C68645A9F22}" type="presParOf" srcId="{5EE4B989-A979-4FEC-822A-56214DD5BF15}" destId="{D0239C5C-9819-4FFA-928D-734E8581B15B}" srcOrd="0" destOrd="0" presId="urn:microsoft.com/office/officeart/2005/8/layout/lProcess1"/>
    <dgm:cxn modelId="{E14812B7-643C-47DC-94E4-DB0615552D8C}" type="presParOf" srcId="{D0239C5C-9819-4FFA-928D-734E8581B15B}" destId="{E4173447-D950-4529-8BC1-30FD6E79D225}" srcOrd="0" destOrd="0" presId="urn:microsoft.com/office/officeart/2005/8/layout/lProcess1"/>
    <dgm:cxn modelId="{AA05481A-8A14-4A7C-B2DE-5C4C3E2AF506}" type="presParOf" srcId="{D0239C5C-9819-4FFA-928D-734E8581B15B}" destId="{0D96DCFD-B21E-488F-967F-632BBD56C529}" srcOrd="1" destOrd="0" presId="urn:microsoft.com/office/officeart/2005/8/layout/lProcess1"/>
    <dgm:cxn modelId="{D8C8F862-AAE0-426C-940E-D7A5E45E6C4E}" type="presParOf" srcId="{D0239C5C-9819-4FFA-928D-734E8581B15B}" destId="{C454B4CB-7AC8-400A-9518-53CBF19A7260}" srcOrd="2" destOrd="0" presId="urn:microsoft.com/office/officeart/2005/8/layout/lProcess1"/>
    <dgm:cxn modelId="{26AD8030-C08F-4C60-8EE5-88178435D7D9}" type="presParOf" srcId="{5EE4B989-A979-4FEC-822A-56214DD5BF15}" destId="{A5BE8D7C-4797-4E5F-81AB-BE7F8CC490EB}" srcOrd="1" destOrd="0" presId="urn:microsoft.com/office/officeart/2005/8/layout/lProcess1"/>
    <dgm:cxn modelId="{B0A5C5B2-541D-4662-90C6-0BC6B9DD1992}" type="presParOf" srcId="{5EE4B989-A979-4FEC-822A-56214DD5BF15}" destId="{3EB8968D-69F3-4B93-85BE-BEB38D1D8A25}" srcOrd="2" destOrd="0" presId="urn:microsoft.com/office/officeart/2005/8/layout/lProcess1"/>
    <dgm:cxn modelId="{8B15D9B2-82B2-47CF-91BD-4B813679E066}" type="presParOf" srcId="{3EB8968D-69F3-4B93-85BE-BEB38D1D8A25}" destId="{FEDD42C2-7097-4431-8981-B7B2F35B1804}" srcOrd="0" destOrd="0" presId="urn:microsoft.com/office/officeart/2005/8/layout/lProcess1"/>
    <dgm:cxn modelId="{4034FB3C-C267-43DB-BC87-BE2DCAFD0351}" type="presParOf" srcId="{3EB8968D-69F3-4B93-85BE-BEB38D1D8A25}" destId="{5E141C4F-2914-4E71-832A-7CC6130C0B0E}" srcOrd="1" destOrd="0" presId="urn:microsoft.com/office/officeart/2005/8/layout/lProcess1"/>
    <dgm:cxn modelId="{349ABDA3-9471-449E-8F4E-A83729839BEF}" type="presParOf" srcId="{3EB8968D-69F3-4B93-85BE-BEB38D1D8A25}" destId="{AE36A56D-3D9F-4BC1-BB88-081818F4C863}" srcOrd="2" destOrd="0" presId="urn:microsoft.com/office/officeart/2005/8/layout/lProcess1"/>
    <dgm:cxn modelId="{F993DB05-702E-448F-8347-1DDE4CC0E6E1}" type="presParOf" srcId="{3EB8968D-69F3-4B93-85BE-BEB38D1D8A25}" destId="{FB347762-DDF4-40D6-B020-1D9359CDFCCE}" srcOrd="3" destOrd="0" presId="urn:microsoft.com/office/officeart/2005/8/layout/lProcess1"/>
    <dgm:cxn modelId="{4DE0033B-FA6A-495A-A705-AE183B9D3106}" type="presParOf" srcId="{3EB8968D-69F3-4B93-85BE-BEB38D1D8A25}" destId="{A83923B5-814F-4538-9AB4-F37284F970BB}" srcOrd="4" destOrd="0" presId="urn:microsoft.com/office/officeart/2005/8/layout/lProcess1"/>
    <dgm:cxn modelId="{D7100F33-293D-4285-A97B-C23A3D917949}" type="presParOf" srcId="{3EB8968D-69F3-4B93-85BE-BEB38D1D8A25}" destId="{74D75D91-F5C5-420D-A7D6-A53433270849}" srcOrd="5" destOrd="0" presId="urn:microsoft.com/office/officeart/2005/8/layout/lProcess1"/>
    <dgm:cxn modelId="{812DB8C9-840E-4A43-957A-58B1B2491106}" type="presParOf" srcId="{3EB8968D-69F3-4B93-85BE-BEB38D1D8A25}" destId="{2C03DFA8-E52A-41EF-B058-E744C74C8E34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7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7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7076"/>
            <a:ext cx="2945659" cy="49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09683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54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745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580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977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128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335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019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940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67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59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2154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:notes"/>
          <p:cNvSpPr txBox="1">
            <a:spLocks noGrp="1"/>
          </p:cNvSpPr>
          <p:nvPr>
            <p:ph type="body" idx="1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872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с подписью">
  <p:cSld name="Цитата с подписью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7" name="Google Shape;107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очка имени">
  <p:cSld name="Карточка имени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карточки имени">
  <p:cSld name="Цитата карточки имени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Истина или ложь">
  <p:cSld name="Истина или ложь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2" name="Google Shape;52;p4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пись">
  <p:cSld name="Заголовок и подпись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3" name="Google Shape;13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3" name="Google Shape;23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6516" y="5620099"/>
            <a:ext cx="1981200" cy="8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 txBox="1">
            <a:spLocks noGrp="1"/>
          </p:cNvSpPr>
          <p:nvPr>
            <p:ph type="ctrTitle"/>
          </p:nvPr>
        </p:nvSpPr>
        <p:spPr>
          <a:xfrm>
            <a:off x="217713" y="368881"/>
            <a:ext cx="9370500" cy="1449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РФ	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ФГАОУ ВО «БАЛТИЙСКИЙ ФЕДЕРАЛЬНЫЙ УНИВЕРСИТЕТ ИМЕНИ ИММАНУИЛА КАНТА»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школа бизнеса и предпринимательства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Президентская программа подготовки управленческих кадров</a:t>
            </a:r>
            <a:endParaRPr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Google Shape;150;p18"/>
          <p:cNvSpPr txBox="1"/>
          <p:nvPr/>
        </p:nvSpPr>
        <p:spPr>
          <a:xfrm>
            <a:off x="10135144" y="233524"/>
            <a:ext cx="189383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Слайд №1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713" y="1938949"/>
            <a:ext cx="9728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Выпускная аттестационная работа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рекомендаций по повышению финансовой устойчивости организации  (на примере ООО «Стрела»)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848181" y="4001052"/>
            <a:ext cx="3676650" cy="435993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«Финансовый менеджмент»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848181" y="4353051"/>
            <a:ext cx="3700562" cy="657292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Слушателя: 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Крылова  Сергея Александровича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848181" y="5151471"/>
            <a:ext cx="3275452" cy="763816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Ляхова Надежда Юрьевна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119985" y="229972"/>
            <a:ext cx="6106643" cy="8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№10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Выбор варианта финансирования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7202" y="81926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77639"/>
              </p:ext>
            </p:extLst>
          </p:nvPr>
        </p:nvGraphicFramePr>
        <p:xfrm>
          <a:off x="0" y="1466191"/>
          <a:ext cx="11183739" cy="4670988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5322870"/>
                <a:gridCol w="2476669"/>
                <a:gridCol w="1695456"/>
                <a:gridCol w="1688744"/>
              </a:tblGrid>
              <a:tr h="5292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двух единиц спецтехники</a:t>
                      </a:r>
                      <a:b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«Мультилифт» и «Мусоровоз с задней загрузкой»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банковский кредит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льготный кредит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лизинг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176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2799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Сумма заемного финансирования,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12 500 000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12 500 000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10 625 000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176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Период заимствования, мес.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176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Ставка, % годовых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35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Проценты за пользование заемными средствами,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3 269 815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962 186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35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Платежи в счет погашения основного долга,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12 500 000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12 500 000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</a:tr>
              <a:tr h="35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Величина первого взноса за счет собственных средств (15%),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1 875 000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</a:tr>
              <a:tr h="176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Сумма лизинговых платежей,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14 104 478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</a:tr>
              <a:tr h="352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Итого платежи на погашение заемного финансирования,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15 769 815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13 462 186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15 979 478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</a:tr>
              <a:tr h="5292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Удорожание, руб.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кредита =п.8-п.1)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(для лизинга = п.7-п.1)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3 269 815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962 186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3 479 478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6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Удорожание, % (п.9:п.1х100)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66" marR="4946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6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677334" y="360601"/>
            <a:ext cx="5672666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№11</a:t>
            </a:r>
            <a:endParaRPr sz="2400" b="1" dirty="0"/>
          </a:p>
          <a:p>
            <a:pPr lvl="0">
              <a:buClr>
                <a:srgbClr val="6C911C"/>
              </a:buClr>
              <a:buSzPts val="2040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экономического эффекта 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0794170"/>
              </p:ext>
            </p:extLst>
          </p:nvPr>
        </p:nvGraphicFramePr>
        <p:xfrm>
          <a:off x="0" y="1273564"/>
          <a:ext cx="12020550" cy="2545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Стрелка вправо 24"/>
          <p:cNvSpPr/>
          <p:nvPr/>
        </p:nvSpPr>
        <p:spPr>
          <a:xfrm rot="5400000">
            <a:off x="4014202" y="3930492"/>
            <a:ext cx="457513" cy="235579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Стрелка вправо 25"/>
          <p:cNvSpPr/>
          <p:nvPr/>
        </p:nvSpPr>
        <p:spPr>
          <a:xfrm rot="5400000">
            <a:off x="9254861" y="3949542"/>
            <a:ext cx="419413" cy="235579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577920"/>
              </p:ext>
            </p:extLst>
          </p:nvPr>
        </p:nvGraphicFramePr>
        <p:xfrm>
          <a:off x="228600" y="4305299"/>
          <a:ext cx="11610976" cy="2443239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49463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1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25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16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195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513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98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в условиях реализации предложенных мероприятий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первого планового периода (конец 2021 г.)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первого планового периода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второго планового периода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 в первом плановом периоде, 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прироста во втором плановом периоде, 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 Коэффициент соотношения заемных и собственных средств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 Коэффициент обеспеченности собственными источниками финансирования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0,1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 Коэффициент финансовой независимости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 Коэффициент финансовой устойчивости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 Коэффициент финансовой независимости в части формирования запасов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080" marR="610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6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"/>
          <p:cNvSpPr txBox="1">
            <a:spLocks noGrp="1"/>
          </p:cNvSpPr>
          <p:nvPr>
            <p:ph type="title"/>
          </p:nvPr>
        </p:nvSpPr>
        <p:spPr>
          <a:xfrm>
            <a:off x="1797666" y="3048604"/>
            <a:ext cx="8596668" cy="760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ru-RU" sz="4400" b="1">
                <a:solidFill>
                  <a:schemeClr val="accent2"/>
                </a:solidFill>
              </a:rPr>
              <a:t>Спасибо за внимание!</a:t>
            </a:r>
            <a:endParaRPr>
              <a:solidFill>
                <a:schemeClr val="accent2"/>
              </a:solidFill>
            </a:endParaRPr>
          </a:p>
        </p:txBody>
      </p:sp>
      <p:pic>
        <p:nvPicPr>
          <p:cNvPr id="303" name="Google Shape;30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52895" y="360601"/>
            <a:ext cx="1981372" cy="89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2500" y="176781"/>
            <a:ext cx="1981200" cy="89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8"/>
          <p:cNvSpPr txBox="1"/>
          <p:nvPr/>
        </p:nvSpPr>
        <p:spPr>
          <a:xfrm>
            <a:off x="224960" y="-65168"/>
            <a:ext cx="3610439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Слайд №2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Общая характеристика работы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5276" y="1304159"/>
            <a:ext cx="1176153" cy="46954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2"/>
          <p:cNvSpPr>
            <a:spLocks noChangeArrowheads="1"/>
          </p:cNvSpPr>
          <p:nvPr/>
        </p:nvSpPr>
        <p:spPr bwMode="auto">
          <a:xfrm>
            <a:off x="1784786" y="1294765"/>
            <a:ext cx="79942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рекомендации по повышению уровня финансовой устойчивости ООО «Стрела» и дать их экономическую оценку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95276" y="2468427"/>
            <a:ext cx="1353811" cy="5195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1784786" y="2607178"/>
            <a:ext cx="7587814" cy="5005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.Дать характеристику деятельности ООО «Стрела»;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1784786" y="3237966"/>
            <a:ext cx="7587814" cy="4952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финансовой устойчивости ООО «Стрела»;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1784786" y="3845273"/>
            <a:ext cx="7587814" cy="825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босновать и разработать рекомендации, направленные на повышение уровня финансовой устойчивости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«Стрела»;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784786" y="4782978"/>
            <a:ext cx="7587814" cy="5125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экономическую оценку разработанным рекомендациям.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93700" y="5536371"/>
            <a:ext cx="1391086" cy="5195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2"/>
          <p:cNvSpPr>
            <a:spLocks noChangeArrowheads="1"/>
          </p:cNvSpPr>
          <p:nvPr/>
        </p:nvSpPr>
        <p:spPr bwMode="auto">
          <a:xfrm>
            <a:off x="1784786" y="5514845"/>
            <a:ext cx="74989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транспортная организация по вывозу отходов в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г.Калининграде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95276" y="6077476"/>
            <a:ext cx="1589198" cy="5195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2"/>
          <p:cNvSpPr>
            <a:spLocks noChangeArrowheads="1"/>
          </p:cNvSpPr>
          <p:nvPr/>
        </p:nvSpPr>
        <p:spPr bwMode="auto">
          <a:xfrm>
            <a:off x="1784786" y="5972719"/>
            <a:ext cx="74989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причинно-следственных связей в изменении финансовой устойчивости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67536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9"/>
          <p:cNvSpPr/>
          <p:nvPr/>
        </p:nvSpPr>
        <p:spPr>
          <a:xfrm>
            <a:off x="677334" y="360601"/>
            <a:ext cx="4609041" cy="782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6C911C"/>
              </a:buClr>
              <a:buSzPts val="2040"/>
            </a:pPr>
            <a:r>
              <a:rPr lang="ru-RU" sz="24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№3</a:t>
            </a:r>
            <a:endParaRPr lang="ru-RU" sz="2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1800" b="1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Направления деятельности организации:</a:t>
            </a:r>
            <a:endParaRPr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510983" y="3289300"/>
            <a:ext cx="9207141" cy="2899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rebuchet MS"/>
              <a:buNone/>
            </a:pP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200" cap="none" dirty="0">
                <a:solidFill>
                  <a:schemeClr val="dk1"/>
                </a:solidFill>
                <a:latin typeface="Times New Roman" panose="02020603050405020304" pitchFamily="18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sz="2200" cap="none" dirty="0">
              <a:solidFill>
                <a:schemeClr val="dk1"/>
              </a:solidFill>
              <a:latin typeface="Times New Roman" panose="02020603050405020304" pitchFamily="18" charset="0"/>
              <a:ea typeface="Trebuchet MS"/>
              <a:cs typeface="Times New Roman" panose="02020603050405020304" pitchFamily="18" charset="0"/>
              <a:sym typeface="Trebuchet MS"/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8" name="Google Shape;158;p19"/>
          <p:cNvGrpSpPr/>
          <p:nvPr/>
        </p:nvGrpSpPr>
        <p:grpSpPr>
          <a:xfrm>
            <a:off x="750667" y="2119464"/>
            <a:ext cx="8967457" cy="2339671"/>
            <a:chOff x="78220" y="43662"/>
            <a:chExt cx="5772578" cy="2045114"/>
          </a:xfrm>
        </p:grpSpPr>
        <p:sp>
          <p:nvSpPr>
            <p:cNvPr id="159" name="Google Shape;159;p19"/>
            <p:cNvSpPr/>
            <p:nvPr/>
          </p:nvSpPr>
          <p:spPr>
            <a:xfrm>
              <a:off x="78220" y="43662"/>
              <a:ext cx="5741565" cy="1058653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Google Shape;160;p19"/>
            <p:cNvSpPr txBox="1"/>
            <p:nvPr/>
          </p:nvSpPr>
          <p:spPr>
            <a:xfrm>
              <a:off x="989741" y="198852"/>
              <a:ext cx="4830043" cy="9034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ru-RU" sz="24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1.Вывоз твердых коммунальных отходов для            ГП КО «ЕСОО» (государственный контракт)                                      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Trebuchet MS"/>
                <a:buNone/>
              </a:pPr>
              <a:r>
                <a:rPr lang="ru-RU" sz="2400" b="1" dirty="0">
                  <a:solidFill>
                    <a:schemeClr val="dk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    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=</a:t>
              </a:r>
              <a:r>
                <a: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 </a:t>
              </a: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88% доходов</a:t>
              </a:r>
              <a:endParaRPr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Google Shape;161;p19"/>
            <p:cNvSpPr/>
            <p:nvPr/>
          </p:nvSpPr>
          <p:spPr>
            <a:xfrm>
              <a:off x="162940" y="268101"/>
              <a:ext cx="547348" cy="554806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 t="-1998" b="-1999"/>
              </a:stretch>
            </a:blip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78220" y="1279596"/>
              <a:ext cx="5772578" cy="809180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" name="Google Shape;163;p19"/>
            <p:cNvSpPr txBox="1"/>
            <p:nvPr/>
          </p:nvSpPr>
          <p:spPr>
            <a:xfrm>
              <a:off x="1003932" y="1351901"/>
              <a:ext cx="4724235" cy="567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lvl="0">
                <a:lnSpc>
                  <a:spcPct val="90000"/>
                </a:lnSpc>
                <a:buClr>
                  <a:schemeClr val="lt1"/>
                </a:buClr>
                <a:buSzPts val="1900"/>
              </a:pPr>
              <a:r>
                <a:rPr lang="ru-RU" sz="24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2.Вывоз строительных и промышленных отходов</a:t>
              </a:r>
            </a:p>
            <a:p>
              <a:pPr lvl="0">
                <a:lnSpc>
                  <a:spcPct val="90000"/>
                </a:lnSpc>
                <a:buClr>
                  <a:schemeClr val="lt1"/>
                </a:buClr>
                <a:buSzPts val="1900"/>
              </a:pPr>
              <a:r>
                <a:rPr lang="ru-RU" sz="2400" b="1" dirty="0">
                  <a:solidFill>
                    <a:schemeClr val="dk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                                                                   </a:t>
              </a:r>
              <a:r>
                <a:rPr lang="ru-RU" sz="24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= 10% доходов</a:t>
              </a:r>
              <a:endParaRPr sz="2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162940" y="1406782"/>
              <a:ext cx="547348" cy="554806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 t="-4999" b="-4998"/>
              </a:stretch>
            </a:blip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8" name="Google Shape;168;p19"/>
          <p:cNvGrpSpPr/>
          <p:nvPr/>
        </p:nvGrpSpPr>
        <p:grpSpPr>
          <a:xfrm>
            <a:off x="798846" y="4623413"/>
            <a:ext cx="8967457" cy="997713"/>
            <a:chOff x="183571" y="814124"/>
            <a:chExt cx="5824802" cy="738139"/>
          </a:xfrm>
        </p:grpSpPr>
        <p:sp>
          <p:nvSpPr>
            <p:cNvPr id="175" name="Google Shape;175;p19"/>
            <p:cNvSpPr/>
            <p:nvPr/>
          </p:nvSpPr>
          <p:spPr>
            <a:xfrm>
              <a:off x="183571" y="895647"/>
              <a:ext cx="5824802" cy="597186"/>
            </a:xfrm>
            <a:prstGeom prst="roundRect">
              <a:avLst>
                <a:gd name="adj" fmla="val 10000"/>
              </a:avLst>
            </a:prstGeom>
            <a:solidFill>
              <a:srgbClr val="90C223"/>
            </a:solid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6" name="Google Shape;176;p19"/>
            <p:cNvSpPr txBox="1"/>
            <p:nvPr/>
          </p:nvSpPr>
          <p:spPr>
            <a:xfrm>
              <a:off x="1117658" y="814124"/>
              <a:ext cx="4859421" cy="7381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76200" rIns="76200" bIns="762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lang="ru-RU" sz="24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3.Сдача в аренду контейнеров</a:t>
              </a: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rebuchet MS"/>
                <a:buNone/>
              </a:pPr>
              <a:r>
                <a:rPr lang="ru-RU" sz="2400" b="1" dirty="0">
                  <a:solidFill>
                    <a:schemeClr val="dk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                                                                   </a:t>
              </a:r>
              <a:r>
                <a:rPr lang="ru-RU" sz="2400" b="1" dirty="0">
                  <a:solidFill>
                    <a:schemeClr val="dk1"/>
                  </a:solidFill>
                  <a:latin typeface="Times New Roman" panose="02020603050405020304" pitchFamily="18" charset="0"/>
                  <a:ea typeface="Trebuchet MS"/>
                  <a:cs typeface="Times New Roman" panose="02020603050405020304" pitchFamily="18" charset="0"/>
                  <a:sym typeface="Trebuchet MS"/>
                </a:rPr>
                <a:t>= 2 % доходов</a:t>
              </a:r>
              <a:endParaRPr sz="2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269057" y="955365"/>
              <a:ext cx="521006" cy="477749"/>
            </a:xfrm>
            <a:prstGeom prst="roundRect">
              <a:avLst>
                <a:gd name="adj" fmla="val 10000"/>
              </a:avLst>
            </a:prstGeom>
            <a:blipFill rotWithShape="1">
              <a:blip r:embed="rId6">
                <a:alphaModFix/>
              </a:blip>
              <a:stretch>
                <a:fillRect t="-6998" b="-6999"/>
              </a:stretch>
            </a:blipFill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677334" y="360601"/>
            <a:ext cx="5926666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№4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Финансово-экономические показатели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007432"/>
              </p:ext>
            </p:extLst>
          </p:nvPr>
        </p:nvGraphicFramePr>
        <p:xfrm>
          <a:off x="546100" y="1430449"/>
          <a:ext cx="9639300" cy="5246101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5461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2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03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8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(+, -)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 %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 Выручка, тыс. руб.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143 605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153 421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+9 816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 по обычной деятельности, тыс. руб., в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.: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139 139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156 909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+17 771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73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переменные расходы</a:t>
                      </a:r>
                      <a:endParaRPr lang="ru-RU" sz="18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116 343</a:t>
                      </a:r>
                      <a:endParaRPr lang="ru-RU" sz="18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129 607</a:t>
                      </a:r>
                      <a:endParaRPr lang="ru-RU" sz="18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+ 13 264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постоянные расходы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22 796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27 302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+ 4 506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 (убыток) от продаж, тыс. руб.</a:t>
                      </a:r>
                      <a:endParaRPr lang="ru-RU" sz="18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sng" strike="noStrike" cap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rebuchet MS"/>
                          <a:cs typeface="Times New Roman" panose="02020603050405020304" pitchFamily="18" charset="0"/>
                          <a:sym typeface="Arial"/>
                        </a:rPr>
                        <a:t>4 466</a:t>
                      </a: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800" b="1" i="0" u="sng" strike="noStrike" cap="non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rebuchet MS"/>
                          <a:cs typeface="Times New Roman" panose="02020603050405020304" pitchFamily="18" charset="0"/>
                          <a:sym typeface="Arial"/>
                        </a:rPr>
                        <a:t>-3 489</a:t>
                      </a: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-7 955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0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Чистая прибыль (убыток), тыс. руб.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21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 Рентабельность продаж, % 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Средняя величина активов, тыс. руб.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59 727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59 413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6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Рентабельность активов, %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6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  Оборачиваемость активов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+1,0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5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Средняя величина собственного капитала, тыс. руб.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28 876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28 663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0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 Обеспеченность активов собственным капиталом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4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  Рентабельность собственного капитала, %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47" marR="60547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Выноска 3 5"/>
          <p:cNvSpPr/>
          <p:nvPr/>
        </p:nvSpPr>
        <p:spPr>
          <a:xfrm>
            <a:off x="10405534" y="1151"/>
            <a:ext cx="1786466" cy="2119749"/>
          </a:xfrm>
          <a:prstGeom prst="borderCallout3">
            <a:avLst>
              <a:gd name="adj1" fmla="val 101607"/>
              <a:gd name="adj2" fmla="val 47037"/>
              <a:gd name="adj3" fmla="val 113738"/>
              <a:gd name="adj4" fmla="val 33420"/>
              <a:gd name="adj5" fmla="val 126856"/>
              <a:gd name="adj6" fmla="val -25485"/>
              <a:gd name="adj7" fmla="val 132257"/>
              <a:gd name="adj8" fmla="val -14243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Расходы на ремонт и обслуживание транспортных средств: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42 836 тыс. руб. или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27 %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от всех расходов</a:t>
            </a:r>
          </a:p>
        </p:txBody>
      </p:sp>
      <p:sp>
        <p:nvSpPr>
          <p:cNvPr id="15" name="Выноска 3 14"/>
          <p:cNvSpPr/>
          <p:nvPr/>
        </p:nvSpPr>
        <p:spPr>
          <a:xfrm>
            <a:off x="10405534" y="4330701"/>
            <a:ext cx="1646766" cy="2434750"/>
          </a:xfrm>
          <a:prstGeom prst="borderCallout3">
            <a:avLst>
              <a:gd name="adj1" fmla="val 954"/>
              <a:gd name="adj2" fmla="val 42772"/>
              <a:gd name="adj3" fmla="val -10766"/>
              <a:gd name="adj4" fmla="val 32649"/>
              <a:gd name="adj5" fmla="val -22333"/>
              <a:gd name="adj6" fmla="val -27919"/>
              <a:gd name="adj7" fmla="val -26074"/>
              <a:gd name="adj8" fmla="val -1541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Причина:</a:t>
            </a:r>
          </a:p>
          <a:p>
            <a:r>
              <a:rPr lang="ru-RU" b="1" dirty="0">
                <a:solidFill>
                  <a:schemeClr val="tx1"/>
                </a:solidFill>
              </a:rPr>
              <a:t>Т </a:t>
            </a:r>
            <a:r>
              <a:rPr lang="ru-RU" b="1" baseline="-25000" dirty="0">
                <a:solidFill>
                  <a:schemeClr val="tx1"/>
                </a:solidFill>
              </a:rPr>
              <a:t>роста</a:t>
            </a:r>
            <a:r>
              <a:rPr lang="ru-RU" b="1" dirty="0">
                <a:solidFill>
                  <a:schemeClr val="tx1"/>
                </a:solidFill>
              </a:rPr>
              <a:t> Расходов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&gt;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Т </a:t>
            </a:r>
            <a:r>
              <a:rPr lang="ru-RU" b="1" baseline="-25000" dirty="0">
                <a:solidFill>
                  <a:schemeClr val="tx1"/>
                </a:solidFill>
              </a:rPr>
              <a:t>роста</a:t>
            </a:r>
            <a:r>
              <a:rPr lang="ru-RU" b="1" dirty="0">
                <a:solidFill>
                  <a:schemeClr val="tx1"/>
                </a:solidFill>
              </a:rPr>
              <a:t> Доходов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Следствие: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Пр</a:t>
            </a:r>
            <a:r>
              <a:rPr lang="ru-RU" b="1" dirty="0">
                <a:solidFill>
                  <a:schemeClr val="tx1"/>
                </a:solidFill>
              </a:rPr>
              <a:t> (2020) </a:t>
            </a:r>
            <a:r>
              <a:rPr lang="ru-RU" b="1" baseline="-25000" dirty="0">
                <a:solidFill>
                  <a:schemeClr val="tx1"/>
                </a:solidFill>
              </a:rPr>
              <a:t>от продаж  </a:t>
            </a:r>
          </a:p>
          <a:p>
            <a:pPr algn="ctr"/>
            <a:endParaRPr lang="ru-RU" b="1" baseline="-25000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=</a:t>
            </a:r>
            <a:r>
              <a:rPr lang="en-US" b="1" dirty="0">
                <a:solidFill>
                  <a:schemeClr val="tx1"/>
                </a:solidFill>
              </a:rPr>
              <a:t>&gt;</a:t>
            </a:r>
          </a:p>
          <a:p>
            <a:endParaRPr lang="ru-RU" b="1" baseline="-25000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 (2021) </a:t>
            </a:r>
            <a:r>
              <a:rPr lang="ru-RU" b="1" baseline="-25000" dirty="0">
                <a:solidFill>
                  <a:schemeClr val="tx1"/>
                </a:solidFill>
              </a:rPr>
              <a:t>от продаж </a:t>
            </a:r>
          </a:p>
          <a:p>
            <a:endParaRPr lang="ru-RU" b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677334" y="360601"/>
            <a:ext cx="5698066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Финансовая устойчивость: ЧАСТЬ №1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163767"/>
              </p:ext>
            </p:extLst>
          </p:nvPr>
        </p:nvGraphicFramePr>
        <p:xfrm>
          <a:off x="152400" y="2463801"/>
          <a:ext cx="4432300" cy="2234179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1361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07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7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5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880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50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2021 г.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2021 г.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+,-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+,-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 %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4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1.Излишек СОС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+1 286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</a:rPr>
                        <a:t>+25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2.Излишек ДИФЗ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14 285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-6 608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-32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5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3.Излишек ОВОИФЗ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24 721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-8 677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-35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52400" y="1892304"/>
            <a:ext cx="452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запасов источниками финансирования</a:t>
            </a: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396999" y="6073408"/>
            <a:ext cx="50673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Абсолютная финансовая устойчивость</a:t>
            </a: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1712586" y="4544971"/>
            <a:ext cx="1375428" cy="1778000"/>
          </a:xfrm>
          <a:prstGeom prst="rightBrace">
            <a:avLst>
              <a:gd name="adj1" fmla="val 8333"/>
              <a:gd name="adj2" fmla="val 7929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49825"/>
              </p:ext>
            </p:extLst>
          </p:nvPr>
        </p:nvGraphicFramePr>
        <p:xfrm>
          <a:off x="5090163" y="2415524"/>
          <a:ext cx="7012936" cy="3025775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37678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53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08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08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81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4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начало 2021 г.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конец 2021 г.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+,-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 К-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соотношения  заемных и собственных средств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-0,02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  К-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обеспеченности собственными источниками финансирования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+0,09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0,1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  К-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финансовой независимости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  К-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финансовой устойчивости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-0,14</a:t>
                      </a:r>
                      <a:endParaRPr lang="ru-RU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 К-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финансовой независимости в части формирования запасов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Прямоугольник 2"/>
          <p:cNvSpPr>
            <a:spLocks noChangeArrowheads="1"/>
          </p:cNvSpPr>
          <p:nvPr/>
        </p:nvSpPr>
        <p:spPr bwMode="auto">
          <a:xfrm>
            <a:off x="5090163" y="1905008"/>
            <a:ext cx="41397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коэффициенты</a:t>
            </a:r>
          </a:p>
        </p:txBody>
      </p:sp>
      <p:sp>
        <p:nvSpPr>
          <p:cNvPr id="15" name="Прямоугольник 2"/>
          <p:cNvSpPr>
            <a:spLocks noChangeArrowheads="1"/>
          </p:cNvSpPr>
          <p:nvPr/>
        </p:nvSpPr>
        <p:spPr bwMode="auto">
          <a:xfrm>
            <a:off x="7581900" y="6073408"/>
            <a:ext cx="452119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</a:t>
            </a:r>
          </a:p>
          <a:p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финансовой устойчивости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 rot="5400000">
            <a:off x="9429144" y="4889596"/>
            <a:ext cx="610812" cy="1765300"/>
          </a:xfrm>
          <a:prstGeom prst="rightBrace">
            <a:avLst>
              <a:gd name="adj1" fmla="val 8333"/>
              <a:gd name="adj2" fmla="val 6728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3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677334" y="360601"/>
            <a:ext cx="5672666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№6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Финансовая устойчивость: ЧАСТЬ №2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11253511"/>
              </p:ext>
            </p:extLst>
          </p:nvPr>
        </p:nvGraphicFramePr>
        <p:xfrm>
          <a:off x="165100" y="1574800"/>
          <a:ext cx="11861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Прямоугольник 2"/>
          <p:cNvSpPr>
            <a:spLocks noChangeArrowheads="1"/>
          </p:cNvSpPr>
          <p:nvPr/>
        </p:nvSpPr>
        <p:spPr bwMode="auto">
          <a:xfrm>
            <a:off x="8356179" y="5771072"/>
            <a:ext cx="2387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уровня финансовой устойчивости</a:t>
            </a:r>
          </a:p>
        </p:txBody>
      </p:sp>
      <p:sp>
        <p:nvSpPr>
          <p:cNvPr id="17" name="Прямоугольник 2"/>
          <p:cNvSpPr>
            <a:spLocks noChangeArrowheads="1"/>
          </p:cNvSpPr>
          <p:nvPr/>
        </p:nvSpPr>
        <p:spPr bwMode="auto">
          <a:xfrm>
            <a:off x="3953671" y="5779849"/>
            <a:ext cx="30561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эффективности использования ресурсов</a:t>
            </a:r>
          </a:p>
        </p:txBody>
      </p:sp>
      <p:sp>
        <p:nvSpPr>
          <p:cNvPr id="18" name="Прямоугольник 2"/>
          <p:cNvSpPr>
            <a:spLocks noChangeArrowheads="1"/>
          </p:cNvSpPr>
          <p:nvPr/>
        </p:nvSpPr>
        <p:spPr bwMode="auto">
          <a:xfrm>
            <a:off x="505516" y="5924960"/>
            <a:ext cx="259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замедление оборачиваемости</a:t>
            </a:r>
          </a:p>
        </p:txBody>
      </p:sp>
      <p:sp>
        <p:nvSpPr>
          <p:cNvPr id="20" name="Прямоугольник 2"/>
          <p:cNvSpPr>
            <a:spLocks noChangeArrowheads="1"/>
          </p:cNvSpPr>
          <p:nvPr/>
        </p:nvSpPr>
        <p:spPr bwMode="auto">
          <a:xfrm>
            <a:off x="7365579" y="6032683"/>
            <a:ext cx="7241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"/>
          <p:cNvSpPr>
            <a:spLocks noChangeArrowheads="1"/>
          </p:cNvSpPr>
          <p:nvPr/>
        </p:nvSpPr>
        <p:spPr bwMode="auto">
          <a:xfrm>
            <a:off x="-38099" y="5654680"/>
            <a:ext cx="1295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</a:p>
        </p:txBody>
      </p:sp>
      <p:sp>
        <p:nvSpPr>
          <p:cNvPr id="22" name="Прямоугольник 2"/>
          <p:cNvSpPr>
            <a:spLocks noChangeArrowheads="1"/>
          </p:cNvSpPr>
          <p:nvPr/>
        </p:nvSpPr>
        <p:spPr bwMode="auto">
          <a:xfrm>
            <a:off x="3229561" y="6036204"/>
            <a:ext cx="7241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alt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5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677334" y="360601"/>
            <a:ext cx="5672666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№7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Рекомендации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5579" y="360601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6113811"/>
              </p:ext>
            </p:extLst>
          </p:nvPr>
        </p:nvGraphicFramePr>
        <p:xfrm>
          <a:off x="0" y="1468810"/>
          <a:ext cx="11887200" cy="361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2214658" y="5635498"/>
            <a:ext cx="7457883" cy="601320"/>
            <a:chOff x="120266" y="287390"/>
            <a:chExt cx="5646016" cy="60132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20266" y="287390"/>
              <a:ext cx="5646016" cy="6013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137878" y="305002"/>
              <a:ext cx="5610792" cy="5660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9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РЕЗУЛЬТАТ= повышение уровня финансовой устойчивости</a:t>
              </a:r>
            </a:p>
          </p:txBody>
        </p:sp>
      </p:grpSp>
      <p:sp>
        <p:nvSpPr>
          <p:cNvPr id="25" name="Стрелка вправо 24"/>
          <p:cNvSpPr/>
          <p:nvPr/>
        </p:nvSpPr>
        <p:spPr>
          <a:xfrm rot="5400000">
            <a:off x="3932533" y="5053353"/>
            <a:ext cx="607350" cy="235579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Стрелка вправо 25"/>
          <p:cNvSpPr/>
          <p:nvPr/>
        </p:nvSpPr>
        <p:spPr>
          <a:xfrm rot="5400000">
            <a:off x="7144661" y="5053353"/>
            <a:ext cx="607350" cy="235579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7279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128693" y="81926"/>
            <a:ext cx="6106643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№8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Выявление спецтехники для замены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7202" y="81926"/>
            <a:ext cx="1981200" cy="8953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96291"/>
              </p:ext>
            </p:extLst>
          </p:nvPr>
        </p:nvGraphicFramePr>
        <p:xfrm>
          <a:off x="302866" y="949907"/>
          <a:ext cx="9328817" cy="1561259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3182981"/>
                <a:gridCol w="2587825"/>
                <a:gridCol w="1934797"/>
                <a:gridCol w="1623214"/>
              </a:tblGrid>
              <a:tr h="4086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автомобиля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Удельные расходы на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за 2021 год,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./ед. спецтехники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расходы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8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Бункеровоз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 ед.)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799 100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1 280 600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7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Мусоровоз с задней загрузкой (10 ед.)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1 442 300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1 536 500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2 978 800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4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Манипулятор (1 ед.)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409 800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1 820 400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2 230 200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4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Мультилифт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 ед.)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763 887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641 050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1 404 937</a:t>
                      </a:r>
                      <a:endParaRPr lang="ru-RU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5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Снабжение (1 ед.)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152716"/>
              </p:ext>
            </p:extLst>
          </p:nvPr>
        </p:nvGraphicFramePr>
        <p:xfrm>
          <a:off x="302866" y="2620899"/>
          <a:ext cx="9328815" cy="4237101"/>
        </p:xfrm>
        <a:graphic>
          <a:graphicData uri="http://schemas.openxmlformats.org/drawingml/2006/table">
            <a:tbl>
              <a:tblPr firstRow="1" firstCol="1" bandRow="1">
                <a:tableStyleId>{E9663B4C-8793-4B0E-881D-9D1726A73213}</a:tableStyleId>
              </a:tblPr>
              <a:tblGrid>
                <a:gridCol w="2824764"/>
                <a:gridCol w="707124"/>
                <a:gridCol w="850788"/>
                <a:gridCol w="850788"/>
                <a:gridCol w="708989"/>
                <a:gridCol w="791083"/>
                <a:gridCol w="791083"/>
                <a:gridCol w="690331"/>
                <a:gridCol w="789220"/>
                <a:gridCol w="324645"/>
              </a:tblGrid>
              <a:tr h="30084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автомобиля / автомобиль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ремонт, тыс. руб.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расходов от общей суммы расходов, 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расходов по виду ремонта, 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</a:tr>
              <a:tr h="121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/>
                </a:tc>
              </a:tr>
              <a:tr h="181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Мусоровозы с задней загрузкой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14 423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 356 ВО    Вольво FM 280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5 555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203 ЕМ SCANIA P400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 944 РВ    Вольво FM 280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767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Volvo FM330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Norba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3 248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927 HУ  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Scania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113M 360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997 ВВ    Вольво FM 300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617 КТ    Вольво FL 280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3 597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986 ОЕ Вольво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382 УА Вольво FH 12.420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923 СА    Вольво FE 240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Мультилифт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584  ММ Вольво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rebuchet MS"/>
                          <a:cs typeface="Times New Roman" panose="02020603050405020304" pitchFamily="18" charset="0"/>
                          <a:sym typeface="Arial"/>
                        </a:rPr>
                        <a:t>1 443</a:t>
                      </a: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Мерседес 385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604 СЕ MAN TGA 33.350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 indent="177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Scania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С526КА39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  <a:tr h="181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итог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42 836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116" marR="19116" marT="0" marB="0" anchor="b"/>
                </a:tc>
              </a:tr>
            </a:tbl>
          </a:graphicData>
        </a:graphic>
      </p:graphicFrame>
      <p:sp>
        <p:nvSpPr>
          <p:cNvPr id="5" name="Выгнутая вправо стрелка 4"/>
          <p:cNvSpPr/>
          <p:nvPr/>
        </p:nvSpPr>
        <p:spPr>
          <a:xfrm>
            <a:off x="9736183" y="1845257"/>
            <a:ext cx="1367246" cy="3466972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/>
          <p:nvPr/>
        </p:nvSpPr>
        <p:spPr>
          <a:xfrm>
            <a:off x="119985" y="229972"/>
            <a:ext cx="6106643" cy="895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Слайд </a:t>
            </a:r>
            <a:r>
              <a:rPr lang="ru-RU" sz="24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№9</a:t>
            </a:r>
            <a:endParaRPr sz="2400" b="1" dirty="0"/>
          </a:p>
          <a:p>
            <a:pPr marL="0" marR="0" lvl="0" indent="0" algn="l" rtl="0">
              <a:spcAft>
                <a:spcPts val="0"/>
              </a:spcAft>
              <a:buClr>
                <a:srgbClr val="6C911C"/>
              </a:buClr>
              <a:buSzPts val="2040"/>
              <a:buFont typeface="Noto Sans Symbols"/>
              <a:buNone/>
            </a:pPr>
            <a:r>
              <a:rPr lang="ru-RU" sz="2400" b="1" dirty="0" smtClean="0">
                <a:solidFill>
                  <a:schemeClr val="dk1"/>
                </a:solidFill>
                <a:latin typeface="Times New Roman"/>
                <a:cs typeface="Times New Roman"/>
                <a:sym typeface="Times New Roman"/>
              </a:rPr>
              <a:t>Предпочтительные варианты техники</a:t>
            </a:r>
            <a:endParaRPr sz="2400" b="1" dirty="0"/>
          </a:p>
        </p:txBody>
      </p:sp>
      <p:pic>
        <p:nvPicPr>
          <p:cNvPr id="188" name="Google Shape;188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7202" y="81926"/>
            <a:ext cx="1981200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7753" y="977276"/>
            <a:ext cx="3668487" cy="5336438"/>
          </a:xfrm>
          <a:prstGeom prst="rect">
            <a:avLst/>
          </a:prstGeom>
        </p:spPr>
      </p:pic>
      <p:pic>
        <p:nvPicPr>
          <p:cNvPr id="11" name="Рисунок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08319" y="977275"/>
            <a:ext cx="4093029" cy="541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402</TotalTime>
  <Words>1519</Words>
  <Application>Microsoft Office PowerPoint</Application>
  <PresentationFormat>Широкоэкранный</PresentationFormat>
  <Paragraphs>549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Noto Sans Symbols</vt:lpstr>
      <vt:lpstr>Times New Roman</vt:lpstr>
      <vt:lpstr>Trebuchet MS</vt:lpstr>
      <vt:lpstr>Wingdings 2</vt:lpstr>
      <vt:lpstr>Аспект</vt:lpstr>
      <vt:lpstr>МИНИСТЕРСТВО НАУКИ И ВЫСШЕГО ОБРАЗОВАНИЯ РФ    ФГАОУ ВО «БАЛТИЙСКИЙ ФЕДЕРАЛЬНЫЙ УНИВЕРСИТЕТ ИМЕНИ ИММАНУИЛА КАНТА»  Высшая школа бизнеса и предпринимательства Президентская программа подготовки управленческих кадров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НАУКИ И ВЫСШЕГО ОБРАЗОВАНИЯ РФ    ФГАОУ ВО «БАЛТИЙСКИЙ ФЕДЕРАЛЬНЫЙ УНИВЕРСИТЕТ ИМЕНИ ИММАНУИЛА КАНТА»  Высшая школа бизнеса и предпринимательства Президентская программа подготовки управленческих кадров</dc:title>
  <dc:creator>Сергей</dc:creator>
  <cp:lastModifiedBy>Сергей</cp:lastModifiedBy>
  <cp:revision>77</cp:revision>
  <cp:lastPrinted>2022-05-25T10:40:59Z</cp:lastPrinted>
  <dcterms:modified xsi:type="dcterms:W3CDTF">2022-05-25T12:24:04Z</dcterms:modified>
</cp:coreProperties>
</file>