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0" r:id="rId5"/>
    <p:sldId id="275" r:id="rId6"/>
    <p:sldId id="258" r:id="rId7"/>
    <p:sldId id="259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BBDB90-F1FB-456F-BAE1-5D4C4EC44AC2}">
          <p14:sldIdLst>
            <p14:sldId id="256"/>
            <p14:sldId id="257"/>
            <p14:sldId id="261"/>
            <p14:sldId id="260"/>
            <p14:sldId id="275"/>
            <p14:sldId id="258"/>
            <p14:sldId id="259"/>
            <p14:sldId id="262"/>
            <p14:sldId id="263"/>
            <p14:sldId id="265"/>
            <p14:sldId id="266"/>
            <p14:sldId id="267"/>
            <p14:sldId id="268"/>
            <p14:sldId id="269"/>
            <p14:sldId id="270"/>
            <p14:sldId id="274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O:\&#1076;&#1086;&#1082;&#1091;&#1084;&#1077;&#1085;&#1090;&#1099;\&#1055;&#1088;&#1077;&#1079;&#1080;&#1076;&#1077;&#1085;&#1090;&#1089;&#1082;&#1072;&#1103;%20&#1087;&#1088;&#1086;&#1075;&#1088;&#1072;&#1084;&#1084;&#1072;\!&#1048;&#1090;&#1086;&#1075;&#1086;&#1074;&#1072;&#1103;%20&#1072;&#1090;&#1090;&#1077;&#1089;&#1090;&#1072;&#1094;&#1080;&#1103;\&#1088;&#1080;&#1089;&#1091;&#1085;&#1082;&#1080;%20&#1080;%20&#1089;&#1093;&#1077;&#1084;&#1099;\&#1076;&#1080;&#1072;&#1075;%20&#1079;&#1072;&#1075;&#1088;%20&#1089;&#1082;&#1083;&#1072;&#1076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текущая ситуация</c:v>
          </c:tx>
          <c:spPr>
            <a:ln w="28575" cap="rnd">
              <a:solidFill>
                <a:schemeClr val="accent2"/>
              </a:solidFill>
              <a:round/>
            </a:ln>
            <a:effectLst>
              <a:softEdge rad="0"/>
            </a:effectLst>
          </c:spPr>
          <c:marker>
            <c:symbol val="none"/>
          </c:marker>
          <c:cat>
            <c:strRef>
              <c:f>Лист1!$D$30:$N$30</c:f>
              <c:strCache>
                <c:ptCount val="11"/>
                <c:pt idx="0">
                  <c:v>8-00</c:v>
                </c:pt>
                <c:pt idx="1">
                  <c:v>9-00</c:v>
                </c:pt>
                <c:pt idx="2">
                  <c:v>10-00</c:v>
                </c:pt>
                <c:pt idx="3">
                  <c:v>11-00</c:v>
                </c:pt>
                <c:pt idx="4">
                  <c:v>12-00</c:v>
                </c:pt>
                <c:pt idx="5">
                  <c:v>13-00</c:v>
                </c:pt>
                <c:pt idx="6">
                  <c:v>14-00</c:v>
                </c:pt>
                <c:pt idx="7">
                  <c:v>15-00</c:v>
                </c:pt>
                <c:pt idx="8">
                  <c:v>16-00</c:v>
                </c:pt>
                <c:pt idx="9">
                  <c:v>17-00</c:v>
                </c:pt>
                <c:pt idx="10">
                  <c:v>18-00</c:v>
                </c:pt>
              </c:strCache>
            </c:strRef>
          </c:cat>
          <c:val>
            <c:numRef>
              <c:f>Лист1!$D$31:$N$31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9</c:v>
                </c:pt>
                <c:pt idx="8">
                  <c:v>5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2AE-40FA-8779-CE26BAE83F2F}"/>
            </c:ext>
          </c:extLst>
        </c:ser>
        <c:ser>
          <c:idx val="1"/>
          <c:order val="1"/>
          <c:tx>
            <c:v>целевое состояние</c:v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Лист1!$D$30:$N$30</c:f>
              <c:strCache>
                <c:ptCount val="11"/>
                <c:pt idx="0">
                  <c:v>8-00</c:v>
                </c:pt>
                <c:pt idx="1">
                  <c:v>9-00</c:v>
                </c:pt>
                <c:pt idx="2">
                  <c:v>10-00</c:v>
                </c:pt>
                <c:pt idx="3">
                  <c:v>11-00</c:v>
                </c:pt>
                <c:pt idx="4">
                  <c:v>12-00</c:v>
                </c:pt>
                <c:pt idx="5">
                  <c:v>13-00</c:v>
                </c:pt>
                <c:pt idx="6">
                  <c:v>14-00</c:v>
                </c:pt>
                <c:pt idx="7">
                  <c:v>15-00</c:v>
                </c:pt>
                <c:pt idx="8">
                  <c:v>16-00</c:v>
                </c:pt>
                <c:pt idx="9">
                  <c:v>17-00</c:v>
                </c:pt>
                <c:pt idx="10">
                  <c:v>18-00</c:v>
                </c:pt>
              </c:strCache>
            </c:strRef>
          </c:cat>
          <c:val>
            <c:numRef>
              <c:f>Лист1!$D$32:$N$32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2AE-40FA-8779-CE26BAE83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1725055"/>
        <c:axId val="1482672015"/>
      </c:lineChart>
      <c:catAx>
        <c:axId val="1321725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2672015"/>
        <c:crosses val="autoZero"/>
        <c:auto val="1"/>
        <c:lblAlgn val="ctr"/>
        <c:lblOffset val="100"/>
        <c:noMultiLvlLbl val="0"/>
      </c:catAx>
      <c:valAx>
        <c:axId val="1482672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1725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6F382-885B-4FA5-A65F-F7E7B2B007C7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63A0-4C5C-402C-BC1B-E0A287C8D3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15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63A0-4C5C-402C-BC1B-E0A287C8D32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10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63A0-4C5C-402C-BC1B-E0A287C8D32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7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63A0-4C5C-402C-BC1B-E0A287C8D32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0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63A0-4C5C-402C-BC1B-E0A287C8D32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37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63A0-4C5C-402C-BC1B-E0A287C8D32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63A0-4C5C-402C-BC1B-E0A287C8D32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4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63A0-4C5C-402C-BC1B-E0A287C8D32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00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63A0-4C5C-402C-BC1B-E0A287C8D32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606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63A0-4C5C-402C-BC1B-E0A287C8D32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13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5CD5-8097-4F66-BA8B-89264D7256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E7AF-AE45-4749-9F65-AC5620B7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66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5CD5-8097-4F66-BA8B-89264D7256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E7AF-AE45-4749-9F65-AC5620B7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7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5CD5-8097-4F66-BA8B-89264D7256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E7AF-AE45-4749-9F65-AC5620B7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83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5CD5-8097-4F66-BA8B-89264D7256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E7AF-AE45-4749-9F65-AC5620B7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5CD5-8097-4F66-BA8B-89264D7256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E7AF-AE45-4749-9F65-AC5620B7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71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5CD5-8097-4F66-BA8B-89264D7256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E7AF-AE45-4749-9F65-AC5620B7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2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5CD5-8097-4F66-BA8B-89264D7256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E7AF-AE45-4749-9F65-AC5620B7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88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5CD5-8097-4F66-BA8B-89264D7256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E7AF-AE45-4749-9F65-AC5620B7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29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5CD5-8097-4F66-BA8B-89264D7256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E7AF-AE45-4749-9F65-AC5620B7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0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5CD5-8097-4F66-BA8B-89264D7256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E7AF-AE45-4749-9F65-AC5620B7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4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75CD5-8097-4F66-BA8B-89264D7256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E7AF-AE45-4749-9F65-AC5620B7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4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75CD5-8097-4F66-BA8B-89264D725698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9E7AF-AE45-4749-9F65-AC5620B7C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4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883" y="401053"/>
            <a:ext cx="11540691" cy="4045527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подготовки управленческих кадров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организаций народного хозяйства Российской Федерации</a:t>
            </a:r>
            <a:r>
              <a:rPr lang="ru-RU" sz="1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«Менеджмент»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аттестационная работа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ВНУТРЕННЕГО СЕРВИСА СКЛАДСКОЙ И ТРАНСПОРТНОЙ ЛОГИСТИКИ КАК УСЛОВИЕ СТРАТЕГИЧЕСКОГО РАЗВИТИЯ ОРГАНИЗАЦИИ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примере ООО «ВКФ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Саламатов А.Н.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95" y="4967237"/>
            <a:ext cx="3826066" cy="155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3326" y="1722922"/>
            <a:ext cx="4658629" cy="914400"/>
          </a:xfrm>
        </p:spPr>
        <p:txBody>
          <a:bodyPr>
            <a:normAutofit fontScale="92500"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понедельный план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бронирования временных окон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7502" y="3876574"/>
            <a:ext cx="5891589" cy="2755232"/>
          </a:xfrm>
        </p:spPr>
        <p:txBody>
          <a:bodyPr>
            <a:noAutofit/>
          </a:bodyPr>
          <a:lstStyle/>
          <a:p>
            <a:pPr lvl="0"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от мероприятия: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пиковых нагрузок, равномерное распределение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нагрузки на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склад;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отгрузки посредством предварительной подготовки заказов;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склада в горизонте одна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качественных показателей (снижение пересортиц, недогрузов и т.д.).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окна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2" y="827773"/>
            <a:ext cx="7118447" cy="3048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37261635"/>
              </p:ext>
            </p:extLst>
          </p:nvPr>
        </p:nvGraphicFramePr>
        <p:xfrm>
          <a:off x="6172200" y="3876573"/>
          <a:ext cx="5849754" cy="283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199" y="240632"/>
            <a:ext cx="10782264" cy="4908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складов: транспортные окна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6" y="177801"/>
            <a:ext cx="11579594" cy="3555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складского пространства АВС, зонирование склада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757962" y="1078028"/>
            <a:ext cx="4254365" cy="4456498"/>
          </a:xfrm>
        </p:spPr>
        <p:txBody>
          <a:bodyPr>
            <a:normAutofit/>
          </a:bodyPr>
          <a:lstStyle/>
          <a:p>
            <a:pPr lvl="0"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хранения материалов по частоте обращения к различным группам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3" lvl="0" indent="-4763">
              <a:buFont typeface="+mj-lt"/>
              <a:buAutoNum type="arabicParenR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максимально близко к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воротам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3" lvl="0" indent="-4763">
              <a:buFont typeface="+mj-lt"/>
              <a:buAutoNum type="arabicParenR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середине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3" lvl="0" indent="-4763">
              <a:buFont typeface="+mj-lt"/>
              <a:buAutoNum type="arabicParenR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максимально далеко от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ворот</a:t>
            </a:r>
          </a:p>
          <a:p>
            <a:pPr algn="ctr">
              <a:lnSpc>
                <a:spcPct val="100000"/>
              </a:lnSpc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зоны комплектования</a:t>
            </a:r>
          </a:p>
          <a:p>
            <a:pPr lvl="0"/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отгрузке сборных заказов и перемещений</a:t>
            </a:r>
          </a:p>
          <a:p>
            <a:pPr lvl="0"/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АВС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7" y="1078029"/>
            <a:ext cx="7305575" cy="44564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4"/>
          <p:cNvSpPr>
            <a:spLocks noGrp="1"/>
          </p:cNvSpPr>
          <p:nvPr>
            <p:ph type="body" sz="quarter" idx="3"/>
          </p:nvPr>
        </p:nvSpPr>
        <p:spPr>
          <a:xfrm>
            <a:off x="269506" y="5755908"/>
            <a:ext cx="11742821" cy="789271"/>
          </a:xfrm>
        </p:spPr>
        <p:txBody>
          <a:bodyPr>
            <a:noAutofit/>
          </a:bodyPr>
          <a:lstStyle/>
          <a:p>
            <a:pPr lvl="0"/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среднего расстояния, покрываемого складской техникой и кладовщиком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2050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 метра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</a:p>
          <a:p>
            <a:pPr lvl="0"/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высвобождение времени (на одного сотрудника склада) =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минут</a:t>
            </a:r>
          </a:p>
        </p:txBody>
      </p:sp>
    </p:spTree>
    <p:extLst>
      <p:ext uri="{BB962C8B-B14F-4D97-AF65-F5344CB8AC3E}">
        <p14:creationId xmlns:p14="http://schemas.microsoft.com/office/powerpoint/2010/main" val="28282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73" y="180976"/>
            <a:ext cx="11701930" cy="43814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накладная на перемещение и маршрутный лист заказа</a:t>
            </a:r>
            <a:endParaRPr lang="ru-RU" sz="2800" dirty="0"/>
          </a:p>
        </p:txBody>
      </p:sp>
      <p:pic>
        <p:nvPicPr>
          <p:cNvPr id="7" name="Объект 6" descr="C:\Users\79229\AppData\Local\Microsoft\Windows\INetCache\Content.Word\накл перемещ.bmp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09" y="739516"/>
            <a:ext cx="6386994" cy="6291861"/>
          </a:xfrm>
          <a:prstGeom prst="rect">
            <a:avLst/>
          </a:prstGeom>
          <a:solidFill>
            <a:srgbClr val="002060">
              <a:alpha val="25000"/>
            </a:srgbClr>
          </a:solidFill>
          <a:ln>
            <a:solidFill>
              <a:schemeClr val="accent5">
                <a:lumMod val="75000"/>
                <a:alpha val="25000"/>
              </a:schemeClr>
            </a:solidFill>
          </a:ln>
          <a:scene3d>
            <a:camera prst="perspectiveContrastingLeftFacing"/>
            <a:lightRig rig="threePt" dir="t"/>
          </a:scene3d>
        </p:spPr>
      </p:pic>
      <p:pic>
        <p:nvPicPr>
          <p:cNvPr id="8" name="Объект 7" descr="маршрутный лист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4231757"/>
            <a:ext cx="5953372" cy="2920011"/>
          </a:xfrm>
          <a:prstGeom prst="rect">
            <a:avLst/>
          </a:prstGeom>
          <a:noFill/>
          <a:ln>
            <a:solidFill>
              <a:schemeClr val="accent5">
                <a:lumMod val="75000"/>
                <a:alpha val="25000"/>
              </a:schemeClr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0772" y="739517"/>
            <a:ext cx="5702863" cy="4220410"/>
          </a:xfrm>
        </p:spPr>
        <p:txBody>
          <a:bodyPr>
            <a:noAutofit/>
          </a:bodyPr>
          <a:lstStyle/>
          <a:p>
            <a:pPr algn="just"/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замеров времени протекания складских процессов был получен эффект: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комплектования и подготовки груза к перемещению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с 40 до 26 минут (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40%)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погрузочных операций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с 240 до 205 минут (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15%)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28600" lvl="0" indent="-228600" algn="just">
              <a:buFont typeface="+mj-lt"/>
              <a:buAutoNum type="arabicParenR"/>
            </a:pP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 приемку товара на складе-получателе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сократилось с 40 до 22 минут (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 этап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разнесения товаров по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местам хранения;</a:t>
            </a:r>
          </a:p>
          <a:p>
            <a:pPr lvl="0" algn="just"/>
            <a:endParaRPr lang="ru-RU" sz="5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пересортиц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недогрузов 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допущено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было.</a:t>
            </a:r>
          </a:p>
        </p:txBody>
      </p:sp>
    </p:spTree>
    <p:extLst>
      <p:ext uri="{BB962C8B-B14F-4D97-AF65-F5344CB8AC3E}">
        <p14:creationId xmlns:p14="http://schemas.microsoft.com/office/powerpoint/2010/main" val="25699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981" y="160829"/>
            <a:ext cx="11517745" cy="37627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гарантированная доставка заказов точно в срок</a:t>
            </a:r>
            <a:endParaRPr lang="ru-RU" sz="28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45775801"/>
              </p:ext>
            </p:extLst>
          </p:nvPr>
        </p:nvGraphicFramePr>
        <p:xfrm>
          <a:off x="350981" y="747491"/>
          <a:ext cx="8145750" cy="2932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865">
                  <a:extLst>
                    <a:ext uri="{9D8B030D-6E8A-4147-A177-3AD203B41FA5}">
                      <a16:colId xmlns:a16="http://schemas.microsoft.com/office/drawing/2014/main" val="373729701"/>
                    </a:ext>
                  </a:extLst>
                </a:gridCol>
                <a:gridCol w="1170311">
                  <a:extLst>
                    <a:ext uri="{9D8B030D-6E8A-4147-A177-3AD203B41FA5}">
                      <a16:colId xmlns:a16="http://schemas.microsoft.com/office/drawing/2014/main" val="1972316829"/>
                    </a:ext>
                  </a:extLst>
                </a:gridCol>
                <a:gridCol w="905657">
                  <a:extLst>
                    <a:ext uri="{9D8B030D-6E8A-4147-A177-3AD203B41FA5}">
                      <a16:colId xmlns:a16="http://schemas.microsoft.com/office/drawing/2014/main" val="4162664574"/>
                    </a:ext>
                  </a:extLst>
                </a:gridCol>
                <a:gridCol w="1011463">
                  <a:extLst>
                    <a:ext uri="{9D8B030D-6E8A-4147-A177-3AD203B41FA5}">
                      <a16:colId xmlns:a16="http://schemas.microsoft.com/office/drawing/2014/main" val="2834048213"/>
                    </a:ext>
                  </a:extLst>
                </a:gridCol>
                <a:gridCol w="1139427">
                  <a:extLst>
                    <a:ext uri="{9D8B030D-6E8A-4147-A177-3AD203B41FA5}">
                      <a16:colId xmlns:a16="http://schemas.microsoft.com/office/drawing/2014/main" val="1019947375"/>
                    </a:ext>
                  </a:extLst>
                </a:gridCol>
                <a:gridCol w="1130455">
                  <a:extLst>
                    <a:ext uri="{9D8B030D-6E8A-4147-A177-3AD203B41FA5}">
                      <a16:colId xmlns:a16="http://schemas.microsoft.com/office/drawing/2014/main" val="591534715"/>
                    </a:ext>
                  </a:extLst>
                </a:gridCol>
                <a:gridCol w="1134260">
                  <a:extLst>
                    <a:ext uri="{9D8B030D-6E8A-4147-A177-3AD203B41FA5}">
                      <a16:colId xmlns:a16="http://schemas.microsoft.com/office/drawing/2014/main" val="1669417484"/>
                    </a:ext>
                  </a:extLst>
                </a:gridCol>
                <a:gridCol w="1234312">
                  <a:extLst>
                    <a:ext uri="{9D8B030D-6E8A-4147-A177-3AD203B41FA5}">
                      <a16:colId xmlns:a16="http://schemas.microsoft.com/office/drawing/2014/main" val="2428700509"/>
                    </a:ext>
                  </a:extLst>
                </a:gridCol>
              </a:tblGrid>
              <a:tr h="26598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>
                    <a:solidFill>
                      <a:srgbClr val="0070C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ОТГРУЗКИ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052166"/>
                  </a:ext>
                </a:extLst>
              </a:tr>
              <a:tr h="299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ПН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ПТ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extLst>
                  <a:ext uri="{0D108BD9-81ED-4DB2-BD59-A6C34878D82A}">
                    <a16:rowId xmlns:a16="http://schemas.microsoft.com/office/drawing/2014/main" val="2114437123"/>
                  </a:ext>
                </a:extLst>
              </a:tr>
              <a:tr h="762961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9207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9207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9207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9207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92075"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Отгрузка на Пермь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Отгрузка на Сыктывкар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Отгрузка на Ижевск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extLst>
                  <a:ext uri="{0D108BD9-81ED-4DB2-BD59-A6C34878D82A}">
                    <a16:rowId xmlns:a16="http://schemas.microsoft.com/office/drawing/2014/main" val="1905166332"/>
                  </a:ext>
                </a:extLst>
              </a:tr>
              <a:tr h="779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Сыктывкар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Отгрузка на Ухту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Отгрузка на Эжву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extLst>
                  <a:ext uri="{0D108BD9-81ED-4DB2-BD59-A6C34878D82A}">
                    <a16:rowId xmlns:a16="http://schemas.microsoft.com/office/drawing/2014/main" val="726224416"/>
                  </a:ext>
                </a:extLst>
              </a:tr>
              <a:tr h="8164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Отгрузка на Березники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95" marR="52795" marT="0" marB="0"/>
                </a:tc>
                <a:extLst>
                  <a:ext uri="{0D108BD9-81ED-4DB2-BD59-A6C34878D82A}">
                    <a16:rowId xmlns:a16="http://schemas.microsoft.com/office/drawing/2014/main" val="1896772586"/>
                  </a:ext>
                </a:extLst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4831" y="4445111"/>
            <a:ext cx="1042987" cy="3762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34830" y="5735995"/>
            <a:ext cx="9568152" cy="6555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время с момента обращения до поставки товара клиенту составило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календарных дней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3"/>
          </p:nvPr>
        </p:nvSpPr>
        <p:spPr>
          <a:xfrm>
            <a:off x="2659710" y="4444324"/>
            <a:ext cx="768386" cy="3762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609988" y="4444324"/>
            <a:ext cx="1592913" cy="3762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Сыктывкар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3"/>
          </p:nvPr>
        </p:nvSpPr>
        <p:spPr>
          <a:xfrm>
            <a:off x="7384793" y="4436721"/>
            <a:ext cx="919199" cy="3762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Киров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3"/>
          </p:nvPr>
        </p:nvSpPr>
        <p:spPr>
          <a:xfrm>
            <a:off x="6202902" y="4812992"/>
            <a:ext cx="1181892" cy="50729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</a:p>
          <a:p>
            <a:pPr algn="ctr">
              <a:spcBef>
                <a:spcPts val="0"/>
              </a:spcBef>
            </a:pP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ноября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лево 2"/>
          <p:cNvSpPr/>
          <p:nvPr/>
        </p:nvSpPr>
        <p:spPr>
          <a:xfrm>
            <a:off x="6202902" y="4509745"/>
            <a:ext cx="1181891" cy="230223"/>
          </a:xfrm>
          <a:prstGeom prst="leftArrow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3"/>
          </p:nvPr>
        </p:nvSpPr>
        <p:spPr>
          <a:xfrm>
            <a:off x="3428096" y="4820596"/>
            <a:ext cx="1181892" cy="50729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</a:p>
          <a:p>
            <a:pPr algn="ctr">
              <a:spcBef>
                <a:spcPts val="0"/>
              </a:spcBef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ноября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3428096" y="4509744"/>
            <a:ext cx="1181891" cy="230223"/>
          </a:xfrm>
          <a:prstGeom prst="leftArrow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1476578" y="4517348"/>
            <a:ext cx="1181891" cy="230223"/>
          </a:xfrm>
          <a:prstGeom prst="leftArrow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3"/>
          </p:nvPr>
        </p:nvSpPr>
        <p:spPr>
          <a:xfrm>
            <a:off x="1476578" y="4820596"/>
            <a:ext cx="1181892" cy="50729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суббота</a:t>
            </a:r>
          </a:p>
          <a:p>
            <a:pPr algn="ctr">
              <a:spcBef>
                <a:spcPts val="0"/>
              </a:spcBef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ноября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3"/>
          </p:nvPr>
        </p:nvSpPr>
        <p:spPr>
          <a:xfrm>
            <a:off x="9482693" y="4404887"/>
            <a:ext cx="2259915" cy="66175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отправку товара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8300802" y="4522724"/>
            <a:ext cx="1181891" cy="230223"/>
          </a:xfrm>
          <a:prstGeom prst="leftArrow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3"/>
          </p:nvPr>
        </p:nvSpPr>
        <p:spPr>
          <a:xfrm>
            <a:off x="8242109" y="4820595"/>
            <a:ext cx="1299276" cy="50729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</a:p>
          <a:p>
            <a:pPr algn="ctr">
              <a:spcBef>
                <a:spcPts val="0"/>
              </a:spcBef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ноября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8654472" y="747491"/>
            <a:ext cx="3214254" cy="3122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обращения до поставки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 клиенту при перевозке через транзитный склад Сыктывкар / Пермь (с учетом дня обращения)</a:t>
            </a: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дня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дней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сред. =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 дней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5" y="603515"/>
            <a:ext cx="5969774" cy="3564613"/>
          </a:xfrm>
          <a:ln>
            <a:solidFill>
              <a:srgbClr val="FFFFFF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45" y="4458152"/>
            <a:ext cx="5420081" cy="1557154"/>
          </a:xfrm>
          <a:ln>
            <a:solidFill>
              <a:srgbClr val="002060">
                <a:alpha val="25000"/>
              </a:srgbClr>
            </a:solidFill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№215 Киров - Сыктывкар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 фура (г/п 20 тн), стоимость услуги 19 000 руб.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перевозки 1 тн = 1 068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возможность догрузки 2,212 тн. (+12% груза)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стоимости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950 руб. за 1 тн.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8" t="63779"/>
          <a:stretch/>
        </p:blipFill>
        <p:spPr>
          <a:xfrm>
            <a:off x="2575453" y="1712053"/>
            <a:ext cx="2982116" cy="1158101"/>
          </a:xfrm>
        </p:spPr>
      </p:pic>
      <p:pic>
        <p:nvPicPr>
          <p:cNvPr id="9" name="Рисунок 8" descr="задание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9" t="228" b="-228"/>
          <a:stretch/>
        </p:blipFill>
        <p:spPr bwMode="auto">
          <a:xfrm>
            <a:off x="6203751" y="486595"/>
            <a:ext cx="5664976" cy="45127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557569" y="1712052"/>
            <a:ext cx="304799" cy="18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2646" y="135613"/>
            <a:ext cx="11516081" cy="350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весогабаритные характеристики товара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772726" y="4769161"/>
            <a:ext cx="727589" cy="230223"/>
          </a:xfrm>
          <a:prstGeom prst="leftArrow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110685" y="5116304"/>
            <a:ext cx="5758041" cy="146737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кузова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средства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точного определения наличия или отсутствия свободного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</a:p>
          <a:p>
            <a:pPr algn="just">
              <a:lnSpc>
                <a:spcPct val="100000"/>
              </a:lnSpc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перевозки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15% </a:t>
            </a:r>
          </a:p>
          <a:p>
            <a:pPr algn="just"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увеличения объема, перевозимого товара в одном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ТС)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7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5" y="1632276"/>
            <a:ext cx="3897745" cy="1809750"/>
          </a:xfrm>
          <a:prstGeom prst="rect">
            <a:avLst/>
          </a:prstGeom>
          <a:ln>
            <a:solidFill>
              <a:schemeClr val="accent1">
                <a:alpha val="3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45" y="166255"/>
            <a:ext cx="11526982" cy="3971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объемный вес отправления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70982" y="1632276"/>
            <a:ext cx="3897745" cy="1809750"/>
          </a:xfrm>
          <a:ln>
            <a:solidFill>
              <a:schemeClr val="accent1">
                <a:alpha val="30000"/>
              </a:schemeClr>
            </a:solidFill>
          </a:ln>
        </p:spPr>
        <p:txBody>
          <a:bodyPr>
            <a:noAutofit/>
          </a:bodyPr>
          <a:lstStyle/>
          <a:p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товарного портфеля ООО «ВКФ» заключается в том, что поставляемые товары имеют различные характеристики по соотношению объема и веса, т.е. имеют различную плотность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1745" y="806883"/>
            <a:ext cx="11526982" cy="619558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достигнуто ограничение по грузоподъемности при одновременной невозможности догрузить транспорт по причине отсутствия свободного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об вес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84" y="3647861"/>
            <a:ext cx="6959843" cy="29358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Текст 4"/>
          <p:cNvSpPr txBox="1">
            <a:spLocks/>
          </p:cNvSpPr>
          <p:nvPr/>
        </p:nvSpPr>
        <p:spPr>
          <a:xfrm>
            <a:off x="2044637" y="1773034"/>
            <a:ext cx="553404" cy="1007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b="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4"/>
          <p:cNvSpPr txBox="1">
            <a:spLocks/>
          </p:cNvSpPr>
          <p:nvPr/>
        </p:nvSpPr>
        <p:spPr>
          <a:xfrm>
            <a:off x="4408371" y="1632276"/>
            <a:ext cx="3397717" cy="17365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Длина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× 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× Высота </a:t>
            </a: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5000 </a:t>
            </a:r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объёмный вес</a:t>
            </a:r>
          </a:p>
          <a:p>
            <a:pPr algn="ctr">
              <a:spcBef>
                <a:spcPts val="600"/>
              </a:spcBef>
            </a:pPr>
            <a:r>
              <a:rPr lang="ru-RU" sz="1100" b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делитель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 говорит о том, что перевозчик исходит из того, что 1 м3 груза имеет плотность 200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кг/м3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745" y="3876969"/>
            <a:ext cx="406662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(20 000 – 17 788) / (82 – 72)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требуемый объемный вес = 221,2 кг</a:t>
            </a:r>
            <a:endParaRPr lang="ru-RU" sz="1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подобрать материал максимально близкий по плотности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(например фасадная панель (230 кг/м3))</a:t>
            </a:r>
          </a:p>
          <a:p>
            <a:pPr algn="ctr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100 %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загрузки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весу и по объему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64" y="2830168"/>
            <a:ext cx="707749" cy="51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049">
            <a:off x="10635916" y="1643447"/>
            <a:ext cx="1272366" cy="1222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049">
            <a:off x="4588322" y="1643446"/>
            <a:ext cx="1272366" cy="12228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25" y="174171"/>
            <a:ext cx="11538857" cy="39188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формализация процесса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0925" y="754470"/>
            <a:ext cx="5590904" cy="5550536"/>
          </a:xfrm>
          <a:ln>
            <a:solidFill>
              <a:srgbClr val="002060">
                <a:alpha val="25000"/>
              </a:srgb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</a:p>
          <a:p>
            <a:pPr marL="0" indent="0" algn="ctr">
              <a:buNone/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приемки, хранения, перемещения и отгрузки товарно-материальных ценностей на складах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1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документа:</a:t>
            </a:r>
          </a:p>
          <a:p>
            <a:pPr lvl="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цели документа;</a:t>
            </a:r>
          </a:p>
          <a:p>
            <a:pPr lvl="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отдела транспортной и складской логистики в общей структуре отдела, а также перечень решаемых задач;</a:t>
            </a:r>
          </a:p>
          <a:p>
            <a:pPr lvl="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наполнение складов;</a:t>
            </a:r>
          </a:p>
          <a:p>
            <a:pPr lvl="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трудового распорядка;</a:t>
            </a:r>
          </a:p>
          <a:p>
            <a:pPr lvl="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работы при погрузках и выгрузках;</a:t>
            </a:r>
          </a:p>
          <a:p>
            <a:pPr lvl="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комплектования товаров при отгрузках и перемещениях; </a:t>
            </a:r>
          </a:p>
          <a:p>
            <a:pPr lvl="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работы с документацией;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использования механизированных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погрузки;</a:t>
            </a:r>
          </a:p>
          <a:p>
            <a:pPr lvl="0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на выполнение складских операций.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6296" y="754470"/>
            <a:ext cx="5573485" cy="5550536"/>
          </a:xfrm>
          <a:ln>
            <a:solidFill>
              <a:srgbClr val="002060">
                <a:alpha val="25000"/>
              </a:srgb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endParaRPr lang="ru-RU" sz="19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«Взаимодействие 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подразделений при внутренних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перемещениях 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n-US" sz="4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отделами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при организации межфилиального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товародвижения 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– 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алгоритма действий и регулирование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всех участников процесса при наполнении товарами складов филиалов и доставке заказов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</a:t>
            </a:r>
            <a:r>
              <a:rPr lang="ru-RU" sz="19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ролей </a:t>
            </a:r>
            <a:r>
              <a:rPr lang="ru-RU" sz="19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отделов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специалистов в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и графики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9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8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48" y="871148"/>
            <a:ext cx="8620026" cy="295006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36146" y="794795"/>
            <a:ext cx="2912555" cy="291043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бщее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(ВПП) </a:t>
            </a:r>
            <a:endParaRPr lang="en-US" sz="2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 минут (7,95 суток</a:t>
            </a: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3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en-US" sz="2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(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П) </a:t>
            </a:r>
            <a:endParaRPr lang="en-US" sz="2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минут</a:t>
            </a:r>
            <a:endParaRPr lang="en-US" sz="23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значимая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(</a:t>
            </a: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ЗР)</a:t>
            </a:r>
            <a:endParaRPr lang="en-US" sz="23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 минут (7,95 суток</a:t>
            </a:r>
            <a:r>
              <a:rPr lang="ru-RU" sz="2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3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sz="23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lang="ru-RU" sz="23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44203476"/>
              </p:ext>
            </p:extLst>
          </p:nvPr>
        </p:nvGraphicFramePr>
        <p:xfrm>
          <a:off x="336147" y="3955034"/>
          <a:ext cx="6525930" cy="26743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646">
                  <a:extLst>
                    <a:ext uri="{9D8B030D-6E8A-4147-A177-3AD203B41FA5}">
                      <a16:colId xmlns:a16="http://schemas.microsoft.com/office/drawing/2014/main" val="1241422145"/>
                    </a:ext>
                  </a:extLst>
                </a:gridCol>
                <a:gridCol w="3003082">
                  <a:extLst>
                    <a:ext uri="{9D8B030D-6E8A-4147-A177-3AD203B41FA5}">
                      <a16:colId xmlns:a16="http://schemas.microsoft.com/office/drawing/2014/main" val="1400990313"/>
                    </a:ext>
                  </a:extLst>
                </a:gridCol>
                <a:gridCol w="1121798">
                  <a:extLst>
                    <a:ext uri="{9D8B030D-6E8A-4147-A177-3AD203B41FA5}">
                      <a16:colId xmlns:a16="http://schemas.microsoft.com/office/drawing/2014/main" val="2620743792"/>
                    </a:ext>
                  </a:extLst>
                </a:gridCol>
                <a:gridCol w="784589">
                  <a:extLst>
                    <a:ext uri="{9D8B030D-6E8A-4147-A177-3AD203B41FA5}">
                      <a16:colId xmlns:a16="http://schemas.microsoft.com/office/drawing/2014/main" val="3374604671"/>
                    </a:ext>
                  </a:extLst>
                </a:gridCol>
                <a:gridCol w="913815">
                  <a:extLst>
                    <a:ext uri="{9D8B030D-6E8A-4147-A177-3AD203B41FA5}">
                      <a16:colId xmlns:a16="http://schemas.microsoft.com/office/drawing/2014/main" val="2415655684"/>
                    </a:ext>
                  </a:extLst>
                </a:gridCol>
              </a:tblGrid>
              <a:tr h="479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измерения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Было»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Стало»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901686"/>
                  </a:ext>
                </a:extLst>
              </a:tr>
              <a:tr h="483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Time In Full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(«полностью и в срок»)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99-100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1583984785"/>
                  </a:ext>
                </a:extLst>
              </a:tr>
              <a:tr h="241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перевозки 1 тн груза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3109662293"/>
                  </a:ext>
                </a:extLst>
              </a:tr>
              <a:tr h="483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Штатная численность складов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(-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2207731553"/>
                  </a:ext>
                </a:extLst>
              </a:tr>
              <a:tr h="241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доставки заказа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3617249197"/>
                  </a:ext>
                </a:extLst>
              </a:tr>
              <a:tr h="2419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Брак при перевозках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2439779806"/>
                  </a:ext>
                </a:extLst>
              </a:tr>
              <a:tr h="483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издержек (штрафы за простой, перерасход ФОТ)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164 200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/>
                </a:tc>
                <a:extLst>
                  <a:ext uri="{0D108BD9-81ED-4DB2-BD59-A6C34878D82A}">
                    <a16:rowId xmlns:a16="http://schemas.microsoft.com/office/drawing/2014/main" val="2516594403"/>
                  </a:ext>
                </a:extLst>
              </a:tr>
            </a:tbl>
          </a:graphicData>
        </a:graphic>
      </p:graphicFrame>
      <p:sp>
        <p:nvSpPr>
          <p:cNvPr id="6" name="Объект 3"/>
          <p:cNvSpPr txBox="1">
            <a:spLocks noGrp="1"/>
          </p:cNvSpPr>
          <p:nvPr>
            <p:ph type="title"/>
          </p:nvPr>
        </p:nvSpPr>
        <p:spPr>
          <a:xfrm>
            <a:off x="6862077" y="3951096"/>
            <a:ext cx="5015498" cy="2682240"/>
          </a:xfrm>
          <a:prstGeom prst="rect">
            <a:avLst/>
          </a:prstGeom>
          <a:noFill/>
          <a:ln>
            <a:solidFill>
              <a:srgbClr val="002060">
                <a:alpha val="25000"/>
              </a:srgb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доставки заказов клиентов и товаров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до 7 календарных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склада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повреждения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при обработке на складах и транспортировках при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перемещениях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затрат на перевозку при перемещениях с 1,125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0,95 тыс.руб./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3659091">
            <a:off x="11493593" y="4229623"/>
            <a:ext cx="400753" cy="131580"/>
          </a:xfrm>
          <a:prstGeom prst="halfFrame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13659091">
            <a:off x="10866468" y="4932204"/>
            <a:ext cx="400753" cy="131580"/>
          </a:xfrm>
          <a:prstGeom prst="halfFra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оловина рамки 15"/>
          <p:cNvSpPr/>
          <p:nvPr/>
        </p:nvSpPr>
        <p:spPr>
          <a:xfrm rot="13659091">
            <a:off x="11364958" y="5317023"/>
            <a:ext cx="400753" cy="131580"/>
          </a:xfrm>
          <a:prstGeom prst="halfFra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/>
          <p:cNvSpPr/>
          <p:nvPr/>
        </p:nvSpPr>
        <p:spPr>
          <a:xfrm rot="13659091">
            <a:off x="10682863" y="6093350"/>
            <a:ext cx="400753" cy="131580"/>
          </a:xfrm>
          <a:prstGeom prst="halfFram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41745" y="166255"/>
            <a:ext cx="11526982" cy="397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эффективности предложенной стратегии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4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634" y="182881"/>
            <a:ext cx="11521440" cy="3744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эффект от реализации проекта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1826509"/>
              </p:ext>
            </p:extLst>
          </p:nvPr>
        </p:nvGraphicFramePr>
        <p:xfrm>
          <a:off x="2299063" y="790530"/>
          <a:ext cx="7567747" cy="3282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640">
                  <a:extLst>
                    <a:ext uri="{9D8B030D-6E8A-4147-A177-3AD203B41FA5}">
                      <a16:colId xmlns:a16="http://schemas.microsoft.com/office/drawing/2014/main" val="1716402512"/>
                    </a:ext>
                  </a:extLst>
                </a:gridCol>
                <a:gridCol w="4136310">
                  <a:extLst>
                    <a:ext uri="{9D8B030D-6E8A-4147-A177-3AD203B41FA5}">
                      <a16:colId xmlns:a16="http://schemas.microsoft.com/office/drawing/2014/main" val="2347413300"/>
                    </a:ext>
                  </a:extLst>
                </a:gridCol>
                <a:gridCol w="1382462">
                  <a:extLst>
                    <a:ext uri="{9D8B030D-6E8A-4147-A177-3AD203B41FA5}">
                      <a16:colId xmlns:a16="http://schemas.microsoft.com/office/drawing/2014/main" val="3069547579"/>
                    </a:ext>
                  </a:extLst>
                </a:gridCol>
                <a:gridCol w="1325335">
                  <a:extLst>
                    <a:ext uri="{9D8B030D-6E8A-4147-A177-3AD203B41FA5}">
                      <a16:colId xmlns:a16="http://schemas.microsoft.com/office/drawing/2014/main" val="996698765"/>
                    </a:ext>
                  </a:extLst>
                </a:gridCol>
              </a:tblGrid>
              <a:tr h="656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«Было»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«Стало»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761622"/>
                  </a:ext>
                </a:extLst>
              </a:tr>
              <a:tr h="6565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Издержки (штрафы за простой, перерасход ФОТ)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/>
                </a:tc>
                <a:extLst>
                  <a:ext uri="{0D108BD9-81ED-4DB2-BD59-A6C34878D82A}">
                    <a16:rowId xmlns:a16="http://schemas.microsoft.com/office/drawing/2014/main" val="2885665010"/>
                  </a:ext>
                </a:extLst>
              </a:tr>
              <a:tr h="328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персонал складов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14 968,8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13 305,6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/>
                </a:tc>
                <a:extLst>
                  <a:ext uri="{0D108BD9-81ED-4DB2-BD59-A6C34878D82A}">
                    <a16:rowId xmlns:a16="http://schemas.microsoft.com/office/drawing/2014/main" val="534386132"/>
                  </a:ext>
                </a:extLst>
              </a:tr>
              <a:tr h="9848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среднегодовых затрат на межфилиальные перевозки (за счет снижения количества транспортировок)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5 184,0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4 354,5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/>
                </a:tc>
                <a:extLst>
                  <a:ext uri="{0D108BD9-81ED-4DB2-BD59-A6C34878D82A}">
                    <a16:rowId xmlns:a16="http://schemas.microsoft.com/office/drawing/2014/main" val="3381223223"/>
                  </a:ext>
                </a:extLst>
              </a:tr>
              <a:tr h="328272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20 316,8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17 660,1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/>
                </a:tc>
                <a:extLst>
                  <a:ext uri="{0D108BD9-81ED-4DB2-BD59-A6C34878D82A}">
                    <a16:rowId xmlns:a16="http://schemas.microsoft.com/office/drawing/2014/main" val="1874091291"/>
                  </a:ext>
                </a:extLst>
              </a:tr>
              <a:tr h="328272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эффект: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2 656,7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436" marR="61436" marT="0" marB="0"/>
                </a:tc>
                <a:extLst>
                  <a:ext uri="{0D108BD9-81ED-4DB2-BD59-A6C34878D82A}">
                    <a16:rowId xmlns:a16="http://schemas.microsoft.com/office/drawing/2014/main" val="99868559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4" y="4073249"/>
            <a:ext cx="6239691" cy="2784751"/>
          </a:xfrm>
          <a:prstGeom prst="rect">
            <a:avLst/>
          </a:prstGeom>
        </p:spPr>
      </p:pic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4554583" y="4563290"/>
            <a:ext cx="4336869" cy="8273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0937" y="5390605"/>
            <a:ext cx="1402080" cy="22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4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28600" y="369455"/>
            <a:ext cx="6218382" cy="6123709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омпания существует и развивается 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постоянным увеличением объемов продаж</a:t>
            </a:r>
          </a:p>
          <a:p>
            <a:pPr marL="0" indent="0">
              <a:buNone/>
            </a:pP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дистрибьютор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строительных материалов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51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розничных торговых точек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офисов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обслуживания юридических лиц, 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кровельные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фасадные системы, как для индивидуального строительства, так и для строительства и внешней отделки зданий и сооружений промышленного и коммерческого назначения, объектов социального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офис 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Кирове</a:t>
            </a:r>
          </a:p>
          <a:p>
            <a:pPr marL="0" indent="0" algn="just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Перми, Березниках, Сыктывкаре</a:t>
            </a:r>
            <a:r>
              <a:rPr lang="ru-RU" sz="5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удаленном Эжвинском районе города Сыктывкар, 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Ижевске, 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Ухте</a:t>
            </a:r>
            <a:endParaRPr lang="ru-RU" sz="51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портфеле поставщиков крупные российские производственные предприятия, выпускающих продукцию следующих товарных групп товарные группы:</a:t>
            </a: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складской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складов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площадью более </a:t>
            </a:r>
            <a:r>
              <a:rPr lang="ru-RU" sz="6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20 000 кв. м.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81455" y="165098"/>
            <a:ext cx="4434176" cy="12473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с ограниченной ответственностью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«ВКФ»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97" y="1501307"/>
            <a:ext cx="3899493" cy="264582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98" y="4212349"/>
            <a:ext cx="3899492" cy="241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530109" y="175491"/>
            <a:ext cx="1330037" cy="52647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енеральный директор</a:t>
            </a:r>
            <a:endParaRPr lang="ru-RU" sz="1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220" y="891309"/>
            <a:ext cx="1597890" cy="5033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директор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75886" y="3893914"/>
            <a:ext cx="1137486" cy="794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финансы и бухгалтерия (главный бухгалтер)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04747" y="3893914"/>
            <a:ext cx="1059824" cy="794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направления «розница»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82839" y="1722578"/>
            <a:ext cx="1170690" cy="9662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направления «промышленное и гражданское строительство»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63207" y="1727196"/>
            <a:ext cx="1152240" cy="9616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направления «дистрибуция»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25125" y="1727197"/>
            <a:ext cx="1005659" cy="9616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отдела снабжения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40462" y="1727198"/>
            <a:ext cx="1174177" cy="96162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отдела складской и транспортной логистики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346836" y="1727197"/>
            <a:ext cx="1129704" cy="9616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отдела по персоналу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86253" y="891309"/>
            <a:ext cx="1542473" cy="5033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филиалов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608737" y="1727198"/>
            <a:ext cx="906273" cy="96162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en-US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проектов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638669" y="1722577"/>
            <a:ext cx="1109985" cy="9662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юридического отдела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382839" y="4856941"/>
            <a:ext cx="1130533" cy="84651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 ЦО и филиалов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75886" y="5872941"/>
            <a:ext cx="1137485" cy="78106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 ЦО и филиалов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06564" y="4862939"/>
            <a:ext cx="1059824" cy="8405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управляющие торговыми точками ЦО и филиалов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06564" y="5878149"/>
            <a:ext cx="1059824" cy="77585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отделы розничных продаж ЦО и филиалов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82839" y="2835559"/>
            <a:ext cx="1170690" cy="7389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отделы ПГС в ЦО и филиалах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53452" y="2833905"/>
            <a:ext cx="1152240" cy="7389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отделы «дистрибуция» в ЦО и филиалах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25125" y="2833905"/>
            <a:ext cx="1005660" cy="7389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централизованный отдел снабжения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340632" y="3896471"/>
            <a:ext cx="1135908" cy="79177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логисты ЦО и филиалов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40462" y="3899817"/>
            <a:ext cx="1174176" cy="7884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заведующие складом в ЦО и филиалах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40462" y="4856941"/>
            <a:ext cx="1174176" cy="8457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склады компании в ЦО и филиалах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340632" y="2842138"/>
            <a:ext cx="1135908" cy="73068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централизованный отдел кадров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608737" y="3893123"/>
            <a:ext cx="906274" cy="7951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en-US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endParaRPr lang="ru-RU" sz="11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638670" y="3893122"/>
            <a:ext cx="1109984" cy="79511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проектирования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608737" y="4862939"/>
            <a:ext cx="1391106" cy="79432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отдела маркетинга и рекламы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638669" y="2842138"/>
            <a:ext cx="1109985" cy="72771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централизованный юридический отдел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613685" y="5872150"/>
            <a:ext cx="1386158" cy="78185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централизованный отдел маркетинга и рекламы</a:t>
            </a:r>
          </a:p>
        </p:txBody>
      </p:sp>
      <p:cxnSp>
        <p:nvCxnSpPr>
          <p:cNvPr id="35" name="Соединительная линия уступом 34"/>
          <p:cNvCxnSpPr/>
          <p:nvPr/>
        </p:nvCxnSpPr>
        <p:spPr>
          <a:xfrm rot="16200000" flipH="1">
            <a:off x="6901316" y="995119"/>
            <a:ext cx="1020613" cy="432422"/>
          </a:xfrm>
          <a:prstGeom prst="bentConnector3">
            <a:avLst>
              <a:gd name="adj1" fmla="val 80098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7" idx="2"/>
            <a:endCxn id="8" idx="3"/>
          </p:cNvCxnSpPr>
          <p:nvPr/>
        </p:nvCxnSpPr>
        <p:spPr>
          <a:xfrm rot="5400000">
            <a:off x="6642101" y="589973"/>
            <a:ext cx="441036" cy="66501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endCxn id="16" idx="1"/>
          </p:cNvCxnSpPr>
          <p:nvPr/>
        </p:nvCxnSpPr>
        <p:spPr>
          <a:xfrm>
            <a:off x="7195127" y="1141266"/>
            <a:ext cx="591126" cy="173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8" idx="0"/>
          </p:cNvCxnSpPr>
          <p:nvPr/>
        </p:nvCxnSpPr>
        <p:spPr>
          <a:xfrm>
            <a:off x="11189820" y="1515916"/>
            <a:ext cx="3842" cy="2066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0061872" y="1520827"/>
            <a:ext cx="1" cy="2017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8933924" y="1520827"/>
            <a:ext cx="1" cy="2017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236476" y="3689349"/>
            <a:ext cx="853" cy="204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1" idx="0"/>
          </p:cNvCxnSpPr>
          <p:nvPr/>
        </p:nvCxnSpPr>
        <p:spPr>
          <a:xfrm>
            <a:off x="3968184" y="1528183"/>
            <a:ext cx="0" cy="19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234659" y="1528183"/>
            <a:ext cx="0" cy="194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417079" y="1515916"/>
            <a:ext cx="0" cy="2131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9" idx="2"/>
            <a:endCxn id="19" idx="0"/>
          </p:cNvCxnSpPr>
          <p:nvPr/>
        </p:nvCxnSpPr>
        <p:spPr>
          <a:xfrm>
            <a:off x="3944629" y="4688243"/>
            <a:ext cx="3477" cy="1686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0" idx="2"/>
          </p:cNvCxnSpPr>
          <p:nvPr/>
        </p:nvCxnSpPr>
        <p:spPr>
          <a:xfrm>
            <a:off x="5234659" y="4688243"/>
            <a:ext cx="1817" cy="1686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11" idx="2"/>
            <a:endCxn id="23" idx="0"/>
          </p:cNvCxnSpPr>
          <p:nvPr/>
        </p:nvCxnSpPr>
        <p:spPr>
          <a:xfrm>
            <a:off x="3968184" y="2688820"/>
            <a:ext cx="0" cy="1467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2" idx="2"/>
          </p:cNvCxnSpPr>
          <p:nvPr/>
        </p:nvCxnSpPr>
        <p:spPr>
          <a:xfrm flipH="1">
            <a:off x="5237329" y="2688819"/>
            <a:ext cx="1998" cy="1533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3" idx="2"/>
            <a:endCxn id="25" idx="0"/>
          </p:cNvCxnSpPr>
          <p:nvPr/>
        </p:nvCxnSpPr>
        <p:spPr>
          <a:xfrm>
            <a:off x="6427955" y="2688819"/>
            <a:ext cx="0" cy="1450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4" idx="2"/>
            <a:endCxn id="27" idx="0"/>
          </p:cNvCxnSpPr>
          <p:nvPr/>
        </p:nvCxnSpPr>
        <p:spPr>
          <a:xfrm flipH="1">
            <a:off x="7627550" y="2688819"/>
            <a:ext cx="1" cy="12109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15" idx="2"/>
            <a:endCxn id="29" idx="0"/>
          </p:cNvCxnSpPr>
          <p:nvPr/>
        </p:nvCxnSpPr>
        <p:spPr>
          <a:xfrm flipH="1">
            <a:off x="8908586" y="2688819"/>
            <a:ext cx="3102" cy="1533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8" idx="2"/>
            <a:endCxn id="33" idx="0"/>
          </p:cNvCxnSpPr>
          <p:nvPr/>
        </p:nvCxnSpPr>
        <p:spPr>
          <a:xfrm>
            <a:off x="11193662" y="2688819"/>
            <a:ext cx="0" cy="1533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32" idx="3"/>
          </p:cNvCxnSpPr>
          <p:nvPr/>
        </p:nvCxnSpPr>
        <p:spPr>
          <a:xfrm flipH="1">
            <a:off x="10999843" y="5260103"/>
            <a:ext cx="97419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H="1">
            <a:off x="9819457" y="2688819"/>
            <a:ext cx="4859" cy="12043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7" idx="2"/>
            <a:endCxn id="28" idx="0"/>
          </p:cNvCxnSpPr>
          <p:nvPr/>
        </p:nvCxnSpPr>
        <p:spPr>
          <a:xfrm>
            <a:off x="7627550" y="4688242"/>
            <a:ext cx="0" cy="1686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>
            <a:off x="3930759" y="5702661"/>
            <a:ext cx="3476" cy="1694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21" idx="2"/>
          </p:cNvCxnSpPr>
          <p:nvPr/>
        </p:nvCxnSpPr>
        <p:spPr>
          <a:xfrm>
            <a:off x="5236476" y="5703453"/>
            <a:ext cx="0" cy="169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endCxn id="26" idx="0"/>
          </p:cNvCxnSpPr>
          <p:nvPr/>
        </p:nvCxnSpPr>
        <p:spPr>
          <a:xfrm>
            <a:off x="7627828" y="3758517"/>
            <a:ext cx="1280758" cy="137954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endCxn id="31" idx="0"/>
          </p:cNvCxnSpPr>
          <p:nvPr/>
        </p:nvCxnSpPr>
        <p:spPr>
          <a:xfrm>
            <a:off x="9811536" y="3736786"/>
            <a:ext cx="1382126" cy="15633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 flipV="1">
            <a:off x="3173421" y="1541430"/>
            <a:ext cx="2568846" cy="553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8" idx="2"/>
          </p:cNvCxnSpPr>
          <p:nvPr/>
        </p:nvCxnSpPr>
        <p:spPr>
          <a:xfrm>
            <a:off x="5731165" y="1394691"/>
            <a:ext cx="0" cy="15319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6417079" y="1515916"/>
            <a:ext cx="77804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3173421" y="1538574"/>
            <a:ext cx="425" cy="218064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3173421" y="3704068"/>
            <a:ext cx="2063055" cy="431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3950147" y="3704499"/>
            <a:ext cx="1705" cy="1886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 flipV="1">
            <a:off x="7626714" y="1517481"/>
            <a:ext cx="4369644" cy="524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1974034" y="1530294"/>
            <a:ext cx="6084" cy="372980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34" idx="0"/>
          </p:cNvCxnSpPr>
          <p:nvPr/>
        </p:nvCxnSpPr>
        <p:spPr>
          <a:xfrm>
            <a:off x="10304896" y="5657267"/>
            <a:ext cx="1868" cy="2148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Объект 3"/>
          <p:cNvSpPr>
            <a:spLocks noGrp="1"/>
          </p:cNvSpPr>
          <p:nvPr>
            <p:ph sz="half" idx="2"/>
          </p:nvPr>
        </p:nvSpPr>
        <p:spPr>
          <a:xfrm>
            <a:off x="222874" y="1358344"/>
            <a:ext cx="2824323" cy="5295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штатный персонал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+4%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- 13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– 44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- 25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персонал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- 28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вспомогательный персонал – 3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среднегодовая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труда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работника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496,8 тыс.руб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41,4 тыс.руб./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+ 4,8%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Заголовок 1"/>
          <p:cNvSpPr>
            <a:spLocks noGrp="1"/>
          </p:cNvSpPr>
          <p:nvPr>
            <p:ph type="title"/>
          </p:nvPr>
        </p:nvSpPr>
        <p:spPr>
          <a:xfrm>
            <a:off x="222874" y="134755"/>
            <a:ext cx="4430578" cy="12235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трудовых ресурсов и структура управления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982" y="166255"/>
            <a:ext cx="11508508" cy="3971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финансово-экономические показатели ООО «ВКФ»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1858416"/>
              </p:ext>
            </p:extLst>
          </p:nvPr>
        </p:nvGraphicFramePr>
        <p:xfrm>
          <a:off x="350981" y="683490"/>
          <a:ext cx="11508509" cy="600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5397">
                  <a:extLst>
                    <a:ext uri="{9D8B030D-6E8A-4147-A177-3AD203B41FA5}">
                      <a16:colId xmlns:a16="http://schemas.microsoft.com/office/drawing/2014/main" val="1232581156"/>
                    </a:ext>
                  </a:extLst>
                </a:gridCol>
                <a:gridCol w="1249427">
                  <a:extLst>
                    <a:ext uri="{9D8B030D-6E8A-4147-A177-3AD203B41FA5}">
                      <a16:colId xmlns:a16="http://schemas.microsoft.com/office/drawing/2014/main" val="2225596592"/>
                    </a:ext>
                  </a:extLst>
                </a:gridCol>
                <a:gridCol w="1198638">
                  <a:extLst>
                    <a:ext uri="{9D8B030D-6E8A-4147-A177-3AD203B41FA5}">
                      <a16:colId xmlns:a16="http://schemas.microsoft.com/office/drawing/2014/main" val="2902942704"/>
                    </a:ext>
                  </a:extLst>
                </a:gridCol>
                <a:gridCol w="273826">
                  <a:extLst>
                    <a:ext uri="{9D8B030D-6E8A-4147-A177-3AD203B41FA5}">
                      <a16:colId xmlns:a16="http://schemas.microsoft.com/office/drawing/2014/main" val="1538370066"/>
                    </a:ext>
                  </a:extLst>
                </a:gridCol>
                <a:gridCol w="1232498">
                  <a:extLst>
                    <a:ext uri="{9D8B030D-6E8A-4147-A177-3AD203B41FA5}">
                      <a16:colId xmlns:a16="http://schemas.microsoft.com/office/drawing/2014/main" val="2617423014"/>
                    </a:ext>
                  </a:extLst>
                </a:gridCol>
                <a:gridCol w="1188479">
                  <a:extLst>
                    <a:ext uri="{9D8B030D-6E8A-4147-A177-3AD203B41FA5}">
                      <a16:colId xmlns:a16="http://schemas.microsoft.com/office/drawing/2014/main" val="3551734074"/>
                    </a:ext>
                  </a:extLst>
                </a:gridCol>
                <a:gridCol w="1340848">
                  <a:extLst>
                    <a:ext uri="{9D8B030D-6E8A-4147-A177-3AD203B41FA5}">
                      <a16:colId xmlns:a16="http://schemas.microsoft.com/office/drawing/2014/main" val="2546301223"/>
                    </a:ext>
                  </a:extLst>
                </a:gridCol>
                <a:gridCol w="1220270">
                  <a:extLst>
                    <a:ext uri="{9D8B030D-6E8A-4147-A177-3AD203B41FA5}">
                      <a16:colId xmlns:a16="http://schemas.microsoft.com/office/drawing/2014/main" val="3276067915"/>
                    </a:ext>
                  </a:extLst>
                </a:gridCol>
                <a:gridCol w="1099126">
                  <a:extLst>
                    <a:ext uri="{9D8B030D-6E8A-4147-A177-3AD203B41FA5}">
                      <a16:colId xmlns:a16="http://schemas.microsoft.com/office/drawing/2014/main" val="1505658845"/>
                    </a:ext>
                  </a:extLst>
                </a:gridCol>
              </a:tblGrid>
              <a:tr h="345791">
                <a:tc rowSpan="2">
                  <a:txBody>
                    <a:bodyPr/>
                    <a:lstStyle/>
                    <a:p>
                      <a:pPr marR="3048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от 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от 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142189"/>
                  </a:ext>
                </a:extLst>
              </a:tr>
              <a:tr h="373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(+,-)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(+,-)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2754312273"/>
                  </a:ext>
                </a:extLst>
              </a:tr>
              <a:tr h="369207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661239,00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571594,00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877400,00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-89645,00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305806,00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153,50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3481627247"/>
                  </a:ext>
                </a:extLst>
              </a:tr>
              <a:tr h="248722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Себестоимость продаж,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598293,00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508532,00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739372,00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-89761,00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230840,00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145,39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3233786623"/>
                  </a:ext>
                </a:extLst>
              </a:tr>
              <a:tr h="248722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Валовая прибыль (убыток) 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62946,00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63062,00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138028,00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74966,00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218,88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593501134"/>
                  </a:ext>
                </a:extLst>
              </a:tr>
              <a:tr h="248722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Коммерческие расходы,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41305,00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35311,00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64099,00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-5994,00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28788,00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181,53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2608396859"/>
                  </a:ext>
                </a:extLst>
              </a:tr>
              <a:tr h="248722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Управленческие расходы,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5733,00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1516,00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-4217,00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-146,00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1607721221"/>
                  </a:ext>
                </a:extLst>
              </a:tr>
              <a:tr h="394913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до налогообложения,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15418,00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38171,00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88153,00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22753,00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247,57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49982,00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4169404158"/>
                  </a:ext>
                </a:extLst>
              </a:tr>
              <a:tr h="248722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Чистая прибыль (убыток) 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10685,00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32588,00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71904,00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21903,00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304,99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39316,00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2753422294"/>
                  </a:ext>
                </a:extLst>
              </a:tr>
              <a:tr h="394913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работников, 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110,78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4176795130"/>
                  </a:ext>
                </a:extLst>
              </a:tr>
              <a:tr h="248722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оплаты труда,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44460,00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48348,00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56138,40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3888,00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108,74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7790,40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116,11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1359722692"/>
                  </a:ext>
                </a:extLst>
              </a:tr>
              <a:tr h="497441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оплата труда на одного работника,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496,80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104,81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1490337060"/>
                  </a:ext>
                </a:extLst>
              </a:tr>
              <a:tr h="394913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Производительность труда, тыс. руб./чел.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6960,41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5603,86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7764,60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-1356,55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80,51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2160,74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138,56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3177839505"/>
                  </a:ext>
                </a:extLst>
              </a:tr>
              <a:tr h="248722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средства,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3093,00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2648,00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695,06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803447727"/>
                  </a:ext>
                </a:extLst>
              </a:tr>
              <a:tr h="248722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Фондоотдача, руб./руб.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3517,23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1284,48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-2232,75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-1000,81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1229006550"/>
                  </a:ext>
                </a:extLst>
              </a:tr>
              <a:tr h="248722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Фондовооруженность руб./чел.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627,40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351564004"/>
                  </a:ext>
                </a:extLst>
              </a:tr>
              <a:tr h="497441">
                <a:tc>
                  <a:txBody>
                    <a:bodyPr/>
                    <a:lstStyle/>
                    <a:p>
                      <a:pPr marL="184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Среднегодовая стоимость оборотных средств,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114021,00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152045,00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218488,00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38024,00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66443,00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143,70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2205884675"/>
                  </a:ext>
                </a:extLst>
              </a:tr>
              <a:tr h="4974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оборачиваемости оборотных средств, обороты, раз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106,82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908" marR="33908" marT="0" marB="0" anchor="ctr"/>
                </a:tc>
                <a:extLst>
                  <a:ext uri="{0D108BD9-81ED-4DB2-BD59-A6C34878D82A}">
                    <a16:rowId xmlns:a16="http://schemas.microsoft.com/office/drawing/2014/main" val="1245906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1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8648" y="180399"/>
            <a:ext cx="6458552" cy="3830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типа финансовой устойчивости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3661149"/>
              </p:ext>
            </p:extLst>
          </p:nvPr>
        </p:nvGraphicFramePr>
        <p:xfrm>
          <a:off x="322884" y="180399"/>
          <a:ext cx="4971012" cy="6654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0704">
                  <a:extLst>
                    <a:ext uri="{9D8B030D-6E8A-4147-A177-3AD203B41FA5}">
                      <a16:colId xmlns:a16="http://schemas.microsoft.com/office/drawing/2014/main" val="2310088086"/>
                    </a:ext>
                  </a:extLst>
                </a:gridCol>
                <a:gridCol w="810462">
                  <a:extLst>
                    <a:ext uri="{9D8B030D-6E8A-4147-A177-3AD203B41FA5}">
                      <a16:colId xmlns:a16="http://schemas.microsoft.com/office/drawing/2014/main" val="3044472830"/>
                    </a:ext>
                  </a:extLst>
                </a:gridCol>
                <a:gridCol w="716222">
                  <a:extLst>
                    <a:ext uri="{9D8B030D-6E8A-4147-A177-3AD203B41FA5}">
                      <a16:colId xmlns:a16="http://schemas.microsoft.com/office/drawing/2014/main" val="3671667616"/>
                    </a:ext>
                  </a:extLst>
                </a:gridCol>
                <a:gridCol w="839542">
                  <a:extLst>
                    <a:ext uri="{9D8B030D-6E8A-4147-A177-3AD203B41FA5}">
                      <a16:colId xmlns:a16="http://schemas.microsoft.com/office/drawing/2014/main" val="1545176011"/>
                    </a:ext>
                  </a:extLst>
                </a:gridCol>
                <a:gridCol w="854082">
                  <a:extLst>
                    <a:ext uri="{9D8B030D-6E8A-4147-A177-3AD203B41FA5}">
                      <a16:colId xmlns:a16="http://schemas.microsoft.com/office/drawing/2014/main" val="1332152103"/>
                    </a:ext>
                  </a:extLst>
                </a:gridCol>
              </a:tblGrid>
              <a:tr h="571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Условные обозначения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236778"/>
                  </a:ext>
                </a:extLst>
              </a:tr>
              <a:tr h="7623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формирования  собственных средств,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339246,00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630523,00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3343610,00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extLst>
                  <a:ext uri="{0D108BD9-81ED-4DB2-BD59-A6C34878D82A}">
                    <a16:rowId xmlns:a16="http://schemas.microsoft.com/office/drawing/2014/main" val="1701276822"/>
                  </a:ext>
                </a:extLst>
              </a:tr>
              <a:tr h="381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Внеоборотные активы,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478000,00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3122000,00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extLst>
                  <a:ext uri="{0D108BD9-81ED-4DB2-BD59-A6C34878D82A}">
                    <a16:rowId xmlns:a16="http://schemas.microsoft.com/office/drawing/2014/main" val="1480311022"/>
                  </a:ext>
                </a:extLst>
              </a:tr>
              <a:tr h="5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оборотные средства,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114246,00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152523,00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221610,00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extLst>
                  <a:ext uri="{0D108BD9-81ED-4DB2-BD59-A6C34878D82A}">
                    <a16:rowId xmlns:a16="http://schemas.microsoft.com/office/drawing/2014/main" val="3542148837"/>
                  </a:ext>
                </a:extLst>
              </a:tr>
              <a:tr h="5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Долгосрочные обязательства, тыс.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ДКЗ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extLst>
                  <a:ext uri="{0D108BD9-81ED-4DB2-BD59-A6C34878D82A}">
                    <a16:rowId xmlns:a16="http://schemas.microsoft.com/office/drawing/2014/main" val="3038494778"/>
                  </a:ext>
                </a:extLst>
              </a:tr>
              <a:tr h="5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долгосрочные источники,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114246,00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152523,00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221815,00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extLst>
                  <a:ext uri="{0D108BD9-81ED-4DB2-BD59-A6C34878D82A}">
                    <a16:rowId xmlns:a16="http://schemas.microsoft.com/office/drawing/2014/main" val="164438396"/>
                  </a:ext>
                </a:extLst>
              </a:tr>
              <a:tr h="5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Краткосрочные кредиты и займы,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ККЗ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91804,00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97492,00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94470,00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extLst>
                  <a:ext uri="{0D108BD9-81ED-4DB2-BD59-A6C34878D82A}">
                    <a16:rowId xmlns:a16="http://schemas.microsoft.com/office/drawing/2014/main" val="1025784073"/>
                  </a:ext>
                </a:extLst>
              </a:tr>
              <a:tr h="381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источники средств,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ОИС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22442,00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55031,00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127345,00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extLst>
                  <a:ext uri="{0D108BD9-81ED-4DB2-BD59-A6C34878D82A}">
                    <a16:rowId xmlns:a16="http://schemas.microsoft.com/office/drawing/2014/main" val="785708150"/>
                  </a:ext>
                </a:extLst>
              </a:tr>
              <a:tr h="571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источники формирования запасов,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59441,00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88334,00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159262,00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extLst>
                  <a:ext uri="{0D108BD9-81ED-4DB2-BD59-A6C34878D82A}">
                    <a16:rowId xmlns:a16="http://schemas.microsoft.com/office/drawing/2014/main" val="1175113638"/>
                  </a:ext>
                </a:extLst>
              </a:tr>
              <a:tr h="381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Излишек (+), недостаток (-) СОС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∆СОС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54805,00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64189,00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62348,00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extLst>
                  <a:ext uri="{0D108BD9-81ED-4DB2-BD59-A6C34878D82A}">
                    <a16:rowId xmlns:a16="http://schemas.microsoft.com/office/drawing/2014/main" val="364483524"/>
                  </a:ext>
                </a:extLst>
              </a:tr>
              <a:tr h="381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Излишек (+), недостаток (-) СДИ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∆СДИ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54805,00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64189,00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62553,00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extLst>
                  <a:ext uri="{0D108BD9-81ED-4DB2-BD59-A6C34878D82A}">
                    <a16:rowId xmlns:a16="http://schemas.microsoft.com/office/drawing/2014/main" val="847392633"/>
                  </a:ext>
                </a:extLst>
              </a:tr>
              <a:tr h="381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Излишек (+), недостаток (-) ОИЗ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∆ОИЗ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-36999,00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-33303,00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-31917,00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extLst>
                  <a:ext uri="{0D108BD9-81ED-4DB2-BD59-A6C34878D82A}">
                    <a16:rowId xmlns:a16="http://schemas.microsoft.com/office/drawing/2014/main" val="1153775337"/>
                  </a:ext>
                </a:extLst>
              </a:tr>
              <a:tr h="381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Трехмерная модель оценки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0;1;1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0;1;1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0;1;1</a:t>
                      </a:r>
                      <a:endParaRPr lang="ru-RU" sz="1600" b="1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08" marR="55208" marT="0" marB="0" anchor="ctr"/>
                </a:tc>
                <a:extLst>
                  <a:ext uri="{0D108BD9-81ED-4DB2-BD59-A6C34878D82A}">
                    <a16:rowId xmlns:a16="http://schemas.microsoft.com/office/drawing/2014/main" val="3682933685"/>
                  </a:ext>
                </a:extLst>
              </a:tr>
            </a:tbl>
          </a:graphicData>
        </a:graphic>
      </p:graphicFrame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648" y="1427844"/>
            <a:ext cx="6458552" cy="4376189"/>
          </a:xfrm>
        </p:spPr>
      </p:pic>
    </p:spTree>
    <p:extLst>
      <p:ext uri="{BB962C8B-B14F-4D97-AF65-F5344CB8AC3E}">
        <p14:creationId xmlns:p14="http://schemas.microsoft.com/office/powerpoint/2010/main" val="237727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50" y="2145721"/>
            <a:ext cx="6296026" cy="4578928"/>
          </a:xfrm>
        </p:spPr>
      </p:pic>
      <p:pic>
        <p:nvPicPr>
          <p:cNvPr id="5" name="Объект 4" descr="рис 4"/>
          <p:cNvPicPr>
            <a:picLocks noGrp="1"/>
          </p:cNvPicPr>
          <p:nvPr>
            <p:ph sz="half" idx="2"/>
          </p:nvPr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4" y="800100"/>
            <a:ext cx="5236845" cy="515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22874" y="134756"/>
            <a:ext cx="3710952" cy="5224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филиалы компании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5734049" y="134756"/>
            <a:ext cx="2324101" cy="201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9705975" y="654517"/>
            <a:ext cx="2324101" cy="1491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0" name="Объект 3"/>
          <p:cNvSpPr txBox="1">
            <a:spLocks/>
          </p:cNvSpPr>
          <p:nvPr/>
        </p:nvSpPr>
        <p:spPr>
          <a:xfrm>
            <a:off x="5762625" y="134757"/>
            <a:ext cx="2324101" cy="2010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9248776" y="217740"/>
            <a:ext cx="2781300" cy="185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2500 м2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«Ухта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3800 м2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«Пермь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 м2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«Березники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 м2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«Ижевск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5810250" y="212274"/>
            <a:ext cx="2857501" cy="185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5900 м2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склад «Киров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4600 м2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«Сыктывкар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1600 м2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«Эжва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241925" y="6257925"/>
            <a:ext cx="7816225" cy="466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«центральный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филиал»: свободный склад </a:t>
            </a:r>
            <a:r>
              <a:rPr lang="ru-RU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/ 40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 клиента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34755"/>
            <a:ext cx="10515600" cy="5197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логистики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2387" y="654518"/>
            <a:ext cx="11620084" cy="29245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грузооборот -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20 300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 на грузоперевозку -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перевозок –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1393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перевезено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общей стоимостью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840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млн. руб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OTIF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(общий)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4 до 10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по направлению «Киров – Сыктывкар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4 до 8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по направлению «Киров – Пермь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 до 4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по направлению «Киров – Ижевск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019926" y="3579076"/>
            <a:ext cx="5052545" cy="2983022"/>
          </a:xfrm>
          <a:ln>
            <a:solidFill>
              <a:schemeClr val="accent5">
                <a:lumMod val="75000"/>
                <a:alpha val="2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транспортировку внутренних межфилиальных перемещений было затрачено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5 184 тыс. руб.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НДС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стоимость одной транспортировки составила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13,5 тыс. руб.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 НДС.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перевезенного груза –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4 608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применяемого транспорта при перемещениях –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автомобильный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тарификация –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сдельная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11220461"/>
              </p:ext>
            </p:extLst>
          </p:nvPr>
        </p:nvGraphicFramePr>
        <p:xfrm>
          <a:off x="452388" y="3579076"/>
          <a:ext cx="6567538" cy="2983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920">
                  <a:extLst>
                    <a:ext uri="{9D8B030D-6E8A-4147-A177-3AD203B41FA5}">
                      <a16:colId xmlns:a16="http://schemas.microsoft.com/office/drawing/2014/main" val="2002569608"/>
                    </a:ext>
                  </a:extLst>
                </a:gridCol>
                <a:gridCol w="3538467">
                  <a:extLst>
                    <a:ext uri="{9D8B030D-6E8A-4147-A177-3AD203B41FA5}">
                      <a16:colId xmlns:a16="http://schemas.microsoft.com/office/drawing/2014/main" val="314466334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377888566"/>
                    </a:ext>
                  </a:extLst>
                </a:gridCol>
                <a:gridCol w="1162051">
                  <a:extLst>
                    <a:ext uri="{9D8B030D-6E8A-4147-A177-3AD203B41FA5}">
                      <a16:colId xmlns:a16="http://schemas.microsoft.com/office/drawing/2014/main" val="2720395801"/>
                    </a:ext>
                  </a:extLst>
                </a:gridCol>
              </a:tblGrid>
              <a:tr h="596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750907"/>
                  </a:ext>
                </a:extLst>
              </a:tr>
              <a:tr h="298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Time In Full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(полностью и в срок)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3845913055"/>
                  </a:ext>
                </a:extLst>
              </a:tr>
              <a:tr h="298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перевозки 1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груза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2349496290"/>
                  </a:ext>
                </a:extLst>
              </a:tr>
              <a:tr h="298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стоимость 1 перевозки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2318031200"/>
                  </a:ext>
                </a:extLst>
              </a:tr>
              <a:tr h="298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доставки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заказа*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4098756847"/>
                  </a:ext>
                </a:extLst>
              </a:tr>
              <a:tr h="298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Брак при перевозках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2082847556"/>
                  </a:ext>
                </a:extLst>
              </a:tr>
              <a:tr h="5966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издержек (штрафы за простой, перерасход ФОТ)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164 200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2054519975"/>
                  </a:ext>
                </a:extLst>
              </a:tr>
              <a:tr h="2983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стоимость 1 км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/>
                </a:tc>
                <a:extLst>
                  <a:ext uri="{0D108BD9-81ED-4DB2-BD59-A6C34878D82A}">
                    <a16:rowId xmlns:a16="http://schemas.microsoft.com/office/drawing/2014/main" val="2023062195"/>
                  </a:ext>
                </a:extLst>
              </a:tr>
            </a:tbl>
          </a:graphicData>
        </a:graphic>
      </p:graphicFrame>
      <p:sp>
        <p:nvSpPr>
          <p:cNvPr id="9" name="Объект 3"/>
          <p:cNvSpPr>
            <a:spLocks noGrp="1"/>
          </p:cNvSpPr>
          <p:nvPr>
            <p:ph sz="half" idx="2"/>
          </p:nvPr>
        </p:nvSpPr>
        <p:spPr>
          <a:xfrm>
            <a:off x="452386" y="2761673"/>
            <a:ext cx="5399773" cy="4618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показатели межфилиальной логистики в 2021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8" y="165100"/>
            <a:ext cx="11049001" cy="381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процесса и цели проекта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92" y="625642"/>
            <a:ext cx="7781584" cy="460087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6977" y="5226518"/>
            <a:ext cx="7740599" cy="143017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(ВПП)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19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540 минут (13,57 суток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составляют (П) 12 090 минут (8,4 суток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(ЗР) составляет 7 450 минут (5,17 суток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(ЭП) =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336883" y="840510"/>
            <a:ext cx="3330341" cy="5816186"/>
          </a:xfrm>
          <a:prstGeom prst="rect">
            <a:avLst/>
          </a:prstGeom>
          <a:noFill/>
          <a:ln>
            <a:solidFill>
              <a:srgbClr val="002060">
                <a:alpha val="25000"/>
              </a:srgb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ЦЕЛИ по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SMART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spcBef>
                <a:spcPts val="600"/>
              </a:spcBef>
              <a:buNone/>
            </a:pP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lvl="0" indent="0" algn="just">
              <a:spcBef>
                <a:spcPts val="600"/>
              </a:spcBef>
              <a:buFont typeface="+mj-lt"/>
              <a:buAutoNum type="arabicParenR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доставки заказов клиентов и товаров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14 до 7 календарных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</a:p>
          <a:p>
            <a:pPr marL="0" lvl="0" indent="0" algn="just">
              <a:spcBef>
                <a:spcPts val="600"/>
              </a:spcBef>
              <a:buNone/>
            </a:pPr>
            <a:endParaRPr lang="ru-RU" sz="1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оптимизировать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склада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lvl="0" indent="0" algn="just">
              <a:spcBef>
                <a:spcPts val="600"/>
              </a:spcBef>
              <a:buNone/>
            </a:pPr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повреждения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при обработке на складах и транспортировках при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перемещениях</a:t>
            </a:r>
          </a:p>
          <a:p>
            <a:pPr marL="0" lvl="0" indent="0" algn="just">
              <a:spcBef>
                <a:spcPts val="600"/>
              </a:spcBef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60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снизить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затрат на перевозку при перемещениях с 1,125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0,95 </a:t>
            </a:r>
            <a:r>
              <a:rPr lang="ru-RU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06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07" y="763393"/>
            <a:ext cx="1552754" cy="1078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скорость складских операций при перемещениях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8171" y="143726"/>
            <a:ext cx="1552754" cy="54058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комплектование заказа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58171" y="866182"/>
            <a:ext cx="1552754" cy="54058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Длительная приёмка, погрузка и выгрузка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8171" y="1592618"/>
            <a:ext cx="1552754" cy="5702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простоя ТС под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погрузкой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1907" y="144096"/>
            <a:ext cx="3063173" cy="364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зоны подготовки и склада «заказов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избыточная обработка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Соединительная линия уступом 7"/>
          <p:cNvCxnSpPr>
            <a:stCxn id="3" idx="3"/>
            <a:endCxn id="4" idx="1"/>
          </p:cNvCxnSpPr>
          <p:nvPr/>
        </p:nvCxnSpPr>
        <p:spPr>
          <a:xfrm flipV="1">
            <a:off x="1696261" y="414021"/>
            <a:ext cx="561910" cy="888482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3" idx="3"/>
            <a:endCxn id="5" idx="1"/>
          </p:cNvCxnSpPr>
          <p:nvPr/>
        </p:nvCxnSpPr>
        <p:spPr>
          <a:xfrm flipV="1">
            <a:off x="1696261" y="1136477"/>
            <a:ext cx="561910" cy="166026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258171" y="3103815"/>
            <a:ext cx="1552754" cy="5702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затраты на ГСМ и упаковочный материал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8160" y="2824676"/>
            <a:ext cx="1552754" cy="1078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затраты на организацию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перемещений, отсутствие ритмичности поставок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8160" y="4889572"/>
            <a:ext cx="1552754" cy="107099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Потери качества перемещаемых товаров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58171" y="2348705"/>
            <a:ext cx="1552754" cy="5702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на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(системные переработки)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58171" y="3861824"/>
            <a:ext cx="1552754" cy="5702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Ненормированные сроки </a:t>
            </a:r>
            <a:r>
              <a:rPr 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перемещений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58170" y="4618125"/>
            <a:ext cx="1552754" cy="5702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затраты на транспортировку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58171" y="5373235"/>
            <a:ext cx="1552754" cy="5702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при хранении и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погрузке - выгрузке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58171" y="6128345"/>
            <a:ext cx="1552754" cy="57024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при транспортировке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408369" y="619961"/>
            <a:ext cx="3056711" cy="364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Склады дублируют работу друг друга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14859" y="1095826"/>
            <a:ext cx="3050221" cy="364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стандартизированного порядка выполнения складских операций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14860" y="1571691"/>
            <a:ext cx="3050220" cy="364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единого документа для </a:t>
            </a:r>
            <a:r>
              <a:rPr lang="ru-RU" sz="1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-я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перемещений по всем товарным группам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408388" y="2047556"/>
            <a:ext cx="3050220" cy="364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склада не спланирована, волновой характер нагрузки на склад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414859" y="2523421"/>
            <a:ext cx="3050220" cy="364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график перемещений между филиалами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22671" y="2999286"/>
            <a:ext cx="3050220" cy="364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тот же товар имеет несколько циклов «выгрузка–распаковка–хранение–отгрузка</a:t>
            </a:r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6263" y="3475151"/>
            <a:ext cx="3063406" cy="364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стандарта обслуживания клиентов в филиалах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426263" y="3951016"/>
            <a:ext cx="3050220" cy="364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типа ТС и загружаемого объема не оптимально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428501" y="4426881"/>
            <a:ext cx="3050220" cy="364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транспортировок не оптимально (проезд товара через транзитный склад)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28501" y="4902746"/>
            <a:ext cx="3050220" cy="364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схемы и тех карты основных операций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439448" y="5373235"/>
            <a:ext cx="3050220" cy="364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Перегруженность складов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22671" y="5843724"/>
            <a:ext cx="3050220" cy="364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 учетной системе весогабаритных характеристик некоторых материалов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422671" y="6314213"/>
            <a:ext cx="3050220" cy="3645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ТС едут несовместимые материалы</a:t>
            </a:r>
          </a:p>
        </p:txBody>
      </p:sp>
      <p:cxnSp>
        <p:nvCxnSpPr>
          <p:cNvPr id="31" name="Прямая со стрелкой 30"/>
          <p:cNvCxnSpPr>
            <a:stCxn id="6" idx="0"/>
            <a:endCxn id="5" idx="2"/>
          </p:cNvCxnSpPr>
          <p:nvPr/>
        </p:nvCxnSpPr>
        <p:spPr>
          <a:xfrm flipV="1">
            <a:off x="3034548" y="1406771"/>
            <a:ext cx="0" cy="185847"/>
          </a:xfrm>
          <a:prstGeom prst="straightConnector1">
            <a:avLst/>
          </a:prstGeom>
          <a:ln w="28575">
            <a:solidFill>
              <a:srgbClr val="F0701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Соединительная линия уступом 31"/>
          <p:cNvCxnSpPr>
            <a:stCxn id="11" idx="3"/>
            <a:endCxn id="6" idx="1"/>
          </p:cNvCxnSpPr>
          <p:nvPr/>
        </p:nvCxnSpPr>
        <p:spPr>
          <a:xfrm flipV="1">
            <a:off x="1700914" y="1877738"/>
            <a:ext cx="557257" cy="1486048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11" idx="3"/>
            <a:endCxn id="13" idx="1"/>
          </p:cNvCxnSpPr>
          <p:nvPr/>
        </p:nvCxnSpPr>
        <p:spPr>
          <a:xfrm flipV="1">
            <a:off x="1700914" y="2633825"/>
            <a:ext cx="557257" cy="729961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endCxn id="10" idx="1"/>
          </p:cNvCxnSpPr>
          <p:nvPr/>
        </p:nvCxnSpPr>
        <p:spPr>
          <a:xfrm>
            <a:off x="1700914" y="3363787"/>
            <a:ext cx="557257" cy="25148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11" idx="3"/>
            <a:endCxn id="14" idx="1"/>
          </p:cNvCxnSpPr>
          <p:nvPr/>
        </p:nvCxnSpPr>
        <p:spPr>
          <a:xfrm>
            <a:off x="1700914" y="3363786"/>
            <a:ext cx="557257" cy="783158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35"/>
          <p:cNvCxnSpPr>
            <a:stCxn id="12" idx="3"/>
            <a:endCxn id="15" idx="1"/>
          </p:cNvCxnSpPr>
          <p:nvPr/>
        </p:nvCxnSpPr>
        <p:spPr>
          <a:xfrm flipV="1">
            <a:off x="1700914" y="4903245"/>
            <a:ext cx="557256" cy="521824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2" idx="3"/>
            <a:endCxn id="16" idx="1"/>
          </p:cNvCxnSpPr>
          <p:nvPr/>
        </p:nvCxnSpPr>
        <p:spPr>
          <a:xfrm>
            <a:off x="1700914" y="5425069"/>
            <a:ext cx="557257" cy="233286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37"/>
          <p:cNvCxnSpPr>
            <a:stCxn id="12" idx="3"/>
            <a:endCxn id="17" idx="1"/>
          </p:cNvCxnSpPr>
          <p:nvPr/>
        </p:nvCxnSpPr>
        <p:spPr>
          <a:xfrm>
            <a:off x="1700914" y="5425069"/>
            <a:ext cx="557257" cy="988396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4" idx="3"/>
            <a:endCxn id="7" idx="1"/>
          </p:cNvCxnSpPr>
          <p:nvPr/>
        </p:nvCxnSpPr>
        <p:spPr>
          <a:xfrm flipV="1">
            <a:off x="3810925" y="326346"/>
            <a:ext cx="590982" cy="87675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endCxn id="18" idx="1"/>
          </p:cNvCxnSpPr>
          <p:nvPr/>
        </p:nvCxnSpPr>
        <p:spPr>
          <a:xfrm>
            <a:off x="3810925" y="414022"/>
            <a:ext cx="597444" cy="388189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endCxn id="19" idx="1"/>
          </p:cNvCxnSpPr>
          <p:nvPr/>
        </p:nvCxnSpPr>
        <p:spPr>
          <a:xfrm>
            <a:off x="3810925" y="1136934"/>
            <a:ext cx="603934" cy="141142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5" idx="3"/>
            <a:endCxn id="20" idx="1"/>
          </p:cNvCxnSpPr>
          <p:nvPr/>
        </p:nvCxnSpPr>
        <p:spPr>
          <a:xfrm>
            <a:off x="3810925" y="1136477"/>
            <a:ext cx="603935" cy="617464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5" idx="3"/>
            <a:endCxn id="21" idx="1"/>
          </p:cNvCxnSpPr>
          <p:nvPr/>
        </p:nvCxnSpPr>
        <p:spPr>
          <a:xfrm>
            <a:off x="3810925" y="1136477"/>
            <a:ext cx="597463" cy="1093329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endCxn id="22" idx="1"/>
          </p:cNvCxnSpPr>
          <p:nvPr/>
        </p:nvCxnSpPr>
        <p:spPr>
          <a:xfrm rot="16200000" flipH="1">
            <a:off x="3506380" y="1797192"/>
            <a:ext cx="1508850" cy="308107"/>
          </a:xfrm>
          <a:prstGeom prst="bentConnector2">
            <a:avLst/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stCxn id="13" idx="3"/>
          </p:cNvCxnSpPr>
          <p:nvPr/>
        </p:nvCxnSpPr>
        <p:spPr>
          <a:xfrm flipV="1">
            <a:off x="3810925" y="2488807"/>
            <a:ext cx="295491" cy="145018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10" idx="3"/>
            <a:endCxn id="23" idx="1"/>
          </p:cNvCxnSpPr>
          <p:nvPr/>
        </p:nvCxnSpPr>
        <p:spPr>
          <a:xfrm flipV="1">
            <a:off x="3810925" y="3181536"/>
            <a:ext cx="611746" cy="207399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endCxn id="24" idx="1"/>
          </p:cNvCxnSpPr>
          <p:nvPr/>
        </p:nvCxnSpPr>
        <p:spPr>
          <a:xfrm flipV="1">
            <a:off x="3810925" y="3657401"/>
            <a:ext cx="615338" cy="486645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7"/>
          <p:cNvCxnSpPr>
            <a:stCxn id="15" idx="3"/>
            <a:endCxn id="26" idx="1"/>
          </p:cNvCxnSpPr>
          <p:nvPr/>
        </p:nvCxnSpPr>
        <p:spPr>
          <a:xfrm flipV="1">
            <a:off x="3810924" y="4609131"/>
            <a:ext cx="617577" cy="294114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16" idx="3"/>
            <a:endCxn id="27" idx="1"/>
          </p:cNvCxnSpPr>
          <p:nvPr/>
        </p:nvCxnSpPr>
        <p:spPr>
          <a:xfrm flipV="1">
            <a:off x="3810925" y="5084996"/>
            <a:ext cx="617576" cy="573359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ная линия уступом 49"/>
          <p:cNvCxnSpPr/>
          <p:nvPr/>
        </p:nvCxnSpPr>
        <p:spPr>
          <a:xfrm flipV="1">
            <a:off x="3803212" y="5543526"/>
            <a:ext cx="623051" cy="108673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endCxn id="29" idx="1"/>
          </p:cNvCxnSpPr>
          <p:nvPr/>
        </p:nvCxnSpPr>
        <p:spPr>
          <a:xfrm flipV="1">
            <a:off x="3810924" y="6025974"/>
            <a:ext cx="611747" cy="387492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endCxn id="30" idx="1"/>
          </p:cNvCxnSpPr>
          <p:nvPr/>
        </p:nvCxnSpPr>
        <p:spPr>
          <a:xfrm>
            <a:off x="3810924" y="6413466"/>
            <a:ext cx="611747" cy="82997"/>
          </a:xfrm>
          <a:prstGeom prst="bentConnector3">
            <a:avLst>
              <a:gd name="adj1" fmla="val 50000"/>
            </a:avLst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ная линия уступом 52"/>
          <p:cNvCxnSpPr>
            <a:endCxn id="25" idx="1"/>
          </p:cNvCxnSpPr>
          <p:nvPr/>
        </p:nvCxnSpPr>
        <p:spPr>
          <a:xfrm rot="5400000" flipH="1" flipV="1">
            <a:off x="4092040" y="4271799"/>
            <a:ext cx="472756" cy="195690"/>
          </a:xfrm>
          <a:prstGeom prst="bentConnector2">
            <a:avLst/>
          </a:prstGeom>
          <a:ln w="28575">
            <a:solidFill>
              <a:srgbClr val="F0701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Заголовок 1"/>
          <p:cNvSpPr txBox="1">
            <a:spLocks/>
          </p:cNvSpPr>
          <p:nvPr/>
        </p:nvSpPr>
        <p:spPr>
          <a:xfrm>
            <a:off x="7654298" y="508596"/>
            <a:ext cx="4396529" cy="10840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проблем и план мероприятий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Объект 3"/>
          <p:cNvSpPr txBox="1">
            <a:spLocks/>
          </p:cNvSpPr>
          <p:nvPr/>
        </p:nvSpPr>
        <p:spPr>
          <a:xfrm>
            <a:off x="7678887" y="1841613"/>
            <a:ext cx="4360713" cy="46548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0"/>
              </a:spcAft>
              <a:buFont typeface="+mj-lt"/>
              <a:buAutoNum type="arabicParenR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работы складов: транспортные окна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складского пространства АВС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Зонирование склада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накладная на перемещение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Маршрутный лист заказа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Гарантированная доставка «точно в срок»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Весогабаритные характеристики товаров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Объемный вес отправления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Формализация процесса</a:t>
            </a: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1941</Words>
  <Application>Microsoft Office PowerPoint</Application>
  <PresentationFormat>Широкоэкранный</PresentationFormat>
  <Paragraphs>597</Paragraphs>
  <Slides>18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Программа подготовки управленческих кадров  для организаций народного хозяйства Российской Федерации   «Менеджмент»     Итоговая аттестационная работа      СОВЕРШЕНСТВОВАНИЕ СИСТЕМЫ ВНУТРЕННЕГО СЕРВИСА СКЛАДСКОЙ И ТРАНСПОРТНОЙ ЛОГИСТИКИ КАК УСЛОВИЕ СТРАТЕГИЧЕСКОГО РАЗВИТИЯ ОРГАНИЗАЦИИ  (на примере ООО «ВКФ»)   Выполнил Саламатов А.Н. </vt:lpstr>
      <vt:lpstr>общество с ограниченной ответственностью  «ВКФ»</vt:lpstr>
      <vt:lpstr>состав трудовых ресурсов и структура управления</vt:lpstr>
      <vt:lpstr>основные финансово-экономические показатели ООО «ВКФ»</vt:lpstr>
      <vt:lpstr>оценка типа финансовой устойчивости</vt:lpstr>
      <vt:lpstr>филиалы компании</vt:lpstr>
      <vt:lpstr>основные показатели логистики</vt:lpstr>
      <vt:lpstr>карта процесса и цели проекта</vt:lpstr>
      <vt:lpstr>Презентация PowerPoint</vt:lpstr>
      <vt:lpstr>планирование работы складов: транспортные окна</vt:lpstr>
      <vt:lpstr>организация складского пространства АВС, зонирование склада</vt:lpstr>
      <vt:lpstr>Презентация PowerPoint</vt:lpstr>
      <vt:lpstr>гарантированная доставка заказов точно в срок</vt:lpstr>
      <vt:lpstr>перевозка №215 Киров - Сыктывкар евро фура (г/п 20 тн), стоимость услуги 19 000 руб. стоимость перевозки 1 тн = 1 068 руб.   + возможность догрузки 2,212 тн. (+12% груза) снижение стоимости перевозки до 950 руб. за 1 тн.</vt:lpstr>
      <vt:lpstr>объемный вес отправления</vt:lpstr>
      <vt:lpstr>формализация процесса</vt:lpstr>
      <vt:lpstr>цели проекта сократить время доставки заказов клиентов и товаров  с 14 до 7 календарных дней    оптимизировать численность склада на 10 %  исключить полностью повреждения товаров при обработке на складах и транспортировках при перемещениях  снизить стоимость затрат на перевозку при перемещениях с 1,125 до 0,95 тыс.руб./тн</vt:lpstr>
      <vt:lpstr>экономический эффект от реализации проекта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подготовки управленческих кадров  для организаций народного хозяйства Российской Федерации   «Менеджмент»         Итоговая аттестационная работа      СОВЕРШЕНСТВОВАНИЕ СИСТЕМЫ ВНУТРЕННЕГО СЕРВИСА СКЛАДСКОЙ И ТРАНСПОРТНОЙ ЛОГИСТИКИ КАК УСЛОВИЕ СТРАТЕГИЧЕСКОГО РАЗВИТИЯ ОРГАНИЗАЦИИ  (на примере ООО «ВКФ»)</dc:title>
  <dc:creator>sal al</dc:creator>
  <cp:lastModifiedBy>sal al</cp:lastModifiedBy>
  <cp:revision>57</cp:revision>
  <dcterms:created xsi:type="dcterms:W3CDTF">2022-11-26T07:08:03Z</dcterms:created>
  <dcterms:modified xsi:type="dcterms:W3CDTF">2022-11-28T17:58:44Z</dcterms:modified>
</cp:coreProperties>
</file>