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9" r:id="rId2"/>
    <p:sldId id="265" r:id="rId3"/>
    <p:sldId id="260" r:id="rId4"/>
    <p:sldId id="262" r:id="rId5"/>
    <p:sldId id="264" r:id="rId6"/>
    <p:sldId id="266" r:id="rId7"/>
    <p:sldId id="267" r:id="rId8"/>
    <p:sldId id="271" r:id="rId9"/>
    <p:sldId id="269" r:id="rId10"/>
    <p:sldId id="272" r:id="rId11"/>
    <p:sldId id="277" r:id="rId12"/>
    <p:sldId id="278" r:id="rId13"/>
    <p:sldId id="279" r:id="rId14"/>
    <p:sldId id="28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5EA"/>
    <a:srgbClr val="D9D9D9"/>
    <a:srgbClr val="DD23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0499445996217033E-2"/>
          <c:y val="3.5647461875484891E-2"/>
          <c:w val="0.89168666111857986"/>
          <c:h val="0.841565146822400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2019г. (факт)</c:v>
                </c:pt>
                <c:pt idx="1">
                  <c:v>2020г. (факт)</c:v>
                </c:pt>
                <c:pt idx="2">
                  <c:v>2021.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2743</c:v>
                </c:pt>
                <c:pt idx="1">
                  <c:v>2026</c:v>
                </c:pt>
                <c:pt idx="2">
                  <c:v>3648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Реализация</c:v>
                </c:pt>
              </c:strCache>
            </c:strRef>
          </c:tx>
          <c:spPr>
            <a:solidFill>
              <a:srgbClr val="DD23C7"/>
            </a:solidFill>
          </c:spPr>
          <c:dLbls>
            <c:dLbl>
              <c:idx val="0"/>
              <c:layout>
                <c:manualLayout>
                  <c:x val="3.9344262295081985E-2"/>
                  <c:y val="-1.8264840182648501E-2"/>
                </c:manualLayout>
              </c:layout>
              <c:showVal val="1"/>
            </c:dLbl>
            <c:dLbl>
              <c:idx val="1"/>
              <c:layout>
                <c:manualLayout>
                  <c:x val="3.4972677595628818E-2"/>
                  <c:y val="-1.0437051532941938E-2"/>
                </c:manualLayout>
              </c:layout>
              <c:showVal val="1"/>
            </c:dLbl>
            <c:dLbl>
              <c:idx val="2"/>
              <c:layout>
                <c:manualLayout>
                  <c:x val="2.8415300546448252E-2"/>
                  <c:y val="-1.0437051532941938E-2"/>
                </c:manualLayout>
              </c:layout>
              <c:showVal val="1"/>
            </c:dLbl>
            <c:dLbl>
              <c:idx val="3"/>
              <c:layout>
                <c:manualLayout>
                  <c:x val="5.2459016393442734E-2"/>
                  <c:y val="-3.6529680365296795E-2"/>
                </c:manualLayout>
              </c:layout>
              <c:showVal val="1"/>
            </c:dLbl>
            <c:spPr>
              <a:gradFill>
                <a:gsLst>
                  <a:gs pos="0">
                    <a:schemeClr val="accent2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2019г. (факт)</c:v>
                </c:pt>
                <c:pt idx="1">
                  <c:v>2020г. (факт)</c:v>
                </c:pt>
                <c:pt idx="2">
                  <c:v>2021. (факт)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2756</c:v>
                </c:pt>
                <c:pt idx="1">
                  <c:v>1968</c:v>
                </c:pt>
                <c:pt idx="2">
                  <c:v>3573</c:v>
                </c:pt>
              </c:numCache>
            </c:numRef>
          </c:val>
        </c:ser>
        <c:shape val="cylinder"/>
        <c:axId val="197922816"/>
        <c:axId val="197924352"/>
        <c:axId val="0"/>
      </c:bar3DChart>
      <c:catAx>
        <c:axId val="197922816"/>
        <c:scaling>
          <c:orientation val="minMax"/>
        </c:scaling>
        <c:axPos val="b"/>
        <c:tickLblPos val="nextTo"/>
        <c:crossAx val="197924352"/>
        <c:crosses val="autoZero"/>
        <c:auto val="1"/>
        <c:lblAlgn val="ctr"/>
        <c:lblOffset val="100"/>
      </c:catAx>
      <c:valAx>
        <c:axId val="197924352"/>
        <c:scaling>
          <c:orientation val="minMax"/>
        </c:scaling>
        <c:axPos val="l"/>
        <c:majorGridlines/>
        <c:numFmt formatCode="#,##0" sourceLinked="1"/>
        <c:tickLblPos val="nextTo"/>
        <c:crossAx val="1979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049171722387696"/>
          <c:y val="0.93084528817460577"/>
          <c:w val="0.54599095470873604"/>
          <c:h val="6.915471182540707E-2"/>
        </c:manualLayout>
      </c:layout>
      <c:txPr>
        <a:bodyPr/>
        <a:lstStyle/>
        <a:p>
          <a:pPr>
            <a:defRPr>
              <a:latin typeface="Arial Narrow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Среднеотраслевой показатель</c:v>
                </c:pt>
              </c:strCache>
            </c:strRef>
          </c:tx>
          <c:spPr>
            <a:ln>
              <a:solidFill>
                <a:srgbClr val="DD23C7"/>
              </a:solidFill>
            </a:ln>
          </c:spPr>
          <c:dLbls>
            <c:dLbl>
              <c:idx val="0"/>
              <c:layout>
                <c:manualLayout>
                  <c:x val="0"/>
                  <c:y val="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761904761904762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4.7</c:v>
                </c:pt>
                <c:pt idx="1">
                  <c:v>5.6</c:v>
                </c:pt>
                <c:pt idx="2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ПАО "ХМЗ"</c:v>
                </c:pt>
              </c:strCache>
            </c:strRef>
          </c:tx>
          <c:dLbls>
            <c:dLbl>
              <c:idx val="0"/>
              <c:layout>
                <c:manualLayout>
                  <c:x val="-2.3148148148148147E-3"/>
                  <c:y val="-5.158730158730170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</c:v>
                </c:pt>
                <c:pt idx="1">
                  <c:v>9</c:v>
                </c:pt>
                <c:pt idx="2">
                  <c:v>33</c:v>
                </c:pt>
              </c:numCache>
            </c:numRef>
          </c:val>
        </c:ser>
        <c:marker val="1"/>
        <c:axId val="202785152"/>
        <c:axId val="202787456"/>
      </c:lineChart>
      <c:catAx>
        <c:axId val="20278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787456"/>
        <c:crosses val="autoZero"/>
        <c:auto val="1"/>
        <c:lblAlgn val="ctr"/>
        <c:lblOffset val="100"/>
      </c:catAx>
      <c:valAx>
        <c:axId val="202787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7851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>
              <a:latin typeface="Arial Narrow" pitchFamily="34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0BC5C-C4F6-4237-8482-4C1DB26CEF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BB4C3-5B46-445C-A97D-B5264F5A5AA8}">
      <dgm:prSet phldrT="[Текст]" custT="1"/>
      <dgm:spPr>
        <a:solidFill>
          <a:srgbClr val="CCD5EA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 Narrow" pitchFamily="34" charset="0"/>
            </a:rPr>
            <a:t>Аккредитация находящейся в структуре Организации ЛООС и ПС в Национальной системе</a:t>
          </a:r>
          <a:endParaRPr lang="ru-RU" sz="1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443A5E3-E264-49D1-8ADA-829D1E7B5C63}" type="parTrans" cxnId="{B00B8EBD-A6B7-4117-B0B3-72CFFE14A5F0}">
      <dgm:prSet/>
      <dgm:spPr/>
      <dgm:t>
        <a:bodyPr/>
        <a:lstStyle/>
        <a:p>
          <a:endParaRPr lang="ru-RU"/>
        </a:p>
      </dgm:t>
    </dgm:pt>
    <dgm:pt modelId="{9EECDF76-D7C8-4DC2-B9A9-00A9B06CC25E}" type="sibTrans" cxnId="{B00B8EBD-A6B7-4117-B0B3-72CFFE14A5F0}">
      <dgm:prSet/>
      <dgm:spPr/>
      <dgm:t>
        <a:bodyPr/>
        <a:lstStyle/>
        <a:p>
          <a:endParaRPr lang="ru-RU"/>
        </a:p>
      </dgm:t>
    </dgm:pt>
    <dgm:pt modelId="{AA49A2D9-FD9C-4AD7-924E-9622E362FA4B}">
      <dgm:prSet phldrT="[Текст]" custT="1"/>
      <dgm:spPr>
        <a:solidFill>
          <a:srgbClr val="CCD5EA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 Narrow" pitchFamily="34" charset="0"/>
            </a:rPr>
            <a:t>Привлечение сторонней Организации, уполномоченной на осуществление производственного экологического контроля на договорных условиях</a:t>
          </a:r>
          <a:endParaRPr lang="ru-RU" sz="1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8530574-20A6-438B-9751-E3CAFFE1EE8C}" type="parTrans" cxnId="{0C4011BE-4F2D-488C-B4F1-A458E801DD56}">
      <dgm:prSet/>
      <dgm:spPr/>
      <dgm:t>
        <a:bodyPr/>
        <a:lstStyle/>
        <a:p>
          <a:endParaRPr lang="ru-RU"/>
        </a:p>
      </dgm:t>
    </dgm:pt>
    <dgm:pt modelId="{B3F45D4B-0C08-437A-9F66-9AA60E4AC191}" type="sibTrans" cxnId="{0C4011BE-4F2D-488C-B4F1-A458E801DD56}">
      <dgm:prSet/>
      <dgm:spPr/>
      <dgm:t>
        <a:bodyPr/>
        <a:lstStyle/>
        <a:p>
          <a:endParaRPr lang="ru-RU"/>
        </a:p>
      </dgm:t>
    </dgm:pt>
    <dgm:pt modelId="{12561612-179B-4261-A2C3-A2061FC91385}">
      <dgm:prSet phldrT="[Текст]" custT="1"/>
      <dgm:spPr>
        <a:solidFill>
          <a:srgbClr val="CCD5EA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 Narrow" pitchFamily="34" charset="0"/>
            </a:rPr>
            <a:t>Альтернативны</a:t>
          </a:r>
          <a:r>
            <a:rPr lang="ru-RU" sz="1800" b="1" dirty="0" smtClean="0">
              <a:solidFill>
                <a:schemeClr val="tx1"/>
              </a:solidFill>
              <a:effectLst/>
              <a:latin typeface="Arial Narrow" pitchFamily="34" charset="0"/>
            </a:rPr>
            <a:t>е</a:t>
          </a:r>
          <a:r>
            <a:rPr lang="ru-RU" sz="1800" b="1" dirty="0" smtClean="0">
              <a:solidFill>
                <a:schemeClr val="tx1"/>
              </a:solidFill>
              <a:latin typeface="Arial Narrow" pitchFamily="34" charset="0"/>
            </a:rPr>
            <a:t> варианты</a:t>
          </a:r>
          <a:endParaRPr lang="ru-RU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31F7CF1-F6B5-4722-BBD6-A226247A8950}" type="parTrans" cxnId="{8F018BDA-672B-45AC-827C-58B6F8EBCAF0}">
      <dgm:prSet/>
      <dgm:spPr/>
      <dgm:t>
        <a:bodyPr/>
        <a:lstStyle/>
        <a:p>
          <a:endParaRPr lang="ru-RU"/>
        </a:p>
      </dgm:t>
    </dgm:pt>
    <dgm:pt modelId="{AF347D5D-F1DD-4FC3-9AE0-CCDC27D94F62}" type="sibTrans" cxnId="{8F018BDA-672B-45AC-827C-58B6F8EBCAF0}">
      <dgm:prSet/>
      <dgm:spPr/>
      <dgm:t>
        <a:bodyPr/>
        <a:lstStyle/>
        <a:p>
          <a:endParaRPr lang="ru-RU"/>
        </a:p>
      </dgm:t>
    </dgm:pt>
    <dgm:pt modelId="{AB348937-ECC3-4AE4-8335-18C3792FD18D}" type="pres">
      <dgm:prSet presAssocID="{82A0BC5C-C4F6-4237-8482-4C1DB26CE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BFCA4-9A41-4F58-981C-96710C4AACA4}" type="pres">
      <dgm:prSet presAssocID="{752BB4C3-5B46-445C-A97D-B5264F5A5AA8}" presName="node" presStyleLbl="node1" presStyleIdx="0" presStyleCnt="3" custScaleY="126093" custLinFactY="4198" custLinFactNeighborX="790" custLinFactNeighborY="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035BAC5-2FD0-4366-A015-1F52C6AB2A5A}" type="pres">
      <dgm:prSet presAssocID="{9EECDF76-D7C8-4DC2-B9A9-00A9B06CC25E}" presName="sibTrans" presStyleCnt="0"/>
      <dgm:spPr/>
    </dgm:pt>
    <dgm:pt modelId="{3182CF0E-DBA8-4CF9-B90B-2FF60A49842C}" type="pres">
      <dgm:prSet presAssocID="{AA49A2D9-FD9C-4AD7-924E-9622E362FA4B}" presName="node" presStyleLbl="node1" presStyleIdx="1" presStyleCnt="3" custScaleX="136440" custScaleY="138540" custLinFactY="4198" custLinFactNeighborX="-38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2CB426-6B27-48E7-913B-7E7156B2BC44}" type="pres">
      <dgm:prSet presAssocID="{B3F45D4B-0C08-437A-9F66-9AA60E4AC191}" presName="sibTrans" presStyleCnt="0"/>
      <dgm:spPr/>
    </dgm:pt>
    <dgm:pt modelId="{6579BF0C-0D67-4447-BF88-A13CA8D871E0}" type="pres">
      <dgm:prSet presAssocID="{12561612-179B-4261-A2C3-A2061FC91385}" presName="node" presStyleLbl="node1" presStyleIdx="2" presStyleCnt="3" custLinFactY="-61408" custLinFactNeighborX="-6011" custLinFactNeighborY="-10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FB33F8B9-1E1C-4239-AB36-0788B9F612BC}" type="presOf" srcId="{AA49A2D9-FD9C-4AD7-924E-9622E362FA4B}" destId="{3182CF0E-DBA8-4CF9-B90B-2FF60A49842C}" srcOrd="0" destOrd="0" presId="urn:microsoft.com/office/officeart/2005/8/layout/default"/>
    <dgm:cxn modelId="{047BB0B0-13EE-4738-898B-FC954A65D8D9}" type="presOf" srcId="{82A0BC5C-C4F6-4237-8482-4C1DB26CEF64}" destId="{AB348937-ECC3-4AE4-8335-18C3792FD18D}" srcOrd="0" destOrd="0" presId="urn:microsoft.com/office/officeart/2005/8/layout/default"/>
    <dgm:cxn modelId="{0C4011BE-4F2D-488C-B4F1-A458E801DD56}" srcId="{82A0BC5C-C4F6-4237-8482-4C1DB26CEF64}" destId="{AA49A2D9-FD9C-4AD7-924E-9622E362FA4B}" srcOrd="1" destOrd="0" parTransId="{B8530574-20A6-438B-9751-E3CAFFE1EE8C}" sibTransId="{B3F45D4B-0C08-437A-9F66-9AA60E4AC191}"/>
    <dgm:cxn modelId="{B00B8EBD-A6B7-4117-B0B3-72CFFE14A5F0}" srcId="{82A0BC5C-C4F6-4237-8482-4C1DB26CEF64}" destId="{752BB4C3-5B46-445C-A97D-B5264F5A5AA8}" srcOrd="0" destOrd="0" parTransId="{6443A5E3-E264-49D1-8ADA-829D1E7B5C63}" sibTransId="{9EECDF76-D7C8-4DC2-B9A9-00A9B06CC25E}"/>
    <dgm:cxn modelId="{8F018BDA-672B-45AC-827C-58B6F8EBCAF0}" srcId="{82A0BC5C-C4F6-4237-8482-4C1DB26CEF64}" destId="{12561612-179B-4261-A2C3-A2061FC91385}" srcOrd="2" destOrd="0" parTransId="{431F7CF1-F6B5-4722-BBD6-A226247A8950}" sibTransId="{AF347D5D-F1DD-4FC3-9AE0-CCDC27D94F62}"/>
    <dgm:cxn modelId="{AEC04E64-1B96-4BA7-B28E-68696ABBDF5B}" type="presOf" srcId="{12561612-179B-4261-A2C3-A2061FC91385}" destId="{6579BF0C-0D67-4447-BF88-A13CA8D871E0}" srcOrd="0" destOrd="0" presId="urn:microsoft.com/office/officeart/2005/8/layout/default"/>
    <dgm:cxn modelId="{37F51C70-89E6-454A-ADAA-5824387F85BC}" type="presOf" srcId="{752BB4C3-5B46-445C-A97D-B5264F5A5AA8}" destId="{34BBFCA4-9A41-4F58-981C-96710C4AACA4}" srcOrd="0" destOrd="0" presId="urn:microsoft.com/office/officeart/2005/8/layout/default"/>
    <dgm:cxn modelId="{A8101779-7110-47C8-837C-5C70556C9A5D}" type="presParOf" srcId="{AB348937-ECC3-4AE4-8335-18C3792FD18D}" destId="{34BBFCA4-9A41-4F58-981C-96710C4AACA4}" srcOrd="0" destOrd="0" presId="urn:microsoft.com/office/officeart/2005/8/layout/default"/>
    <dgm:cxn modelId="{6D0B37F6-F6AB-40AA-B560-FC864A6BBC0C}" type="presParOf" srcId="{AB348937-ECC3-4AE4-8335-18C3792FD18D}" destId="{1035BAC5-2FD0-4366-A015-1F52C6AB2A5A}" srcOrd="1" destOrd="0" presId="urn:microsoft.com/office/officeart/2005/8/layout/default"/>
    <dgm:cxn modelId="{DEB6F68F-E64A-4C38-89C4-DBE7BE373002}" type="presParOf" srcId="{AB348937-ECC3-4AE4-8335-18C3792FD18D}" destId="{3182CF0E-DBA8-4CF9-B90B-2FF60A49842C}" srcOrd="2" destOrd="0" presId="urn:microsoft.com/office/officeart/2005/8/layout/default"/>
    <dgm:cxn modelId="{F52F4859-500E-4180-9CE4-859C60C23E48}" type="presParOf" srcId="{AB348937-ECC3-4AE4-8335-18C3792FD18D}" destId="{0E2CB426-6B27-48E7-913B-7E7156B2BC44}" srcOrd="3" destOrd="0" presId="urn:microsoft.com/office/officeart/2005/8/layout/default"/>
    <dgm:cxn modelId="{B5CA4B61-81DA-4C9B-9C35-A3A77E9F3FB2}" type="presParOf" srcId="{AB348937-ECC3-4AE4-8335-18C3792FD18D}" destId="{6579BF0C-0D67-4447-BF88-A13CA8D871E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BFCA4-9A41-4F58-981C-96710C4AACA4}">
      <dsp:nvSpPr>
        <dsp:cNvPr id="0" name=""/>
        <dsp:cNvSpPr/>
      </dsp:nvSpPr>
      <dsp:spPr>
        <a:xfrm>
          <a:off x="16028" y="1412343"/>
          <a:ext cx="2016048" cy="1525257"/>
        </a:xfrm>
        <a:prstGeom prst="flowChartAlternateProcess">
          <a:avLst/>
        </a:prstGeom>
        <a:solidFill>
          <a:srgbClr val="CCD5EA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 Narrow" pitchFamily="34" charset="0"/>
            </a:rPr>
            <a:t>Аккредитация находящейся в структуре Организации ЛООС и ПС в Национальной системе</a:t>
          </a:r>
          <a:endParaRPr lang="ru-RU" sz="1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6028" y="1412343"/>
        <a:ext cx="2016048" cy="1525257"/>
      </dsp:txXfrm>
    </dsp:sp>
    <dsp:sp modelId="{3182CF0E-DBA8-4CF9-B90B-2FF60A49842C}">
      <dsp:nvSpPr>
        <dsp:cNvPr id="0" name=""/>
        <dsp:cNvSpPr/>
      </dsp:nvSpPr>
      <dsp:spPr>
        <a:xfrm>
          <a:off x="2216988" y="1337062"/>
          <a:ext cx="2750696" cy="1675819"/>
        </a:xfrm>
        <a:prstGeom prst="roundRect">
          <a:avLst/>
        </a:prstGeom>
        <a:solidFill>
          <a:srgbClr val="CCD5EA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 Narrow" pitchFamily="34" charset="0"/>
            </a:rPr>
            <a:t>Привлечение сторонней Организации, уполномоченной на осуществление производственного экологического контроля на договорных условиях</a:t>
          </a:r>
          <a:endParaRPr lang="ru-RU" sz="1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216988" y="1337062"/>
        <a:ext cx="2750696" cy="1675819"/>
      </dsp:txXfrm>
    </dsp:sp>
    <dsp:sp modelId="{6579BF0C-0D67-4447-BF88-A13CA8D871E0}">
      <dsp:nvSpPr>
        <dsp:cNvPr id="0" name=""/>
        <dsp:cNvSpPr/>
      </dsp:nvSpPr>
      <dsp:spPr>
        <a:xfrm>
          <a:off x="1355067" y="1640"/>
          <a:ext cx="2016048" cy="1209628"/>
        </a:xfrm>
        <a:prstGeom prst="flowChartAlternateProcess">
          <a:avLst/>
        </a:prstGeom>
        <a:solidFill>
          <a:srgbClr val="CCD5EA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</a:rPr>
            <a:t>Альтернативны</a:t>
          </a:r>
          <a:r>
            <a:rPr lang="ru-RU" sz="1800" b="1" kern="1200" dirty="0" smtClean="0">
              <a:solidFill>
                <a:schemeClr val="tx1"/>
              </a:solidFill>
              <a:effectLst/>
              <a:latin typeface="Arial Narrow" pitchFamily="34" charset="0"/>
            </a:rPr>
            <a:t>е</a:t>
          </a:r>
          <a:r>
            <a:rPr lang="ru-RU" sz="1800" b="1" kern="1200" dirty="0" smtClean="0">
              <a:solidFill>
                <a:schemeClr val="tx1"/>
              </a:solidFill>
              <a:latin typeface="Arial Narrow" pitchFamily="34" charset="0"/>
            </a:rPr>
            <a:t> варианты</a:t>
          </a:r>
          <a:endParaRPr lang="ru-RU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355067" y="1640"/>
        <a:ext cx="2016048" cy="1209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B9613-8579-4B34-A92B-D3110B93DF8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315C-1635-4174-AA6B-42B33CE8A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3DC3-9001-4838-B7B9-8A93B5F746B6}" type="datetime1">
              <a:rPr lang="ru-RU" smtClean="0"/>
              <a:t>28.06.2022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EE85-C6AE-4B52-AE08-D09444B75A3F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0D21-94A2-4506-9CD1-4DC5D51A6C7A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AB78-6E74-4C76-919D-CED6EF22B49A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0151-3F7D-48E7-8F10-FFA1F08104D4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314B-7D88-4674-9028-1C42F288498E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0B47-F617-46BD-A055-601FE65A287A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B52D-81A4-4325-AC10-B1EB930DD4A1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2554-1849-45B7-93CD-7F8F6A16D349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8A79-50B6-4868-868A-A7D3E3A06277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89FB-1DBB-4868-BFB3-57AEDCA909DD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E4265F-48DB-4381-8FFB-0CAA4B72F3CF}" type="datetime1">
              <a:rPr lang="ru-RU" smtClean="0"/>
              <a:t>28.06.2022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0CBAD-77FF-44CB-918C-CCA3EFCBBA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55576" cy="501650"/>
          </a:xfrm>
        </p:spPr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1</a:t>
            </a:fld>
            <a:endParaRPr lang="ru-RU" sz="16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455"/>
          <a:stretch>
            <a:fillRect/>
          </a:stretch>
        </p:blipFill>
        <p:spPr>
          <a:xfrm>
            <a:off x="0" y="0"/>
            <a:ext cx="9144000" cy="4437112"/>
          </a:xfrm>
          <a:prstGeom prst="rect">
            <a:avLst/>
          </a:prstGeom>
        </p:spPr>
      </p:pic>
      <p:pic>
        <p:nvPicPr>
          <p:cNvPr id="5" name="Picture 3" descr="Бланк с регистрацией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6959" r="64" b="33539"/>
          <a:stretch>
            <a:fillRect/>
          </a:stretch>
        </p:blipFill>
        <p:spPr bwMode="auto">
          <a:xfrm>
            <a:off x="0" y="5589240"/>
            <a:ext cx="302433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79912" y="5517232"/>
            <a:ext cx="5364088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Докладчик:  К.Е. Порошина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Начальник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центральной заводской лаборатории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ПАО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«ХМЗ»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088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Arial" pitchFamily="34" charset="0"/>
              </a:rPr>
              <a:t>Обоснование управленческого решения об аккредитации лаборатории охраны окружающей среды и промышленной санитарии в Национальной системе для ПАО «ХМЗ»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779912" y="4437112"/>
            <a:ext cx="5364088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Научный руководитель:  С. Л.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Улина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К.э.н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., доцент, заведующий кафедрой международной и управленческой экономики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85584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Оценка альтернатив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10</a:t>
            </a:fld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621166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Оценка реализации критериев по управленческим решениям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1268760"/>
          <a:ext cx="7560840" cy="4245096"/>
        </p:xfrm>
        <a:graphic>
          <a:graphicData uri="http://schemas.openxmlformats.org/drawingml/2006/table">
            <a:tbl>
              <a:tblPr/>
              <a:tblGrid>
                <a:gridCol w="720080"/>
                <a:gridCol w="2665678"/>
                <a:gridCol w="1862892"/>
                <a:gridCol w="1387315"/>
                <a:gridCol w="924875"/>
              </a:tblGrid>
              <a:tr h="43204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Оценка реализации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itchFamily="34" charset="0"/>
                          <a:ea typeface="Calibri"/>
                          <a:cs typeface="Times New Roman"/>
                        </a:rPr>
                        <a:t>Коэффициент значимости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Решение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35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экономическая эффективность решения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срок реализации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соответствие стратегической цели Организации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повышение уровня репутации Организации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простота реализации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Сумма произведений оценки на соответствующий коэффициент значимости признака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4,8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4,2</a:t>
                      </a:r>
                    </a:p>
                  </a:txBody>
                  <a:tcPr marL="68533" marR="68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589240"/>
            <a:ext cx="3168352" cy="64540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12776"/>
          <a:ext cx="8064896" cy="4627262"/>
        </p:xfrm>
        <a:graphic>
          <a:graphicData uri="http://schemas.openxmlformats.org/drawingml/2006/table">
            <a:tbl>
              <a:tblPr/>
              <a:tblGrid>
                <a:gridCol w="576064"/>
                <a:gridCol w="1080120"/>
                <a:gridCol w="2718234"/>
                <a:gridCol w="1026182"/>
                <a:gridCol w="1368152"/>
                <a:gridCol w="1296144"/>
              </a:tblGrid>
              <a:tr h="396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kumimoji="0" lang="ru-RU" sz="1400" b="1" kern="120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kumimoji="0" lang="ru-RU" sz="1400" b="1" kern="120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Основной этап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Способы реализации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выполнения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Стоимость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реализации, тыс. руб. ( с НДС)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Ответственное лицо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973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Начало работ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1.1 анализ заинтересованных лиц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5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Управляющий директор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1.2  разработка действий, направленных на усиление/ослабление влияния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 раб. </a:t>
                      </a:r>
                      <a:r>
                        <a:rPr lang="ru-RU" sz="12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дн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1.3 разработка, согласование Дорожной карты с детальным описанием планируемых работ, сроков и стоимости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 раб. </a:t>
                      </a:r>
                      <a:r>
                        <a:rPr lang="ru-RU" sz="12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дн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61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Формирование рабочей группы</a:t>
                      </a:r>
                      <a:endParaRPr lang="ru-RU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2.1 разработка системы мотивации персонала, внедрение;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14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Управляющий директор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2.2 организация рабочей группы проекта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14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Начальник ЦЗЛ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2.3 обучение, стажировка персонала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30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2.4 проверка компетентности персонала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7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2.5 сокращение незаинтересованных лиц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5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Методические работы</a:t>
                      </a:r>
                      <a:endParaRPr lang="ru-RU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3.1 разработка, аттестация, внедрение методик измерений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180 раб. дн.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Начальник ЛООС и ПС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3.2 разработка документации по ГОСТ ИСО/МЭК 17025.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Менеджер по качеству ЛООС и ПС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85584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Предложения по реализации управленческого решения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11</a:t>
            </a:fld>
            <a:endParaRPr lang="ru-RU" sz="1600" dirty="0">
              <a:latin typeface="Arial Narrow" pitchFamily="34" charset="0"/>
            </a:endParaRPr>
          </a:p>
        </p:txBody>
      </p:sp>
      <p:pic>
        <p:nvPicPr>
          <p:cNvPr id="6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Предложения по реализации управленческого решения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12</a:t>
            </a:fld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556792"/>
          <a:ext cx="7920882" cy="4615244"/>
        </p:xfrm>
        <a:graphic>
          <a:graphicData uri="http://schemas.openxmlformats.org/drawingml/2006/table">
            <a:tbl>
              <a:tblPr/>
              <a:tblGrid>
                <a:gridCol w="504056"/>
                <a:gridCol w="1872208"/>
                <a:gridCol w="288032"/>
                <a:gridCol w="1960873"/>
                <a:gridCol w="1161258"/>
                <a:gridCol w="1161258"/>
                <a:gridCol w="973197"/>
              </a:tblGrid>
              <a:tr h="58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kumimoji="0" lang="ru-RU" sz="1400" b="1" kern="120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kumimoji="0" lang="ru-RU" sz="1400" b="1" kern="120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Основной этап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Способы реализации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выполнения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Стоимость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реализации, тыс. руб. ( с НДС)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Ответственное лицо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891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Техническое оснащение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4.1 закупка реактивов, стандартных образцов и средств измерения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90 раб. дн.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Менеджер по качеству ЛООС и ПС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4. 2 приобретение необходимого аналитического оборудования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90 раб. дн.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11 650,0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Инженер ЛООС и ПС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Кураторство сроков и полноты выполнения работ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Управляющий директор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Внешние аудиты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проведение независимой внешней аудиторской проверки ЦЗЛ на соответствие требованиям критериев аккредитации и ГОСТ ISO/IEC 17025-2019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5 раб. </a:t>
                      </a:r>
                      <a:r>
                        <a:rPr lang="ru-RU" sz="12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дн</a:t>
                      </a: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350,0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Подрядная организация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Начальник ЛООС и ПС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Подача документов для прохождения процедуры аккредитации в </a:t>
                      </a: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ФСА «</a:t>
                      </a:r>
                      <a:r>
                        <a:rPr lang="ru-RU" sz="1200" b="1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Росаккредитация</a:t>
                      </a:r>
                      <a:r>
                        <a:rPr lang="ru-RU" sz="12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7 раб. дн.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Менеджер по качеству ЛООС и ПС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Внесение записи о ЛООС и ПС ПАО ""ХМЗ"" в единый реестр аккредитованных лиц – завершение</a:t>
                      </a:r>
                      <a:endParaRPr lang="ru-RU" sz="12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30 раб. дн.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Менеджер по качеству ЛООС и ПС</a:t>
                      </a:r>
                    </a:p>
                  </a:txBody>
                  <a:tcPr marL="64056" marR="64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600"/>
          <a:stretch>
            <a:fillRect/>
          </a:stretch>
        </p:blipFill>
        <p:spPr>
          <a:xfrm>
            <a:off x="0" y="0"/>
            <a:ext cx="9144000" cy="40050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ru-RU" sz="5800" dirty="0" smtClean="0">
              <a:latin typeface="Arial Narrow" pitchFamily="34" charset="0"/>
            </a:endParaRPr>
          </a:p>
          <a:p>
            <a:pPr lvl="1" algn="ctr">
              <a:buNone/>
            </a:pP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13</a:t>
            </a:fld>
            <a:endParaRPr lang="ru-RU" dirty="0">
              <a:latin typeface="Arial Narrow" pitchFamily="34" charset="0"/>
            </a:endParaRPr>
          </a:p>
        </p:txBody>
      </p:sp>
      <p:pic>
        <p:nvPicPr>
          <p:cNvPr id="5" name="Picture 3" descr="Бланк с регистрацией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6959" r="64" b="33539"/>
          <a:stretch>
            <a:fillRect/>
          </a:stretch>
        </p:blipFill>
        <p:spPr bwMode="auto">
          <a:xfrm>
            <a:off x="0" y="5589240"/>
            <a:ext cx="302433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75856" y="5517232"/>
            <a:ext cx="5364088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Докладчик:  К.Е. Порошина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Начальник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центральной заводской лаборатории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ПАО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«ХМЗ»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347864" y="4437112"/>
            <a:ext cx="5364088" cy="13407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Научный руководитель:  С. Л.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Улина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К.э.н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itchFamily="34" charset="0"/>
                <a:cs typeface="Arial" pitchFamily="34" charset="0"/>
              </a:rPr>
              <a:t>., доцент, заведующий кафедрой международной и управленческой экономики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85584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Дополнительный слайд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61653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Смета ежегодных цеховых расходов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1196752"/>
          <a:ext cx="7704856" cy="4680512"/>
        </p:xfrm>
        <a:graphic>
          <a:graphicData uri="http://schemas.openxmlformats.org/drawingml/2006/table">
            <a:tbl>
              <a:tblPr/>
              <a:tblGrid>
                <a:gridCol w="3852428"/>
                <a:gridCol w="3852428"/>
              </a:tblGrid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Наименование затрат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Стоимость, тыс. </a:t>
                      </a:r>
                      <a:r>
                        <a:rPr lang="ru-RU" sz="14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Водоотведение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Водоснабжение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Инструменты и </a:t>
                      </a:r>
                      <a:r>
                        <a:rPr lang="ru-RU" sz="1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хоз</a:t>
                      </a: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 инвентарь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Испытания, опыты, экспертизы, стандартизация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590,0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Канцелярия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Моющие, чистящие, бытовая химия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Налог на имущество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Обучение персонала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Прочие общепроизводственные расходы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Резервы вознаграждений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Страховые взносы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280,5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Теплоснабжение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160,0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Фонд заработной платы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910,0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Эксплуатационные материалы</a:t>
                      </a:r>
                      <a:endParaRPr lang="ru-RU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2127,0</a:t>
                      </a:r>
                      <a:endParaRPr lang="ru-RU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085584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Цель и задачи работы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2</a:t>
            </a:fld>
            <a:endParaRPr lang="ru-RU" sz="1600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51571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348880"/>
            <a:ext cx="478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 Narrow" pitchFamily="34" charset="0"/>
              </a:rPr>
              <a:t>1 изучить</a:t>
            </a:r>
            <a:endParaRPr lang="ru-RU" sz="2200" dirty="0">
              <a:latin typeface="Arial Narrow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55576" y="1397000"/>
          <a:ext cx="784887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5832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Цель работы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обоснование управленческого решения об аккредитации лаборатории охраны окружающей среды и промышленной санитарии в Национальной системе для ПАО «ХМЗ»</a:t>
                      </a: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/>
                          <a:latin typeface="Arial Narrow" pitchFamily="34" charset="0"/>
                        </a:rPr>
                        <a:t>Задачи работы</a:t>
                      </a:r>
                      <a:endParaRPr lang="ru-RU" sz="2200" b="1" dirty="0">
                        <a:effectLst/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200" dirty="0" smtClean="0">
                          <a:latin typeface="Arial Narrow" pitchFamily="34" charset="0"/>
                        </a:rPr>
                        <a:t>- изучить теоретические аспекты методов принятия и реализации управленческих решений;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200" dirty="0" smtClean="0">
                          <a:latin typeface="Arial Narrow" pitchFamily="34" charset="0"/>
                        </a:rPr>
                        <a:t>- дать организационную и экономическую характеристику ПАО «ХМЗ»;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200" dirty="0" smtClean="0">
                          <a:latin typeface="Arial Narrow" pitchFamily="34" charset="0"/>
                        </a:rPr>
                        <a:t>- разработать управленческое решение, оценить экономическую эффективность в сравнении с альтернативным вариантом, обосновать выбор приоритетного варианта;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200" dirty="0" smtClean="0">
                          <a:latin typeface="Arial Narrow" pitchFamily="34" charset="0"/>
                        </a:rPr>
                        <a:t>- подать предложения по реализации управленческого решения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Организационно-управленческая и экономическая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характеристика 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ПАО «ХМЗ»</a:t>
            </a:r>
            <a:endParaRPr lang="ru-RU" sz="28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3</a:t>
            </a:fld>
            <a:endParaRPr lang="ru-RU" sz="1600">
              <a:latin typeface="Arial Narrow" pitchFamily="34" charset="0"/>
            </a:endParaRPr>
          </a:p>
        </p:txBody>
      </p:sp>
      <p:pic>
        <p:nvPicPr>
          <p:cNvPr id="2050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pic>
        <p:nvPicPr>
          <p:cNvPr id="12" name="Picture 5" descr="C:\Users\Порошина\Desktop\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855992" cy="1628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4" descr="C:\Users\Порошина\Desktop\li_me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1728192" cy="1491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3" descr="C:\Users\Порошина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 r="67195" b="62863"/>
          <a:stretch>
            <a:fillRect/>
          </a:stretch>
        </p:blipFill>
        <p:spPr bwMode="auto">
          <a:xfrm>
            <a:off x="2699792" y="1628800"/>
            <a:ext cx="1741285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C:\Users\Порошина\Desktop\lio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556792"/>
            <a:ext cx="1806063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552" y="3356992"/>
          <a:ext cx="8064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72208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Литиевые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соли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Щебень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Известняк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Литий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Щелочные металлы</a:t>
                      </a:r>
                      <a:endParaRPr lang="ru-RU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11560" y="4221088"/>
            <a:ext cx="5904656" cy="2304256"/>
          </a:xfrm>
          <a:prstGeom prst="roundRect">
            <a:avLst/>
          </a:prstGeom>
          <a:solidFill>
            <a:srgbClr val="CC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Стратегическая цель - устойчивое </a:t>
            </a: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развитие бизнеса и повышение конкурентоспособности на внутреннем и внешнем рынках за счет выпуска продукции высокого качества, удовлетворяющей требованиям и ожиданиям потребителей, поддержанию у них доверия к Организации, как к надежному партнеру</a:t>
            </a:r>
          </a:p>
        </p:txBody>
      </p:sp>
      <p:pic>
        <p:nvPicPr>
          <p:cNvPr id="22" name="Picture 2" descr="C:\Users\Poroshina\Desktop\Quality_polic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149080"/>
            <a:ext cx="1656184" cy="23451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97552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Организационно-управленческая и экономическая характеристика ПАО «ХМЗ»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4</a:t>
            </a:fld>
            <a:endParaRPr lang="ru-RU" sz="16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4452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Динамика </a:t>
            </a:r>
            <a:r>
              <a:rPr lang="ru-RU" dirty="0" smtClean="0">
                <a:latin typeface="Arial Narrow" pitchFamily="34" charset="0"/>
              </a:rPr>
              <a:t>изменений объемов производства и реализации продукции (работ и услуг) за 2019 – 2021 гг.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628800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4788024" y="1628800"/>
          <a:ext cx="4355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20072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Значение рентабельности продаж в зависимости от года (в процентах)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85584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Анализ ситуации и формулировка проблемы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5</a:t>
            </a:fld>
            <a:endParaRPr lang="ru-RU" sz="16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51571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Сотрудники ЦЗЛ ПАО «ХМЗ»</a:t>
            </a:r>
          </a:p>
          <a:p>
            <a:endParaRPr lang="ru-RU" dirty="0"/>
          </a:p>
        </p:txBody>
      </p:sp>
      <p:pic>
        <p:nvPicPr>
          <p:cNvPr id="19458" name="Picture 2" descr="C:\Users\Порошина\Desktop\IMG_2243.jpg"/>
          <p:cNvPicPr>
            <a:picLocks noChangeAspect="1" noChangeArrowheads="1"/>
          </p:cNvPicPr>
          <p:nvPr/>
        </p:nvPicPr>
        <p:blipFill>
          <a:blip r:embed="rId3" cstate="print"/>
          <a:srcRect l="27886" t="5356" r="23947"/>
          <a:stretch>
            <a:fillRect/>
          </a:stretch>
        </p:blipFill>
        <p:spPr bwMode="auto">
          <a:xfrm rot="5400000">
            <a:off x="5720338" y="1985050"/>
            <a:ext cx="2448272" cy="36079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1700808"/>
            <a:ext cx="4608512" cy="4680520"/>
          </a:xfrm>
          <a:prstGeom prst="roundRect">
            <a:avLst/>
          </a:prstGeom>
          <a:solidFill>
            <a:srgbClr val="CC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Проблемой Организации, требующей принятия управленческого решения в данной работе, является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отсутствие на международном уровне доказательств достоверности получаемых ЛООС и ПС результатов экологического контроля деятельности Организации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</a:t>
            </a:r>
          </a:p>
          <a:p>
            <a:pPr algn="ctr"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85584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Формулирование и оценка альтернатив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6</a:t>
            </a:fld>
            <a:endParaRPr lang="ru-RU" sz="1600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1556792"/>
            <a:ext cx="3132856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Экспертная группа: </a:t>
            </a:r>
          </a:p>
          <a:p>
            <a:r>
              <a:rPr lang="ru-RU" sz="2000" dirty="0" smtClean="0">
                <a:latin typeface="Arial Narrow" pitchFamily="34" charset="0"/>
              </a:rPr>
              <a:t>1 Управляющий </a:t>
            </a:r>
            <a:r>
              <a:rPr lang="ru-RU" sz="2000" dirty="0" smtClean="0">
                <a:latin typeface="Arial Narrow" pitchFamily="34" charset="0"/>
              </a:rPr>
              <a:t>директор (руководитель);</a:t>
            </a:r>
          </a:p>
          <a:p>
            <a:r>
              <a:rPr lang="ru-RU" sz="2000" dirty="0" smtClean="0">
                <a:latin typeface="Arial Narrow" pitchFamily="34" charset="0"/>
              </a:rPr>
              <a:t>2 Технический </a:t>
            </a:r>
            <a:r>
              <a:rPr lang="ru-RU" sz="2000" dirty="0" smtClean="0">
                <a:latin typeface="Arial Narrow" pitchFamily="34" charset="0"/>
              </a:rPr>
              <a:t>директор;</a:t>
            </a:r>
          </a:p>
          <a:p>
            <a:r>
              <a:rPr lang="ru-RU" sz="2000" dirty="0" smtClean="0">
                <a:latin typeface="Arial Narrow" pitchFamily="34" charset="0"/>
              </a:rPr>
              <a:t>3 </a:t>
            </a:r>
            <a:r>
              <a:rPr lang="ru-RU" sz="2000" dirty="0" smtClean="0">
                <a:latin typeface="Arial Narrow" pitchFamily="34" charset="0"/>
              </a:rPr>
              <a:t>Начальник </a:t>
            </a:r>
            <a:r>
              <a:rPr lang="ru-RU" sz="2000" dirty="0" smtClean="0">
                <a:latin typeface="Arial Narrow" pitchFamily="34" charset="0"/>
              </a:rPr>
              <a:t>ОТ, ПБ</a:t>
            </a:r>
            <a:r>
              <a:rPr lang="ru-RU" sz="2000" dirty="0" smtClean="0">
                <a:latin typeface="Arial Narrow" pitchFamily="34" charset="0"/>
              </a:rPr>
              <a:t>,</a:t>
            </a:r>
          </a:p>
          <a:p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ООС и ГО;</a:t>
            </a:r>
          </a:p>
          <a:p>
            <a:r>
              <a:rPr lang="ru-RU" sz="2000" dirty="0" smtClean="0">
                <a:latin typeface="Arial Narrow" pitchFamily="34" charset="0"/>
              </a:rPr>
              <a:t>4 </a:t>
            </a:r>
            <a:r>
              <a:rPr lang="ru-RU" sz="2000" dirty="0" smtClean="0">
                <a:latin typeface="Arial Narrow" pitchFamily="34" charset="0"/>
              </a:rPr>
              <a:t>Начальник </a:t>
            </a:r>
            <a:r>
              <a:rPr lang="ru-RU" sz="2000" dirty="0" smtClean="0">
                <a:latin typeface="Arial Narrow" pitchFamily="34" charset="0"/>
              </a:rPr>
              <a:t>ПТО;</a:t>
            </a:r>
          </a:p>
          <a:p>
            <a:r>
              <a:rPr lang="ru-RU" sz="2000" dirty="0" smtClean="0">
                <a:latin typeface="Arial Narrow" pitchFamily="34" charset="0"/>
              </a:rPr>
              <a:t>5 </a:t>
            </a:r>
            <a:r>
              <a:rPr lang="ru-RU" sz="2000" dirty="0" smtClean="0">
                <a:latin typeface="Arial Narrow" pitchFamily="34" charset="0"/>
              </a:rPr>
              <a:t>Начальник </a:t>
            </a:r>
            <a:r>
              <a:rPr lang="ru-RU" sz="2000" dirty="0" smtClean="0">
                <a:latin typeface="Arial Narrow" pitchFamily="34" charset="0"/>
              </a:rPr>
              <a:t>ЦЗЛ (председатель</a:t>
            </a:r>
            <a:r>
              <a:rPr lang="ru-RU" sz="2000" dirty="0" smtClean="0">
                <a:latin typeface="Arial Narrow" pitchFamily="34" charset="0"/>
              </a:rPr>
              <a:t>).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1556792"/>
          <a:ext cx="49685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4653136"/>
            <a:ext cx="7776864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Перечень критериев оценки  альтернатив:</a:t>
            </a:r>
          </a:p>
          <a:p>
            <a:r>
              <a:rPr lang="ru-RU" sz="2000" dirty="0" smtClean="0">
                <a:latin typeface="Arial Narrow" pitchFamily="34" charset="0"/>
              </a:rPr>
              <a:t>	</a:t>
            </a:r>
            <a:r>
              <a:rPr lang="ru-RU" sz="2000" dirty="0" smtClean="0">
                <a:latin typeface="Arial Narrow" pitchFamily="34" charset="0"/>
              </a:rPr>
              <a:t>1</a:t>
            </a:r>
            <a:r>
              <a:rPr lang="ru-RU" sz="2000" dirty="0" smtClean="0">
                <a:latin typeface="Arial Narrow" pitchFamily="34" charset="0"/>
              </a:rPr>
              <a:t>	экономическая эффективность решения;</a:t>
            </a:r>
          </a:p>
          <a:p>
            <a:r>
              <a:rPr lang="ru-RU" sz="2000" dirty="0" smtClean="0">
                <a:latin typeface="Arial Narrow" pitchFamily="34" charset="0"/>
              </a:rPr>
              <a:t>	</a:t>
            </a:r>
            <a:r>
              <a:rPr lang="ru-RU" sz="2000" dirty="0" smtClean="0">
                <a:latin typeface="Arial Narrow" pitchFamily="34" charset="0"/>
              </a:rPr>
              <a:t>2</a:t>
            </a:r>
            <a:r>
              <a:rPr lang="ru-RU" sz="2000" dirty="0" smtClean="0">
                <a:latin typeface="Arial Narrow" pitchFamily="34" charset="0"/>
              </a:rPr>
              <a:t>	срок реализации;</a:t>
            </a:r>
          </a:p>
          <a:p>
            <a:r>
              <a:rPr lang="ru-RU" sz="2000" dirty="0" smtClean="0">
                <a:latin typeface="Arial Narrow" pitchFamily="34" charset="0"/>
              </a:rPr>
              <a:t>	</a:t>
            </a:r>
            <a:r>
              <a:rPr lang="ru-RU" sz="2000" dirty="0" smtClean="0">
                <a:latin typeface="Arial Narrow" pitchFamily="34" charset="0"/>
              </a:rPr>
              <a:t>3</a:t>
            </a:r>
            <a:r>
              <a:rPr lang="ru-RU" sz="2000" dirty="0" smtClean="0">
                <a:latin typeface="Arial Narrow" pitchFamily="34" charset="0"/>
              </a:rPr>
              <a:t>	соответствие стратегической цели Организации;</a:t>
            </a:r>
          </a:p>
          <a:p>
            <a:r>
              <a:rPr lang="ru-RU" sz="2000" dirty="0" smtClean="0">
                <a:latin typeface="Arial Narrow" pitchFamily="34" charset="0"/>
              </a:rPr>
              <a:t>	</a:t>
            </a:r>
            <a:r>
              <a:rPr lang="ru-RU" sz="2000" dirty="0" smtClean="0">
                <a:latin typeface="Arial Narrow" pitchFamily="34" charset="0"/>
              </a:rPr>
              <a:t>4</a:t>
            </a:r>
            <a:r>
              <a:rPr lang="ru-RU" sz="2000" dirty="0" smtClean="0">
                <a:latin typeface="Arial Narrow" pitchFamily="34" charset="0"/>
              </a:rPr>
              <a:t>	повышение уровня репутации Организации;</a:t>
            </a:r>
          </a:p>
          <a:p>
            <a:r>
              <a:rPr lang="ru-RU" sz="2000" dirty="0" smtClean="0">
                <a:latin typeface="Arial Narrow" pitchFamily="34" charset="0"/>
              </a:rPr>
              <a:t>	</a:t>
            </a:r>
            <a:r>
              <a:rPr lang="ru-RU" sz="2000" dirty="0" smtClean="0">
                <a:latin typeface="Arial Narrow" pitchFamily="34" charset="0"/>
              </a:rPr>
              <a:t>5</a:t>
            </a:r>
            <a:r>
              <a:rPr lang="ru-RU" sz="2000" dirty="0" smtClean="0">
                <a:latin typeface="Arial Narrow" pitchFamily="34" charset="0"/>
              </a:rPr>
              <a:t>	простота реализации управленческого решения</a:t>
            </a:r>
            <a:endParaRPr lang="ru-RU" sz="2000" dirty="0">
              <a:latin typeface="Arial Narrow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971600" y="2420888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3928" y="234888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85584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Аккредитация находящейся в структуре Организации ЛООС и ПС в Национальной системе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аккредитации (1)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7</a:t>
            </a:fld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1628800"/>
          <a:ext cx="7920880" cy="4641434"/>
        </p:xfrm>
        <a:graphic>
          <a:graphicData uri="http://schemas.openxmlformats.org/drawingml/2006/table">
            <a:tbl>
              <a:tblPr/>
              <a:tblGrid>
                <a:gridCol w="752215"/>
                <a:gridCol w="4381689"/>
                <a:gridCol w="2786976"/>
              </a:tblGrid>
              <a:tr h="877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Основной этап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Ориентировочная стоимость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реализации на первом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этапе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тыс. руб.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 с НДС)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5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Начало работ – предварительный анализ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Формирование рабочей группы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Методические работы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Техническое оснащение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12 050,0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Кураторство сроков и полноты выполнения работ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Внешние аудиты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350,0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Подача документов для прохождения процедуры аккредитации в </a:t>
                      </a: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ФСА «</a:t>
                      </a:r>
                      <a:r>
                        <a:rPr lang="ru-RU" sz="16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Росаккредитация</a:t>
                      </a: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Внесение записи о ЛООС и ПС ПАО ""ХМЗ"" в единый реестр аккредитованных лиц – завершение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86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16 000</a:t>
                      </a:r>
                      <a:endParaRPr lang="ru-RU" sz="1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9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6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1,5 года</a:t>
                      </a:r>
                      <a:endParaRPr lang="ru-RU" sz="1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0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Источник финансирования</a:t>
                      </a:r>
                      <a:endParaRPr lang="ru-RU" sz="16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Собственные средства</a:t>
                      </a:r>
                      <a:endParaRPr lang="ru-RU" sz="16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64886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Укрупненный перечень работ по реализации управленческого решения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Привлечение сторонней Организации, уполномоченной на осуществление производственного экологического контроля на договорных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условиях (2)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8</a:t>
            </a:fld>
            <a:endParaRPr lang="ru-RU" sz="1600" dirty="0">
              <a:latin typeface="Arial Narrow" pitchFamily="34" charset="0"/>
            </a:endParaRPr>
          </a:p>
        </p:txBody>
      </p:sp>
      <p:pic>
        <p:nvPicPr>
          <p:cNvPr id="4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276872"/>
          <a:ext cx="7920880" cy="4279035"/>
        </p:xfrm>
        <a:graphic>
          <a:graphicData uri="http://schemas.openxmlformats.org/drawingml/2006/table">
            <a:tbl>
              <a:tblPr/>
              <a:tblGrid>
                <a:gridCol w="3816424"/>
                <a:gridCol w="4104456"/>
              </a:tblGrid>
              <a:tr h="630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Филиал «ЦЛАТИ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по Енисейскому региону» ФГБУ «ЦЛАТИ по СФО» – г. Красноярск</a:t>
                      </a:r>
                      <a:b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http://www.clati-er.ru/</a:t>
                      </a: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Сфера деятельности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Решение вопросов в области экологической и энергетической безопасности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Ориентировочная стоимость реализации на первоначальном этапе, тыс. руб.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 с НДС)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8 015</a:t>
                      </a:r>
                      <a:endParaRPr lang="ru-RU" sz="18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8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Около 6 месяцев</a:t>
                      </a:r>
                      <a:endParaRPr lang="ru-RU" sz="18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2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Источник финансирования</a:t>
                      </a:r>
                      <a:endParaRPr lang="ru-RU" sz="1800" b="1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Собственные средства</a:t>
                      </a:r>
                      <a:endParaRPr lang="ru-RU" sz="18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341" t="13407" r="68735" b="74781"/>
          <a:stretch>
            <a:fillRect/>
          </a:stretch>
        </p:blipFill>
        <p:spPr bwMode="auto">
          <a:xfrm>
            <a:off x="5220072" y="3212976"/>
            <a:ext cx="259228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085584" cy="636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Расчет экономической эффективности управленческого решения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7620CBAD-77FF-44CB-918C-CCA3EFCBBA80}" type="slidenum">
              <a:rPr lang="ru-RU" sz="1600" smtClean="0">
                <a:latin typeface="Arial Narrow" pitchFamily="34" charset="0"/>
              </a:rPr>
              <a:pPr/>
              <a:t>9</a:t>
            </a:fld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2" descr="\\As\сервер хмз\!Бланки ХМЗ\Логотип\Знач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0850" cy="47307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12777"/>
          <a:ext cx="8424938" cy="5112566"/>
        </p:xfrm>
        <a:graphic>
          <a:graphicData uri="http://schemas.openxmlformats.org/drawingml/2006/table">
            <a:tbl>
              <a:tblPr/>
              <a:tblGrid>
                <a:gridCol w="1224136"/>
                <a:gridCol w="1605614"/>
                <a:gridCol w="771750"/>
                <a:gridCol w="718980"/>
                <a:gridCol w="792088"/>
                <a:gridCol w="739678"/>
                <a:gridCol w="856629"/>
                <a:gridCol w="856629"/>
                <a:gridCol w="859434"/>
              </a:tblGrid>
              <a:tr h="371823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Вариант УР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7886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46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Аккредитация ЛООС и ПС в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Националь-ной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системе  (1)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Затраты с учетом инфляции (тыс. руб.)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16000,0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2339,7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2445,0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2555,0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2670,0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2790,1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469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Денежные потоки с учетом диск. (тыс. руб.)</a:t>
                      </a:r>
                      <a:endParaRPr lang="ru-RU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16000,0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1759,2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1382,2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1086,0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853,3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670,5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21751,2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111546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Привлечение сторонней Организации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(2)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Затраты с учетом повышения услуг на 12 % каждый год (тыс. 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8016,0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8977,9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10055,3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11261,9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12613,3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14126,9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469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Денежные потоки с учетом диск. (тыс. 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8016,0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6750,3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5684,5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4786,9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4031,1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3394,6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32663,4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942</TotalTime>
  <Words>1150</Words>
  <Application>Microsoft Office PowerPoint</Application>
  <PresentationFormat>Экран (4:3)</PresentationFormat>
  <Paragraphs>326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Цель и задачи работы</vt:lpstr>
      <vt:lpstr>Организационно-управленческая и экономическая характеристика  ПАО «ХМЗ»</vt:lpstr>
      <vt:lpstr>Организационно-управленческая и экономическая характеристика ПАО «ХМЗ»</vt:lpstr>
      <vt:lpstr>Анализ ситуации и формулировка проблемы</vt:lpstr>
      <vt:lpstr>Формулирование и оценка альтернатив</vt:lpstr>
      <vt:lpstr>Аккредитация находящейся в структуре Организации ЛООС и ПС в Национальной системе аккредитации (1)</vt:lpstr>
      <vt:lpstr>Привлечение сторонней Организации, уполномоченной на осуществление производственного экологического контроля на договорных условиях (2)</vt:lpstr>
      <vt:lpstr>Расчет экономической эффективности управленческого решения</vt:lpstr>
      <vt:lpstr>Оценка альтернатив</vt:lpstr>
      <vt:lpstr>Предложения по реализации управленческого решения</vt:lpstr>
      <vt:lpstr>Предложения по реализации управленческого решения</vt:lpstr>
      <vt:lpstr>Слайд 13</vt:lpstr>
      <vt:lpstr>Дополнительный слайд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101</cp:revision>
  <dcterms:created xsi:type="dcterms:W3CDTF">2020-11-19T02:12:11Z</dcterms:created>
  <dcterms:modified xsi:type="dcterms:W3CDTF">2022-06-28T14:16:03Z</dcterms:modified>
</cp:coreProperties>
</file>