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5"/>
  </p:notesMasterIdLst>
  <p:handoutMasterIdLst>
    <p:handoutMasterId r:id="rId26"/>
  </p:handoutMasterIdLst>
  <p:sldIdLst>
    <p:sldId id="257" r:id="rId3"/>
    <p:sldId id="420" r:id="rId4"/>
    <p:sldId id="421" r:id="rId5"/>
    <p:sldId id="407" r:id="rId6"/>
    <p:sldId id="408" r:id="rId7"/>
    <p:sldId id="409" r:id="rId8"/>
    <p:sldId id="422" r:id="rId9"/>
    <p:sldId id="410" r:id="rId10"/>
    <p:sldId id="411" r:id="rId11"/>
    <p:sldId id="429" r:id="rId12"/>
    <p:sldId id="413" r:id="rId13"/>
    <p:sldId id="425" r:id="rId14"/>
    <p:sldId id="414" r:id="rId15"/>
    <p:sldId id="419" r:id="rId16"/>
    <p:sldId id="416" r:id="rId17"/>
    <p:sldId id="417" r:id="rId18"/>
    <p:sldId id="418" r:id="rId19"/>
    <p:sldId id="424" r:id="rId20"/>
    <p:sldId id="426" r:id="rId21"/>
    <p:sldId id="427" r:id="rId22"/>
    <p:sldId id="428" r:id="rId23"/>
    <p:sldId id="403" r:id="rId24"/>
  </p:sldIdLst>
  <p:sldSz cx="9906000" cy="6858000" type="A4"/>
  <p:notesSz cx="6797675" cy="9926638"/>
  <p:defaultTextStyle>
    <a:defPPr>
      <a:defRPr lang="ru-RU"/>
    </a:defPPr>
    <a:lvl1pPr marL="0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298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594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8892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189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487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7785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081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379" algn="l" defTabSz="1072594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D4FE01-DC0F-405B-A695-2B8EFB3C823E}">
          <p14:sldIdLst>
            <p14:sldId id="257"/>
            <p14:sldId id="420"/>
            <p14:sldId id="421"/>
            <p14:sldId id="407"/>
            <p14:sldId id="408"/>
            <p14:sldId id="409"/>
            <p14:sldId id="422"/>
            <p14:sldId id="410"/>
            <p14:sldId id="411"/>
            <p14:sldId id="429"/>
            <p14:sldId id="413"/>
            <p14:sldId id="425"/>
            <p14:sldId id="414"/>
            <p14:sldId id="419"/>
            <p14:sldId id="416"/>
            <p14:sldId id="417"/>
            <p14:sldId id="418"/>
            <p14:sldId id="424"/>
            <p14:sldId id="426"/>
            <p14:sldId id="427"/>
            <p14:sldId id="428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80000"/>
    <a:srgbClr val="FF3F3F"/>
    <a:srgbClr val="D20000"/>
    <a:srgbClr val="BC0000"/>
    <a:srgbClr val="F20000"/>
    <a:srgbClr val="33CC33"/>
    <a:srgbClr val="663300"/>
    <a:srgbClr val="66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2" autoAdjust="0"/>
    <p:restoredTop sz="84940" autoAdjust="0"/>
  </p:normalViewPr>
  <p:slideViewPr>
    <p:cSldViewPr>
      <p:cViewPr varScale="1">
        <p:scale>
          <a:sx n="115" d="100"/>
          <a:sy n="115" d="100"/>
        </p:scale>
        <p:origin x="151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62841670790777E-2"/>
          <c:y val="1.6118347961337629E-2"/>
          <c:w val="0.93314808475027577"/>
          <c:h val="0.82598838365588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Простои на ремонт и ТО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1.668358170413497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2"/>
                        </a:solidFill>
                      </a:rPr>
                      <a:t>4,3 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A5-4FF9-AC92-0A6283F2F46B}"/>
                </c:ext>
              </c:extLst>
            </c:dLbl>
            <c:dLbl>
              <c:idx val="3"/>
              <c:layout>
                <c:manualLayout>
                  <c:x val="5.7692827486861831E-3"/>
                  <c:y val="-1.43002128892585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2"/>
                        </a:solidFill>
                      </a:rPr>
                      <a:t>2 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A5-4FF9-AC92-0A6283F2F4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A5-4FF9-AC92-0A6283F2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1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1">
                  <c:v>4.3000000000000003E-2</c:v>
                </c:pt>
                <c:pt idx="3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D-4076-B428-A14A9B2FAB43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Общее число простоев</c:v>
                </c:pt>
              </c:strCache>
            </c:strRef>
          </c:tx>
          <c:spPr>
            <a:solidFill>
              <a:srgbClr val="D2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0192489620401634E-2"/>
                  <c:y val="-2.14503193338878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43 %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A5-4FF9-AC92-0A6283F2F46B}"/>
                </c:ext>
              </c:extLst>
            </c:dLbl>
            <c:dLbl>
              <c:idx val="3"/>
              <c:layout>
                <c:manualLayout>
                  <c:x val="1.9980116416857489E-2"/>
                  <c:y val="-2.135498458129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38 %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A5-4FF9-AC92-0A6283F2F4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A5-4FF9-AC92-0A6283F2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1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1">
                  <c:v>0.4250000000000001</c:v>
                </c:pt>
                <c:pt idx="3">
                  <c:v>0.38000000000000006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D-4076-B428-A14A9B2FAB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1400704"/>
        <c:axId val="181402240"/>
        <c:axId val="0"/>
      </c:bar3DChart>
      <c:catAx>
        <c:axId val="1814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ru-RU"/>
          </a:p>
        </c:txPr>
        <c:crossAx val="181402240"/>
        <c:crosses val="autoZero"/>
        <c:auto val="1"/>
        <c:lblAlgn val="ctr"/>
        <c:lblOffset val="100"/>
        <c:noMultiLvlLbl val="0"/>
      </c:catAx>
      <c:valAx>
        <c:axId val="1814022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814007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3652894056207807"/>
          <c:y val="0.9287879424808656"/>
          <c:w val="0.76910183397321652"/>
          <c:h val="7.121205751913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62841670790777E-2"/>
          <c:y val="1.6118347961337629E-2"/>
          <c:w val="0.93314808475027577"/>
          <c:h val="0.8259883836558871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Обработка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A5-4FF9-AC92-0A6283F2F46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A5-4FF9-AC92-0A6283F2F46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A5-4FF9-AC92-0A6283F2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1">
                  <c:v>2020</c:v>
                </c:pt>
                <c:pt idx="3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6"/>
                <c:pt idx="1">
                  <c:v>0.43000000000000022</c:v>
                </c:pt>
                <c:pt idx="3">
                  <c:v>0.4800000000000002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D-4076-B428-A14A9B2FAB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Прочее нормируемое время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A5-4FF9-AC92-0A6283F2F46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A5-4FF9-AC92-0A6283F2F46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A5-4FF9-AC92-0A6283F2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1">
                  <c:v>2020</c:v>
                </c:pt>
                <c:pt idx="3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0.0%</c:formatCode>
                <c:ptCount val="6"/>
                <c:pt idx="1">
                  <c:v>0.19</c:v>
                </c:pt>
                <c:pt idx="3">
                  <c:v>0.19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D-4076-B428-A14A9B2FAB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Простой</c:v>
                </c:pt>
              </c:strCache>
            </c:strRef>
          </c:tx>
          <c:spPr>
            <a:solidFill>
              <a:srgbClr val="D2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38 %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A5-4FF9-AC92-0A6283F2F46B}"/>
                </c:ext>
              </c:extLst>
            </c:dLbl>
            <c:dLbl>
              <c:idx val="3"/>
              <c:layout>
                <c:manualLayout>
                  <c:x val="2.672262004558416E-3"/>
                  <c:y val="-7.05477169203422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A5-4FF9-AC92-0A6283F2F46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A5-4FF9-AC92-0A6283F2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1">
                  <c:v>2020</c:v>
                </c:pt>
                <c:pt idx="3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0.0%</c:formatCode>
                <c:ptCount val="6"/>
                <c:pt idx="1">
                  <c:v>0.38000000000000023</c:v>
                </c:pt>
                <c:pt idx="3">
                  <c:v>0.33000000000000035</c:v>
                </c:pt>
                <c:pt idx="5">
                  <c:v>0.2900000000000002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D-4076-B428-A14A9B2FAB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1602560"/>
        <c:axId val="181633024"/>
        <c:axId val="0"/>
      </c:bar3DChart>
      <c:catAx>
        <c:axId val="1816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ru-RU"/>
          </a:p>
        </c:txPr>
        <c:crossAx val="181633024"/>
        <c:crosses val="autoZero"/>
        <c:auto val="1"/>
        <c:lblAlgn val="ctr"/>
        <c:lblOffset val="100"/>
        <c:noMultiLvlLbl val="0"/>
      </c:catAx>
      <c:valAx>
        <c:axId val="1816330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025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82171674716184"/>
          <c:y val="0.9287879424808656"/>
          <c:w val="0.75758804676652514"/>
          <c:h val="7.121205751913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D2583-E3F6-427A-AC0D-4F34251A8C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8AA63-B7C3-4924-90E9-FA48A4040B3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Обеспечение прозрачности рабочих процессов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C337D09-4535-4746-BBFA-A48F97D2E793}" type="parTrans" cxnId="{52771366-DEB2-4230-B065-989247FE60D5}">
      <dgm:prSet/>
      <dgm:spPr/>
      <dgm:t>
        <a:bodyPr/>
        <a:lstStyle/>
        <a:p>
          <a:endParaRPr lang="ru-RU"/>
        </a:p>
      </dgm:t>
    </dgm:pt>
    <dgm:pt modelId="{EA41A90A-0783-4C7E-BD93-0C0828D22F9B}" type="sibTrans" cxnId="{52771366-DEB2-4230-B065-989247FE60D5}">
      <dgm:prSet/>
      <dgm:spPr/>
      <dgm:t>
        <a:bodyPr/>
        <a:lstStyle/>
        <a:p>
          <a:endParaRPr lang="ru-RU"/>
        </a:p>
      </dgm:t>
    </dgm:pt>
    <dgm:pt modelId="{AD2E0393-922B-42FA-8C54-AA15C27FA03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Автоматизация расчета загрузки оборудования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6AC2E7A-1D7D-4351-8011-B52048D0BB61}" type="parTrans" cxnId="{C88DA0B3-0743-4D89-8E6A-868E0970E465}">
      <dgm:prSet/>
      <dgm:spPr/>
      <dgm:t>
        <a:bodyPr/>
        <a:lstStyle/>
        <a:p>
          <a:endParaRPr lang="ru-RU"/>
        </a:p>
      </dgm:t>
    </dgm:pt>
    <dgm:pt modelId="{28F5292F-1C66-40C2-8673-54BD727A1D97}" type="sibTrans" cxnId="{C88DA0B3-0743-4D89-8E6A-868E0970E465}">
      <dgm:prSet/>
      <dgm:spPr/>
      <dgm:t>
        <a:bodyPr/>
        <a:lstStyle/>
        <a:p>
          <a:endParaRPr lang="ru-RU"/>
        </a:p>
      </dgm:t>
    </dgm:pt>
    <dgm:pt modelId="{0737EF22-235B-47EA-8134-21BDA96E7D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Сокращение потерь из-за искусственных накруток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DA638E5-BC0F-4BBB-AF45-5CC0E225110C}" type="parTrans" cxnId="{8DC13D69-C9EA-4DA8-9C83-3623477DF13D}">
      <dgm:prSet/>
      <dgm:spPr/>
      <dgm:t>
        <a:bodyPr/>
        <a:lstStyle/>
        <a:p>
          <a:endParaRPr lang="ru-RU"/>
        </a:p>
      </dgm:t>
    </dgm:pt>
    <dgm:pt modelId="{316838D5-9D9F-4B00-A810-D338A9FDF4CA}" type="sibTrans" cxnId="{8DC13D69-C9EA-4DA8-9C83-3623477DF13D}">
      <dgm:prSet/>
      <dgm:spPr/>
      <dgm:t>
        <a:bodyPr/>
        <a:lstStyle/>
        <a:p>
          <a:endParaRPr lang="ru-RU"/>
        </a:p>
      </dgm:t>
    </dgm:pt>
    <dgm:pt modelId="{F720E1BE-5851-4DB1-A11D-9DA53AE813E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Выявление обстоятельств аварий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56C4544-EC53-40B2-AA8A-04C22A7D9AC6}" type="parTrans" cxnId="{71A5CD80-B92D-4F37-9F81-D0D415F43CB9}">
      <dgm:prSet/>
      <dgm:spPr/>
      <dgm:t>
        <a:bodyPr/>
        <a:lstStyle/>
        <a:p>
          <a:endParaRPr lang="ru-RU"/>
        </a:p>
      </dgm:t>
    </dgm:pt>
    <dgm:pt modelId="{D97B62D1-E249-47E8-8FD6-1EEA2362D3D1}" type="sibTrans" cxnId="{71A5CD80-B92D-4F37-9F81-D0D415F43CB9}">
      <dgm:prSet/>
      <dgm:spPr/>
      <dgm:t>
        <a:bodyPr/>
        <a:lstStyle/>
        <a:p>
          <a:endParaRPr lang="ru-RU"/>
        </a:p>
      </dgm:t>
    </dgm:pt>
    <dgm:pt modelId="{38F131E1-0F67-4601-B846-7350617CF1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Сокращение потерь из-за нерационального использования рабочего времени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22B7AC9-7D4A-42F9-B341-065BAFBEEEF3}" type="parTrans" cxnId="{66FD8C7F-7660-45D0-A9AB-4FB250C935CC}">
      <dgm:prSet/>
      <dgm:spPr/>
      <dgm:t>
        <a:bodyPr/>
        <a:lstStyle/>
        <a:p>
          <a:endParaRPr lang="ru-RU"/>
        </a:p>
      </dgm:t>
    </dgm:pt>
    <dgm:pt modelId="{31C7BA6E-F2A9-44B4-BD0B-D13DACFDB85C}" type="sibTrans" cxnId="{66FD8C7F-7660-45D0-A9AB-4FB250C935CC}">
      <dgm:prSet/>
      <dgm:spPr/>
      <dgm:t>
        <a:bodyPr/>
        <a:lstStyle/>
        <a:p>
          <a:endParaRPr lang="ru-RU"/>
        </a:p>
      </dgm:t>
    </dgm:pt>
    <dgm:pt modelId="{4BA4A39E-5FA7-4EA7-8A52-BF1DE78E1DA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Повышение оперативности реакции на возникающие проблемы</a:t>
          </a:r>
          <a:endParaRPr lang="ru-RU" sz="15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689B13B-265D-4025-837A-0E738896A65F}" type="parTrans" cxnId="{3E96FCB4-72C9-41C7-A84A-EFD2AA3CA0D6}">
      <dgm:prSet/>
      <dgm:spPr/>
      <dgm:t>
        <a:bodyPr/>
        <a:lstStyle/>
        <a:p>
          <a:endParaRPr lang="ru-RU"/>
        </a:p>
      </dgm:t>
    </dgm:pt>
    <dgm:pt modelId="{A212E29B-9F9C-4C64-B4F4-F394365CBAB0}" type="sibTrans" cxnId="{3E96FCB4-72C9-41C7-A84A-EFD2AA3CA0D6}">
      <dgm:prSet/>
      <dgm:spPr/>
      <dgm:t>
        <a:bodyPr/>
        <a:lstStyle/>
        <a:p>
          <a:endParaRPr lang="ru-RU"/>
        </a:p>
      </dgm:t>
    </dgm:pt>
    <dgm:pt modelId="{85917C22-6417-43F2-8C2F-0D390912D05C}" type="pres">
      <dgm:prSet presAssocID="{415D2583-E3F6-427A-AC0D-4F34251A8C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41663D-84DE-4667-BD74-99401FAC9368}" type="pres">
      <dgm:prSet presAssocID="{415D2583-E3F6-427A-AC0D-4F34251A8C20}" presName="Name1" presStyleCnt="0"/>
      <dgm:spPr/>
    </dgm:pt>
    <dgm:pt modelId="{5DE40629-654A-439D-8FB8-AA0F96078630}" type="pres">
      <dgm:prSet presAssocID="{415D2583-E3F6-427A-AC0D-4F34251A8C20}" presName="cycle" presStyleCnt="0"/>
      <dgm:spPr/>
    </dgm:pt>
    <dgm:pt modelId="{59410E36-660D-4B43-B8F3-AEB421844777}" type="pres">
      <dgm:prSet presAssocID="{415D2583-E3F6-427A-AC0D-4F34251A8C20}" presName="srcNode" presStyleLbl="node1" presStyleIdx="0" presStyleCnt="6"/>
      <dgm:spPr/>
    </dgm:pt>
    <dgm:pt modelId="{4D5D8897-15BF-4FF9-AAF2-D89C2E2B9D7D}" type="pres">
      <dgm:prSet presAssocID="{415D2583-E3F6-427A-AC0D-4F34251A8C20}" presName="conn" presStyleLbl="parChTrans1D2" presStyleIdx="0" presStyleCnt="1"/>
      <dgm:spPr/>
      <dgm:t>
        <a:bodyPr/>
        <a:lstStyle/>
        <a:p>
          <a:endParaRPr lang="ru-RU"/>
        </a:p>
      </dgm:t>
    </dgm:pt>
    <dgm:pt modelId="{9F920E73-6ADA-450B-8F6C-9CE842EE4FEB}" type="pres">
      <dgm:prSet presAssocID="{415D2583-E3F6-427A-AC0D-4F34251A8C20}" presName="extraNode" presStyleLbl="node1" presStyleIdx="0" presStyleCnt="6"/>
      <dgm:spPr/>
    </dgm:pt>
    <dgm:pt modelId="{461A8CF8-C164-4701-92C1-41D3BE07D99C}" type="pres">
      <dgm:prSet presAssocID="{415D2583-E3F6-427A-AC0D-4F34251A8C20}" presName="dstNode" presStyleLbl="node1" presStyleIdx="0" presStyleCnt="6"/>
      <dgm:spPr/>
    </dgm:pt>
    <dgm:pt modelId="{F6BE7D54-B183-4D08-B81A-F21B8AB8921C}" type="pres">
      <dgm:prSet presAssocID="{0358AA63-B7C3-4924-90E9-FA48A4040B3C}" presName="text_1" presStyleLbl="node1" presStyleIdx="0" presStyleCnt="6" custLinFactNeighborX="-365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306E3-AE59-4714-AC1E-80D2F07AADA0}" type="pres">
      <dgm:prSet presAssocID="{0358AA63-B7C3-4924-90E9-FA48A4040B3C}" presName="accent_1" presStyleCnt="0"/>
      <dgm:spPr/>
    </dgm:pt>
    <dgm:pt modelId="{A2A9D892-012E-42C7-B6D6-26678AEF041E}" type="pres">
      <dgm:prSet presAssocID="{0358AA63-B7C3-4924-90E9-FA48A4040B3C}" presName="accentRepeatNode" presStyleLbl="solidFgAcc1" presStyleIdx="0" presStyleCnt="6"/>
      <dgm:spPr/>
    </dgm:pt>
    <dgm:pt modelId="{81E98D49-4BB1-4485-961D-DA44549D35F4}" type="pres">
      <dgm:prSet presAssocID="{AD2E0393-922B-42FA-8C54-AA15C27FA035}" presName="text_2" presStyleLbl="node1" presStyleIdx="1" presStyleCnt="6" custLinFactNeighborX="-384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F59C7-D4FE-4AFD-96E5-350B3E409A8C}" type="pres">
      <dgm:prSet presAssocID="{AD2E0393-922B-42FA-8C54-AA15C27FA035}" presName="accent_2" presStyleCnt="0"/>
      <dgm:spPr/>
    </dgm:pt>
    <dgm:pt modelId="{E100F4B7-510E-4B02-852E-4F63CF8C497E}" type="pres">
      <dgm:prSet presAssocID="{AD2E0393-922B-42FA-8C54-AA15C27FA035}" presName="accentRepeatNode" presStyleLbl="solidFgAcc1" presStyleIdx="1" presStyleCnt="6"/>
      <dgm:spPr/>
    </dgm:pt>
    <dgm:pt modelId="{F0B60A89-0429-484E-B8BD-7EE2175C1C19}" type="pres">
      <dgm:prSet presAssocID="{0737EF22-235B-47EA-8134-21BDA96E7D65}" presName="text_3" presStyleLbl="node1" presStyleIdx="2" presStyleCnt="6" custLinFactNeighborX="-393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8ED40-0FDD-4CFF-9BA3-C78B8E760023}" type="pres">
      <dgm:prSet presAssocID="{0737EF22-235B-47EA-8134-21BDA96E7D65}" presName="accent_3" presStyleCnt="0"/>
      <dgm:spPr/>
    </dgm:pt>
    <dgm:pt modelId="{EA13A9EB-F06A-458C-8C6B-2594AFE8C7ED}" type="pres">
      <dgm:prSet presAssocID="{0737EF22-235B-47EA-8134-21BDA96E7D65}" presName="accentRepeatNode" presStyleLbl="solidFgAcc1" presStyleIdx="2" presStyleCnt="6"/>
      <dgm:spPr/>
    </dgm:pt>
    <dgm:pt modelId="{E7B359CA-598D-4156-AC18-CAFB5310F39F}" type="pres">
      <dgm:prSet presAssocID="{38F131E1-0F67-4601-B846-7350617CF1BA}" presName="text_4" presStyleLbl="node1" presStyleIdx="3" presStyleCnt="6" custLinFactNeighborX="-393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6E826-C147-46CA-B497-073163B2C4E8}" type="pres">
      <dgm:prSet presAssocID="{38F131E1-0F67-4601-B846-7350617CF1BA}" presName="accent_4" presStyleCnt="0"/>
      <dgm:spPr/>
    </dgm:pt>
    <dgm:pt modelId="{68B5C33B-D69D-490F-9BD1-D01EB605E626}" type="pres">
      <dgm:prSet presAssocID="{38F131E1-0F67-4601-B846-7350617CF1BA}" presName="accentRepeatNode" presStyleLbl="solidFgAcc1" presStyleIdx="3" presStyleCnt="6"/>
      <dgm:spPr/>
    </dgm:pt>
    <dgm:pt modelId="{71F16CFF-BDAD-40AC-8FCE-B7F8FA3547EC}" type="pres">
      <dgm:prSet presAssocID="{4BA4A39E-5FA7-4EA7-8A52-BF1DE78E1DA6}" presName="text_5" presStyleLbl="node1" presStyleIdx="4" presStyleCnt="6" custLinFactNeighborX="-384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41A6F-FA7E-4485-8021-1B89834B435D}" type="pres">
      <dgm:prSet presAssocID="{4BA4A39E-5FA7-4EA7-8A52-BF1DE78E1DA6}" presName="accent_5" presStyleCnt="0"/>
      <dgm:spPr/>
    </dgm:pt>
    <dgm:pt modelId="{E4642AD2-2ACE-43F1-B9A6-EE833B28DEF6}" type="pres">
      <dgm:prSet presAssocID="{4BA4A39E-5FA7-4EA7-8A52-BF1DE78E1DA6}" presName="accentRepeatNode" presStyleLbl="solidFgAcc1" presStyleIdx="4" presStyleCnt="6"/>
      <dgm:spPr/>
    </dgm:pt>
    <dgm:pt modelId="{BE1E5B15-ADE6-4D76-A5FC-3B0D22896EB5}" type="pres">
      <dgm:prSet presAssocID="{F720E1BE-5851-4DB1-A11D-9DA53AE813E6}" presName="text_6" presStyleLbl="node1" presStyleIdx="5" presStyleCnt="6" custLinFactNeighborX="-365" custLinFactNeighborY="-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4F3F-88CB-487D-9BDC-AB1F370C5F46}" type="pres">
      <dgm:prSet presAssocID="{F720E1BE-5851-4DB1-A11D-9DA53AE813E6}" presName="accent_6" presStyleCnt="0"/>
      <dgm:spPr/>
    </dgm:pt>
    <dgm:pt modelId="{DAF41555-29C6-4028-A79E-B392ECA20563}" type="pres">
      <dgm:prSet presAssocID="{F720E1BE-5851-4DB1-A11D-9DA53AE813E6}" presName="accentRepeatNode" presStyleLbl="solidFgAcc1" presStyleIdx="5" presStyleCnt="6"/>
      <dgm:spPr/>
    </dgm:pt>
  </dgm:ptLst>
  <dgm:cxnLst>
    <dgm:cxn modelId="{3E96FCB4-72C9-41C7-A84A-EFD2AA3CA0D6}" srcId="{415D2583-E3F6-427A-AC0D-4F34251A8C20}" destId="{4BA4A39E-5FA7-4EA7-8A52-BF1DE78E1DA6}" srcOrd="4" destOrd="0" parTransId="{8689B13B-265D-4025-837A-0E738896A65F}" sibTransId="{A212E29B-9F9C-4C64-B4F4-F394365CBAB0}"/>
    <dgm:cxn modelId="{AC510CD3-E91F-47EB-AA50-9CB057D0B905}" type="presOf" srcId="{F720E1BE-5851-4DB1-A11D-9DA53AE813E6}" destId="{BE1E5B15-ADE6-4D76-A5FC-3B0D22896EB5}" srcOrd="0" destOrd="0" presId="urn:microsoft.com/office/officeart/2008/layout/VerticalCurvedList"/>
    <dgm:cxn modelId="{71A5CD80-B92D-4F37-9F81-D0D415F43CB9}" srcId="{415D2583-E3F6-427A-AC0D-4F34251A8C20}" destId="{F720E1BE-5851-4DB1-A11D-9DA53AE813E6}" srcOrd="5" destOrd="0" parTransId="{F56C4544-EC53-40B2-AA8A-04C22A7D9AC6}" sibTransId="{D97B62D1-E249-47E8-8FD6-1EEA2362D3D1}"/>
    <dgm:cxn modelId="{F3BB6D3E-6501-422B-B588-ED86795955FD}" type="presOf" srcId="{4BA4A39E-5FA7-4EA7-8A52-BF1DE78E1DA6}" destId="{71F16CFF-BDAD-40AC-8FCE-B7F8FA3547EC}" srcOrd="0" destOrd="0" presId="urn:microsoft.com/office/officeart/2008/layout/VerticalCurvedList"/>
    <dgm:cxn modelId="{1B5FE6D2-519B-4C10-B3E8-399A8E15E5A6}" type="presOf" srcId="{0737EF22-235B-47EA-8134-21BDA96E7D65}" destId="{F0B60A89-0429-484E-B8BD-7EE2175C1C19}" srcOrd="0" destOrd="0" presId="urn:microsoft.com/office/officeart/2008/layout/VerticalCurvedList"/>
    <dgm:cxn modelId="{6E82FA70-968B-4A83-B8E3-E5F44C24C51E}" type="presOf" srcId="{EA41A90A-0783-4C7E-BD93-0C0828D22F9B}" destId="{4D5D8897-15BF-4FF9-AAF2-D89C2E2B9D7D}" srcOrd="0" destOrd="0" presId="urn:microsoft.com/office/officeart/2008/layout/VerticalCurvedList"/>
    <dgm:cxn modelId="{FF8CB260-0D8A-4940-810C-87F22B35DA3A}" type="presOf" srcId="{415D2583-E3F6-427A-AC0D-4F34251A8C20}" destId="{85917C22-6417-43F2-8C2F-0D390912D05C}" srcOrd="0" destOrd="0" presId="urn:microsoft.com/office/officeart/2008/layout/VerticalCurvedList"/>
    <dgm:cxn modelId="{8456450D-3866-4EAC-8A7B-5F387950990D}" type="presOf" srcId="{0358AA63-B7C3-4924-90E9-FA48A4040B3C}" destId="{F6BE7D54-B183-4D08-B81A-F21B8AB8921C}" srcOrd="0" destOrd="0" presId="urn:microsoft.com/office/officeart/2008/layout/VerticalCurvedList"/>
    <dgm:cxn modelId="{1DF136CC-EEB5-4D74-BA9D-CCD43C8821AD}" type="presOf" srcId="{AD2E0393-922B-42FA-8C54-AA15C27FA035}" destId="{81E98D49-4BB1-4485-961D-DA44549D35F4}" srcOrd="0" destOrd="0" presId="urn:microsoft.com/office/officeart/2008/layout/VerticalCurvedList"/>
    <dgm:cxn modelId="{66FD8C7F-7660-45D0-A9AB-4FB250C935CC}" srcId="{415D2583-E3F6-427A-AC0D-4F34251A8C20}" destId="{38F131E1-0F67-4601-B846-7350617CF1BA}" srcOrd="3" destOrd="0" parTransId="{722B7AC9-7D4A-42F9-B341-065BAFBEEEF3}" sibTransId="{31C7BA6E-F2A9-44B4-BD0B-D13DACFDB85C}"/>
    <dgm:cxn modelId="{8DC13D69-C9EA-4DA8-9C83-3623477DF13D}" srcId="{415D2583-E3F6-427A-AC0D-4F34251A8C20}" destId="{0737EF22-235B-47EA-8134-21BDA96E7D65}" srcOrd="2" destOrd="0" parTransId="{BDA638E5-BC0F-4BBB-AF45-5CC0E225110C}" sibTransId="{316838D5-9D9F-4B00-A810-D338A9FDF4CA}"/>
    <dgm:cxn modelId="{C88DA0B3-0743-4D89-8E6A-868E0970E465}" srcId="{415D2583-E3F6-427A-AC0D-4F34251A8C20}" destId="{AD2E0393-922B-42FA-8C54-AA15C27FA035}" srcOrd="1" destOrd="0" parTransId="{66AC2E7A-1D7D-4351-8011-B52048D0BB61}" sibTransId="{28F5292F-1C66-40C2-8673-54BD727A1D97}"/>
    <dgm:cxn modelId="{76D8ED3A-8D17-480C-BF95-51401D3F4C84}" type="presOf" srcId="{38F131E1-0F67-4601-B846-7350617CF1BA}" destId="{E7B359CA-598D-4156-AC18-CAFB5310F39F}" srcOrd="0" destOrd="0" presId="urn:microsoft.com/office/officeart/2008/layout/VerticalCurvedList"/>
    <dgm:cxn modelId="{52771366-DEB2-4230-B065-989247FE60D5}" srcId="{415D2583-E3F6-427A-AC0D-4F34251A8C20}" destId="{0358AA63-B7C3-4924-90E9-FA48A4040B3C}" srcOrd="0" destOrd="0" parTransId="{BC337D09-4535-4746-BBFA-A48F97D2E793}" sibTransId="{EA41A90A-0783-4C7E-BD93-0C0828D22F9B}"/>
    <dgm:cxn modelId="{1E8A2961-2CA2-49D6-933F-B19CAF0127A6}" type="presParOf" srcId="{85917C22-6417-43F2-8C2F-0D390912D05C}" destId="{6841663D-84DE-4667-BD74-99401FAC9368}" srcOrd="0" destOrd="0" presId="urn:microsoft.com/office/officeart/2008/layout/VerticalCurvedList"/>
    <dgm:cxn modelId="{D7970FAC-F3B5-481A-B6C5-EEF8FF9B1C8A}" type="presParOf" srcId="{6841663D-84DE-4667-BD74-99401FAC9368}" destId="{5DE40629-654A-439D-8FB8-AA0F96078630}" srcOrd="0" destOrd="0" presId="urn:microsoft.com/office/officeart/2008/layout/VerticalCurvedList"/>
    <dgm:cxn modelId="{C9718F31-7E81-496E-9066-72B53FCEBC92}" type="presParOf" srcId="{5DE40629-654A-439D-8FB8-AA0F96078630}" destId="{59410E36-660D-4B43-B8F3-AEB421844777}" srcOrd="0" destOrd="0" presId="urn:microsoft.com/office/officeart/2008/layout/VerticalCurvedList"/>
    <dgm:cxn modelId="{1085E55E-49C4-431D-AD96-4A04A07F11CB}" type="presParOf" srcId="{5DE40629-654A-439D-8FB8-AA0F96078630}" destId="{4D5D8897-15BF-4FF9-AAF2-D89C2E2B9D7D}" srcOrd="1" destOrd="0" presId="urn:microsoft.com/office/officeart/2008/layout/VerticalCurvedList"/>
    <dgm:cxn modelId="{735710D6-B8DA-4CF5-98B2-AD8D8E5BE545}" type="presParOf" srcId="{5DE40629-654A-439D-8FB8-AA0F96078630}" destId="{9F920E73-6ADA-450B-8F6C-9CE842EE4FEB}" srcOrd="2" destOrd="0" presId="urn:microsoft.com/office/officeart/2008/layout/VerticalCurvedList"/>
    <dgm:cxn modelId="{366F25E5-FC50-40E8-BB08-95FCA0AEDA6F}" type="presParOf" srcId="{5DE40629-654A-439D-8FB8-AA0F96078630}" destId="{461A8CF8-C164-4701-92C1-41D3BE07D99C}" srcOrd="3" destOrd="0" presId="urn:microsoft.com/office/officeart/2008/layout/VerticalCurvedList"/>
    <dgm:cxn modelId="{B043BCD0-5E6A-4A5D-986A-1416EE245B61}" type="presParOf" srcId="{6841663D-84DE-4667-BD74-99401FAC9368}" destId="{F6BE7D54-B183-4D08-B81A-F21B8AB8921C}" srcOrd="1" destOrd="0" presId="urn:microsoft.com/office/officeart/2008/layout/VerticalCurvedList"/>
    <dgm:cxn modelId="{328FF1C0-FEAB-4FFE-89FF-E0AD980E933F}" type="presParOf" srcId="{6841663D-84DE-4667-BD74-99401FAC9368}" destId="{C88306E3-AE59-4714-AC1E-80D2F07AADA0}" srcOrd="2" destOrd="0" presId="urn:microsoft.com/office/officeart/2008/layout/VerticalCurvedList"/>
    <dgm:cxn modelId="{00CE8807-48FD-4E5F-BF23-D80703A8528C}" type="presParOf" srcId="{C88306E3-AE59-4714-AC1E-80D2F07AADA0}" destId="{A2A9D892-012E-42C7-B6D6-26678AEF041E}" srcOrd="0" destOrd="0" presId="urn:microsoft.com/office/officeart/2008/layout/VerticalCurvedList"/>
    <dgm:cxn modelId="{287CBD5D-815A-4138-A65F-DDC99D5D174F}" type="presParOf" srcId="{6841663D-84DE-4667-BD74-99401FAC9368}" destId="{81E98D49-4BB1-4485-961D-DA44549D35F4}" srcOrd="3" destOrd="0" presId="urn:microsoft.com/office/officeart/2008/layout/VerticalCurvedList"/>
    <dgm:cxn modelId="{13D5EA47-61EC-45BD-A010-4D1814D38C1F}" type="presParOf" srcId="{6841663D-84DE-4667-BD74-99401FAC9368}" destId="{7DBF59C7-D4FE-4AFD-96E5-350B3E409A8C}" srcOrd="4" destOrd="0" presId="urn:microsoft.com/office/officeart/2008/layout/VerticalCurvedList"/>
    <dgm:cxn modelId="{785E3ABF-16C9-4EF2-9FD4-306E0AC24AED}" type="presParOf" srcId="{7DBF59C7-D4FE-4AFD-96E5-350B3E409A8C}" destId="{E100F4B7-510E-4B02-852E-4F63CF8C497E}" srcOrd="0" destOrd="0" presId="urn:microsoft.com/office/officeart/2008/layout/VerticalCurvedList"/>
    <dgm:cxn modelId="{35848C2D-167A-4106-AEC3-956AE47291D5}" type="presParOf" srcId="{6841663D-84DE-4667-BD74-99401FAC9368}" destId="{F0B60A89-0429-484E-B8BD-7EE2175C1C19}" srcOrd="5" destOrd="0" presId="urn:microsoft.com/office/officeart/2008/layout/VerticalCurvedList"/>
    <dgm:cxn modelId="{85B00987-FDA0-4010-8882-71EDC13CF789}" type="presParOf" srcId="{6841663D-84DE-4667-BD74-99401FAC9368}" destId="{9F38ED40-0FDD-4CFF-9BA3-C78B8E760023}" srcOrd="6" destOrd="0" presId="urn:microsoft.com/office/officeart/2008/layout/VerticalCurvedList"/>
    <dgm:cxn modelId="{702CDA0B-A7DB-41AD-B586-B4B69A869323}" type="presParOf" srcId="{9F38ED40-0FDD-4CFF-9BA3-C78B8E760023}" destId="{EA13A9EB-F06A-458C-8C6B-2594AFE8C7ED}" srcOrd="0" destOrd="0" presId="urn:microsoft.com/office/officeart/2008/layout/VerticalCurvedList"/>
    <dgm:cxn modelId="{3CB96141-982D-4CB9-A21A-67CA9BA6DDFC}" type="presParOf" srcId="{6841663D-84DE-4667-BD74-99401FAC9368}" destId="{E7B359CA-598D-4156-AC18-CAFB5310F39F}" srcOrd="7" destOrd="0" presId="urn:microsoft.com/office/officeart/2008/layout/VerticalCurvedList"/>
    <dgm:cxn modelId="{492C1A9F-1150-4444-B04B-07FE7040FF85}" type="presParOf" srcId="{6841663D-84DE-4667-BD74-99401FAC9368}" destId="{D786E826-C147-46CA-B497-073163B2C4E8}" srcOrd="8" destOrd="0" presId="urn:microsoft.com/office/officeart/2008/layout/VerticalCurvedList"/>
    <dgm:cxn modelId="{60154B93-AB35-4BFF-82AB-270952B32845}" type="presParOf" srcId="{D786E826-C147-46CA-B497-073163B2C4E8}" destId="{68B5C33B-D69D-490F-9BD1-D01EB605E626}" srcOrd="0" destOrd="0" presId="urn:microsoft.com/office/officeart/2008/layout/VerticalCurvedList"/>
    <dgm:cxn modelId="{59A6B40D-82D2-46A3-B79C-1567A79B9E75}" type="presParOf" srcId="{6841663D-84DE-4667-BD74-99401FAC9368}" destId="{71F16CFF-BDAD-40AC-8FCE-B7F8FA3547EC}" srcOrd="9" destOrd="0" presId="urn:microsoft.com/office/officeart/2008/layout/VerticalCurvedList"/>
    <dgm:cxn modelId="{E6DF647E-A599-4E28-91F5-80D066B436B2}" type="presParOf" srcId="{6841663D-84DE-4667-BD74-99401FAC9368}" destId="{9A541A6F-FA7E-4485-8021-1B89834B435D}" srcOrd="10" destOrd="0" presId="urn:microsoft.com/office/officeart/2008/layout/VerticalCurvedList"/>
    <dgm:cxn modelId="{B185C378-7C2D-4BA2-9A8A-FFEFEABA6867}" type="presParOf" srcId="{9A541A6F-FA7E-4485-8021-1B89834B435D}" destId="{E4642AD2-2ACE-43F1-B9A6-EE833B28DEF6}" srcOrd="0" destOrd="0" presId="urn:microsoft.com/office/officeart/2008/layout/VerticalCurvedList"/>
    <dgm:cxn modelId="{AF927D18-3C6E-4DE3-82A6-497EA2B0C77B}" type="presParOf" srcId="{6841663D-84DE-4667-BD74-99401FAC9368}" destId="{BE1E5B15-ADE6-4D76-A5FC-3B0D22896EB5}" srcOrd="11" destOrd="0" presId="urn:microsoft.com/office/officeart/2008/layout/VerticalCurvedList"/>
    <dgm:cxn modelId="{C5FFDF55-9DC6-4F33-9952-654A8E2C19C9}" type="presParOf" srcId="{6841663D-84DE-4667-BD74-99401FAC9368}" destId="{138C4F3F-88CB-487D-9BDC-AB1F370C5F46}" srcOrd="12" destOrd="0" presId="urn:microsoft.com/office/officeart/2008/layout/VerticalCurvedList"/>
    <dgm:cxn modelId="{C935E3BD-A89D-48AB-888B-2DAA75343C88}" type="presParOf" srcId="{138C4F3F-88CB-487D-9BDC-AB1F370C5F46}" destId="{DAF41555-29C6-4028-A79E-B392ECA205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8897-15BF-4FF9-AAF2-D89C2E2B9D7D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E7D54-B183-4D08-B81A-F21B8AB8921C}">
      <dsp:nvSpPr>
        <dsp:cNvPr id="0" name=""/>
        <dsp:cNvSpPr/>
      </dsp:nvSpPr>
      <dsp:spPr>
        <a:xfrm>
          <a:off x="325526" y="185108"/>
          <a:ext cx="7975215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Обеспечение прозрачности рабочих процессов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5526" y="185108"/>
        <a:ext cx="7975215" cy="463512"/>
      </dsp:txXfrm>
    </dsp:sp>
    <dsp:sp modelId="{A2A9D892-012E-42C7-B6D6-26678AEF041E}">
      <dsp:nvSpPr>
        <dsp:cNvPr id="0" name=""/>
        <dsp:cNvSpPr/>
      </dsp:nvSpPr>
      <dsp:spPr>
        <a:xfrm>
          <a:off x="64940" y="173905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98D49-4BB1-4485-961D-DA44549D35F4}">
      <dsp:nvSpPr>
        <dsp:cNvPr id="0" name=""/>
        <dsp:cNvSpPr/>
      </dsp:nvSpPr>
      <dsp:spPr>
        <a:xfrm>
          <a:off x="706746" y="880289"/>
          <a:ext cx="7593944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Автоматизация расчета загрузки оборудования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06746" y="880289"/>
        <a:ext cx="7593944" cy="463512"/>
      </dsp:txXfrm>
    </dsp:sp>
    <dsp:sp modelId="{E100F4B7-510E-4B02-852E-4F63CF8C497E}">
      <dsp:nvSpPr>
        <dsp:cNvPr id="0" name=""/>
        <dsp:cNvSpPr/>
      </dsp:nvSpPr>
      <dsp:spPr>
        <a:xfrm>
          <a:off x="446211" y="869086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60A89-0429-484E-B8BD-7EE2175C1C19}">
      <dsp:nvSpPr>
        <dsp:cNvPr id="0" name=""/>
        <dsp:cNvSpPr/>
      </dsp:nvSpPr>
      <dsp:spPr>
        <a:xfrm>
          <a:off x="881093" y="1575470"/>
          <a:ext cx="7419598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Сокращение потерь из-за искусственных накруток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81093" y="1575470"/>
        <a:ext cx="7419598" cy="463512"/>
      </dsp:txXfrm>
    </dsp:sp>
    <dsp:sp modelId="{EA13A9EB-F06A-458C-8C6B-2594AFE8C7ED}">
      <dsp:nvSpPr>
        <dsp:cNvPr id="0" name=""/>
        <dsp:cNvSpPr/>
      </dsp:nvSpPr>
      <dsp:spPr>
        <a:xfrm>
          <a:off x="620557" y="1564267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359CA-598D-4156-AC18-CAFB5310F39F}">
      <dsp:nvSpPr>
        <dsp:cNvPr id="0" name=""/>
        <dsp:cNvSpPr/>
      </dsp:nvSpPr>
      <dsp:spPr>
        <a:xfrm>
          <a:off x="881093" y="2270211"/>
          <a:ext cx="7419598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Сокращение потерь из-за нерационального использования рабочего времени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81093" y="2270211"/>
        <a:ext cx="7419598" cy="463512"/>
      </dsp:txXfrm>
    </dsp:sp>
    <dsp:sp modelId="{68B5C33B-D69D-490F-9BD1-D01EB605E626}">
      <dsp:nvSpPr>
        <dsp:cNvPr id="0" name=""/>
        <dsp:cNvSpPr/>
      </dsp:nvSpPr>
      <dsp:spPr>
        <a:xfrm>
          <a:off x="620557" y="2259008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16CFF-BDAD-40AC-8FCE-B7F8FA3547EC}">
      <dsp:nvSpPr>
        <dsp:cNvPr id="0" name=""/>
        <dsp:cNvSpPr/>
      </dsp:nvSpPr>
      <dsp:spPr>
        <a:xfrm>
          <a:off x="706746" y="2965392"/>
          <a:ext cx="7593944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Повышение оперативности реакции на возникающие проблемы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06746" y="2965392"/>
        <a:ext cx="7593944" cy="463512"/>
      </dsp:txXfrm>
    </dsp:sp>
    <dsp:sp modelId="{E4642AD2-2ACE-43F1-B9A6-EE833B28DEF6}">
      <dsp:nvSpPr>
        <dsp:cNvPr id="0" name=""/>
        <dsp:cNvSpPr/>
      </dsp:nvSpPr>
      <dsp:spPr>
        <a:xfrm>
          <a:off x="446211" y="2954189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E5B15-ADE6-4D76-A5FC-3B0D22896EB5}">
      <dsp:nvSpPr>
        <dsp:cNvPr id="0" name=""/>
        <dsp:cNvSpPr/>
      </dsp:nvSpPr>
      <dsp:spPr>
        <a:xfrm>
          <a:off x="325526" y="3660573"/>
          <a:ext cx="7975215" cy="46351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Выявление обстоятельств аварий</a:t>
          </a:r>
          <a:endParaRPr lang="ru-RU" sz="1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5526" y="3660573"/>
        <a:ext cx="7975215" cy="463512"/>
      </dsp:txXfrm>
    </dsp:sp>
    <dsp:sp modelId="{DAF41555-29C6-4028-A79E-B392ECA20563}">
      <dsp:nvSpPr>
        <dsp:cNvPr id="0" name=""/>
        <dsp:cNvSpPr/>
      </dsp:nvSpPr>
      <dsp:spPr>
        <a:xfrm>
          <a:off x="64940" y="3649370"/>
          <a:ext cx="579390" cy="57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655D-8D2F-43A3-98EA-B95986FA659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A6B3A-250B-42E4-92C8-1C478F609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1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42DCA-3016-4A33-84A3-4DA21237E45E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6565-AB87-4ABD-B873-56FA0F32E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298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594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8892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189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487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7785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081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379" algn="l" defTabSz="107259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4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4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4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1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8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1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6565-AB87-4ABD-B873-56FA0F32EE0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7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484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71" indent="0">
              <a:buNone/>
              <a:defRPr sz="2167" b="1"/>
            </a:lvl2pPr>
            <a:lvl3pPr marL="990539" indent="0">
              <a:buNone/>
              <a:defRPr sz="1950" b="1"/>
            </a:lvl3pPr>
            <a:lvl4pPr marL="1485809" indent="0">
              <a:buNone/>
              <a:defRPr sz="1733" b="1"/>
            </a:lvl4pPr>
            <a:lvl5pPr marL="1981077" indent="0">
              <a:buNone/>
              <a:defRPr sz="1733" b="1"/>
            </a:lvl5pPr>
            <a:lvl6pPr marL="2476348" indent="0">
              <a:buNone/>
              <a:defRPr sz="1733" b="1"/>
            </a:lvl6pPr>
            <a:lvl7pPr marL="2971619" indent="0">
              <a:buNone/>
              <a:defRPr sz="1733" b="1"/>
            </a:lvl7pPr>
            <a:lvl8pPr marL="3466886" indent="0">
              <a:buNone/>
              <a:defRPr sz="1733" b="1"/>
            </a:lvl8pPr>
            <a:lvl9pPr marL="3962157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71" indent="0">
              <a:buNone/>
              <a:defRPr sz="2167" b="1"/>
            </a:lvl2pPr>
            <a:lvl3pPr marL="990539" indent="0">
              <a:buNone/>
              <a:defRPr sz="1950" b="1"/>
            </a:lvl3pPr>
            <a:lvl4pPr marL="1485809" indent="0">
              <a:buNone/>
              <a:defRPr sz="1733" b="1"/>
            </a:lvl4pPr>
            <a:lvl5pPr marL="1981077" indent="0">
              <a:buNone/>
              <a:defRPr sz="1733" b="1"/>
            </a:lvl5pPr>
            <a:lvl6pPr marL="2476348" indent="0">
              <a:buNone/>
              <a:defRPr sz="1733" b="1"/>
            </a:lvl6pPr>
            <a:lvl7pPr marL="2971619" indent="0">
              <a:buNone/>
              <a:defRPr sz="1733" b="1"/>
            </a:lvl7pPr>
            <a:lvl8pPr marL="3466886" indent="0">
              <a:buNone/>
              <a:defRPr sz="1733" b="1"/>
            </a:lvl8pPr>
            <a:lvl9pPr marL="3962157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892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71" indent="0">
              <a:buNone/>
              <a:defRPr sz="3033"/>
            </a:lvl2pPr>
            <a:lvl3pPr marL="990539" indent="0">
              <a:buNone/>
              <a:defRPr sz="2600"/>
            </a:lvl3pPr>
            <a:lvl4pPr marL="1485809" indent="0">
              <a:buNone/>
              <a:defRPr sz="2167"/>
            </a:lvl4pPr>
            <a:lvl5pPr marL="1981077" indent="0">
              <a:buNone/>
              <a:defRPr sz="2167"/>
            </a:lvl5pPr>
            <a:lvl6pPr marL="2476348" indent="0">
              <a:buNone/>
              <a:defRPr sz="2167"/>
            </a:lvl6pPr>
            <a:lvl7pPr marL="2971619" indent="0">
              <a:buNone/>
              <a:defRPr sz="2167"/>
            </a:lvl7pPr>
            <a:lvl8pPr marL="3466886" indent="0">
              <a:buNone/>
              <a:defRPr sz="2167"/>
            </a:lvl8pPr>
            <a:lvl9pPr marL="3962157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71" indent="0">
              <a:buNone/>
              <a:defRPr sz="1300"/>
            </a:lvl2pPr>
            <a:lvl3pPr marL="990539" indent="0">
              <a:buNone/>
              <a:defRPr sz="1083"/>
            </a:lvl3pPr>
            <a:lvl4pPr marL="1485809" indent="0">
              <a:buNone/>
              <a:defRPr sz="975"/>
            </a:lvl4pPr>
            <a:lvl5pPr marL="1981077" indent="0">
              <a:buNone/>
              <a:defRPr sz="975"/>
            </a:lvl5pPr>
            <a:lvl6pPr marL="2476348" indent="0">
              <a:buNone/>
              <a:defRPr sz="975"/>
            </a:lvl6pPr>
            <a:lvl7pPr marL="2971619" indent="0">
              <a:buNone/>
              <a:defRPr sz="975"/>
            </a:lvl7pPr>
            <a:lvl8pPr marL="3466886" indent="0">
              <a:buNone/>
              <a:defRPr sz="975"/>
            </a:lvl8pPr>
            <a:lvl9pPr marL="3962157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2059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960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1052736"/>
            <a:ext cx="8915400" cy="452596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47" descr="Логотип ФГУП 1024 проз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49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7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61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8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5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52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71" indent="0">
              <a:buNone/>
              <a:defRPr sz="2167" b="1"/>
            </a:lvl2pPr>
            <a:lvl3pPr marL="990539" indent="0">
              <a:buNone/>
              <a:defRPr sz="1950" b="1"/>
            </a:lvl3pPr>
            <a:lvl4pPr marL="1485809" indent="0">
              <a:buNone/>
              <a:defRPr sz="1733" b="1"/>
            </a:lvl4pPr>
            <a:lvl5pPr marL="1981077" indent="0">
              <a:buNone/>
              <a:defRPr sz="1733" b="1"/>
            </a:lvl5pPr>
            <a:lvl6pPr marL="2476348" indent="0">
              <a:buNone/>
              <a:defRPr sz="1733" b="1"/>
            </a:lvl6pPr>
            <a:lvl7pPr marL="2971619" indent="0">
              <a:buNone/>
              <a:defRPr sz="1733" b="1"/>
            </a:lvl7pPr>
            <a:lvl8pPr marL="3466886" indent="0">
              <a:buNone/>
              <a:defRPr sz="1733" b="1"/>
            </a:lvl8pPr>
            <a:lvl9pPr marL="3962157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71" indent="0">
              <a:buNone/>
              <a:defRPr sz="2167" b="1"/>
            </a:lvl2pPr>
            <a:lvl3pPr marL="990539" indent="0">
              <a:buNone/>
              <a:defRPr sz="1950" b="1"/>
            </a:lvl3pPr>
            <a:lvl4pPr marL="1485809" indent="0">
              <a:buNone/>
              <a:defRPr sz="1733" b="1"/>
            </a:lvl4pPr>
            <a:lvl5pPr marL="1981077" indent="0">
              <a:buNone/>
              <a:defRPr sz="1733" b="1"/>
            </a:lvl5pPr>
            <a:lvl6pPr marL="2476348" indent="0">
              <a:buNone/>
              <a:defRPr sz="1733" b="1"/>
            </a:lvl6pPr>
            <a:lvl7pPr marL="2971619" indent="0">
              <a:buNone/>
              <a:defRPr sz="1733" b="1"/>
            </a:lvl7pPr>
            <a:lvl8pPr marL="3466886" indent="0">
              <a:buNone/>
              <a:defRPr sz="1733" b="1"/>
            </a:lvl8pPr>
            <a:lvl9pPr marL="3962157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980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71" indent="0">
              <a:buNone/>
              <a:defRPr sz="3033"/>
            </a:lvl2pPr>
            <a:lvl3pPr marL="990539" indent="0">
              <a:buNone/>
              <a:defRPr sz="2600"/>
            </a:lvl3pPr>
            <a:lvl4pPr marL="1485809" indent="0">
              <a:buNone/>
              <a:defRPr sz="2167"/>
            </a:lvl4pPr>
            <a:lvl5pPr marL="1981077" indent="0">
              <a:buNone/>
              <a:defRPr sz="2167"/>
            </a:lvl5pPr>
            <a:lvl6pPr marL="2476348" indent="0">
              <a:buNone/>
              <a:defRPr sz="2167"/>
            </a:lvl6pPr>
            <a:lvl7pPr marL="2971619" indent="0">
              <a:buNone/>
              <a:defRPr sz="2167"/>
            </a:lvl7pPr>
            <a:lvl8pPr marL="3466886" indent="0">
              <a:buNone/>
              <a:defRPr sz="2167"/>
            </a:lvl8pPr>
            <a:lvl9pPr marL="3962157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71" indent="0">
              <a:buNone/>
              <a:defRPr sz="1300"/>
            </a:lvl2pPr>
            <a:lvl3pPr marL="990539" indent="0">
              <a:buNone/>
              <a:defRPr sz="1083"/>
            </a:lvl3pPr>
            <a:lvl4pPr marL="1485809" indent="0">
              <a:buNone/>
              <a:defRPr sz="975"/>
            </a:lvl4pPr>
            <a:lvl5pPr marL="1981077" indent="0">
              <a:buNone/>
              <a:defRPr sz="975"/>
            </a:lvl5pPr>
            <a:lvl6pPr marL="2476348" indent="0">
              <a:buNone/>
              <a:defRPr sz="975"/>
            </a:lvl6pPr>
            <a:lvl7pPr marL="2971619" indent="0">
              <a:buNone/>
              <a:defRPr sz="975"/>
            </a:lvl7pPr>
            <a:lvl8pPr marL="3466886" indent="0">
              <a:buNone/>
              <a:defRPr sz="975"/>
            </a:lvl8pPr>
            <a:lvl9pPr marL="3962157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147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282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1052736"/>
            <a:ext cx="8915400" cy="452596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47" descr="Логотип ФГУП 1024 проз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Шеврон 12"/>
          <p:cNvSpPr/>
          <p:nvPr userDrawn="1"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0" name="Шеврон 13"/>
          <p:cNvSpPr/>
          <p:nvPr userDrawn="1"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33" name="Rectangle 92"/>
          <p:cNvSpPr/>
          <p:nvPr userDrawn="1"/>
        </p:nvSpPr>
        <p:spPr>
          <a:xfrm>
            <a:off x="920552" y="6165304"/>
            <a:ext cx="8587296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512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7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61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8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57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84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  <p:sldLayoutId id="2147483658" r:id="rId6"/>
  </p:sldLayoutIdLst>
  <p:transition spd="slow">
    <p:fade/>
  </p:transition>
  <p:txStyles>
    <p:titleStyle>
      <a:lvl1pPr algn="ctr" defTabSz="990539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53" indent="-371453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14" indent="-309543" algn="l" defTabSz="9905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74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44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1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8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5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521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90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71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3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0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77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48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86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57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7891-B079-4CB0-AAA9-FD46C27FF92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2F37-4900-430E-A3F9-A6EB87282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ransition spd="slow">
    <p:fade/>
  </p:transition>
  <p:txStyles>
    <p:titleStyle>
      <a:lvl1pPr algn="ctr" defTabSz="990539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53" indent="-371453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14" indent="-309543" algn="l" defTabSz="9905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74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44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1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8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52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521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90" indent="-247635" algn="l" defTabSz="9905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71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3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0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77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48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9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86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57" algn="l" defTabSz="990539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-17314" y="5960018"/>
            <a:ext cx="2413955" cy="506706"/>
            <a:chOff x="6658970" y="5769876"/>
            <a:chExt cx="2268078" cy="623638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664" y="5769876"/>
              <a:ext cx="854384" cy="623638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6658970" y="5778422"/>
              <a:ext cx="2268078" cy="339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92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96" y="115809"/>
            <a:ext cx="484981" cy="3946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89" y="115809"/>
            <a:ext cx="484981" cy="3946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81" y="88715"/>
            <a:ext cx="588169" cy="4488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52" y="96453"/>
            <a:ext cx="474663" cy="433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5" y="96453"/>
            <a:ext cx="474663" cy="433388"/>
          </a:xfrm>
          <a:prstGeom prst="rect">
            <a:avLst/>
          </a:prstGeom>
        </p:spPr>
      </p:pic>
      <p:pic>
        <p:nvPicPr>
          <p:cNvPr id="5" name="Picture 3" descr="C:\Users\PC_5\Desktop\den-rossi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2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17314" y="2060848"/>
            <a:ext cx="9923084" cy="18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25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Система мониторинга состояния оборудования</a:t>
            </a:r>
            <a:r>
              <a:rPr lang="ru-RU" sz="3200" b="1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200" b="1" dirty="0">
              <a:solidFill>
                <a:srgbClr val="0033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200" b="1" dirty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200" b="1" dirty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внедрение и развитие</a:t>
            </a:r>
            <a:r>
              <a:rPr lang="en-US" sz="2200" b="1" dirty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200" b="1" dirty="0">
              <a:solidFill>
                <a:srgbClr val="0033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033" b="1" dirty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033" dirty="0">
              <a:solidFill>
                <a:srgbClr val="00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" y="5849198"/>
            <a:ext cx="983205" cy="728346"/>
          </a:xfrm>
          <a:prstGeom prst="rect">
            <a:avLst/>
          </a:prstGeom>
        </p:spPr>
      </p:pic>
      <p:pic>
        <p:nvPicPr>
          <p:cNvPr id="17" name="Picture 47" descr="Логотип ФГУП 1024 проз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88640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0472" y="3356992"/>
            <a:ext cx="67687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>
              <a:lnSpc>
                <a:spcPct val="15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Выполнили:</a:t>
            </a:r>
          </a:p>
          <a:p>
            <a:pPr defTabSz="1433452"/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Баркалов Игорь Вячеславович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заместитель начальника отдела </a:t>
            </a:r>
            <a:endParaRPr lang="ru-RU" sz="18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1433452">
              <a:spcBef>
                <a:spcPts val="600"/>
              </a:spcBef>
              <a:spcAft>
                <a:spcPts val="600"/>
              </a:spcAft>
            </a:pPr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Котнеков Сергей Анатольевич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заместитель главного механика</a:t>
            </a:r>
          </a:p>
          <a:p>
            <a:pPr defTabSz="1433452">
              <a:spcAft>
                <a:spcPts val="600"/>
              </a:spcAft>
            </a:pPr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Группа: Менеджмент В</a:t>
            </a:r>
          </a:p>
          <a:p>
            <a:pPr defTabSz="1433452"/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Руководитель: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Зеленский Павел Сергеевич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08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Логотип ФГУП 1024 пр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7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648" y="182139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 внедрения системы на оценке аварийности</a:t>
            </a:r>
            <a:endParaRPr lang="ru-RU" sz="22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42563"/>
              </p:ext>
            </p:extLst>
          </p:nvPr>
        </p:nvGraphicFramePr>
        <p:xfrm>
          <a:off x="702594" y="620688"/>
          <a:ext cx="880525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473280" y="1305634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68 478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17562" y="3502748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7865 часов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1859" y="3502749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3 590 часов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175043" y="4221049"/>
            <a:ext cx="905749" cy="50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50" idx="2"/>
          </p:cNvCxnSpPr>
          <p:nvPr/>
        </p:nvCxnSpPr>
        <p:spPr>
          <a:xfrm flipV="1">
            <a:off x="7473280" y="1951965"/>
            <a:ext cx="457482" cy="61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630798" y="4149080"/>
            <a:ext cx="432048" cy="57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2"/>
          <p:cNvSpPr/>
          <p:nvPr/>
        </p:nvSpPr>
        <p:spPr>
          <a:xfrm>
            <a:off x="920552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2020 году простои  по ремонту снизились на 2,3%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5835" y="1111574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68 478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540694" y="1718208"/>
            <a:ext cx="673506" cy="77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6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Логотип ФГУП 1024 пр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6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Учет всех составляющих рабочего времени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Интерфейс терминала оператора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052736"/>
            <a:ext cx="933238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0512" y="764704"/>
            <a:ext cx="891540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u="sng" dirty="0" smtClean="0">
                <a:solidFill>
                  <a:schemeClr val="tx2"/>
                </a:solidFill>
              </a:rPr>
              <a:t>Снижение простоев: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Расчет загрузки оборудования на основании данных системы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Оценка работы на ежемесячных совещаниях генерального директора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Настройка оповещений службам завода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Пересмотр графиков отпусков операторов станков</a:t>
            </a:r>
          </a:p>
          <a:p>
            <a:pPr>
              <a:lnSpc>
                <a:spcPct val="150000"/>
              </a:lnSpc>
              <a:buNone/>
            </a:pPr>
            <a:r>
              <a:rPr lang="ru-RU" sz="2000" u="sng" dirty="0" smtClean="0">
                <a:solidFill>
                  <a:schemeClr val="tx2"/>
                </a:solidFill>
              </a:rPr>
              <a:t>Повышение качества данных: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Установлен показатель премирования для операторов за ввод данных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Формирование инструкции с привлечением операторов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Регулярный контроль на рабочих местах</a:t>
            </a:r>
          </a:p>
          <a:p>
            <a:pPr>
              <a:lnSpc>
                <a:spcPct val="150000"/>
              </a:lnSpc>
              <a:buNone/>
            </a:pPr>
            <a:endParaRPr lang="ru-RU" sz="2000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592" y="0"/>
            <a:ext cx="7515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Принятые </a:t>
            </a:r>
            <a:r>
              <a:rPr lang="ru-RU" sz="25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управленческие решения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>
              <a:defRPr/>
            </a:pPr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основании данных системы мониторинга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 92"/>
          <p:cNvSpPr/>
          <p:nvPr/>
        </p:nvSpPr>
        <p:spPr>
          <a:xfrm>
            <a:off x="920552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just" defTabSz="1072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Главное в снижении простоев оборудования – выявить их!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Логотип ФГУП 1024 пр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7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 внедрения системы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14358"/>
              </p:ext>
            </p:extLst>
          </p:nvPr>
        </p:nvGraphicFramePr>
        <p:xfrm>
          <a:off x="0" y="620688"/>
          <a:ext cx="9345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352600" y="1052736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68 478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52600" y="2204864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33 555 часов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52600" y="3825993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75 892 часов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16896" y="1052736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63 905 часов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16896" y="2204864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36 958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16896" y="3825993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93 957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37176" y="1052736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22 036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11298" y="2204864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14 185 часов</a:t>
            </a:r>
            <a:endParaRPr lang="ru-RU" sz="1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2673" y="3825993"/>
            <a:ext cx="9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38 539 часов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072680" y="1412776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072680" y="2508255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072680" y="414908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664968" y="1412776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664968" y="2508255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664968" y="414908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185248" y="1412776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185248" y="2508255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185248" y="414908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2"/>
          <p:cNvSpPr/>
          <p:nvPr/>
        </p:nvSpPr>
        <p:spPr>
          <a:xfrm>
            <a:off x="920552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2021 году простои снизились на 5%, в 2022 году, еще на 4 %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079894"/>
              </p:ext>
            </p:extLst>
          </p:nvPr>
        </p:nvGraphicFramePr>
        <p:xfrm>
          <a:off x="560388" y="1052512"/>
          <a:ext cx="8857109" cy="201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Снижение простоев в </a:t>
                      </a:r>
                      <a:r>
                        <a:rPr lang="ru-RU" sz="2800" dirty="0" err="1" smtClean="0"/>
                        <a:t>н</a:t>
                      </a:r>
                      <a:r>
                        <a:rPr lang="ru-RU" sz="2800" dirty="0" smtClean="0"/>
                        <a:t>/ч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Дополнительная выручка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Затраты</a:t>
                      </a:r>
                      <a:r>
                        <a:rPr lang="ru-RU" sz="2800" baseline="0" dirty="0" smtClean="0"/>
                        <a:t> на внедрение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22 570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74 503 908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5 830 000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2806088641.jpg"/>
          <p:cNvPicPr>
            <a:picLocks noChangeAspect="1"/>
          </p:cNvPicPr>
          <p:nvPr/>
        </p:nvPicPr>
        <p:blipFill>
          <a:blip r:embed="rId2" cstate="print"/>
          <a:srcRect l="26789" r="23653"/>
          <a:stretch>
            <a:fillRect/>
          </a:stretch>
        </p:blipFill>
        <p:spPr>
          <a:xfrm>
            <a:off x="1136576" y="3573016"/>
            <a:ext cx="2520280" cy="2542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8864" y="422108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Чистый доход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= 3 </a:t>
            </a:r>
            <a:r>
              <a:rPr lang="ru-RU" sz="4000" dirty="0" smtClean="0">
                <a:solidFill>
                  <a:srgbClr val="002060"/>
                </a:solidFill>
              </a:rPr>
              <a:t>110 560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Rectangle 92"/>
          <p:cNvSpPr/>
          <p:nvPr/>
        </p:nvSpPr>
        <p:spPr>
          <a:xfrm>
            <a:off x="992560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окупился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32720" y="26064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Экономический эффект от внедрения системы, руб.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8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8744" y="3356992"/>
            <a:ext cx="6800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Реализация проекта с 2018 по 2023 год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72480" y="1052513"/>
          <a:ext cx="9433047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22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определения норм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Имеющиеся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граничения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81">
                <a:tc>
                  <a:txBody>
                    <a:bodyPr/>
                    <a:lstStyle/>
                    <a:p>
                      <a:pPr marL="0" marR="0" indent="0" algn="l" defTabSz="990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Расчетно-аналитический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Необходима операционная технологическая документация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Объем разработанной документации мал, темпы разработки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недостаточны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952">
                <a:tc>
                  <a:txBody>
                    <a:bodyPr/>
                    <a:lstStyle/>
                    <a:p>
                      <a:pPr marL="0" marR="0" indent="0" algn="l" defTabSz="990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Хронометраж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Значительные затраты времени на наблюдения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 всю номенклатуру не хватит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инженеров по нормированию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Проверка программы на симуляторе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Значительные затраты времени технолога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Технолог должен писать управляющие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9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Автоматизированный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Имеющийся функционал не обеспечивает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точность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Нормы применять нельзя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664" y="182139"/>
            <a:ext cx="7515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Установление обоснованных норм операторам станков с ЧПУ 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92"/>
          <p:cNvSpPr/>
          <p:nvPr/>
        </p:nvSpPr>
        <p:spPr>
          <a:xfrm>
            <a:off x="992560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Необходима доработка автоматизированного функционала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8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60512" y="1124744"/>
            <a:ext cx="1656183" cy="705147"/>
            <a:chOff x="0" y="39731"/>
            <a:chExt cx="1971675" cy="705147"/>
          </a:xfrm>
        </p:grpSpPr>
        <p:sp>
          <p:nvSpPr>
            <p:cNvPr id="14" name="Нашивка 13"/>
            <p:cNvSpPr/>
            <p:nvPr/>
          </p:nvSpPr>
          <p:spPr>
            <a:xfrm>
              <a:off x="0" y="39731"/>
              <a:ext cx="1971675" cy="705147"/>
            </a:xfrm>
            <a:prstGeom prst="chevron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352573" y="39731"/>
              <a:ext cx="1382501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Формирование наряда в системе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00672" y="1124744"/>
            <a:ext cx="1656183" cy="705147"/>
            <a:chOff x="1757362" y="39731"/>
            <a:chExt cx="1971675" cy="705147"/>
          </a:xfrm>
        </p:grpSpPr>
        <p:sp>
          <p:nvSpPr>
            <p:cNvPr id="12" name="Нашивка 11"/>
            <p:cNvSpPr/>
            <p:nvPr/>
          </p:nvSpPr>
          <p:spPr>
            <a:xfrm>
              <a:off x="1757362" y="39731"/>
              <a:ext cx="1971675" cy="70514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6"/>
            <p:cNvSpPr/>
            <p:nvPr/>
          </p:nvSpPr>
          <p:spPr>
            <a:xfrm>
              <a:off x="2109934" y="39731"/>
              <a:ext cx="1372641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Нормирование наряда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440832" y="1124744"/>
            <a:ext cx="1957884" cy="705147"/>
            <a:chOff x="3514724" y="45387"/>
            <a:chExt cx="1971675" cy="705147"/>
          </a:xfrm>
        </p:grpSpPr>
        <p:sp>
          <p:nvSpPr>
            <p:cNvPr id="10" name="Нашивка 9"/>
            <p:cNvSpPr/>
            <p:nvPr/>
          </p:nvSpPr>
          <p:spPr>
            <a:xfrm>
              <a:off x="3514724" y="45387"/>
              <a:ext cx="1971675" cy="705147"/>
            </a:xfrm>
            <a:prstGeom prst="chevron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8"/>
            <p:cNvSpPr/>
            <p:nvPr/>
          </p:nvSpPr>
          <p:spPr>
            <a:xfrm>
              <a:off x="3867298" y="45387"/>
              <a:ext cx="1315276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Выдача наряда, документов и заготовки рабочему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85048" y="1124744"/>
            <a:ext cx="1512168" cy="720080"/>
            <a:chOff x="1687" y="22799"/>
            <a:chExt cx="1971675" cy="648000"/>
          </a:xfrm>
        </p:grpSpPr>
        <p:sp>
          <p:nvSpPr>
            <p:cNvPr id="23" name="Нашивка 22"/>
            <p:cNvSpPr/>
            <p:nvPr/>
          </p:nvSpPr>
          <p:spPr>
            <a:xfrm>
              <a:off x="1687" y="22799"/>
              <a:ext cx="1971675" cy="648000"/>
            </a:xfrm>
            <a:prstGeom prst="chevron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325687" y="22799"/>
              <a:ext cx="1323675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Роспись в наряде за получение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97216" y="1124744"/>
            <a:ext cx="1512168" cy="720080"/>
            <a:chOff x="1757362" y="22799"/>
            <a:chExt cx="2150918" cy="648000"/>
          </a:xfrm>
        </p:grpSpPr>
        <p:sp>
          <p:nvSpPr>
            <p:cNvPr id="21" name="Нашивка 20"/>
            <p:cNvSpPr/>
            <p:nvPr/>
          </p:nvSpPr>
          <p:spPr>
            <a:xfrm>
              <a:off x="1757362" y="22799"/>
              <a:ext cx="2150918" cy="648000"/>
            </a:xfrm>
            <a:prstGeom prst="chevron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6"/>
            <p:cNvSpPr/>
            <p:nvPr/>
          </p:nvSpPr>
          <p:spPr>
            <a:xfrm>
              <a:off x="2131434" y="22799"/>
              <a:ext cx="1469572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</a:rPr>
                <a:t>Выполнение работы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93361" y="1124744"/>
            <a:ext cx="1440159" cy="720080"/>
            <a:chOff x="3513037" y="22799"/>
            <a:chExt cx="1971675" cy="648000"/>
          </a:xfrm>
        </p:grpSpPr>
        <p:sp>
          <p:nvSpPr>
            <p:cNvPr id="19" name="Нашивка 18"/>
            <p:cNvSpPr/>
            <p:nvPr/>
          </p:nvSpPr>
          <p:spPr>
            <a:xfrm>
              <a:off x="3513037" y="22799"/>
              <a:ext cx="1971675" cy="648000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8"/>
            <p:cNvSpPr/>
            <p:nvPr/>
          </p:nvSpPr>
          <p:spPr>
            <a:xfrm>
              <a:off x="3837037" y="22799"/>
              <a:ext cx="1323675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Техническая приемка работы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48544" y="2176205"/>
            <a:ext cx="2664296" cy="633382"/>
            <a:chOff x="1687" y="49508"/>
            <a:chExt cx="1971675" cy="648750"/>
          </a:xfrm>
        </p:grpSpPr>
        <p:sp>
          <p:nvSpPr>
            <p:cNvPr id="29" name="Нашивка 28"/>
            <p:cNvSpPr/>
            <p:nvPr/>
          </p:nvSpPr>
          <p:spPr>
            <a:xfrm>
              <a:off x="1687" y="49508"/>
              <a:ext cx="1971675" cy="648750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326062" y="49508"/>
              <a:ext cx="1322925" cy="64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chemeClr val="bg1"/>
                  </a:solidFill>
                </a:rPr>
                <a:t>Подтверждение выполнения работы в системе "Босс-Кадровик</a:t>
              </a:r>
              <a:r>
                <a:rPr lang="ru-RU" sz="1100" kern="1200" dirty="0">
                  <a:solidFill>
                    <a:sysClr val="windowText" lastClr="000000"/>
                  </a:solidFill>
                </a:rPr>
                <a:t>"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66168" y="2160837"/>
            <a:ext cx="1556693" cy="648750"/>
            <a:chOff x="1757362" y="49508"/>
            <a:chExt cx="1971675" cy="648750"/>
          </a:xfrm>
        </p:grpSpPr>
        <p:sp>
          <p:nvSpPr>
            <p:cNvPr id="27" name="Нашивка 26"/>
            <p:cNvSpPr/>
            <p:nvPr/>
          </p:nvSpPr>
          <p:spPr>
            <a:xfrm>
              <a:off x="1757362" y="49508"/>
              <a:ext cx="1971675" cy="64875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6"/>
            <p:cNvSpPr/>
            <p:nvPr/>
          </p:nvSpPr>
          <p:spPr>
            <a:xfrm>
              <a:off x="2081737" y="49508"/>
              <a:ext cx="1322925" cy="64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chemeClr val="bg1"/>
                  </a:solidFill>
                </a:rPr>
                <a:t>Закрытие наряда в системе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8504" y="3429000"/>
            <a:ext cx="1656183" cy="705147"/>
            <a:chOff x="0" y="39731"/>
            <a:chExt cx="1971675" cy="705147"/>
          </a:xfrm>
        </p:grpSpPr>
        <p:sp>
          <p:nvSpPr>
            <p:cNvPr id="32" name="Нашивка 31"/>
            <p:cNvSpPr/>
            <p:nvPr/>
          </p:nvSpPr>
          <p:spPr>
            <a:xfrm>
              <a:off x="0" y="39731"/>
              <a:ext cx="1971675" cy="705147"/>
            </a:xfrm>
            <a:prstGeom prst="chevron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94586" y="39731"/>
              <a:ext cx="1382501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Формирование наряда в системе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928664" y="3429000"/>
            <a:ext cx="1656183" cy="705147"/>
            <a:chOff x="1757362" y="39731"/>
            <a:chExt cx="1971675" cy="705147"/>
          </a:xfrm>
        </p:grpSpPr>
        <p:sp>
          <p:nvSpPr>
            <p:cNvPr id="35" name="Нашивка 34"/>
            <p:cNvSpPr/>
            <p:nvPr/>
          </p:nvSpPr>
          <p:spPr>
            <a:xfrm>
              <a:off x="1757362" y="39731"/>
              <a:ext cx="1971675" cy="70514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6"/>
            <p:cNvSpPr/>
            <p:nvPr/>
          </p:nvSpPr>
          <p:spPr>
            <a:xfrm>
              <a:off x="2109934" y="39731"/>
              <a:ext cx="1372641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Нормирование наряда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368824" y="3429000"/>
            <a:ext cx="1957884" cy="705147"/>
            <a:chOff x="3514724" y="45387"/>
            <a:chExt cx="1971675" cy="705147"/>
          </a:xfrm>
        </p:grpSpPr>
        <p:sp>
          <p:nvSpPr>
            <p:cNvPr id="38" name="Нашивка 37"/>
            <p:cNvSpPr/>
            <p:nvPr/>
          </p:nvSpPr>
          <p:spPr>
            <a:xfrm>
              <a:off x="3514724" y="45387"/>
              <a:ext cx="1971675" cy="705147"/>
            </a:xfrm>
            <a:prstGeom prst="chevron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8"/>
            <p:cNvSpPr/>
            <p:nvPr/>
          </p:nvSpPr>
          <p:spPr>
            <a:xfrm>
              <a:off x="3867298" y="45387"/>
              <a:ext cx="1315276" cy="705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Выдача наряда, документов и заготовки рабочему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385048" y="3429000"/>
            <a:ext cx="1512168" cy="735013"/>
            <a:chOff x="1687" y="9361"/>
            <a:chExt cx="1971675" cy="661438"/>
          </a:xfrm>
        </p:grpSpPr>
        <p:sp>
          <p:nvSpPr>
            <p:cNvPr id="41" name="Нашивка 40"/>
            <p:cNvSpPr/>
            <p:nvPr/>
          </p:nvSpPr>
          <p:spPr>
            <a:xfrm>
              <a:off x="1687" y="22799"/>
              <a:ext cx="1971675" cy="648000"/>
            </a:xfrm>
            <a:prstGeom prst="chevron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Нашивка 4"/>
            <p:cNvSpPr/>
            <p:nvPr/>
          </p:nvSpPr>
          <p:spPr>
            <a:xfrm>
              <a:off x="335907" y="9361"/>
              <a:ext cx="1459897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ru-RU" sz="1100" dirty="0" smtClean="0">
                  <a:solidFill>
                    <a:schemeClr val="bg1"/>
                  </a:solidFill>
                </a:rPr>
                <a:t>Сканирование штрих-кода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897216" y="3414067"/>
            <a:ext cx="1512168" cy="720080"/>
            <a:chOff x="1757362" y="22799"/>
            <a:chExt cx="2150918" cy="648000"/>
          </a:xfrm>
        </p:grpSpPr>
        <p:sp>
          <p:nvSpPr>
            <p:cNvPr id="44" name="Нашивка 43"/>
            <p:cNvSpPr/>
            <p:nvPr/>
          </p:nvSpPr>
          <p:spPr>
            <a:xfrm>
              <a:off x="1757362" y="22799"/>
              <a:ext cx="2150918" cy="648000"/>
            </a:xfrm>
            <a:prstGeom prst="chevron">
              <a:avLst/>
            </a:prstGeom>
            <a:solidFill>
              <a:srgbClr val="CC33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Нашивка 6"/>
            <p:cNvSpPr/>
            <p:nvPr/>
          </p:nvSpPr>
          <p:spPr>
            <a:xfrm>
              <a:off x="2131434" y="22799"/>
              <a:ext cx="1469572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</a:rPr>
                <a:t>Выполнение работы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193361" y="3414067"/>
            <a:ext cx="1440159" cy="720080"/>
            <a:chOff x="3513037" y="22799"/>
            <a:chExt cx="1971675" cy="648000"/>
          </a:xfrm>
        </p:grpSpPr>
        <p:sp>
          <p:nvSpPr>
            <p:cNvPr id="47" name="Нашивка 46"/>
            <p:cNvSpPr/>
            <p:nvPr/>
          </p:nvSpPr>
          <p:spPr>
            <a:xfrm>
              <a:off x="3513037" y="22799"/>
              <a:ext cx="1971675" cy="648000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Нашивка 8"/>
            <p:cNvSpPr/>
            <p:nvPr/>
          </p:nvSpPr>
          <p:spPr>
            <a:xfrm>
              <a:off x="3837037" y="22799"/>
              <a:ext cx="1323675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bg1"/>
                  </a:solidFill>
                </a:rPr>
                <a:t>Техническая приемка работы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48543" y="4545124"/>
            <a:ext cx="2592288" cy="648750"/>
            <a:chOff x="1687" y="49508"/>
            <a:chExt cx="1971675" cy="648750"/>
          </a:xfrm>
        </p:grpSpPr>
        <p:sp>
          <p:nvSpPr>
            <p:cNvPr id="50" name="Нашивка 49"/>
            <p:cNvSpPr/>
            <p:nvPr/>
          </p:nvSpPr>
          <p:spPr>
            <a:xfrm>
              <a:off x="1687" y="49508"/>
              <a:ext cx="1971675" cy="648750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Нашивка 4"/>
            <p:cNvSpPr/>
            <p:nvPr/>
          </p:nvSpPr>
          <p:spPr>
            <a:xfrm>
              <a:off x="326062" y="49508"/>
              <a:ext cx="1322925" cy="64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/>
              <a:r>
                <a:rPr lang="ru-RU" sz="1100" dirty="0" smtClean="0">
                  <a:solidFill>
                    <a:schemeClr val="bg1"/>
                  </a:solidFill>
                </a:rPr>
                <a:t>Сканирование штрих-кода, ввод данных о </a:t>
              </a:r>
            </a:p>
            <a:p>
              <a:pPr lvl="0" algn="ctr"/>
              <a:r>
                <a:rPr lang="ru-RU" sz="1100" dirty="0">
                  <a:solidFill>
                    <a:schemeClr val="bg1"/>
                  </a:solidFill>
                </a:rPr>
                <a:t>к</a:t>
              </a:r>
              <a:r>
                <a:rPr lang="ru-RU" sz="1100" dirty="0" smtClean="0">
                  <a:solidFill>
                    <a:schemeClr val="bg1"/>
                  </a:solidFill>
                </a:rPr>
                <a:t>ол-ве годных в системе мониторинга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828355" y="4503514"/>
            <a:ext cx="1556693" cy="648750"/>
            <a:chOff x="1757362" y="49508"/>
            <a:chExt cx="1971675" cy="648750"/>
          </a:xfrm>
        </p:grpSpPr>
        <p:sp>
          <p:nvSpPr>
            <p:cNvPr id="53" name="Нашивка 52"/>
            <p:cNvSpPr/>
            <p:nvPr/>
          </p:nvSpPr>
          <p:spPr>
            <a:xfrm>
              <a:off x="1757362" y="49508"/>
              <a:ext cx="1971675" cy="64875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Нашивка 6"/>
            <p:cNvSpPr/>
            <p:nvPr/>
          </p:nvSpPr>
          <p:spPr>
            <a:xfrm>
              <a:off x="2081737" y="49508"/>
              <a:ext cx="1322925" cy="64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>
                  <a:solidFill>
                    <a:schemeClr val="bg1"/>
                  </a:solidFill>
                </a:rPr>
                <a:t>Закрытие наряда в системе</a:t>
              </a:r>
            </a:p>
          </p:txBody>
        </p:sp>
      </p:grpSp>
      <p:sp>
        <p:nvSpPr>
          <p:cNvPr id="56" name="Овал 55"/>
          <p:cNvSpPr/>
          <p:nvPr/>
        </p:nvSpPr>
        <p:spPr>
          <a:xfrm>
            <a:off x="5241032" y="3227909"/>
            <a:ext cx="1800200" cy="1152128"/>
          </a:xfrm>
          <a:prstGeom prst="ellipse">
            <a:avLst/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72480" y="4329100"/>
            <a:ext cx="3528392" cy="1080120"/>
          </a:xfrm>
          <a:prstGeom prst="ellipse">
            <a:avLst/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72480" y="1988840"/>
            <a:ext cx="3528392" cy="1008112"/>
          </a:xfrm>
          <a:prstGeom prst="ellipse">
            <a:avLst/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00472" y="836712"/>
            <a:ext cx="950505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472" y="3284984"/>
            <a:ext cx="950505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12640" y="5589240"/>
            <a:ext cx="792088" cy="2880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656856" y="5589240"/>
            <a:ext cx="792088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601072" y="5589240"/>
            <a:ext cx="792088" cy="288032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617296" y="5589240"/>
            <a:ext cx="792088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064568" y="5877272"/>
            <a:ext cx="2082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Распределитель работ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68824" y="5877272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Нормировщик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01072" y="5877272"/>
            <a:ext cx="89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Рабочий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9264" y="5877272"/>
            <a:ext cx="144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Контролер БТК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9" name="Rectangle 92"/>
          <p:cNvSpPr/>
          <p:nvPr/>
        </p:nvSpPr>
        <p:spPr>
          <a:xfrm>
            <a:off x="992560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Изменение двух составляющих процесса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74416" y="2176205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есть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99812" y="4619210"/>
            <a:ext cx="1320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будет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Процесс формирования нарядов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37132" y="901253"/>
            <a:ext cx="1800200" cy="1152128"/>
          </a:xfrm>
          <a:prstGeom prst="ellipse">
            <a:avLst/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75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68624" y="692696"/>
            <a:ext cx="66967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92960" y="105273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664" y="620688"/>
            <a:ext cx="5866991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ТЗ и договора с подрядчиком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8624" y="1412776"/>
            <a:ext cx="66967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592960" y="177281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60712" y="1340768"/>
            <a:ext cx="490223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Работы подрядчика по доработке ПО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8624" y="2132856"/>
            <a:ext cx="66967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592960" y="249289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60712" y="2060848"/>
            <a:ext cx="51030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Доработка заводского ПО службой 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68624" y="2852936"/>
            <a:ext cx="6696744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592960" y="321297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60712" y="2780928"/>
            <a:ext cx="51030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Отработка системы на одном цехе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68624" y="3573016"/>
            <a:ext cx="6696744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592960" y="393305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4688" y="3501008"/>
            <a:ext cx="568863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руководящей документации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8624" y="4293096"/>
            <a:ext cx="6696744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4592960" y="465313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00672" y="4221088"/>
            <a:ext cx="583264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Масштабирование системы по всем цехам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68624" y="5013176"/>
            <a:ext cx="6696744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4592960" y="537321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000672" y="4941168"/>
            <a:ext cx="612068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Сбор данных о фактических трудовых затратах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68624" y="5733256"/>
            <a:ext cx="6696744" cy="360040"/>
          </a:xfrm>
          <a:prstGeom prst="roundRect">
            <a:avLst/>
          </a:prstGeom>
          <a:solidFill>
            <a:srgbClr val="C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00672" y="5661248"/>
            <a:ext cx="604867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Приведение норм времени в соответствие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8337376" y="692696"/>
            <a:ext cx="288032" cy="1872208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8337376" y="2852936"/>
            <a:ext cx="288032" cy="2592288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769424" y="1412776"/>
            <a:ext cx="787395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97416" y="3933056"/>
            <a:ext cx="787395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25408" y="5661248"/>
            <a:ext cx="787395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84648" y="182139"/>
            <a:ext cx="6264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 проекта доработки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Rectangle 92"/>
          <p:cNvSpPr/>
          <p:nvPr/>
        </p:nvSpPr>
        <p:spPr>
          <a:xfrm>
            <a:off x="992560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Значительные затраты времени приходятся на сбор данных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40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560388" y="1052512"/>
          <a:ext cx="8857109" cy="217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Снижение затрат на зарплату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Затраты на мотивацию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Затраты</a:t>
                      </a:r>
                      <a:r>
                        <a:rPr lang="ru-RU" sz="2800" baseline="0" dirty="0" smtClean="0"/>
                        <a:t> на внедрение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10 946 430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1 500 000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683 900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97016" y="4797152"/>
            <a:ext cx="410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NPV</a:t>
            </a:r>
            <a:r>
              <a:rPr lang="ru-RU" sz="4000" u="sng" dirty="0" smtClean="0">
                <a:solidFill>
                  <a:srgbClr val="002060"/>
                </a:solidFill>
              </a:rPr>
              <a:t>=</a:t>
            </a:r>
            <a:r>
              <a:rPr lang="en-US" sz="4000" u="sng" dirty="0" smtClean="0">
                <a:solidFill>
                  <a:srgbClr val="002060"/>
                </a:solidFill>
              </a:rPr>
              <a:t>  4 528 250</a:t>
            </a:r>
            <a:endParaRPr lang="ru-RU" sz="4000" u="sng" dirty="0">
              <a:solidFill>
                <a:srgbClr val="002060"/>
              </a:solidFill>
            </a:endParaRPr>
          </a:p>
        </p:txBody>
      </p:sp>
      <p:sp>
        <p:nvSpPr>
          <p:cNvPr id="19" name="Rectangle 92"/>
          <p:cNvSpPr/>
          <p:nvPr/>
        </p:nvSpPr>
        <p:spPr>
          <a:xfrm>
            <a:off x="992560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Ожидается значительный эффект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6656" y="2606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Экономический эффект от снижения трудоемкости, руб.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04" y="3356992"/>
            <a:ext cx="3260011" cy="2778254"/>
          </a:xfrm>
          <a:prstGeom prst="rect">
            <a:avLst/>
          </a:prstGeom>
        </p:spPr>
      </p:pic>
      <p:sp>
        <p:nvSpPr>
          <p:cNvPr id="8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9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8824" y="3501008"/>
            <a:ext cx="6126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Реализация проекта с 2022 по 2024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2920" y="4077072"/>
            <a:ext cx="524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Ставка дисконта = </a:t>
            </a:r>
            <a:r>
              <a:rPr lang="en-US" sz="2400" b="1" dirty="0" smtClean="0">
                <a:solidFill>
                  <a:srgbClr val="002060"/>
                </a:solidFill>
              </a:rPr>
              <a:t>WACC = 10.5%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2"/>
          <p:cNvSpPr/>
          <p:nvPr/>
        </p:nvSpPr>
        <p:spPr>
          <a:xfrm>
            <a:off x="992560" y="6165304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Масштабирование – 2024г.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672" y="1886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масштабирования. Этап №3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0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7" y="1484784"/>
            <a:ext cx="530878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36203" y="1484784"/>
            <a:ext cx="38613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endParaRPr lang="ru-RU" sz="1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1433452"/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Подключение 32 ед. оборудования</a:t>
            </a:r>
          </a:p>
          <a:p>
            <a:pPr defTabSz="1433452"/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Доработка программного обеспечения</a:t>
            </a:r>
          </a:p>
          <a:p>
            <a:pPr marL="285750" indent="-285750" defTabSz="1433452">
              <a:buFontTx/>
              <a:buChar char="-"/>
            </a:pPr>
            <a:endParaRPr lang="ru-RU" sz="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Приведение к эффекту по аналогии ранее подключенного оборудования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92760" y="5294372"/>
            <a:ext cx="466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Стоимость проекта – 7 264.00 </a:t>
            </a:r>
            <a:r>
              <a:rPr lang="ru-RU" sz="1800" dirty="0" err="1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тыс.руб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3912" y="6183127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3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4648" y="182139"/>
            <a:ext cx="7660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Цели и задачи</a:t>
            </a:r>
            <a:endParaRPr lang="ru-RU" sz="2500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891327" y="6183127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Оценка эффективности работы оборудования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 92"/>
          <p:cNvSpPr/>
          <p:nvPr/>
        </p:nvSpPr>
        <p:spPr>
          <a:xfrm>
            <a:off x="718824" y="1268760"/>
            <a:ext cx="1126804" cy="342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25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endParaRPr lang="ru-RU" sz="1625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Rectangle 92"/>
          <p:cNvSpPr/>
          <p:nvPr/>
        </p:nvSpPr>
        <p:spPr>
          <a:xfrm>
            <a:off x="718824" y="2573669"/>
            <a:ext cx="1126804" cy="342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25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</a:t>
            </a:r>
            <a:endParaRPr lang="ru-RU" sz="1625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594" y="1611161"/>
            <a:ext cx="8721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433452">
              <a:lnSpc>
                <a:spcPct val="150000"/>
              </a:lnSpc>
            </a:pPr>
            <a:r>
              <a:rPr lang="ru-RU" sz="1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ru-RU" sz="20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Определение показателей эффективности проектов внедрения и масштабирования системы мониторинга </a:t>
            </a:r>
            <a:endParaRPr lang="ru-RU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059" y="2916070"/>
            <a:ext cx="87211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433452">
              <a:lnSpc>
                <a:spcPct val="150000"/>
              </a:lnSpc>
            </a:pPr>
            <a:r>
              <a:rPr lang="ru-RU" sz="1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- </a:t>
            </a:r>
            <a:r>
              <a:rPr lang="ru-RU" sz="20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Оценка </a:t>
            </a:r>
            <a:r>
              <a:rPr lang="ru-RU" sz="20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эффективности проектов </a:t>
            </a:r>
            <a:r>
              <a:rPr lang="ru-RU" sz="20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целом – общественная (социально-экономическая) и коммерческая (финансовая)</a:t>
            </a:r>
          </a:p>
          <a:p>
            <a:pPr algn="just" defTabSz="1433452">
              <a:lnSpc>
                <a:spcPct val="150000"/>
              </a:lnSpc>
            </a:pPr>
            <a:endParaRPr lang="ru-RU" sz="20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1433452">
              <a:lnSpc>
                <a:spcPct val="150000"/>
              </a:lnSpc>
            </a:pPr>
            <a:r>
              <a:rPr lang="ru-RU" sz="20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- Оценка эффективности участия в проекте – определение реализуемости проектов и заинтересованности в них всех участников</a:t>
            </a:r>
            <a:endParaRPr lang="ru-RU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54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93058"/>
              </p:ext>
            </p:extLst>
          </p:nvPr>
        </p:nvGraphicFramePr>
        <p:xfrm>
          <a:off x="539151" y="1232973"/>
          <a:ext cx="8857109" cy="236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8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Снижение затрат на зарплату, руб.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Дополнительная выручка за счет снижения простоев, руб.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Затраты</a:t>
                      </a:r>
                      <a:r>
                        <a:rPr lang="ru-RU" sz="2400" baseline="0" dirty="0" smtClean="0"/>
                        <a:t> на внедрение, руб.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12 008 588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101 939 604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7 264 000 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0346" y="5157192"/>
            <a:ext cx="4390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NPV = </a:t>
            </a:r>
            <a:r>
              <a:rPr lang="ru-RU" sz="4000" dirty="0" smtClean="0">
                <a:solidFill>
                  <a:srgbClr val="002060"/>
                </a:solidFill>
              </a:rPr>
              <a:t>12 400 526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6656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Экономический эффект от снижения трудоемкости</a:t>
            </a:r>
            <a:r>
              <a:rPr lang="en-US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простоев при масштабировании. Этап №3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645024"/>
            <a:ext cx="3816424" cy="2758234"/>
          </a:xfrm>
          <a:prstGeom prst="rect">
            <a:avLst/>
          </a:prstGeom>
        </p:spPr>
      </p:pic>
      <p:sp>
        <p:nvSpPr>
          <p:cNvPr id="8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9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9" name="Rectangle 92"/>
          <p:cNvSpPr/>
          <p:nvPr/>
        </p:nvSpPr>
        <p:spPr>
          <a:xfrm>
            <a:off x="992560" y="6237312"/>
            <a:ext cx="8587296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Ожидаемый эффект от внедрения этапа №3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381" y="3880212"/>
            <a:ext cx="6330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Реализация проекта с 2023 по 2025 год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8904" y="4537104"/>
            <a:ext cx="524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Ставка дисконта = </a:t>
            </a:r>
            <a:r>
              <a:rPr lang="en-US" sz="2400" dirty="0" smtClean="0">
                <a:solidFill>
                  <a:srgbClr val="002060"/>
                </a:solidFill>
              </a:rPr>
              <a:t>WACC = 10.5%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29370" y="6237312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5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2"/>
          <p:cNvSpPr/>
          <p:nvPr/>
        </p:nvSpPr>
        <p:spPr>
          <a:xfrm>
            <a:off x="992560" y="6165304"/>
            <a:ext cx="8587296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эффектов с доработкой и без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6656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экономического эффекта от снижения трудоемкости при масштабировании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9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02155"/>
              </p:ext>
            </p:extLst>
          </p:nvPr>
        </p:nvGraphicFramePr>
        <p:xfrm>
          <a:off x="511731" y="1123282"/>
          <a:ext cx="8977772" cy="268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325">
                  <a:extLst>
                    <a:ext uri="{9D8B030D-6E8A-4147-A177-3AD203B41FA5}">
                      <a16:colId xmlns:a16="http://schemas.microsoft.com/office/drawing/2014/main" val="3289407311"/>
                    </a:ext>
                  </a:extLst>
                </a:gridCol>
                <a:gridCol w="2991325">
                  <a:extLst>
                    <a:ext uri="{9D8B030D-6E8A-4147-A177-3AD203B41FA5}">
                      <a16:colId xmlns:a16="http://schemas.microsoft.com/office/drawing/2014/main" val="130508610"/>
                    </a:ext>
                  </a:extLst>
                </a:gridCol>
              </a:tblGrid>
              <a:tr h="865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Показатель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Без</a:t>
                      </a:r>
                    </a:p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учета снижения трудоёмкости </a:t>
                      </a:r>
                    </a:p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(без сканеров), </a:t>
                      </a:r>
                      <a:r>
                        <a:rPr lang="ru-RU" sz="1900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тыс.руб</a:t>
                      </a:r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19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</a:t>
                      </a:r>
                    </a:p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учетом снижения трудоёмкости </a:t>
                      </a:r>
                    </a:p>
                    <a:p>
                      <a:pPr algn="ctr"/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(со сканерами), </a:t>
                      </a:r>
                      <a:r>
                        <a:rPr lang="ru-RU" sz="1900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тыс.руб</a:t>
                      </a:r>
                      <a:r>
                        <a:rPr lang="ru-RU" sz="19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19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0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Общие затраты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7 133</a:t>
                      </a:r>
                      <a:endParaRPr lang="ru-RU" sz="2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7 264</a:t>
                      </a:r>
                      <a:endParaRPr lang="ru-RU" sz="22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4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NPV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4 533</a:t>
                      </a:r>
                      <a:endParaRPr lang="ru-RU" sz="2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r>
                        <a:rPr lang="ru-RU" sz="2200" baseline="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401</a:t>
                      </a:r>
                      <a:endParaRPr lang="ru-RU" sz="22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20519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Чистая прибыль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13 883</a:t>
                      </a:r>
                      <a:endParaRPr lang="ru-RU" sz="2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99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23 489</a:t>
                      </a:r>
                      <a:endParaRPr lang="ru-RU" sz="22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24295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3919996"/>
            <a:ext cx="2020863" cy="2269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20" y="3919996"/>
            <a:ext cx="3528392" cy="2197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29064" y="4439333"/>
            <a:ext cx="857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NPV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33320" y="3911955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12 401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1183" y="5301208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4 533</a:t>
            </a:r>
            <a:endParaRPr lang="ru-RU" sz="24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36608" y="6185058"/>
            <a:ext cx="4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44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8504" y="2852936"/>
            <a:ext cx="928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sz="2800" b="1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464" y="3717032"/>
            <a:ext cx="568863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>
              <a:lnSpc>
                <a:spcPct val="15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Выполнили:</a:t>
            </a:r>
          </a:p>
          <a:p>
            <a:pPr defTabSz="1433452"/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Баркалов Игорь Вячеславович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заместитель начальника отдела</a:t>
            </a:r>
            <a:endParaRPr lang="ru-RU" sz="18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1433452">
              <a:spcBef>
                <a:spcPts val="600"/>
              </a:spcBef>
              <a:spcAft>
                <a:spcPts val="600"/>
              </a:spcAft>
            </a:pPr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Котнеков Сергей Анатольевич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заместитель главного механика</a:t>
            </a:r>
          </a:p>
          <a:p>
            <a:pPr defTabSz="1433452">
              <a:spcAft>
                <a:spcPts val="600"/>
              </a:spcAft>
            </a:pPr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Группа: Менеджмент В</a:t>
            </a:r>
          </a:p>
          <a:p>
            <a:pPr defTabSz="1433452"/>
            <a:r>
              <a:rPr lang="ru-RU" sz="18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Руководитель:</a:t>
            </a:r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u="sng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Зеленский Павел Сергеевич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3" descr="C:\Users\PC_5\Desktop\den-ross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" y="0"/>
            <a:ext cx="9906000" cy="42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67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4648" y="182139"/>
            <a:ext cx="7660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Общее понятие мониторинга</a:t>
            </a:r>
            <a:endParaRPr lang="ru-RU" sz="2500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для удаленного доступа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станку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8518" y="942479"/>
            <a:ext cx="8721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433452">
              <a:lnSpc>
                <a:spcPct val="150000"/>
              </a:lnSpc>
            </a:pPr>
            <a:r>
              <a:rPr lang="ru-RU" sz="2000" i="1" dirty="0" smtClean="0">
                <a:solidFill>
                  <a:schemeClr val="tx2"/>
                </a:solidFill>
              </a:rPr>
              <a:t>    </a:t>
            </a:r>
            <a:r>
              <a:rPr lang="ru-RU" sz="2000" i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Система </a:t>
            </a:r>
            <a:r>
              <a:rPr lang="ru-RU" sz="2000" i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мониторинга состояния оборудования </a:t>
            </a:r>
            <a:endParaRPr lang="ru-RU" sz="2000" i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defTabSz="1433452"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</a:rPr>
              <a:t>-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программно-аппаратный комплекс, служащий для контроля работы оборудования, используемого на производстве, а также для повышения эффективности эксплуатации станочного парка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2594" y="2981886"/>
            <a:ext cx="89067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433452">
              <a:lnSpc>
                <a:spcPct val="150000"/>
              </a:lnSpc>
            </a:pPr>
            <a:r>
              <a:rPr lang="ru-RU" sz="2000" i="1" dirty="0" smtClean="0">
                <a:solidFill>
                  <a:schemeClr val="tx2"/>
                </a:solidFill>
              </a:rPr>
              <a:t>    </a:t>
            </a:r>
            <a:r>
              <a:rPr lang="ru-RU" sz="2000" i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Технологические возможности</a:t>
            </a: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автоматическая фиксация времени простоя и работы оборудования</a:t>
            </a: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группировка собранных данных и формирование в </a:t>
            </a:r>
            <a:r>
              <a:rPr lang="ru-RU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спец.отчеты</a:t>
            </a:r>
            <a:endParaRPr lang="ru-RU" sz="20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сбор данных о технологических режимах </a:t>
            </a: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r>
              <a:rPr lang="ru-RU" sz="200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идеофиксация</a:t>
            </a: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монитора станка</a:t>
            </a: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иксация аварийных ошибок</a:t>
            </a:r>
          </a:p>
          <a:p>
            <a:pPr marL="342900" indent="-342900" algn="just" defTabSz="1433452"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4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4648" y="182139"/>
            <a:ext cx="7660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Первоначальная цель внедрения системы мониторинга</a:t>
            </a:r>
            <a:endParaRPr lang="ru-RU" sz="2500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886035" y="619289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Определение причин поломок станков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7" descr="F:\КТС 02.2019\Презентация\Фото\Дат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556792"/>
            <a:ext cx="331707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сетевая верс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1340768"/>
            <a:ext cx="4803650" cy="322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2"/>
          <p:cNvSpPr/>
          <p:nvPr/>
        </p:nvSpPr>
        <p:spPr>
          <a:xfrm>
            <a:off x="1280592" y="4690860"/>
            <a:ext cx="2253609" cy="342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25" b="1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Виброзащита</a:t>
            </a:r>
            <a:r>
              <a:rPr lang="ru-RU" sz="1625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станка</a:t>
            </a:r>
            <a:endParaRPr lang="ru-RU" sz="1625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Rectangle 92"/>
          <p:cNvSpPr/>
          <p:nvPr/>
        </p:nvSpPr>
        <p:spPr>
          <a:xfrm>
            <a:off x="5338601" y="4690859"/>
            <a:ext cx="3168352" cy="342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25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Мониторинг  состояния станка</a:t>
            </a:r>
            <a:endParaRPr lang="ru-RU" sz="1625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90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Схема работы системы мониторинга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Функциональная схема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771525"/>
            <a:ext cx="88963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3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Область применения системы мониторинга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за работой оборудования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5696900"/>
              </p:ext>
            </p:extLst>
          </p:nvPr>
        </p:nvGraphicFramePr>
        <p:xfrm>
          <a:off x="955101" y="1227666"/>
          <a:ext cx="839038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36576" y="1484784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4012" y="2175122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7673" y="2867340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09361" y="3540926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6813" y="4271750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6576" y="4961462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77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Логотип ФГУП 1024 пр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2"/>
          <p:cNvSpPr/>
          <p:nvPr/>
        </p:nvSpPr>
        <p:spPr>
          <a:xfrm>
            <a:off x="866037" y="6183657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тчеты по показателям загрузки, доступности и производительности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Отчеты системы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731704" y="5565403"/>
            <a:ext cx="28448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298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594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892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189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487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785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081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379" algn="l" defTabSz="1072594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3C8E5C-CE6D-4F84-BF46-482B086B7D1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Picture 8" descr="TimeTr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" y="764704"/>
            <a:ext cx="5741261" cy="31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TimeTr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775822"/>
            <a:ext cx="5040560" cy="31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/>
          <a:stretch/>
        </p:blipFill>
        <p:spPr bwMode="auto">
          <a:xfrm>
            <a:off x="2288704" y="3991471"/>
            <a:ext cx="4561790" cy="20950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7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Пилотный </a:t>
            </a:r>
            <a:r>
              <a:rPr lang="ru-RU" sz="2500" b="1" dirty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проект. Этап №</a:t>
            </a:r>
            <a:r>
              <a:rPr lang="ru-RU" sz="25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500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7568" y="1557354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Подключено 4 ед. оборудования</a:t>
            </a:r>
          </a:p>
          <a:p>
            <a:pPr defTabSz="1433452"/>
            <a:endParaRPr lang="ru-RU" sz="1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Установлено серверное оборудование</a:t>
            </a:r>
          </a:p>
          <a:p>
            <a:pPr marL="285750" indent="-285750" defTabSz="1433452">
              <a:buFontTx/>
              <a:buChar char="-"/>
            </a:pPr>
            <a:endParaRPr lang="ru-RU" sz="1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Установлено базовое программное обеспечение</a:t>
            </a:r>
          </a:p>
          <a:p>
            <a:pPr marL="285750" indent="-285750" defTabSz="1433452">
              <a:buFontTx/>
              <a:buChar char="-"/>
            </a:pPr>
            <a:endParaRPr lang="ru-RU" sz="1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Подключены первые пользователи</a:t>
            </a:r>
          </a:p>
          <a:p>
            <a:pPr defTabSz="1433452"/>
            <a:endParaRPr lang="ru-RU" sz="16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92760" y="5294372"/>
            <a:ext cx="4660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Стоимость проекта – 1 100.00 тыс.руб.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 b="9827"/>
          <a:stretch/>
        </p:blipFill>
        <p:spPr>
          <a:xfrm>
            <a:off x="283915" y="886520"/>
            <a:ext cx="5771460" cy="34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1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7" descr="Логотип ФГУП 1024 про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7562"/>
            <a:ext cx="1445082" cy="3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664" y="182139"/>
            <a:ext cx="7515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Масштабирование. Этап №2</a:t>
            </a:r>
            <a:endParaRPr lang="ru-RU" sz="25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Шеврон 12"/>
          <p:cNvSpPr/>
          <p:nvPr/>
        </p:nvSpPr>
        <p:spPr>
          <a:xfrm rot="5400000" flipH="1">
            <a:off x="519891" y="6008712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 flipH="1">
            <a:off x="519891" y="6303594"/>
            <a:ext cx="365406" cy="326886"/>
          </a:xfrm>
          <a:prstGeom prst="chevr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88" b="1" dirty="0">
              <a:solidFill>
                <a:schemeClr val="bg1"/>
              </a:solidFill>
            </a:endParaRPr>
          </a:p>
        </p:txBody>
      </p:sp>
      <p:sp>
        <p:nvSpPr>
          <p:cNvPr id="15" name="Rectangle 92"/>
          <p:cNvSpPr/>
          <p:nvPr/>
        </p:nvSpPr>
        <p:spPr>
          <a:xfrm>
            <a:off x="955101" y="6237312"/>
            <a:ext cx="858729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Масштабирование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8780" y="1052736"/>
            <a:ext cx="38613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Подключено 25 ед. оборудования</a:t>
            </a:r>
          </a:p>
          <a:p>
            <a:pPr defTabSz="1433452"/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Заменена модель терминала оператора </a:t>
            </a:r>
          </a:p>
          <a:p>
            <a:pPr marL="285750" indent="-285750" defTabSz="1433452">
              <a:buFontTx/>
              <a:buChar char="-"/>
            </a:pPr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Доработка программного обеспечения</a:t>
            </a:r>
          </a:p>
          <a:p>
            <a:pPr marL="285750" indent="-285750" defTabSz="1433452">
              <a:buFontTx/>
              <a:buChar char="-"/>
            </a:pPr>
            <a:endParaRPr lang="ru-RU" sz="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Подключение основного объема пользователей. Разграничение прав доступа.</a:t>
            </a:r>
          </a:p>
          <a:p>
            <a:pPr marL="285750" indent="-285750" defTabSz="1433452">
              <a:buFontTx/>
              <a:buChar char="-"/>
            </a:pPr>
            <a:endParaRPr lang="ru-RU" sz="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 </a:t>
            </a:r>
            <a:r>
              <a:rPr lang="en-US" sz="1600" dirty="0" err="1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Proxcard</a:t>
            </a:r>
            <a:endParaRPr lang="ru-RU" sz="1600" dirty="0" smtClean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endParaRPr lang="ru-RU" sz="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Настройка оповещений служб</a:t>
            </a:r>
          </a:p>
          <a:p>
            <a:pPr marL="285750" indent="-285750" defTabSz="1433452">
              <a:buFontTx/>
              <a:buChar char="-"/>
            </a:pPr>
            <a:endParaRPr lang="ru-RU" sz="600" dirty="0">
              <a:solidFill>
                <a:srgbClr val="00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defTabSz="1433452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Внедрение передачи управляющих программ на станок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92760" y="5294372"/>
            <a:ext cx="4660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1800" dirty="0" smtClean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Стоимость проекта – 4 730.00 тыс.руб.</a:t>
            </a:r>
          </a:p>
          <a:p>
            <a:pPr defTabSz="1433452"/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>
          <a:xfrm>
            <a:off x="128464" y="1082472"/>
            <a:ext cx="588734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503913" y="6183127"/>
            <a:ext cx="30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33452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87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24266</TotalTime>
  <Words>994</Words>
  <Application>Microsoft Office PowerPoint</Application>
  <PresentationFormat>Лист A4 (210x297 мм)</PresentationFormat>
  <Paragraphs>277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Calibri</vt:lpstr>
      <vt:lpstr>Franklin Gothic Book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"Красмаш"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Баркалов Игорь Вячеславович</cp:lastModifiedBy>
  <cp:revision>1050</cp:revision>
  <cp:lastPrinted>2022-12-13T08:43:52Z</cp:lastPrinted>
  <dcterms:created xsi:type="dcterms:W3CDTF">2017-01-23T05:02:49Z</dcterms:created>
  <dcterms:modified xsi:type="dcterms:W3CDTF">2022-12-13T11:28:40Z</dcterms:modified>
</cp:coreProperties>
</file>