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71" r:id="rId8"/>
    <p:sldId id="272" r:id="rId9"/>
    <p:sldId id="261" r:id="rId10"/>
    <p:sldId id="262" r:id="rId11"/>
    <p:sldId id="263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60"/>
  </p:normalViewPr>
  <p:slideViewPr>
    <p:cSldViewPr>
      <p:cViewPr varScale="1">
        <p:scale>
          <a:sx n="110" d="100"/>
          <a:sy n="110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980728"/>
            <a:ext cx="75691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Министерство науки и высшего образования Российской Федерации</a:t>
            </a:r>
          </a:p>
          <a:p>
            <a:pPr lvl="0" algn="ctr"/>
            <a:r>
              <a:rPr lang="ru-RU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Федеральное государственное бюджетное</a:t>
            </a:r>
          </a:p>
          <a:p>
            <a:pPr lvl="0" algn="ctr"/>
            <a:r>
              <a:rPr lang="ru-RU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образовательное учреждение</a:t>
            </a:r>
          </a:p>
          <a:p>
            <a:pPr lvl="0" algn="ctr"/>
            <a:r>
              <a:rPr lang="ru-RU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высшего образования</a:t>
            </a:r>
          </a:p>
          <a:p>
            <a:pPr lvl="0" algn="ctr"/>
            <a:r>
              <a:rPr lang="ru-RU" b="1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«Курский государственный университет»</a:t>
            </a:r>
            <a:endParaRPr lang="ru-RU" dirty="0">
              <a:solidFill>
                <a:srgbClr val="6585CF">
                  <a:lumMod val="50000"/>
                </a:srgbClr>
              </a:solidFill>
              <a:latin typeface="Times New Roman"/>
            </a:endParaRPr>
          </a:p>
          <a:p>
            <a:pPr lvl="0" algn="ctr"/>
            <a:r>
              <a:rPr lang="ru-RU" b="1" dirty="0" smtClean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Курская региональная бизнес-школа</a:t>
            </a:r>
            <a:r>
              <a:rPr lang="uk-UA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/>
            </a:r>
            <a:br>
              <a:rPr lang="uk-UA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uk-UA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/>
            </a:r>
            <a:br>
              <a:rPr lang="uk-UA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uk-UA" b="1" i="1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/>
            </a:r>
            <a:br>
              <a:rPr lang="uk-UA" b="1" i="1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uk-UA" b="1" i="1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А</a:t>
            </a:r>
            <a:r>
              <a:rPr lang="ru-RU" b="1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ттестационная</a:t>
            </a: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 работа на тему:</a:t>
            </a:r>
            <a:r>
              <a:rPr lang="ru-RU" b="1" dirty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/>
            </a:r>
            <a:br>
              <a:rPr lang="ru-RU" b="1" dirty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b="1" dirty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«Совершенствование управления проектами предприятия» </a:t>
            </a: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/>
            </a:r>
            <a:b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 </a:t>
            </a:r>
          </a:p>
          <a:p>
            <a:pPr lvl="0" algn="ctr"/>
            <a:endParaRPr lang="ru-RU" b="1" dirty="0">
              <a:solidFill>
                <a:srgbClr val="6585CF">
                  <a:lumMod val="75000"/>
                </a:srgbClr>
              </a:solidFill>
              <a:latin typeface="Times New Roman"/>
            </a:endParaRPr>
          </a:p>
          <a:p>
            <a:pPr lvl="0" algn="ctr"/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/>
            </a:r>
            <a:b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                                                                          Выполнил:                                                          </a:t>
            </a:r>
            <a:b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                                                                                 Михайлюк А.А.</a:t>
            </a:r>
            <a:b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 </a:t>
            </a:r>
            <a:b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                                                                                                  Научный руководитель:  </a:t>
            </a:r>
            <a:b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                                                                                                              кандидат экономических наук,</a:t>
            </a:r>
          </a:p>
          <a:p>
            <a:pPr lvl="0" algn="ctr"/>
            <a:r>
              <a:rPr lang="ru-RU" sz="1400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                                                                                            доцент </a:t>
            </a:r>
            <a:r>
              <a:rPr lang="ru-RU" sz="1400" b="1" dirty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Иванова Л.А.</a:t>
            </a:r>
            <a:br>
              <a:rPr lang="ru-RU" sz="1400" b="1" dirty="0">
                <a:solidFill>
                  <a:srgbClr val="6585CF">
                    <a:lumMod val="75000"/>
                  </a:srgbClr>
                </a:solidFill>
                <a:latin typeface="Times New Roman"/>
              </a:rPr>
            </a:br>
            <a:r>
              <a:rPr lang="ru-RU" b="1" dirty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 </a:t>
            </a:r>
            <a:endParaRPr lang="ru-RU" dirty="0"/>
          </a:p>
        </p:txBody>
      </p:sp>
      <p:pic>
        <p:nvPicPr>
          <p:cNvPr id="12" name="Picture 3" descr=":Vertical_form_blank_Horizontal_log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65" t="39709" r="21144"/>
          <a:stretch/>
        </p:blipFill>
        <p:spPr bwMode="auto">
          <a:xfrm>
            <a:off x="7051993" y="25265"/>
            <a:ext cx="2064799" cy="667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334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1800200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1800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980728"/>
            <a:ext cx="7056784" cy="4896544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по реализации проекта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ориентировочно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732,5 млн. руб. с учетом НДС, в том числе:</a:t>
            </a:r>
          </a:p>
          <a:p>
            <a:pPr algn="l">
              <a:spcBef>
                <a:spcPts val="40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2022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286 млн. руб.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347 млн.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99 млн.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40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– собственные средства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обеспеченности топливо-энергетическими ресурсами, водой  на действующем предприятии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достаточном количестве.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свободных площадей для строительства имеется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штатной численности планируется на 20 единиц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соответствующей квалификации на рынке труда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привлечения из других регионов имеется.</a:t>
            </a:r>
          </a:p>
          <a:p>
            <a:pPr algn="just">
              <a:spcBef>
                <a:spcPts val="50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48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3672408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1800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836712"/>
            <a:ext cx="7272808" cy="5904656"/>
          </a:xfrm>
        </p:spPr>
        <p:txBody>
          <a:bodyPr>
            <a:noAutofit/>
          </a:bodyPr>
          <a:lstStyle/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для компании:</a:t>
            </a: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увеличенного объема производства спирта и барды.</a:t>
            </a: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модернизации объем выпускаемого спирта в сутки  увеличится с 7000 до 9000 дал.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барды в сутки увеличится при переработке пшеницы с 31,5 до 96,3 тонн, при переработке кукурузы с 25,5 до 77,9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повышения производительности труда и поддержки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на 10%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стратегических задачах развития Российской Федерации 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 Курской  области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экологии:</a:t>
            </a:r>
          </a:p>
          <a:p>
            <a:pPr algn="just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объектами, оказывающими значительное негативное воздействие на окружающую среду, системы экологического регулирования, основанной на использовании наилучших доступных технологий</a:t>
            </a:r>
          </a:p>
          <a:p>
            <a:pPr algn="l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Эффективное обращение с отходами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повышения производительности труда и поддержки занятости:</a:t>
            </a:r>
          </a:p>
          <a:p>
            <a:pPr algn="just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внедрения передовых управленческих, организационных и технологических решений для повышения производительности труда и модернизации основных фондов, в том числе посредством предоставления налоговых преференций.</a:t>
            </a:r>
          </a:p>
          <a:p>
            <a:pPr algn="just">
              <a:spcBef>
                <a:spcPts val="5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Рост производительности труда на 10%</a:t>
            </a:r>
          </a:p>
          <a:p>
            <a:pPr algn="just">
              <a:spcBef>
                <a:spcPts val="50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78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3"/>
            <a:ext cx="3024336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1800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620688"/>
            <a:ext cx="7056784" cy="5832648"/>
          </a:xfrm>
        </p:spPr>
        <p:txBody>
          <a:bodyPr>
            <a:noAutofit/>
          </a:bodyPr>
          <a:lstStyle/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ПРОЕКТНОЙ ГРУППЫ:</a:t>
            </a:r>
          </a:p>
          <a:p>
            <a:pPr algn="l">
              <a:spcBef>
                <a:spcPts val="4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управляющей компании:</a:t>
            </a:r>
          </a:p>
          <a:p>
            <a:pPr algn="l">
              <a:spcBef>
                <a:spcPts val="4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Проектной группы:</a:t>
            </a: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производства спирта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Проектной группы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производственно-технического управления Департамента производства спирта, куратор по проектированию и строительству зданий и сооружений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40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предприятия: </a:t>
            </a:r>
          </a:p>
          <a:p>
            <a:pPr lvl="0" algn="l">
              <a:spcBef>
                <a:spcPts val="4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производству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«КурскПродукт»  -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4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«КурскПродукт».</a:t>
            </a: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«КурскПродукт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Всероссийского научно-исследовательского института пищевой биотехнологии:</a:t>
            </a: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Заведующий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технологии спирта и комплексной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-переработки сырья.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Заведующий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лабораторией комплексной переработки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5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3"/>
            <a:ext cx="2952328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7200800" cy="4608512"/>
          </a:xfrm>
        </p:spPr>
        <p:txBody>
          <a:bodyPr>
            <a:noAutofit/>
          </a:bodyPr>
          <a:lstStyle/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доход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 в год.</a:t>
            </a:r>
          </a:p>
          <a:p>
            <a:pPr algn="l">
              <a:spcBef>
                <a:spcPts val="40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окупаемости проекта -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также будет способствовать выполнению Государственной программы развития сельского хозяйства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области: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экологические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переработки зернового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кормовую базу для животноводства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птицеводства;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рабочие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Увеличивать инвестиционную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Глушковского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для сельхозпроизводителей.</a:t>
            </a:r>
          </a:p>
          <a:p>
            <a:pPr algn="just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приведет к повышению благосостояния, уровню жизни, занятости населения и устойчивому развитию сельских территорий.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96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2038" y="1929853"/>
            <a:ext cx="6539592" cy="648072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21785"/>
            <a:ext cx="15621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1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3"/>
            <a:ext cx="2016224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1800" b="1" dirty="0"/>
          </a:p>
        </p:txBody>
      </p:sp>
      <p:sp>
        <p:nvSpPr>
          <p:cNvPr id="1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166" y="764704"/>
            <a:ext cx="7272808" cy="1129145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проекта является улучшение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окружающей среды от деятельности спиртового завода и увеличение объёмов выпускаемой продукции за счет реализация проекта модернизации цеха по полной переработке основного отхода спиртового производства – барды.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174" y="2204864"/>
            <a:ext cx="7128792" cy="41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7369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06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1691680" y="2276872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3"/>
            <a:ext cx="2664296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1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1220730"/>
            <a:ext cx="7056784" cy="4392487"/>
          </a:xfrm>
        </p:spPr>
        <p:txBody>
          <a:bodyPr>
            <a:noAutofit/>
          </a:bodyPr>
          <a:lstStyle/>
          <a:p>
            <a:pPr algn="just">
              <a:spcBef>
                <a:spcPts val="5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управления</a:t>
            </a:r>
          </a:p>
          <a:p>
            <a:pPr algn="just">
              <a:spcBef>
                <a:spcPts val="5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Усовершенствование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управления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Оптимизация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планирования финансовой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контроля за бизнес-процессами и оперативного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технологических и технических изменений:</a:t>
            </a: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базового и детального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инжиниринга.</a:t>
            </a: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Заключение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на поставку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 3.Заключение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на проектирование цеха по переработке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генподряда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СМР.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пуско-наладочные работы.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Ввод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6209" y="260648"/>
            <a:ext cx="2487545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843282"/>
            <a:ext cx="7200800" cy="1368151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Предприятие ООО «КурскПродукт» - дочернее общество крупнейшей российской компании по производству этилового спирта АО «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РОССПИРТПРОМ»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ПРЕДСТАВЛЕНО СЛЕДУЮЩИМИ ПРОДУКТАМИ: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691680" y="2276872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7186" y="2391212"/>
            <a:ext cx="2146489" cy="959904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Этиловый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 сортов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Люкс»,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«Высшая очистка»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8580" y="3645025"/>
            <a:ext cx="2146489" cy="968234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Барда сухая кормовая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7185" y="4939084"/>
            <a:ext cx="2146490" cy="1082204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головных и сивушных примесей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203754" y="2673142"/>
            <a:ext cx="681785" cy="39604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220610" y="3799294"/>
            <a:ext cx="648072" cy="39604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50189" y="2389417"/>
            <a:ext cx="3993620" cy="96170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в ликероводочной, винодельческой, медицинской, фармацевтической, оборонной промышленности.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29595" y="3645025"/>
            <a:ext cx="4007832" cy="968234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 качестве сырья для комбикормовой продукции сельскохозяйственным животным и птице.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9595" y="4978584"/>
            <a:ext cx="3993621" cy="1042704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сырьем для получения технических спиртов, применяемых в парфюмерной, фармацевтической, лакокрасочной промышленности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4237467" y="5136493"/>
            <a:ext cx="648072" cy="39604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31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1691680" y="2276872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456" y="3645024"/>
            <a:ext cx="7086262" cy="304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8455" y="791953"/>
            <a:ext cx="7086262" cy="292387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 «КурскПродукт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Создано: 30 июня 2010 г. Основано: 1861 г. </a:t>
            </a:r>
          </a:p>
          <a:p>
            <a:pPr marL="285731" indent="-285731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 места нахождения: Россия, Курская область,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Глушковский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Теткино,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Бочарникова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ул., д. 39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Численность (шт. ед.): 213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Производственная мощность (лицензионная):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740 000  дал в год</a:t>
            </a:r>
          </a:p>
          <a:p>
            <a:pPr marL="285731" indent="-285731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покупатели спирта этилового, в том числе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денатурированного: Алкогольная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Сибирская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АО «Великоустюгский ликеро-водочный завод»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АО МПБК «Очаково», ПАО «Нижнекамскнефтехим», ООО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ГалоПолимер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Кирово-Чепецк», АО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Арнест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», ООО «Аэрозоль Новомосковск», ООО «Гатчинский спиртовой завод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716209" y="260648"/>
            <a:ext cx="2487545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0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1691680" y="2276872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86561" y="216307"/>
            <a:ext cx="5461703" cy="453618"/>
          </a:xfrm>
          <a:prstGeom prst="rect">
            <a:avLst/>
          </a:prstGeom>
        </p:spPr>
        <p:txBody>
          <a:bodyPr vert="horz" lIns="91433" tIns="45717" rIns="91433" bIns="45717" rtlCol="0" anchor="ctr">
            <a:noAutofit/>
          </a:bodyPr>
          <a:lstStyle>
            <a:lvl1pPr algn="l" defTabSz="9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эффективности деятельности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560" y="1163638"/>
            <a:ext cx="7549936" cy="47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6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1691680" y="2276872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55252" y="160451"/>
            <a:ext cx="239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-АНАЛИЗ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9023" y="522117"/>
            <a:ext cx="202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9023" y="818872"/>
            <a:ext cx="40733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Широкая линейка выпускаемой продукции, востребованной алкогольной отраслью,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среди предприятий,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химической, парфюмерно-косметической отрасли, а также предприятий оборонно-промышленного комплекса.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цеха по производству спирта этилового денатурированного.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Производство спирта сорта «Высшая очистка» нивелирует риски выпуска нестандартной продукции.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отгрузки спирта авто и ж/д транспортом.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Завод имеет выгодное расположение по отношению к источникам основного сырья для производства этилового спирта.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Завод обладает опытом экспортных поставок.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5608" y="438756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3366" y="4693886"/>
            <a:ext cx="4053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Наличие двух производств, которые позволяют оперативно перестраиваться под потребности рынка без снижения производственных мощностей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9284" y="711066"/>
            <a:ext cx="202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стороны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2333" y="1031345"/>
            <a:ext cx="34541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Высокий процент износа оборудования, зданий, сооружений и инженерных сетей.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Низкий уровень автоматизации и механизации производственных процессов.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Высокий уровень потребления энергоресурсов при производстве спирта из зерна.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Использование речной воды в технологическом цикле.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Отсутствие возможности  складирования запасов мелассы приводит к финансовым потерям вследствие невозможности нивелирования сезонного роста цен. </a:t>
            </a:r>
            <a:endParaRPr lang="ru-RU" sz="1400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9284" y="4355332"/>
            <a:ext cx="94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01897" y="4693886"/>
            <a:ext cx="32743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Угроза остановки производства, инцидентов на опасных производственных объектах завода вследствие  отсутствия альтернативного источника электроснабжения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4448986" y="51248"/>
            <a:ext cx="1503120" cy="665792"/>
          </a:xfrm>
          <a:prstGeom prst="curvedDownArrow">
            <a:avLst/>
          </a:prstGeom>
          <a:solidFill>
            <a:srgbClr val="E9E5DC"/>
          </a:solidFill>
          <a:ln w="12700" cap="flat" cmpd="sng" algn="ctr">
            <a:solidFill>
              <a:srgbClr val="E9E5DC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0800000">
            <a:off x="4259062" y="5863437"/>
            <a:ext cx="1503120" cy="690288"/>
          </a:xfrm>
          <a:prstGeom prst="curvedDownArrow">
            <a:avLst/>
          </a:prstGeom>
          <a:solidFill>
            <a:srgbClr val="E9E5DC"/>
          </a:solidFill>
          <a:ln w="12700" cap="flat" cmpd="sng" algn="ctr">
            <a:solidFill>
              <a:srgbClr val="E9E5DC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67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377" y="188640"/>
            <a:ext cx="2065575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2200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12431" y="1052736"/>
            <a:ext cx="7056784" cy="568863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окружающей среды сегодня становятся всё более актуальными, особенно для таких индустриальных регионов,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Курская область.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Спиртовый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Теткинско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Глушковского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является источником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значительного количества отхода органического происхождения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послеспиртовой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барды.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жидкий остаток после перегонки спирта из бражки, который содержит все компоненты зернового сырья за исключением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крахмала. Количество барды превышает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произведённого спирта в 12 раз и составляет до 900 тонн в сутки.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неполном объеме,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попадет в окружающую среду и в процессе биологического разложения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выделением опасных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приведет к масштабному экологическому бедствию.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691680" y="2276872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https://cf.ppt-online.org/files/slide/w/Wvcd6eb5qnyK0gaThfS38zQp9usFmNr2MYXo7C/slide-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36004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221088"/>
            <a:ext cx="33123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4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3"/>
            <a:ext cx="4104456" cy="43204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1800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AD0"/>
              </a:clrFrom>
              <a:clrTo>
                <a:srgbClr val="FFEAD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t="9953" r="56641" b="6090"/>
          <a:stretch>
            <a:fillRect/>
          </a:stretch>
        </p:blipFill>
        <p:spPr bwMode="auto">
          <a:xfrm>
            <a:off x="-54131" y="-24052"/>
            <a:ext cx="1540691" cy="6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836712"/>
            <a:ext cx="7056784" cy="5616624"/>
          </a:xfrm>
        </p:spPr>
        <p:txBody>
          <a:bodyPr>
            <a:noAutofit/>
          </a:bodyPr>
          <a:lstStyle/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проектной документации, экспертиза</a:t>
            </a:r>
          </a:p>
          <a:p>
            <a:pPr algn="l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8 месяцев,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2021г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январь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Bef>
                <a:spcPts val="4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рабочей документации</a:t>
            </a:r>
          </a:p>
          <a:p>
            <a:pPr algn="l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3 месяца,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2022г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март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Изготовление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в том числе разработка базового и детального инжиниринга</a:t>
            </a:r>
          </a:p>
          <a:p>
            <a:pPr algn="l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4 месяца,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Bef>
                <a:spcPts val="4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Доставка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растаможка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3 месяца,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апрель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Bef>
                <a:spcPts val="4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строительно-монтажных работ</a:t>
            </a:r>
          </a:p>
          <a:p>
            <a:pPr algn="l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11 месяцев,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2022г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март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Bef>
                <a:spcPts val="4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Пуско-наладочные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ввод в эксплуатацию</a:t>
            </a:r>
          </a:p>
          <a:p>
            <a:pPr algn="l">
              <a:spcBef>
                <a:spcPts val="4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2 месяца,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2023г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апрель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50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399099" y="2253889"/>
            <a:ext cx="20482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89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1188</Words>
  <Application>Microsoft Office PowerPoint</Application>
  <PresentationFormat>Экран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ЦЕЛЬ ПРОЕКТА</vt:lpstr>
      <vt:lpstr>ЗАДАЧИ ПРОЕКТА</vt:lpstr>
      <vt:lpstr>Объект исследования  </vt:lpstr>
      <vt:lpstr>Объект исследования  </vt:lpstr>
      <vt:lpstr>Слайд 6</vt:lpstr>
      <vt:lpstr>Слайд 7</vt:lpstr>
      <vt:lpstr>ПРОБЛЕМА</vt:lpstr>
      <vt:lpstr>ЭТАПЫ РЕАЛИЗАЦИИ ПРОЕКТА</vt:lpstr>
      <vt:lpstr>РЕСУРСЫ</vt:lpstr>
      <vt:lpstr>ОЖИДАЕМЫЕ РЕЗУЛЬТАТЫ</vt:lpstr>
      <vt:lpstr>КОМАНДА ПРОЕКТА</vt:lpstr>
      <vt:lpstr>ЗАКЛЮЧЕНИЕ</vt:lpstr>
      <vt:lpstr> СПАСИБО ЗА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1</cp:lastModifiedBy>
  <cp:revision>61</cp:revision>
  <dcterms:created xsi:type="dcterms:W3CDTF">2021-03-21T14:49:38Z</dcterms:created>
  <dcterms:modified xsi:type="dcterms:W3CDTF">2022-12-14T09:20:41Z</dcterms:modified>
</cp:coreProperties>
</file>