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85" r:id="rId5"/>
    <p:sldId id="286" r:id="rId6"/>
    <p:sldId id="302" r:id="rId7"/>
    <p:sldId id="287" r:id="rId8"/>
    <p:sldId id="288" r:id="rId9"/>
    <p:sldId id="289" r:id="rId10"/>
    <p:sldId id="293" r:id="rId11"/>
    <p:sldId id="294" r:id="rId12"/>
    <p:sldId id="295" r:id="rId13"/>
    <p:sldId id="296" r:id="rId14"/>
    <p:sldId id="297" r:id="rId15"/>
    <p:sldId id="298" r:id="rId16"/>
    <p:sldId id="299" r:id="rId17"/>
    <p:sldId id="300" r:id="rId18"/>
    <p:sldId id="301" r:id="rId19"/>
    <p:sldId id="271"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5AB6B5-024C-4096-8B03-CCC82D824205}"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5AB6B5-024C-4096-8B03-CCC82D8242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5AB6B5-024C-4096-8B03-CCC82D8242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5AB6B5-024C-4096-8B03-CCC82D824205}"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5AB6B5-024C-4096-8B03-CCC82D8242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5AB6B5-024C-4096-8B03-CCC82D824205}"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E5AB6B5-024C-4096-8B03-CCC82D824205}"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5AB6B5-024C-4096-8B03-CCC82D8242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E5AB6B5-024C-4096-8B03-CCC82D8242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5AB6B5-024C-4096-8B03-CCC82D8242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A44231-BA46-4058-891B-196A4597E850}" type="datetimeFigureOut">
              <a:rPr lang="ru-RU" smtClean="0"/>
              <a:pPr/>
              <a:t>14.12.2022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5AB6B5-024C-4096-8B03-CCC82D824205}"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4A44231-BA46-4058-891B-196A4597E850}" type="datetimeFigureOut">
              <a:rPr lang="ru-RU" smtClean="0"/>
              <a:pPr/>
              <a:t>14.12.2022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E5AB6B5-024C-4096-8B03-CCC82D82420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67438" y="4293096"/>
            <a:ext cx="5637010" cy="882119"/>
          </a:xfrm>
        </p:spPr>
        <p:txBody>
          <a:bodyPr>
            <a:noAutofit/>
          </a:bodyPr>
          <a:lstStyle/>
          <a:p>
            <a:pPr algn="r"/>
            <a:r>
              <a:rPr lang="ru-RU" sz="2800" dirty="0" err="1" smtClean="0">
                <a:solidFill>
                  <a:srgbClr val="002060"/>
                </a:solidFill>
              </a:rPr>
              <a:t>Гостев</a:t>
            </a:r>
            <a:r>
              <a:rPr lang="ru-RU" sz="2800" dirty="0" smtClean="0">
                <a:solidFill>
                  <a:srgbClr val="002060"/>
                </a:solidFill>
              </a:rPr>
              <a:t> А.В.</a:t>
            </a:r>
          </a:p>
          <a:p>
            <a:pPr algn="r"/>
            <a:endParaRPr lang="ru-RU" sz="2800" dirty="0" smtClean="0">
              <a:solidFill>
                <a:srgbClr val="002060"/>
              </a:solidFill>
            </a:endParaRPr>
          </a:p>
          <a:p>
            <a:pPr algn="r"/>
            <a:r>
              <a:rPr lang="ru-RU" sz="2800" dirty="0">
                <a:solidFill>
                  <a:srgbClr val="002060"/>
                </a:solidFill>
              </a:rPr>
              <a:t>Научный руководитель:</a:t>
            </a:r>
          </a:p>
          <a:p>
            <a:pPr algn="r"/>
            <a:r>
              <a:rPr lang="ru-RU" sz="2800" dirty="0">
                <a:solidFill>
                  <a:srgbClr val="002060"/>
                </a:solidFill>
              </a:rPr>
              <a:t>к.э.н., доцент </a:t>
            </a:r>
            <a:r>
              <a:rPr lang="ru-RU" sz="2800" dirty="0" err="1">
                <a:solidFill>
                  <a:srgbClr val="002060"/>
                </a:solidFill>
              </a:rPr>
              <a:t>Трубникова</a:t>
            </a:r>
            <a:r>
              <a:rPr lang="ru-RU" sz="2800" dirty="0">
                <a:solidFill>
                  <a:srgbClr val="002060"/>
                </a:solidFill>
              </a:rPr>
              <a:t> В.В.</a:t>
            </a:r>
            <a:endParaRPr lang="ru-RU" sz="2800" dirty="0" smtClean="0">
              <a:solidFill>
                <a:srgbClr val="002060"/>
              </a:solidFill>
            </a:endParaRPr>
          </a:p>
        </p:txBody>
      </p:sp>
      <p:sp>
        <p:nvSpPr>
          <p:cNvPr id="2" name="Заголовок 1"/>
          <p:cNvSpPr>
            <a:spLocks noGrp="1"/>
          </p:cNvSpPr>
          <p:nvPr>
            <p:ph type="ctrTitle"/>
          </p:nvPr>
        </p:nvSpPr>
        <p:spPr>
          <a:xfrm>
            <a:off x="2709154" y="627721"/>
            <a:ext cx="6136892" cy="1793167"/>
          </a:xfrm>
          <a:effectLst/>
        </p:spPr>
        <p:txBody>
          <a:bodyPr/>
          <a:lstStyle/>
          <a:p>
            <a:pPr marL="182880" indent="0" algn="ctr">
              <a:buNone/>
            </a:pPr>
            <a:r>
              <a:rPr lang="ru-RU" sz="3600" dirty="0">
                <a:solidFill>
                  <a:srgbClr val="0070C0"/>
                </a:solidFill>
                <a:effectLst/>
              </a:rPr>
              <a:t>Развитие кадрового потенциала ФГБНУ «Курский ФАНЦ» в контексте реализации национального проекта «Наука и университеты»</a:t>
            </a:r>
            <a:endParaRPr lang="ru-RU" sz="36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pic>
        <p:nvPicPr>
          <p:cNvPr id="4" name="Picture 2" descr="C:\Users\gav33\OneDrive\Рабочий стол\Логотипы\ФАНЦ\Лого.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3377" y="620688"/>
            <a:ext cx="2432060" cy="41239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3010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27884482"/>
              </p:ext>
            </p:extLst>
          </p:nvPr>
        </p:nvGraphicFramePr>
        <p:xfrm>
          <a:off x="323528" y="515519"/>
          <a:ext cx="8568952" cy="6153841"/>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xmlns="" val="20000"/>
                    </a:ext>
                  </a:extLst>
                </a:gridCol>
                <a:gridCol w="6264696">
                  <a:extLst>
                    <a:ext uri="{9D8B030D-6E8A-4147-A177-3AD203B41FA5}">
                      <a16:colId xmlns:a16="http://schemas.microsoft.com/office/drawing/2014/main" xmlns="" val="20001"/>
                    </a:ext>
                  </a:extLst>
                </a:gridCol>
              </a:tblGrid>
              <a:tr h="560179">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Задачи кадровой политики</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Основные направления реализации кадровой политики</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0"/>
                  </a:ext>
                </a:extLst>
              </a:tr>
              <a:tr h="280089">
                <a:tc rowSpan="5">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Создание условий для профессионального и карьерного роста сотрудников, привлечение и профессионально - квалификационный отбор персонала </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tc>
                  <a:txBody>
                    <a:bodyPr/>
                    <a:lstStyle/>
                    <a:p>
                      <a:pPr algn="just">
                        <a:spcAft>
                          <a:spcPts val="0"/>
                        </a:spcAft>
                      </a:pPr>
                      <a:r>
                        <a:rPr lang="ru-RU" sz="1800">
                          <a:effectLst/>
                          <a:latin typeface="Times New Roman" panose="02020603050405020304" pitchFamily="18" charset="0"/>
                          <a:cs typeface="Times New Roman" panose="02020603050405020304" pitchFamily="18" charset="0"/>
                        </a:rPr>
                        <a:t>Развитие работы с молодежью</a:t>
                      </a:r>
                      <a:endParaRPr lang="ru-RU" sz="180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1"/>
                  </a:ext>
                </a:extLst>
              </a:tr>
              <a:tr h="560179">
                <a:tc vMerge="1">
                  <a:txBody>
                    <a:bodyPr/>
                    <a:lstStyle/>
                    <a:p>
                      <a:endParaRPr lang="ru-RU"/>
                    </a:p>
                  </a:txBody>
                  <a:tcPr/>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Создание кадрового резерва руководителей структурных подразделений</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2"/>
                  </a:ext>
                </a:extLst>
              </a:tr>
              <a:tr h="720946">
                <a:tc vMerge="1">
                  <a:txBody>
                    <a:bodyPr/>
                    <a:lstStyle/>
                    <a:p>
                      <a:endParaRPr lang="ru-RU"/>
                    </a:p>
                  </a:txBody>
                  <a:tcPr/>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Проведение ежегодного мониторинга эффективности научной деятельности научных сотрудников Центра, модернизация система ее оценки, анализ полученных результатов</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3"/>
                  </a:ext>
                </a:extLst>
              </a:tr>
              <a:tr h="840268">
                <a:tc vMerge="1">
                  <a:txBody>
                    <a:bodyPr/>
                    <a:lstStyle/>
                    <a:p>
                      <a:endParaRPr lang="ru-RU"/>
                    </a:p>
                  </a:txBody>
                  <a:tcPr/>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Обучение, подготовка, переподготовка и повышение квалификации сотрудников по программам высшего и дополнительного профессионального образования</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4"/>
                  </a:ext>
                </a:extLst>
              </a:tr>
              <a:tr h="842154">
                <a:tc vMerge="1">
                  <a:txBody>
                    <a:bodyPr/>
                    <a:lstStyle/>
                    <a:p>
                      <a:endParaRPr lang="ru-RU"/>
                    </a:p>
                  </a:txBody>
                  <a:tcPr/>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Активный поиск и привлечение в научные и производственные подразделения высококвалифицированных сотрудников</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5"/>
                  </a:ext>
                </a:extLst>
              </a:tr>
              <a:tr h="514297">
                <a:tc rowSpan="3">
                  <a:txBody>
                    <a:bodyPr/>
                    <a:lstStyle/>
                    <a:p>
                      <a:pPr algn="just">
                        <a:spcAft>
                          <a:spcPts val="0"/>
                        </a:spcAft>
                      </a:pPr>
                      <a:r>
                        <a:rPr lang="ru-RU" sz="1800">
                          <a:effectLst/>
                          <a:latin typeface="Times New Roman" panose="02020603050405020304" pitchFamily="18" charset="0"/>
                          <a:cs typeface="Times New Roman" panose="02020603050405020304" pitchFamily="18" charset="0"/>
                        </a:rPr>
                        <a:t>Совершенствование системы оплаты труда, мотивации и стимулирования сотрудников</a:t>
                      </a:r>
                      <a:endParaRPr lang="ru-RU" sz="1800">
                        <a:effectLst/>
                        <a:latin typeface="Times New Roman" panose="02020603050405020304" pitchFamily="18" charset="0"/>
                        <a:ea typeface="Times New Roman"/>
                        <a:cs typeface="Times New Roman" panose="02020603050405020304" pitchFamily="18" charset="0"/>
                      </a:endParaRPr>
                    </a:p>
                  </a:txBody>
                  <a:tcPr marL="50013" marR="50013" marT="0" marB="0"/>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Совершенствование системы оплаты труда в рамках выполнения приказа </a:t>
                      </a:r>
                      <a:r>
                        <a:rPr lang="ru-RU" sz="1800" dirty="0" err="1">
                          <a:effectLst/>
                          <a:latin typeface="Times New Roman" panose="02020603050405020304" pitchFamily="18" charset="0"/>
                          <a:cs typeface="Times New Roman" panose="02020603050405020304" pitchFamily="18" charset="0"/>
                        </a:rPr>
                        <a:t>Минобрнауки</a:t>
                      </a:r>
                      <a:r>
                        <a:rPr lang="ru-RU" sz="1800" dirty="0">
                          <a:effectLst/>
                          <a:latin typeface="Times New Roman" panose="02020603050405020304" pitchFamily="18" charset="0"/>
                          <a:cs typeface="Times New Roman" panose="02020603050405020304" pitchFamily="18" charset="0"/>
                        </a:rPr>
                        <a:t> РФ №71 от 01.02.2021</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6"/>
                  </a:ext>
                </a:extLst>
              </a:tr>
              <a:tr h="1195316">
                <a:tc vMerge="1">
                  <a:txBody>
                    <a:bodyPr/>
                    <a:lstStyle/>
                    <a:p>
                      <a:endParaRPr lang="ru-RU"/>
                    </a:p>
                  </a:txBody>
                  <a:tcPr/>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Разработка и внедрение систем мотивации и стимулирования сотрудников, направленных на повышение результативности труда, а также на </a:t>
                      </a:r>
                      <a:r>
                        <a:rPr lang="ru-RU" sz="1800" dirty="0" err="1">
                          <a:effectLst/>
                          <a:latin typeface="Times New Roman" panose="02020603050405020304" pitchFamily="18" charset="0"/>
                          <a:cs typeface="Times New Roman" panose="02020603050405020304" pitchFamily="18" charset="0"/>
                        </a:rPr>
                        <a:t>командообразование</a:t>
                      </a:r>
                      <a:r>
                        <a:rPr lang="ru-RU" sz="1800" dirty="0">
                          <a:effectLst/>
                          <a:latin typeface="Times New Roman" panose="02020603050405020304" pitchFamily="18" charset="0"/>
                          <a:cs typeface="Times New Roman" panose="02020603050405020304" pitchFamily="18" charset="0"/>
                        </a:rPr>
                        <a:t>, отладку рабочих отношений в коллективе и повышение общей эффективности работы Центра</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7"/>
                  </a:ext>
                </a:extLst>
              </a:tr>
              <a:tr h="327772">
                <a:tc vMerge="1">
                  <a:txBody>
                    <a:bodyPr/>
                    <a:lstStyle/>
                    <a:p>
                      <a:endParaRPr lang="ru-RU"/>
                    </a:p>
                  </a:txBody>
                  <a:tcPr/>
                </a:tc>
                <a:tc>
                  <a:txBody>
                    <a:bodyPr/>
                    <a:lstStyle/>
                    <a:p>
                      <a:pPr algn="just">
                        <a:spcAft>
                          <a:spcPts val="0"/>
                        </a:spcAft>
                      </a:pPr>
                      <a:r>
                        <a:rPr lang="ru-RU" sz="1800" dirty="0">
                          <a:effectLst/>
                          <a:latin typeface="Times New Roman" panose="02020603050405020304" pitchFamily="18" charset="0"/>
                          <a:cs typeface="Times New Roman" panose="02020603050405020304" pitchFamily="18" charset="0"/>
                        </a:rPr>
                        <a:t>Разработка и внедрение мер социальной поддержки персонала</a:t>
                      </a:r>
                      <a:endParaRPr lang="ru-RU" sz="1800" dirty="0">
                        <a:effectLst/>
                        <a:latin typeface="Times New Roman" panose="02020603050405020304" pitchFamily="18" charset="0"/>
                        <a:ea typeface="Times New Roman"/>
                        <a:cs typeface="Times New Roman" panose="02020603050405020304" pitchFamily="18" charset="0"/>
                      </a:endParaRPr>
                    </a:p>
                  </a:txBody>
                  <a:tcPr marL="50013" marR="50013" marT="0" marB="0"/>
                </a:tc>
                <a:extLst>
                  <a:ext uri="{0D108BD9-81ED-4DB2-BD59-A6C34878D82A}">
                    <a16:rowId xmlns:a16="http://schemas.microsoft.com/office/drawing/2014/main" xmlns="" val="10008"/>
                  </a:ext>
                </a:extLst>
              </a:tr>
            </a:tbl>
          </a:graphicData>
        </a:graphic>
      </p:graphicFrame>
      <p:sp>
        <p:nvSpPr>
          <p:cNvPr id="5" name="Прямоугольник 4"/>
          <p:cNvSpPr/>
          <p:nvPr/>
        </p:nvSpPr>
        <p:spPr>
          <a:xfrm>
            <a:off x="179512" y="116632"/>
            <a:ext cx="8856984" cy="369332"/>
          </a:xfrm>
          <a:prstGeom prst="rect">
            <a:avLst/>
          </a:prstGeom>
        </p:spPr>
        <p:txBody>
          <a:bodyPr wrap="square">
            <a:spAutoFit/>
          </a:bodyPr>
          <a:lstStyle/>
          <a:p>
            <a:r>
              <a:rPr lang="ru-RU" dirty="0"/>
              <a:t>Основные направления развития кадрового потенциала ФГБНУ «Курский ФАНЦ»</a:t>
            </a:r>
          </a:p>
        </p:txBody>
      </p:sp>
    </p:spTree>
    <p:extLst>
      <p:ext uri="{BB962C8B-B14F-4D97-AF65-F5344CB8AC3E}">
        <p14:creationId xmlns:p14="http://schemas.microsoft.com/office/powerpoint/2010/main" xmlns="" val="272514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402" t="32319" r="26875" b="22464"/>
          <a:stretch/>
        </p:blipFill>
        <p:spPr bwMode="auto">
          <a:xfrm>
            <a:off x="107504" y="116633"/>
            <a:ext cx="4536504" cy="2979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053" t="32281" r="29236" b="28421"/>
          <a:stretch/>
        </p:blipFill>
        <p:spPr bwMode="auto">
          <a:xfrm>
            <a:off x="4572000" y="116632"/>
            <a:ext cx="4475746" cy="26950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6"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158" t="31017" r="28131" b="30526"/>
          <a:stretch/>
        </p:blipFill>
        <p:spPr bwMode="auto">
          <a:xfrm>
            <a:off x="4770630" y="2852937"/>
            <a:ext cx="4277117"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4132" t="32982" r="27185" b="27859"/>
          <a:stretch/>
        </p:blipFill>
        <p:spPr bwMode="auto">
          <a:xfrm>
            <a:off x="89672" y="3077740"/>
            <a:ext cx="4716379" cy="2685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654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706518060"/>
              </p:ext>
            </p:extLst>
          </p:nvPr>
        </p:nvGraphicFramePr>
        <p:xfrm>
          <a:off x="323528" y="1326976"/>
          <a:ext cx="8568952" cy="5486400"/>
        </p:xfrm>
        <a:graphic>
          <a:graphicData uri="http://schemas.openxmlformats.org/drawingml/2006/table">
            <a:tbl>
              <a:tblPr firstRow="1" firstCol="1" bandRow="1">
                <a:tableStyleId>{5C22544A-7EE6-4342-B048-85BDC9FD1C3A}</a:tableStyleId>
              </a:tblPr>
              <a:tblGrid>
                <a:gridCol w="3841933">
                  <a:extLst>
                    <a:ext uri="{9D8B030D-6E8A-4147-A177-3AD203B41FA5}">
                      <a16:colId xmlns:a16="http://schemas.microsoft.com/office/drawing/2014/main" xmlns="" val="20000"/>
                    </a:ext>
                  </a:extLst>
                </a:gridCol>
                <a:gridCol w="1618033">
                  <a:extLst>
                    <a:ext uri="{9D8B030D-6E8A-4147-A177-3AD203B41FA5}">
                      <a16:colId xmlns:a16="http://schemas.microsoft.com/office/drawing/2014/main" xmlns="" val="20001"/>
                    </a:ext>
                  </a:extLst>
                </a:gridCol>
                <a:gridCol w="1618033">
                  <a:extLst>
                    <a:ext uri="{9D8B030D-6E8A-4147-A177-3AD203B41FA5}">
                      <a16:colId xmlns:a16="http://schemas.microsoft.com/office/drawing/2014/main" xmlns="" val="20002"/>
                    </a:ext>
                  </a:extLst>
                </a:gridCol>
                <a:gridCol w="1490953">
                  <a:extLst>
                    <a:ext uri="{9D8B030D-6E8A-4147-A177-3AD203B41FA5}">
                      <a16:colId xmlns:a16="http://schemas.microsoft.com/office/drawing/2014/main" xmlns="" val="20003"/>
                    </a:ext>
                  </a:extLst>
                </a:gridCol>
              </a:tblGrid>
              <a:tr h="0">
                <a:tc rowSpan="2">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Наименование показателя</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gridSpan="3">
                  <a:txBody>
                    <a:bodyPr/>
                    <a:lstStyle/>
                    <a:p>
                      <a:pPr algn="ctr">
                        <a:spcAft>
                          <a:spcPts val="0"/>
                        </a:spcAft>
                      </a:pPr>
                      <a:r>
                        <a:rPr lang="ru-RU" sz="2400">
                          <a:effectLst/>
                          <a:latin typeface="Times New Roman" panose="02020603050405020304" pitchFamily="18" charset="0"/>
                          <a:cs typeface="Times New Roman" panose="02020603050405020304" pitchFamily="18" charset="0"/>
                        </a:rPr>
                        <a:t>Целевой ориентир (по годам)</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0">
                <a:tc vMerge="1">
                  <a:txBody>
                    <a:bodyPr/>
                    <a:lstStyle/>
                    <a:p>
                      <a:endParaRPr lang="ru-RU"/>
                    </a:p>
                  </a:txBody>
                  <a:tcP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2022</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2023</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2024</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0">
                <a:tc>
                  <a:txBody>
                    <a:bodyPr/>
                    <a:lstStyle/>
                    <a:p>
                      <a:pPr algn="just">
                        <a:spcAft>
                          <a:spcPts val="0"/>
                        </a:spcAft>
                      </a:pPr>
                      <a:r>
                        <a:rPr lang="ru-RU" sz="2400" dirty="0">
                          <a:effectLst/>
                          <a:latin typeface="Times New Roman" panose="02020603050405020304" pitchFamily="18" charset="0"/>
                          <a:cs typeface="Times New Roman" panose="02020603050405020304" pitchFamily="18" charset="0"/>
                        </a:rPr>
                        <a:t>Увеличение объема внебюджетных средств</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Не менее, </a:t>
                      </a:r>
                    </a:p>
                    <a:p>
                      <a:pPr algn="ctr">
                        <a:spcAft>
                          <a:spcPts val="0"/>
                        </a:spcAft>
                      </a:pPr>
                      <a:r>
                        <a:rPr lang="ru-RU" sz="2400" dirty="0">
                          <a:effectLst/>
                          <a:latin typeface="Times New Roman" panose="02020603050405020304" pitchFamily="18" charset="0"/>
                          <a:cs typeface="Times New Roman" panose="02020603050405020304" pitchFamily="18" charset="0"/>
                        </a:rPr>
                        <a:t>чем в 1,2 раза</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Не менее, </a:t>
                      </a:r>
                    </a:p>
                    <a:p>
                      <a:pPr algn="ctr">
                        <a:spcAft>
                          <a:spcPts val="0"/>
                        </a:spcAft>
                      </a:pPr>
                      <a:r>
                        <a:rPr lang="ru-RU" sz="2400">
                          <a:effectLst/>
                          <a:latin typeface="Times New Roman" panose="02020603050405020304" pitchFamily="18" charset="0"/>
                          <a:cs typeface="Times New Roman" panose="02020603050405020304" pitchFamily="18" charset="0"/>
                        </a:rPr>
                        <a:t>чем в 1,45 раз</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Не менее, </a:t>
                      </a:r>
                    </a:p>
                    <a:p>
                      <a:pPr algn="ctr">
                        <a:spcAft>
                          <a:spcPts val="0"/>
                        </a:spcAft>
                      </a:pPr>
                      <a:r>
                        <a:rPr lang="ru-RU" sz="2400">
                          <a:effectLst/>
                          <a:latin typeface="Times New Roman" panose="02020603050405020304" pitchFamily="18" charset="0"/>
                          <a:cs typeface="Times New Roman" panose="02020603050405020304" pitchFamily="18" charset="0"/>
                        </a:rPr>
                        <a:t>чем в 1,6 раз</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algn="just">
                        <a:spcAft>
                          <a:spcPts val="0"/>
                        </a:spcAft>
                      </a:pPr>
                      <a:r>
                        <a:rPr lang="ru-RU" sz="2400" dirty="0">
                          <a:effectLst/>
                          <a:latin typeface="Times New Roman" panose="02020603050405020304" pitchFamily="18" charset="0"/>
                          <a:cs typeface="Times New Roman" panose="02020603050405020304" pitchFamily="18" charset="0"/>
                        </a:rPr>
                        <a:t>Отношение внебюджетных средств и бюджетных ассигнований</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0,56</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0,57</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0,58</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0">
                <a:tc>
                  <a:txBody>
                    <a:bodyPr/>
                    <a:lstStyle/>
                    <a:p>
                      <a:pPr algn="just">
                        <a:spcAft>
                          <a:spcPts val="0"/>
                        </a:spcAft>
                      </a:pPr>
                      <a:r>
                        <a:rPr lang="ru-RU" sz="2400">
                          <a:effectLst/>
                          <a:latin typeface="Times New Roman" panose="02020603050405020304" pitchFamily="18" charset="0"/>
                          <a:cs typeface="Times New Roman" panose="02020603050405020304" pitchFamily="18" charset="0"/>
                        </a:rPr>
                        <a:t>Доля исследователей в возрасте до 39 лет в общей численности российских исследователей,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43,9</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44,2</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45,0</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0">
                <a:tc>
                  <a:txBody>
                    <a:bodyPr/>
                    <a:lstStyle/>
                    <a:p>
                      <a:pPr algn="just">
                        <a:spcAft>
                          <a:spcPts val="0"/>
                        </a:spcAft>
                      </a:pPr>
                      <a:r>
                        <a:rPr lang="ru-RU" sz="2400">
                          <a:effectLst/>
                          <a:latin typeface="Times New Roman" panose="02020603050405020304" pitchFamily="18" charset="0"/>
                          <a:cs typeface="Times New Roman" panose="02020603050405020304" pitchFamily="18" charset="0"/>
                        </a:rPr>
                        <a:t>Обновление приборной базы научных организаций,%</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27</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40</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50</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5" name="Прямоугольник 4"/>
          <p:cNvSpPr/>
          <p:nvPr/>
        </p:nvSpPr>
        <p:spPr>
          <a:xfrm>
            <a:off x="179512" y="116632"/>
            <a:ext cx="8784976" cy="1200329"/>
          </a:xfrm>
          <a:prstGeom prst="rect">
            <a:avLst/>
          </a:prstGeom>
        </p:spPr>
        <p:txBody>
          <a:bodyPr wrap="square">
            <a:spAutoFit/>
          </a:bodyPr>
          <a:lstStyle/>
          <a:p>
            <a:pPr algn="ctr"/>
            <a:r>
              <a:rPr lang="ru-RU" sz="2400" dirty="0"/>
              <a:t>Ключевые показатели национального проекта «Наука и университеты», являющиеся целевыми ориентирами </a:t>
            </a:r>
            <a:endParaRPr lang="ru-RU" sz="2400" dirty="0" smtClean="0"/>
          </a:p>
          <a:p>
            <a:pPr algn="ctr"/>
            <a:r>
              <a:rPr lang="ru-RU" sz="2400" dirty="0" smtClean="0"/>
              <a:t>для </a:t>
            </a:r>
            <a:r>
              <a:rPr lang="ru-RU" sz="2400" dirty="0"/>
              <a:t>научно-исследовательских организаций</a:t>
            </a:r>
          </a:p>
        </p:txBody>
      </p:sp>
    </p:spTree>
    <p:extLst>
      <p:ext uri="{BB962C8B-B14F-4D97-AF65-F5344CB8AC3E}">
        <p14:creationId xmlns:p14="http://schemas.microsoft.com/office/powerpoint/2010/main" xmlns="" val="3948077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07847394"/>
              </p:ext>
            </p:extLst>
          </p:nvPr>
        </p:nvGraphicFramePr>
        <p:xfrm>
          <a:off x="395536" y="692696"/>
          <a:ext cx="8568952" cy="5791200"/>
        </p:xfrm>
        <a:graphic>
          <a:graphicData uri="http://schemas.openxmlformats.org/drawingml/2006/table">
            <a:tbl>
              <a:tblPr firstRow="1" firstCol="1" bandRow="1">
                <a:tableStyleId>{5C22544A-7EE6-4342-B048-85BDC9FD1C3A}</a:tableStyleId>
              </a:tblPr>
              <a:tblGrid>
                <a:gridCol w="295232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tblGrid>
              <a:tr h="1392155">
                <a:tc>
                  <a:txBody>
                    <a:bodyPr/>
                    <a:lstStyle/>
                    <a:p>
                      <a:pPr algn="just">
                        <a:spcAft>
                          <a:spcPts val="0"/>
                        </a:spcAft>
                      </a:pPr>
                      <a:r>
                        <a:rPr lang="ru-RU" sz="2000" dirty="0">
                          <a:effectLst/>
                        </a:rPr>
                        <a:t>Наименование показателя</a:t>
                      </a:r>
                      <a:endParaRPr lang="ru-RU" sz="2000" dirty="0">
                        <a:effectLst/>
                        <a:latin typeface="Times New Roman"/>
                        <a:ea typeface="Times New Roman"/>
                        <a:cs typeface="Times New Roman"/>
                      </a:endParaRPr>
                    </a:p>
                  </a:txBody>
                  <a:tcPr marL="68580" marR="68580" marT="0" marB="0"/>
                </a:tc>
                <a:tc>
                  <a:txBody>
                    <a:bodyPr/>
                    <a:lstStyle/>
                    <a:p>
                      <a:pPr algn="ctr">
                        <a:spcAft>
                          <a:spcPts val="0"/>
                        </a:spcAft>
                      </a:pPr>
                      <a:r>
                        <a:rPr lang="ru-RU" sz="2000" dirty="0">
                          <a:effectLst/>
                        </a:rPr>
                        <a:t>Фактические значения в ФГБНУ «Курский ФАНЦ» </a:t>
                      </a:r>
                    </a:p>
                    <a:p>
                      <a:pPr algn="ctr">
                        <a:spcAft>
                          <a:spcPts val="0"/>
                        </a:spcAft>
                      </a:pPr>
                      <a:r>
                        <a:rPr lang="ru-RU" sz="2000" dirty="0">
                          <a:effectLst/>
                        </a:rPr>
                        <a:t>в 2021 году</a:t>
                      </a:r>
                      <a:endParaRPr lang="ru-RU" sz="2000" dirty="0">
                        <a:effectLst/>
                        <a:latin typeface="Times New Roman"/>
                        <a:ea typeface="Times New Roman"/>
                        <a:cs typeface="Times New Roman"/>
                      </a:endParaRPr>
                    </a:p>
                  </a:txBody>
                  <a:tcPr marL="68580" marR="68580" marT="0" marB="0"/>
                </a:tc>
                <a:tc>
                  <a:txBody>
                    <a:bodyPr/>
                    <a:lstStyle/>
                    <a:p>
                      <a:pPr algn="ctr">
                        <a:spcAft>
                          <a:spcPts val="0"/>
                        </a:spcAft>
                      </a:pPr>
                      <a:r>
                        <a:rPr lang="ru-RU" sz="2000" dirty="0">
                          <a:effectLst/>
                        </a:rPr>
                        <a:t>Целевой ориентир Нацпроекта «Наука и университеты» </a:t>
                      </a:r>
                    </a:p>
                    <a:p>
                      <a:pPr algn="ctr">
                        <a:spcAft>
                          <a:spcPts val="0"/>
                        </a:spcAft>
                      </a:pPr>
                      <a:r>
                        <a:rPr lang="ru-RU" sz="2000" dirty="0">
                          <a:effectLst/>
                        </a:rPr>
                        <a:t>в 2022 году</a:t>
                      </a:r>
                      <a:endParaRPr lang="ru-RU" sz="2000" dirty="0">
                        <a:effectLst/>
                        <a:latin typeface="Times New Roman"/>
                        <a:ea typeface="Times New Roman"/>
                        <a:cs typeface="Times New Roman"/>
                      </a:endParaRPr>
                    </a:p>
                  </a:txBody>
                  <a:tcPr marL="68580" marR="68580" marT="0" marB="0"/>
                </a:tc>
                <a:tc>
                  <a:txBody>
                    <a:bodyPr/>
                    <a:lstStyle/>
                    <a:p>
                      <a:pPr algn="ctr">
                        <a:spcAft>
                          <a:spcPts val="0"/>
                        </a:spcAft>
                      </a:pPr>
                      <a:r>
                        <a:rPr lang="ru-RU" sz="2000" dirty="0">
                          <a:effectLst/>
                        </a:rPr>
                        <a:t>Разница, %</a:t>
                      </a:r>
                      <a:endParaRPr lang="ru-RU"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0"/>
                  </a:ext>
                </a:extLst>
              </a:tr>
              <a:tr h="928103">
                <a:tc>
                  <a:txBody>
                    <a:bodyPr/>
                    <a:lstStyle/>
                    <a:p>
                      <a:pPr algn="just">
                        <a:spcAft>
                          <a:spcPts val="0"/>
                        </a:spcAft>
                      </a:pPr>
                      <a:r>
                        <a:rPr lang="ru-RU" sz="2000">
                          <a:effectLst/>
                        </a:rPr>
                        <a:t>Отношение внебюджетных средств и бюджетных ассигнований</a:t>
                      </a:r>
                      <a:endParaRPr lang="ru-RU" sz="2000">
                        <a:effectLst/>
                        <a:latin typeface="Times New Roman"/>
                        <a:ea typeface="Times New Roman"/>
                        <a:cs typeface="Times New Roman"/>
                      </a:endParaRPr>
                    </a:p>
                  </a:txBody>
                  <a:tcPr marL="68580" marR="68580" marT="0" marB="0"/>
                </a:tc>
                <a:tc>
                  <a:txBody>
                    <a:bodyPr/>
                    <a:lstStyle/>
                    <a:p>
                      <a:pPr algn="ctr">
                        <a:spcAft>
                          <a:spcPts val="0"/>
                        </a:spcAft>
                      </a:pPr>
                      <a:r>
                        <a:rPr lang="ru-RU" sz="2000" dirty="0">
                          <a:effectLst/>
                        </a:rPr>
                        <a:t>0,41</a:t>
                      </a:r>
                      <a:endParaRPr lang="ru-RU" sz="20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2000">
                          <a:effectLst/>
                        </a:rPr>
                        <a:t>0,56</a:t>
                      </a:r>
                      <a:endParaRPr lang="ru-RU" sz="2000">
                        <a:effectLst/>
                        <a:latin typeface="Times New Roman"/>
                        <a:ea typeface="Times New Roman"/>
                        <a:cs typeface="Times New Roman"/>
                      </a:endParaRPr>
                    </a:p>
                  </a:txBody>
                  <a:tcPr marL="68580" marR="68580" marT="0" marB="0" anchor="ctr"/>
                </a:tc>
                <a:tc>
                  <a:txBody>
                    <a:bodyPr/>
                    <a:lstStyle/>
                    <a:p>
                      <a:pPr algn="ctr">
                        <a:spcAft>
                          <a:spcPts val="0"/>
                        </a:spcAft>
                      </a:pPr>
                      <a:r>
                        <a:rPr lang="ru-RU" sz="2000" dirty="0">
                          <a:effectLst/>
                        </a:rPr>
                        <a:t>26,8</a:t>
                      </a:r>
                      <a:endParaRPr lang="ru-RU" sz="2000" dirty="0">
                        <a:effectLst/>
                        <a:latin typeface="Times New Roman"/>
                        <a:ea typeface="Times New Roman"/>
                        <a:cs typeface="Times New Roman"/>
                      </a:endParaRPr>
                    </a:p>
                  </a:txBody>
                  <a:tcPr marL="68580" marR="68580" marT="0" marB="0" anchor="ctr">
                    <a:solidFill>
                      <a:srgbClr val="FF0000"/>
                    </a:solidFill>
                  </a:tcPr>
                </a:tc>
                <a:extLst>
                  <a:ext uri="{0D108BD9-81ED-4DB2-BD59-A6C34878D82A}">
                    <a16:rowId xmlns:a16="http://schemas.microsoft.com/office/drawing/2014/main" xmlns="" val="10001"/>
                  </a:ext>
                </a:extLst>
              </a:tr>
              <a:tr h="1160129">
                <a:tc>
                  <a:txBody>
                    <a:bodyPr/>
                    <a:lstStyle/>
                    <a:p>
                      <a:pPr algn="just">
                        <a:spcAft>
                          <a:spcPts val="0"/>
                        </a:spcAft>
                      </a:pPr>
                      <a:r>
                        <a:rPr lang="ru-RU" sz="2000">
                          <a:effectLst/>
                        </a:rPr>
                        <a:t>Доля исследователей в возрасте до 39 лет в общей численности российских исследователей, %</a:t>
                      </a:r>
                      <a:endParaRPr lang="ru-RU" sz="2000">
                        <a:effectLst/>
                        <a:latin typeface="Times New Roman"/>
                        <a:ea typeface="Times New Roman"/>
                        <a:cs typeface="Times New Roman"/>
                      </a:endParaRPr>
                    </a:p>
                  </a:txBody>
                  <a:tcPr marL="68580" marR="68580" marT="0" marB="0"/>
                </a:tc>
                <a:tc>
                  <a:txBody>
                    <a:bodyPr/>
                    <a:lstStyle/>
                    <a:p>
                      <a:pPr algn="ctr">
                        <a:spcAft>
                          <a:spcPts val="0"/>
                        </a:spcAft>
                      </a:pPr>
                      <a:r>
                        <a:rPr lang="ru-RU" sz="2000" dirty="0">
                          <a:effectLst/>
                        </a:rPr>
                        <a:t>29,8</a:t>
                      </a:r>
                      <a:endParaRPr lang="ru-RU" sz="20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2000" dirty="0">
                          <a:effectLst/>
                        </a:rPr>
                        <a:t>43,9</a:t>
                      </a:r>
                      <a:endParaRPr lang="ru-RU" sz="20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2000" dirty="0">
                          <a:effectLst/>
                        </a:rPr>
                        <a:t>32,1</a:t>
                      </a:r>
                      <a:endParaRPr lang="ru-RU" sz="2000" dirty="0">
                        <a:effectLst/>
                        <a:latin typeface="Times New Roman"/>
                        <a:ea typeface="Times New Roman"/>
                        <a:cs typeface="Times New Roman"/>
                      </a:endParaRPr>
                    </a:p>
                  </a:txBody>
                  <a:tcPr marL="68580" marR="68580" marT="0" marB="0" anchor="ctr">
                    <a:solidFill>
                      <a:srgbClr val="FF0000"/>
                    </a:solidFill>
                  </a:tcPr>
                </a:tc>
                <a:extLst>
                  <a:ext uri="{0D108BD9-81ED-4DB2-BD59-A6C34878D82A}">
                    <a16:rowId xmlns:a16="http://schemas.microsoft.com/office/drawing/2014/main" xmlns="" val="10002"/>
                  </a:ext>
                </a:extLst>
              </a:tr>
              <a:tr h="696077">
                <a:tc>
                  <a:txBody>
                    <a:bodyPr/>
                    <a:lstStyle/>
                    <a:p>
                      <a:pPr algn="just">
                        <a:spcAft>
                          <a:spcPts val="0"/>
                        </a:spcAft>
                      </a:pPr>
                      <a:r>
                        <a:rPr lang="ru-RU" sz="2000">
                          <a:effectLst/>
                        </a:rPr>
                        <a:t>Обновление приборной базы научных организаций,%</a:t>
                      </a:r>
                      <a:endParaRPr lang="ru-RU" sz="2000">
                        <a:effectLst/>
                        <a:latin typeface="Times New Roman"/>
                        <a:ea typeface="Times New Roman"/>
                        <a:cs typeface="Times New Roman"/>
                      </a:endParaRPr>
                    </a:p>
                  </a:txBody>
                  <a:tcPr marL="68580" marR="68580" marT="0" marB="0"/>
                </a:tc>
                <a:tc>
                  <a:txBody>
                    <a:bodyPr/>
                    <a:lstStyle/>
                    <a:p>
                      <a:pPr algn="ctr">
                        <a:spcAft>
                          <a:spcPts val="0"/>
                        </a:spcAft>
                      </a:pPr>
                      <a:r>
                        <a:rPr lang="ru-RU" sz="2000">
                          <a:effectLst/>
                        </a:rPr>
                        <a:t>12</a:t>
                      </a:r>
                      <a:endParaRPr lang="ru-RU" sz="2000">
                        <a:effectLst/>
                        <a:latin typeface="Times New Roman"/>
                        <a:ea typeface="Times New Roman"/>
                        <a:cs typeface="Times New Roman"/>
                      </a:endParaRPr>
                    </a:p>
                  </a:txBody>
                  <a:tcPr marL="68580" marR="68580" marT="0" marB="0" anchor="ctr"/>
                </a:tc>
                <a:tc>
                  <a:txBody>
                    <a:bodyPr/>
                    <a:lstStyle/>
                    <a:p>
                      <a:pPr algn="ctr">
                        <a:spcAft>
                          <a:spcPts val="0"/>
                        </a:spcAft>
                      </a:pPr>
                      <a:r>
                        <a:rPr lang="ru-RU" sz="2000" dirty="0">
                          <a:effectLst/>
                        </a:rPr>
                        <a:t>27</a:t>
                      </a:r>
                      <a:endParaRPr lang="ru-RU" sz="2000" dirty="0">
                        <a:effectLst/>
                        <a:latin typeface="Times New Roman"/>
                        <a:ea typeface="Times New Roman"/>
                        <a:cs typeface="Times New Roman"/>
                      </a:endParaRPr>
                    </a:p>
                  </a:txBody>
                  <a:tcPr marL="68580" marR="68580" marT="0" marB="0" anchor="ctr"/>
                </a:tc>
                <a:tc>
                  <a:txBody>
                    <a:bodyPr/>
                    <a:lstStyle/>
                    <a:p>
                      <a:pPr algn="ctr">
                        <a:spcAft>
                          <a:spcPts val="0"/>
                        </a:spcAft>
                      </a:pPr>
                      <a:r>
                        <a:rPr lang="ru-RU" sz="2000" dirty="0">
                          <a:effectLst/>
                        </a:rPr>
                        <a:t>55,6</a:t>
                      </a:r>
                      <a:endParaRPr lang="ru-RU" sz="2000" dirty="0">
                        <a:effectLst/>
                        <a:latin typeface="Times New Roman"/>
                        <a:ea typeface="Times New Roman"/>
                        <a:cs typeface="Times New Roman"/>
                      </a:endParaRPr>
                    </a:p>
                  </a:txBody>
                  <a:tcPr marL="68580" marR="68580" marT="0" marB="0" anchor="ctr">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070827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4231628808"/>
              </p:ext>
            </p:extLst>
          </p:nvPr>
        </p:nvGraphicFramePr>
        <p:xfrm>
          <a:off x="395536" y="836712"/>
          <a:ext cx="8568952" cy="5829672"/>
        </p:xfrm>
        <a:graphic>
          <a:graphicData uri="http://schemas.openxmlformats.org/drawingml/2006/table">
            <a:tbl>
              <a:tblPr firstRow="1" firstCol="1" bandRow="1">
                <a:tableStyleId>{5C22544A-7EE6-4342-B048-85BDC9FD1C3A}</a:tableStyleId>
              </a:tblPr>
              <a:tblGrid>
                <a:gridCol w="2952328">
                  <a:extLst>
                    <a:ext uri="{9D8B030D-6E8A-4147-A177-3AD203B41FA5}">
                      <a16:colId xmlns:a16="http://schemas.microsoft.com/office/drawing/2014/main" xmlns="" val="20000"/>
                    </a:ext>
                  </a:extLst>
                </a:gridCol>
                <a:gridCol w="5616624">
                  <a:extLst>
                    <a:ext uri="{9D8B030D-6E8A-4147-A177-3AD203B41FA5}">
                      <a16:colId xmlns:a16="http://schemas.microsoft.com/office/drawing/2014/main" xmlns="" val="20001"/>
                    </a:ext>
                  </a:extLst>
                </a:gridCol>
              </a:tblGrid>
              <a:tr h="162018">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Основные направления</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Основные мероприятия</a:t>
                      </a:r>
                      <a:endParaRPr lang="ru-RU" sz="200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0"/>
                  </a:ext>
                </a:extLst>
              </a:tr>
              <a:tr h="972108">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Обеспечение сбалансированной возрастной структуры</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Поддержание оптимального возрастного баланса в структурных подразделениях, разработка дополнительных мер по привлечению молодых исследователей в Центр</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1"/>
                  </a:ext>
                </a:extLst>
              </a:tr>
              <a:tr h="810090">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Улучшение условий труда</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Обновление материально-технической и приборно-аналитической базы, создание комфортной среды для проведения исследований</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2"/>
                  </a:ext>
                </a:extLst>
              </a:tr>
              <a:tr h="810090">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Повышение производительности труда</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Разработка мер стимулирования сотрудников Центра в зависимости от персональной и коллективной эффективности труда </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3"/>
                  </a:ext>
                </a:extLst>
              </a:tr>
              <a:tr h="486054">
                <a:tc>
                  <a:txBody>
                    <a:bodyPr/>
                    <a:lstStyle/>
                    <a:p>
                      <a:pPr algn="just">
                        <a:spcAft>
                          <a:spcPts val="0"/>
                        </a:spcAft>
                      </a:pPr>
                      <a:r>
                        <a:rPr lang="ru-RU" sz="2000">
                          <a:effectLst/>
                          <a:latin typeface="Times New Roman" panose="02020603050405020304" pitchFamily="18" charset="0"/>
                          <a:cs typeface="Times New Roman" panose="02020603050405020304" pitchFamily="18" charset="0"/>
                        </a:rPr>
                        <a:t>Улучшение системы материальных поощрений</a:t>
                      </a:r>
                      <a:endParaRPr lang="ru-RU" sz="200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Разработка дополнительных мер по материальному поощрению сотрудников</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4"/>
                  </a:ext>
                </a:extLst>
              </a:tr>
              <a:tr h="648072">
                <a:tc>
                  <a:txBody>
                    <a:bodyPr/>
                    <a:lstStyle/>
                    <a:p>
                      <a:pPr algn="just">
                        <a:spcAft>
                          <a:spcPts val="0"/>
                        </a:spcAft>
                      </a:pPr>
                      <a:r>
                        <a:rPr lang="ru-RU" sz="2000">
                          <a:effectLst/>
                          <a:latin typeface="Times New Roman" panose="02020603050405020304" pitchFamily="18" charset="0"/>
                          <a:cs typeface="Times New Roman" panose="02020603050405020304" pitchFamily="18" charset="0"/>
                        </a:rPr>
                        <a:t>Повышение корпоративной культуры</a:t>
                      </a:r>
                      <a:endParaRPr lang="ru-RU" sz="200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Разработка мероприятий, нацеленных на сплочение коллективов и повышение лояльности сотрудников</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5"/>
                  </a:ext>
                </a:extLst>
              </a:tr>
              <a:tr h="648072">
                <a:tc>
                  <a:txBody>
                    <a:bodyPr/>
                    <a:lstStyle/>
                    <a:p>
                      <a:pPr algn="just">
                        <a:spcAft>
                          <a:spcPts val="0"/>
                        </a:spcAft>
                      </a:pPr>
                      <a:r>
                        <a:rPr lang="ru-RU" sz="2000">
                          <a:effectLst/>
                          <a:latin typeface="Times New Roman" panose="02020603050405020304" pitchFamily="18" charset="0"/>
                          <a:cs typeface="Times New Roman" panose="02020603050405020304" pitchFamily="18" charset="0"/>
                        </a:rPr>
                        <a:t>Социальная поддержка сотрудников</a:t>
                      </a:r>
                      <a:endParaRPr lang="ru-RU" sz="2000">
                        <a:effectLst/>
                        <a:latin typeface="Times New Roman" panose="02020603050405020304" pitchFamily="18" charset="0"/>
                        <a:ea typeface="Times New Roman"/>
                        <a:cs typeface="Times New Roman" panose="02020603050405020304" pitchFamily="18" charset="0"/>
                      </a:endParaRPr>
                    </a:p>
                  </a:txBody>
                  <a:tcPr marL="46541" marR="46541" marT="0" marB="0"/>
                </a:tc>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Разработка мер социальной поддержки сотрудников с низким доходом и молодых семей</a:t>
                      </a:r>
                      <a:endParaRPr lang="ru-RU" sz="2000" dirty="0">
                        <a:effectLst/>
                        <a:latin typeface="Times New Roman" panose="02020603050405020304" pitchFamily="18" charset="0"/>
                        <a:ea typeface="Times New Roman"/>
                        <a:cs typeface="Times New Roman" panose="02020603050405020304" pitchFamily="18" charset="0"/>
                      </a:endParaRPr>
                    </a:p>
                  </a:txBody>
                  <a:tcPr marL="46541" marR="46541" marT="0" marB="0"/>
                </a:tc>
                <a:extLst>
                  <a:ext uri="{0D108BD9-81ED-4DB2-BD59-A6C34878D82A}">
                    <a16:rowId xmlns:a16="http://schemas.microsoft.com/office/drawing/2014/main" xmlns="" val="10006"/>
                  </a:ext>
                </a:extLst>
              </a:tr>
            </a:tbl>
          </a:graphicData>
        </a:graphic>
      </p:graphicFrame>
      <p:sp>
        <p:nvSpPr>
          <p:cNvPr id="5" name="Прямоугольник 4"/>
          <p:cNvSpPr/>
          <p:nvPr/>
        </p:nvSpPr>
        <p:spPr>
          <a:xfrm>
            <a:off x="251520" y="116632"/>
            <a:ext cx="8712968" cy="738664"/>
          </a:xfrm>
          <a:prstGeom prst="rect">
            <a:avLst/>
          </a:prstGeom>
        </p:spPr>
        <p:txBody>
          <a:bodyPr wrap="square">
            <a:spAutoFit/>
          </a:bodyPr>
          <a:lstStyle/>
          <a:p>
            <a:pPr algn="ctr"/>
            <a:r>
              <a:rPr lang="ru-RU" sz="2100" dirty="0"/>
              <a:t>Пути совершенствования системы развития кадрового потенциала </a:t>
            </a:r>
            <a:endParaRPr lang="ru-RU" sz="2100" dirty="0" smtClean="0"/>
          </a:p>
          <a:p>
            <a:pPr algn="ctr"/>
            <a:r>
              <a:rPr lang="ru-RU" sz="2100" dirty="0" smtClean="0"/>
              <a:t>в </a:t>
            </a:r>
            <a:r>
              <a:rPr lang="ru-RU" sz="2100" dirty="0"/>
              <a:t>ФГБНУ «Курский ФАНЦ»</a:t>
            </a:r>
          </a:p>
        </p:txBody>
      </p:sp>
    </p:spTree>
    <p:extLst>
      <p:ext uri="{BB962C8B-B14F-4D97-AF65-F5344CB8AC3E}">
        <p14:creationId xmlns:p14="http://schemas.microsoft.com/office/powerpoint/2010/main" xmlns="" val="327134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40960" cy="6232475"/>
          </a:xfrm>
          <a:prstGeom prst="rect">
            <a:avLst/>
          </a:prstGeom>
        </p:spPr>
        <p:txBody>
          <a:bodyPr wrap="square">
            <a:spAutoFit/>
          </a:bodyPr>
          <a:lstStyle/>
          <a:p>
            <a:pPr indent="355600" algn="just"/>
            <a:r>
              <a:rPr lang="ru-RU" sz="2100" dirty="0" smtClean="0">
                <a:latin typeface="Times New Roman" panose="02020603050405020304" pitchFamily="18" charset="0"/>
                <a:cs typeface="Times New Roman" panose="02020603050405020304" pitchFamily="18" charset="0"/>
              </a:rPr>
              <a:t>На </a:t>
            </a:r>
            <a:r>
              <a:rPr lang="ru-RU" sz="2100" dirty="0">
                <a:latin typeface="Times New Roman" panose="02020603050405020304" pitchFamily="18" charset="0"/>
                <a:cs typeface="Times New Roman" panose="02020603050405020304" pitchFamily="18" charset="0"/>
              </a:rPr>
              <a:t>основе проведенного анализа кадрового потенциала ФГБНУ «Курский ФАНЦ», были выявлены и структурированы его количественные и качественные характеристики, проблемные аспекты, предложены пути совершенствования (развития) кадрового потенциала данной организации, на основе которых был подготовлен Проект развития кадрового потенциала ФГБНУ «Курский федеральный аграрный научный центр» (табл. 15), который предусматривает реализацию следующих задач на период до 2024 года:</a:t>
            </a:r>
          </a:p>
          <a:p>
            <a:pPr indent="355600" algn="just"/>
            <a:r>
              <a:rPr lang="ru-RU" sz="2100" dirty="0">
                <a:latin typeface="Times New Roman" panose="02020603050405020304" pitchFamily="18" charset="0"/>
                <a:cs typeface="Times New Roman" panose="02020603050405020304" pitchFamily="18" charset="0"/>
              </a:rPr>
              <a:t>1. Обеспечение подразделений высококвалифицированным персоналом. </a:t>
            </a:r>
          </a:p>
          <a:p>
            <a:pPr indent="355600" algn="just"/>
            <a:r>
              <a:rPr lang="ru-RU" sz="2100" dirty="0">
                <a:latin typeface="Times New Roman" panose="02020603050405020304" pitchFamily="18" charset="0"/>
                <a:cs typeface="Times New Roman" panose="02020603050405020304" pitchFamily="18" charset="0"/>
              </a:rPr>
              <a:t>2. Проведение эффективной политики в воспитании молодых сотрудников. </a:t>
            </a:r>
          </a:p>
          <a:p>
            <a:pPr indent="355600" algn="just"/>
            <a:r>
              <a:rPr lang="ru-RU" sz="2100" dirty="0">
                <a:latin typeface="Times New Roman" panose="02020603050405020304" pitchFamily="18" charset="0"/>
                <a:cs typeface="Times New Roman" panose="02020603050405020304" pitchFamily="18" charset="0"/>
              </a:rPr>
              <a:t>3. Вовлечение персонала в эффективную реализацию корпоративных задач, совершенствование системы стимулирования труда. </a:t>
            </a:r>
          </a:p>
          <a:p>
            <a:pPr indent="355600" algn="just"/>
            <a:r>
              <a:rPr lang="ru-RU" sz="2100" dirty="0">
                <a:latin typeface="Times New Roman" panose="02020603050405020304" pitchFamily="18" charset="0"/>
                <a:cs typeface="Times New Roman" panose="02020603050405020304" pitchFamily="18" charset="0"/>
              </a:rPr>
              <a:t>4. Совершенствование корпоративной социальной ответственности и социального партнерства</a:t>
            </a:r>
            <a:r>
              <a:rPr lang="ru-RU" sz="2100" dirty="0" smtClean="0">
                <a:latin typeface="Times New Roman" panose="02020603050405020304" pitchFamily="18" charset="0"/>
                <a:cs typeface="Times New Roman" panose="02020603050405020304" pitchFamily="18" charset="0"/>
              </a:rPr>
              <a:t>.</a:t>
            </a:r>
          </a:p>
          <a:p>
            <a:pPr indent="355600" algn="just"/>
            <a:r>
              <a:rPr lang="ru-RU" sz="2100" dirty="0" smtClean="0">
                <a:latin typeface="Times New Roman" panose="02020603050405020304" pitchFamily="18" charset="0"/>
                <a:cs typeface="Times New Roman" panose="02020603050405020304" pitchFamily="18" charset="0"/>
              </a:rPr>
              <a:t>5. Увеличение </a:t>
            </a:r>
            <a:r>
              <a:rPr lang="ru-RU" sz="2100" dirty="0">
                <a:latin typeface="Times New Roman" panose="02020603050405020304" pitchFamily="18" charset="0"/>
                <a:cs typeface="Times New Roman" panose="02020603050405020304" pitchFamily="18" charset="0"/>
              </a:rPr>
              <a:t>внебюджетных ассигнований за счет расширения перечня предоставляемых услуг, увеличения объемов производимой продукции.</a:t>
            </a:r>
          </a:p>
        </p:txBody>
      </p:sp>
    </p:spTree>
    <p:extLst>
      <p:ext uri="{BB962C8B-B14F-4D97-AF65-F5344CB8AC3E}">
        <p14:creationId xmlns:p14="http://schemas.microsoft.com/office/powerpoint/2010/main" xmlns="" val="1248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630129003"/>
              </p:ext>
            </p:extLst>
          </p:nvPr>
        </p:nvGraphicFramePr>
        <p:xfrm>
          <a:off x="251520" y="836712"/>
          <a:ext cx="8712968" cy="3657600"/>
        </p:xfrm>
        <a:graphic>
          <a:graphicData uri="http://schemas.openxmlformats.org/drawingml/2006/table">
            <a:tbl>
              <a:tblPr firstRow="1" firstCol="1" bandRow="1">
                <a:tableStyleId>{5C22544A-7EE6-4342-B048-85BDC9FD1C3A}</a:tableStyleId>
              </a:tblPr>
              <a:tblGrid>
                <a:gridCol w="6048672">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tblGrid>
              <a:tr h="190500">
                <a:tc rowSpan="2">
                  <a:txBody>
                    <a:bodyPr/>
                    <a:lstStyle/>
                    <a:p>
                      <a:pPr algn="ctr">
                        <a:lnSpc>
                          <a:spcPct val="100000"/>
                        </a:lnSpc>
                        <a:spcAft>
                          <a:spcPts val="0"/>
                        </a:spcAft>
                      </a:pPr>
                      <a:r>
                        <a:rPr lang="ru-RU" sz="2400" dirty="0">
                          <a:effectLst/>
                        </a:rPr>
                        <a:t>Наименование показателя</a:t>
                      </a:r>
                      <a:endParaRPr lang="ru-RU" sz="2400" dirty="0">
                        <a:effectLst/>
                        <a:latin typeface="Times New Roman"/>
                        <a:ea typeface="Times New Roman"/>
                        <a:cs typeface="Times New Roman"/>
                      </a:endParaRPr>
                    </a:p>
                  </a:txBody>
                  <a:tcPr marL="68580" marR="68580" marT="0" marB="0" anchor="ctr"/>
                </a:tc>
                <a:tc gridSpan="3">
                  <a:txBody>
                    <a:bodyPr/>
                    <a:lstStyle/>
                    <a:p>
                      <a:pPr algn="ctr">
                        <a:lnSpc>
                          <a:spcPct val="100000"/>
                        </a:lnSpc>
                        <a:spcAft>
                          <a:spcPts val="0"/>
                        </a:spcAft>
                      </a:pPr>
                      <a:r>
                        <a:rPr lang="ru-RU" sz="2400">
                          <a:effectLst/>
                        </a:rPr>
                        <a:t>Целевой ориентир </a:t>
                      </a:r>
                      <a:endParaRPr lang="ru-RU" sz="24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65430">
                <a:tc vMerge="1">
                  <a:txBody>
                    <a:bodyPr/>
                    <a:lstStyle/>
                    <a:p>
                      <a:endParaRPr lang="ru-RU"/>
                    </a:p>
                  </a:txBody>
                  <a:tcPr/>
                </a:tc>
                <a:tc>
                  <a:txBody>
                    <a:bodyPr/>
                    <a:lstStyle/>
                    <a:p>
                      <a:pPr algn="ctr">
                        <a:lnSpc>
                          <a:spcPct val="100000"/>
                        </a:lnSpc>
                        <a:spcAft>
                          <a:spcPts val="0"/>
                        </a:spcAft>
                      </a:pPr>
                      <a:r>
                        <a:rPr lang="ru-RU" sz="2400">
                          <a:effectLst/>
                        </a:rPr>
                        <a:t>2022</a:t>
                      </a:r>
                      <a:endParaRPr lang="ru-RU" sz="240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a:effectLst/>
                        </a:rPr>
                        <a:t>2023</a:t>
                      </a:r>
                      <a:endParaRPr lang="ru-RU" sz="240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a:effectLst/>
                        </a:rPr>
                        <a:t>2024</a:t>
                      </a:r>
                      <a:endParaRPr lang="ru-RU" sz="24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0001"/>
                  </a:ext>
                </a:extLst>
              </a:tr>
              <a:tr h="431165">
                <a:tc>
                  <a:txBody>
                    <a:bodyPr/>
                    <a:lstStyle/>
                    <a:p>
                      <a:pPr algn="just">
                        <a:lnSpc>
                          <a:spcPct val="100000"/>
                        </a:lnSpc>
                        <a:spcAft>
                          <a:spcPts val="0"/>
                        </a:spcAft>
                      </a:pPr>
                      <a:r>
                        <a:rPr lang="ru-RU" sz="2400" dirty="0">
                          <a:effectLst/>
                        </a:rPr>
                        <a:t>Отношение внебюджетных средств и бюджетных ассигнований</a:t>
                      </a:r>
                      <a:endParaRPr lang="ru-RU" sz="2400" dirty="0">
                        <a:effectLst/>
                        <a:latin typeface="Times New Roman"/>
                        <a:ea typeface="Times New Roman"/>
                        <a:cs typeface="Times New Roman"/>
                      </a:endParaRPr>
                    </a:p>
                  </a:txBody>
                  <a:tcPr marL="68580" marR="68580" marT="0" marB="0"/>
                </a:tc>
                <a:tc>
                  <a:txBody>
                    <a:bodyPr/>
                    <a:lstStyle/>
                    <a:p>
                      <a:pPr algn="ctr">
                        <a:lnSpc>
                          <a:spcPct val="100000"/>
                        </a:lnSpc>
                        <a:spcAft>
                          <a:spcPts val="0"/>
                        </a:spcAft>
                      </a:pPr>
                      <a:r>
                        <a:rPr lang="ru-RU" sz="2400">
                          <a:effectLst/>
                        </a:rPr>
                        <a:t>0,46</a:t>
                      </a:r>
                      <a:endParaRPr lang="ru-RU" sz="240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a:effectLst/>
                        </a:rPr>
                        <a:t>0,52</a:t>
                      </a:r>
                      <a:endParaRPr lang="ru-RU" sz="240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a:effectLst/>
                        </a:rPr>
                        <a:t>0,58</a:t>
                      </a:r>
                      <a:endParaRPr lang="ru-RU" sz="24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0">
                <a:tc>
                  <a:txBody>
                    <a:bodyPr/>
                    <a:lstStyle/>
                    <a:p>
                      <a:pPr algn="just">
                        <a:lnSpc>
                          <a:spcPct val="100000"/>
                        </a:lnSpc>
                        <a:spcAft>
                          <a:spcPts val="0"/>
                        </a:spcAft>
                      </a:pPr>
                      <a:r>
                        <a:rPr lang="ru-RU" sz="2400" dirty="0">
                          <a:effectLst/>
                        </a:rPr>
                        <a:t>Доля исследователей в возрасте до 39 лет в общей численности российских исследователей, %</a:t>
                      </a:r>
                      <a:endParaRPr lang="ru-RU" sz="2400" dirty="0">
                        <a:effectLst/>
                        <a:latin typeface="Times New Roman"/>
                        <a:ea typeface="Times New Roman"/>
                        <a:cs typeface="Times New Roman"/>
                      </a:endParaRPr>
                    </a:p>
                  </a:txBody>
                  <a:tcPr marL="68580" marR="68580" marT="0" marB="0"/>
                </a:tc>
                <a:tc>
                  <a:txBody>
                    <a:bodyPr/>
                    <a:lstStyle/>
                    <a:p>
                      <a:pPr algn="ctr">
                        <a:lnSpc>
                          <a:spcPct val="100000"/>
                        </a:lnSpc>
                        <a:spcAft>
                          <a:spcPts val="0"/>
                        </a:spcAft>
                      </a:pPr>
                      <a:r>
                        <a:rPr lang="ru-RU" sz="2400" dirty="0">
                          <a:effectLst/>
                        </a:rPr>
                        <a:t>36</a:t>
                      </a:r>
                      <a:endParaRPr lang="ru-RU" sz="2400" dirty="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dirty="0">
                          <a:effectLst/>
                        </a:rPr>
                        <a:t>40</a:t>
                      </a:r>
                      <a:endParaRPr lang="ru-RU" sz="2400" dirty="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a:effectLst/>
                        </a:rPr>
                        <a:t>45</a:t>
                      </a:r>
                      <a:endParaRPr lang="ru-RU" sz="24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0003"/>
                  </a:ext>
                </a:extLst>
              </a:tr>
              <a:tr h="0">
                <a:tc>
                  <a:txBody>
                    <a:bodyPr/>
                    <a:lstStyle/>
                    <a:p>
                      <a:pPr algn="just">
                        <a:lnSpc>
                          <a:spcPct val="100000"/>
                        </a:lnSpc>
                        <a:spcAft>
                          <a:spcPts val="0"/>
                        </a:spcAft>
                      </a:pPr>
                      <a:r>
                        <a:rPr lang="ru-RU" sz="2400">
                          <a:effectLst/>
                        </a:rPr>
                        <a:t>Обновление приборной базы научных организаций,%</a:t>
                      </a:r>
                      <a:endParaRPr lang="ru-RU" sz="2400">
                        <a:effectLst/>
                        <a:latin typeface="Times New Roman"/>
                        <a:ea typeface="Times New Roman"/>
                        <a:cs typeface="Times New Roman"/>
                      </a:endParaRPr>
                    </a:p>
                  </a:txBody>
                  <a:tcPr marL="68580" marR="68580" marT="0" marB="0"/>
                </a:tc>
                <a:tc>
                  <a:txBody>
                    <a:bodyPr/>
                    <a:lstStyle/>
                    <a:p>
                      <a:pPr algn="ctr">
                        <a:lnSpc>
                          <a:spcPct val="100000"/>
                        </a:lnSpc>
                        <a:spcAft>
                          <a:spcPts val="0"/>
                        </a:spcAft>
                      </a:pPr>
                      <a:r>
                        <a:rPr lang="ru-RU" sz="2400">
                          <a:effectLst/>
                        </a:rPr>
                        <a:t>20</a:t>
                      </a:r>
                      <a:endParaRPr lang="ru-RU" sz="240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dirty="0">
                          <a:effectLst/>
                        </a:rPr>
                        <a:t>25</a:t>
                      </a:r>
                      <a:endParaRPr lang="ru-RU" sz="2400" dirty="0">
                        <a:effectLst/>
                        <a:latin typeface="Times New Roman"/>
                        <a:ea typeface="Times New Roman"/>
                        <a:cs typeface="Times New Roman"/>
                      </a:endParaRPr>
                    </a:p>
                  </a:txBody>
                  <a:tcPr marL="68580" marR="68580" marT="0" marB="0" anchor="ctr"/>
                </a:tc>
                <a:tc>
                  <a:txBody>
                    <a:bodyPr/>
                    <a:lstStyle/>
                    <a:p>
                      <a:pPr algn="ctr">
                        <a:lnSpc>
                          <a:spcPct val="100000"/>
                        </a:lnSpc>
                        <a:spcAft>
                          <a:spcPts val="0"/>
                        </a:spcAft>
                      </a:pPr>
                      <a:r>
                        <a:rPr lang="ru-RU" sz="2400" dirty="0">
                          <a:effectLst/>
                        </a:rPr>
                        <a:t>30</a:t>
                      </a:r>
                      <a:endParaRPr lang="ru-RU" sz="2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sp>
        <p:nvSpPr>
          <p:cNvPr id="5" name="Прямоугольник 4"/>
          <p:cNvSpPr/>
          <p:nvPr/>
        </p:nvSpPr>
        <p:spPr>
          <a:xfrm>
            <a:off x="251520" y="116632"/>
            <a:ext cx="8568952" cy="646331"/>
          </a:xfrm>
          <a:prstGeom prst="rect">
            <a:avLst/>
          </a:prstGeom>
        </p:spPr>
        <p:txBody>
          <a:bodyPr wrap="square">
            <a:spAutoFit/>
          </a:bodyPr>
          <a:lstStyle/>
          <a:p>
            <a:pPr algn="ctr"/>
            <a:r>
              <a:rPr lang="ru-RU" dirty="0"/>
              <a:t>Дорожная карта ФГБНУ «Курский ФАНЦ» по достижению целевых ориентиров для выполнения ключевых показателей нацпроекта «Наука и университеты»</a:t>
            </a:r>
          </a:p>
        </p:txBody>
      </p:sp>
    </p:spTree>
    <p:extLst>
      <p:ext uri="{BB962C8B-B14F-4D97-AF65-F5344CB8AC3E}">
        <p14:creationId xmlns:p14="http://schemas.microsoft.com/office/powerpoint/2010/main" xmlns="" val="24332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4152728039"/>
              </p:ext>
            </p:extLst>
          </p:nvPr>
        </p:nvGraphicFramePr>
        <p:xfrm>
          <a:off x="179512" y="188640"/>
          <a:ext cx="8856984" cy="6705600"/>
        </p:xfrm>
        <a:graphic>
          <a:graphicData uri="http://schemas.openxmlformats.org/drawingml/2006/table">
            <a:tbl>
              <a:tblPr firstRow="1" firstCol="1" bandRow="1">
                <a:tableStyleId>{5C22544A-7EE6-4342-B048-85BDC9FD1C3A}</a:tableStyleId>
              </a:tblPr>
              <a:tblGrid>
                <a:gridCol w="3528392">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tblGrid>
              <a:tr h="420735">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Мероприятие</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tc>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Ориентировочная сумма затрат, </a:t>
                      </a:r>
                    </a:p>
                    <a:p>
                      <a:pPr algn="ctr">
                        <a:spcAft>
                          <a:spcPts val="0"/>
                        </a:spcAft>
                      </a:pPr>
                      <a:r>
                        <a:rPr lang="ru-RU" sz="2000">
                          <a:effectLst/>
                          <a:latin typeface="Times New Roman" panose="02020603050405020304" pitchFamily="18" charset="0"/>
                          <a:cs typeface="Times New Roman" panose="02020603050405020304" pitchFamily="18" charset="0"/>
                        </a:rPr>
                        <a:t>тыс. руб.</a:t>
                      </a:r>
                      <a:endParaRPr lang="ru-RU" sz="2000">
                        <a:effectLst/>
                        <a:latin typeface="Times New Roman" panose="02020603050405020304" pitchFamily="18" charset="0"/>
                        <a:ea typeface="Times New Roman"/>
                        <a:cs typeface="Times New Roman" panose="02020603050405020304" pitchFamily="18" charset="0"/>
                      </a:endParaRPr>
                    </a:p>
                  </a:txBody>
                  <a:tcPr marL="38707" marR="38707" marT="0" marB="0"/>
                </a:tc>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Экономический эффект от внедрения, тыс. руб.</a:t>
                      </a:r>
                      <a:endParaRPr lang="ru-RU" sz="2000">
                        <a:effectLst/>
                        <a:latin typeface="Times New Roman" panose="02020603050405020304" pitchFamily="18" charset="0"/>
                        <a:ea typeface="Times New Roman"/>
                        <a:cs typeface="Times New Roman" panose="02020603050405020304" pitchFamily="18" charset="0"/>
                      </a:endParaRPr>
                    </a:p>
                  </a:txBody>
                  <a:tcPr marL="38707" marR="38707" marT="0" marB="0"/>
                </a:tc>
                <a:extLst>
                  <a:ext uri="{0D108BD9-81ED-4DB2-BD59-A6C34878D82A}">
                    <a16:rowId xmlns:a16="http://schemas.microsoft.com/office/drawing/2014/main" xmlns="" val="10000"/>
                  </a:ext>
                </a:extLst>
              </a:tr>
              <a:tr h="668989">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Заключение договоров о целевом обучении сотрудников ФГБНУ «Курский ФАНЦ» с региональными ВУЗами</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Бесплатно, в рамках Пост. Правительства РФ №302 от 21.03.2019</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nchor="ctr"/>
                </a:tc>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Сокращение затрат на обучение сотрудников: 120,0 на единицу</a:t>
                      </a:r>
                      <a:endParaRPr lang="ru-RU" sz="2000">
                        <a:effectLst/>
                        <a:latin typeface="Times New Roman" panose="02020603050405020304" pitchFamily="18" charset="0"/>
                        <a:ea typeface="Times New Roman"/>
                        <a:cs typeface="Times New Roman" panose="02020603050405020304" pitchFamily="18" charset="0"/>
                      </a:endParaRPr>
                    </a:p>
                  </a:txBody>
                  <a:tcPr marL="38707" marR="38707" marT="0" marB="0" anchor="ctr"/>
                </a:tc>
                <a:extLst>
                  <a:ext uri="{0D108BD9-81ED-4DB2-BD59-A6C34878D82A}">
                    <a16:rowId xmlns:a16="http://schemas.microsoft.com/office/drawing/2014/main" xmlns="" val="10001"/>
                  </a:ext>
                </a:extLst>
              </a:tr>
              <a:tr h="841471">
                <a:tc>
                  <a:txBody>
                    <a:bodyPr/>
                    <a:lstStyle/>
                    <a:p>
                      <a:pPr algn="just">
                        <a:spcAft>
                          <a:spcPts val="0"/>
                        </a:spcAft>
                      </a:pPr>
                      <a:r>
                        <a:rPr lang="ru-RU" sz="2000" dirty="0">
                          <a:effectLst/>
                          <a:latin typeface="Times New Roman" panose="02020603050405020304" pitchFamily="18" charset="0"/>
                          <a:cs typeface="Times New Roman" panose="02020603050405020304" pitchFamily="18" charset="0"/>
                        </a:rPr>
                        <a:t>Развитие системы базовых кафедр совместно с ведущими региональными ВУЗами</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Бесплатно</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nchor="ctr"/>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Получение вознаграждения сотрудниками от ведения преподавательской деятельности (от 5,0)</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nchor="ctr"/>
                </a:tc>
                <a:extLst>
                  <a:ext uri="{0D108BD9-81ED-4DB2-BD59-A6C34878D82A}">
                    <a16:rowId xmlns:a16="http://schemas.microsoft.com/office/drawing/2014/main" xmlns="" val="10002"/>
                  </a:ext>
                </a:extLst>
              </a:tr>
              <a:tr h="668989">
                <a:tc>
                  <a:txBody>
                    <a:bodyPr/>
                    <a:lstStyle/>
                    <a:p>
                      <a:pPr algn="just">
                        <a:spcAft>
                          <a:spcPts val="0"/>
                        </a:spcAft>
                      </a:pPr>
                      <a:r>
                        <a:rPr lang="ru-RU" sz="2000">
                          <a:effectLst/>
                          <a:latin typeface="Times New Roman" panose="02020603050405020304" pitchFamily="18" charset="0"/>
                          <a:cs typeface="Times New Roman" panose="02020603050405020304" pitchFamily="18" charset="0"/>
                        </a:rPr>
                        <a:t>Прием новых научных сотрудников по федеральному конкурсу, поиск и подбор сотрудников на вакантные должности</a:t>
                      </a:r>
                      <a:endParaRPr lang="ru-RU" sz="2000">
                        <a:effectLst/>
                        <a:latin typeface="Times New Roman" panose="02020603050405020304" pitchFamily="18" charset="0"/>
                        <a:ea typeface="Times New Roman"/>
                        <a:cs typeface="Times New Roman" panose="02020603050405020304" pitchFamily="18" charset="0"/>
                      </a:endParaRPr>
                    </a:p>
                  </a:txBody>
                  <a:tcPr marL="38707" marR="38707" marT="0" marB="0"/>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Бесплатно</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nchor="ctr"/>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nchor="ctr"/>
                </a:tc>
                <a:extLst>
                  <a:ext uri="{0D108BD9-81ED-4DB2-BD59-A6C34878D82A}">
                    <a16:rowId xmlns:a16="http://schemas.microsoft.com/office/drawing/2014/main" xmlns="" val="10003"/>
                  </a:ext>
                </a:extLst>
              </a:tr>
              <a:tr h="560980">
                <a:tc>
                  <a:txBody>
                    <a:bodyPr/>
                    <a:lstStyle/>
                    <a:p>
                      <a:pPr algn="just">
                        <a:spcAft>
                          <a:spcPts val="0"/>
                        </a:spcAft>
                      </a:pPr>
                      <a:r>
                        <a:rPr lang="ru-RU" sz="2000">
                          <a:effectLst/>
                          <a:latin typeface="Times New Roman" panose="02020603050405020304" pitchFamily="18" charset="0"/>
                          <a:cs typeface="Times New Roman" panose="02020603050405020304" pitchFamily="18" charset="0"/>
                        </a:rPr>
                        <a:t>Обучение и подготовка специалистов высшей квалификации в аспирантуре</a:t>
                      </a:r>
                      <a:endParaRPr lang="ru-RU" sz="2000">
                        <a:effectLst/>
                        <a:latin typeface="Times New Roman" panose="02020603050405020304" pitchFamily="18" charset="0"/>
                        <a:ea typeface="Times New Roman"/>
                        <a:cs typeface="Times New Roman" panose="02020603050405020304" pitchFamily="18" charset="0"/>
                      </a:endParaRPr>
                    </a:p>
                  </a:txBody>
                  <a:tcPr marL="38707" marR="38707" marT="0" marB="0"/>
                </a:tc>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Оплата труда заведующего аспирантурой </a:t>
                      </a:r>
                    </a:p>
                    <a:p>
                      <a:pPr algn="ctr">
                        <a:spcAft>
                          <a:spcPts val="0"/>
                        </a:spcAft>
                      </a:pPr>
                      <a:r>
                        <a:rPr lang="ru-RU" sz="2000">
                          <a:effectLst/>
                          <a:latin typeface="Times New Roman" panose="02020603050405020304" pitchFamily="18" charset="0"/>
                          <a:cs typeface="Times New Roman" panose="02020603050405020304" pitchFamily="18" charset="0"/>
                        </a:rPr>
                        <a:t>(300,0 в год)</a:t>
                      </a:r>
                      <a:endParaRPr lang="ru-RU" sz="2000">
                        <a:effectLst/>
                        <a:latin typeface="Times New Roman" panose="02020603050405020304" pitchFamily="18" charset="0"/>
                        <a:ea typeface="Times New Roman"/>
                        <a:cs typeface="Times New Roman" panose="02020603050405020304" pitchFamily="18" charset="0"/>
                      </a:endParaRPr>
                    </a:p>
                  </a:txBody>
                  <a:tcPr marL="38707" marR="38707" marT="0" marB="0" anchor="ctr"/>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Получение грантов РНФ (от 120,0 в год)</a:t>
                      </a:r>
                      <a:endParaRPr lang="ru-RU" sz="2000" dirty="0">
                        <a:effectLst/>
                        <a:latin typeface="Times New Roman" panose="02020603050405020304" pitchFamily="18" charset="0"/>
                        <a:ea typeface="Times New Roman"/>
                        <a:cs typeface="Times New Roman" panose="02020603050405020304" pitchFamily="18" charset="0"/>
                      </a:endParaRPr>
                    </a:p>
                  </a:txBody>
                  <a:tcPr marL="38707" marR="38707"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72890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4624"/>
            <a:ext cx="8712968" cy="6863417"/>
          </a:xfrm>
          <a:prstGeom prst="rect">
            <a:avLst/>
          </a:prstGeom>
        </p:spPr>
        <p:txBody>
          <a:bodyPr wrap="square">
            <a:spAutoFit/>
          </a:bodyPr>
          <a:lstStyle/>
          <a:p>
            <a:pPr indent="355600" algn="just"/>
            <a:r>
              <a:rPr lang="ru-RU" sz="2200" dirty="0" smtClean="0">
                <a:latin typeface="Times New Roman" panose="02020603050405020304" pitchFamily="18" charset="0"/>
                <a:cs typeface="Times New Roman" panose="02020603050405020304" pitchFamily="18" charset="0"/>
              </a:rPr>
              <a:t>Проведенная </a:t>
            </a:r>
            <a:r>
              <a:rPr lang="ru-RU" sz="2200" dirty="0">
                <a:latin typeface="Times New Roman" panose="02020603050405020304" pitchFamily="18" charset="0"/>
                <a:cs typeface="Times New Roman" panose="02020603050405020304" pitchFamily="18" charset="0"/>
              </a:rPr>
              <a:t>оценка социально-экономической эффективности предлагаемого к внедрению Проекта развития кадрового потенциала ФГБНУ «Курский ФАНЦ» показала хорошие результаты: затраты на его внедрение составят от 25 млн. руб. в год, а экономический эффект даже с учетом планируемых к проведению мероприятий социальной направленности (не имеющих экономическую эффективность) составит от 33 млн. руб</a:t>
            </a:r>
            <a:r>
              <a:rPr lang="ru-RU" sz="2200" dirty="0" smtClean="0">
                <a:latin typeface="Times New Roman" panose="02020603050405020304" pitchFamily="18" charset="0"/>
                <a:cs typeface="Times New Roman" panose="02020603050405020304" pitchFamily="18" charset="0"/>
              </a:rPr>
              <a:t>.</a:t>
            </a:r>
          </a:p>
          <a:p>
            <a:pPr indent="355600" algn="just"/>
            <a:r>
              <a:rPr lang="ru-RU" sz="2200" dirty="0">
                <a:latin typeface="Times New Roman" panose="02020603050405020304" pitchFamily="18" charset="0"/>
                <a:cs typeface="Times New Roman" panose="02020603050405020304" pitchFamily="18" charset="0"/>
              </a:rPr>
              <a:t>За счет предлагаемого Проекта развития кадрового потенциала ФГБНУ «Курский ФАНЦ» будут к 2024 году достигнуты целевые ориентиры ключевых показателей национального проекта «Наука и университеты», увеличен объем бюджетных и внебюджетных поступлений, повысится производительность труда, </a:t>
            </a:r>
            <a:r>
              <a:rPr lang="ru-RU" sz="2200" dirty="0" err="1">
                <a:latin typeface="Times New Roman" panose="02020603050405020304" pitchFamily="18" charset="0"/>
                <a:cs typeface="Times New Roman" panose="02020603050405020304" pitchFamily="18" charset="0"/>
              </a:rPr>
              <a:t>сплоченнность</a:t>
            </a:r>
            <a:r>
              <a:rPr lang="ru-RU" sz="2200" dirty="0">
                <a:latin typeface="Times New Roman" panose="02020603050405020304" pitchFamily="18" charset="0"/>
                <a:cs typeface="Times New Roman" panose="02020603050405020304" pitchFamily="18" charset="0"/>
              </a:rPr>
              <a:t> и лояльность коллектива, будет сформирован пакет социальной поддержки сотрудников.</a:t>
            </a:r>
            <a:r>
              <a:rPr lang="ru-RU" sz="2200" b="1"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indent="355600" algn="just"/>
            <a:r>
              <a:rPr lang="ru-RU" sz="2200" dirty="0" smtClean="0">
                <a:latin typeface="Times New Roman" panose="02020603050405020304" pitchFamily="18" charset="0"/>
                <a:cs typeface="Times New Roman" panose="02020603050405020304" pitchFamily="18" charset="0"/>
              </a:rPr>
              <a:t>В </a:t>
            </a:r>
            <a:r>
              <a:rPr lang="ru-RU" sz="2200" dirty="0">
                <a:latin typeface="Times New Roman" panose="02020603050405020304" pitchFamily="18" charset="0"/>
                <a:cs typeface="Times New Roman" panose="02020603050405020304" pitchFamily="18" charset="0"/>
              </a:rPr>
              <a:t>итоге, результаты, полученные в ходе проведенных исследований, свидетельствуют об успешном выполнении поставленной цели и задач, направленных на Развития кадрового потенциала Федерального государственного бюджетного научного учреждения  «Курский федеральный аграрный научный центр» в контексте реализации национального проекта «Наука и университеты».</a:t>
            </a:r>
          </a:p>
        </p:txBody>
      </p:sp>
    </p:spTree>
    <p:extLst>
      <p:ext uri="{BB962C8B-B14F-4D97-AF65-F5344CB8AC3E}">
        <p14:creationId xmlns:p14="http://schemas.microsoft.com/office/powerpoint/2010/main" xmlns="" val="296451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783" t="24389" r="21409" b="10780"/>
          <a:stretch/>
        </p:blipFill>
        <p:spPr bwMode="auto">
          <a:xfrm>
            <a:off x="0" y="-25135"/>
            <a:ext cx="9205403" cy="59092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33461" y="5898637"/>
            <a:ext cx="9180512" cy="923330"/>
          </a:xfrm>
          <a:prstGeom prst="rect">
            <a:avLst/>
          </a:prstGeom>
        </p:spPr>
        <p:txBody>
          <a:bodyPr wrap="square">
            <a:spAutoFit/>
          </a:bodyPr>
          <a:lstStyle/>
          <a:p>
            <a:pPr algn="ctr"/>
            <a:r>
              <a:rPr lang="en-US" b="1" dirty="0" smtClean="0">
                <a:solidFill>
                  <a:schemeClr val="accent3">
                    <a:lumMod val="50000"/>
                  </a:schemeClr>
                </a:solidFill>
              </a:rPr>
              <a:t>www.Kurskfarc.ru</a:t>
            </a:r>
            <a:endParaRPr lang="ru-RU" b="1" dirty="0" smtClean="0">
              <a:solidFill>
                <a:schemeClr val="accent3">
                  <a:lumMod val="50000"/>
                </a:schemeClr>
              </a:solidFill>
            </a:endParaRPr>
          </a:p>
          <a:p>
            <a:pPr algn="ctr"/>
            <a:r>
              <a:rPr lang="ru-RU" b="1" dirty="0" smtClean="0">
                <a:solidFill>
                  <a:schemeClr val="accent3">
                    <a:lumMod val="50000"/>
                  </a:schemeClr>
                </a:solidFill>
              </a:rPr>
              <a:t>Адрес</a:t>
            </a:r>
            <a:r>
              <a:rPr lang="ru-RU" b="1" dirty="0">
                <a:solidFill>
                  <a:schemeClr val="accent3">
                    <a:lumMod val="50000"/>
                  </a:schemeClr>
                </a:solidFill>
              </a:rPr>
              <a:t>:</a:t>
            </a:r>
            <a:r>
              <a:rPr lang="ru-RU" dirty="0">
                <a:solidFill>
                  <a:schemeClr val="accent3">
                    <a:lumMod val="50000"/>
                  </a:schemeClr>
                </a:solidFill>
              </a:rPr>
              <a:t> 305021, Курская область, город Курск, улица Карла Маркса, </a:t>
            </a:r>
            <a:r>
              <a:rPr lang="ru-RU" dirty="0" smtClean="0">
                <a:solidFill>
                  <a:schemeClr val="accent3">
                    <a:lumMod val="50000"/>
                  </a:schemeClr>
                </a:solidFill>
              </a:rPr>
              <a:t>дом</a:t>
            </a:r>
            <a:r>
              <a:rPr lang="en-US" dirty="0">
                <a:solidFill>
                  <a:schemeClr val="accent3">
                    <a:lumMod val="50000"/>
                  </a:schemeClr>
                </a:solidFill>
              </a:rPr>
              <a:t> </a:t>
            </a:r>
            <a:r>
              <a:rPr lang="ru-RU" dirty="0" smtClean="0">
                <a:solidFill>
                  <a:schemeClr val="accent3">
                    <a:lumMod val="50000"/>
                  </a:schemeClr>
                </a:solidFill>
              </a:rPr>
              <a:t>70б</a:t>
            </a:r>
            <a:r>
              <a:rPr lang="ru-RU" dirty="0">
                <a:solidFill>
                  <a:schemeClr val="accent3">
                    <a:lumMod val="50000"/>
                  </a:schemeClr>
                </a:solidFill>
              </a:rPr>
              <a:t> </a:t>
            </a:r>
            <a:endParaRPr lang="en-US" dirty="0" smtClean="0">
              <a:solidFill>
                <a:schemeClr val="accent3">
                  <a:lumMod val="50000"/>
                </a:schemeClr>
              </a:solidFill>
            </a:endParaRPr>
          </a:p>
          <a:p>
            <a:pPr algn="ctr"/>
            <a:r>
              <a:rPr lang="ru-RU" b="1" dirty="0" smtClean="0">
                <a:solidFill>
                  <a:schemeClr val="accent3">
                    <a:lumMod val="50000"/>
                  </a:schemeClr>
                </a:solidFill>
              </a:rPr>
              <a:t>Телефон</a:t>
            </a:r>
            <a:r>
              <a:rPr lang="ru-RU" b="1" dirty="0">
                <a:solidFill>
                  <a:schemeClr val="accent3">
                    <a:lumMod val="50000"/>
                  </a:schemeClr>
                </a:solidFill>
              </a:rPr>
              <a:t>:</a:t>
            </a:r>
            <a:r>
              <a:rPr lang="ru-RU" dirty="0">
                <a:solidFill>
                  <a:schemeClr val="accent3">
                    <a:lumMod val="50000"/>
                  </a:schemeClr>
                </a:solidFill>
              </a:rPr>
              <a:t> (4712) 53-42-56, </a:t>
            </a:r>
            <a:r>
              <a:rPr lang="ru-RU" b="1" dirty="0">
                <a:solidFill>
                  <a:schemeClr val="accent3">
                    <a:lumMod val="50000"/>
                  </a:schemeClr>
                </a:solidFill>
              </a:rPr>
              <a:t>факс:</a:t>
            </a:r>
            <a:r>
              <a:rPr lang="ru-RU" dirty="0">
                <a:solidFill>
                  <a:schemeClr val="accent3">
                    <a:lumMod val="50000"/>
                  </a:schemeClr>
                </a:solidFill>
              </a:rPr>
              <a:t> 53-67-29 </a:t>
            </a:r>
            <a:r>
              <a:rPr lang="ru-RU" b="1" dirty="0">
                <a:solidFill>
                  <a:schemeClr val="accent3">
                    <a:lumMod val="50000"/>
                  </a:schemeClr>
                </a:solidFill>
              </a:rPr>
              <a:t>Е-</a:t>
            </a:r>
            <a:r>
              <a:rPr lang="ru-RU" b="1" dirty="0" err="1">
                <a:solidFill>
                  <a:schemeClr val="accent3">
                    <a:lumMod val="50000"/>
                  </a:schemeClr>
                </a:solidFill>
              </a:rPr>
              <a:t>mail</a:t>
            </a:r>
            <a:r>
              <a:rPr lang="ru-RU" b="1" dirty="0">
                <a:solidFill>
                  <a:schemeClr val="accent3">
                    <a:lumMod val="50000"/>
                  </a:schemeClr>
                </a:solidFill>
              </a:rPr>
              <a:t>:</a:t>
            </a:r>
            <a:r>
              <a:rPr lang="ru-RU" dirty="0">
                <a:solidFill>
                  <a:schemeClr val="accent3">
                    <a:lumMod val="50000"/>
                  </a:schemeClr>
                </a:solidFill>
              </a:rPr>
              <a:t> kurskfarc@mail.ru</a:t>
            </a:r>
          </a:p>
        </p:txBody>
      </p:sp>
    </p:spTree>
    <p:extLst>
      <p:ext uri="{BB962C8B-B14F-4D97-AF65-F5344CB8AC3E}">
        <p14:creationId xmlns:p14="http://schemas.microsoft.com/office/powerpoint/2010/main" xmlns="" val="400212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million-wallpapers.ru/wallpapers/3/77/17421769020138606146/2013-bolshie-cifry-i-malenkie-cifry-drugix-godo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0061" y="1694678"/>
            <a:ext cx="5441143" cy="340071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6" name="Picture 2" descr="https://www.agroxxi.ru/images/photos/medium/article2257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216"/>
          <a:stretch/>
        </p:blipFill>
        <p:spPr bwMode="auto">
          <a:xfrm>
            <a:off x="0" y="2034281"/>
            <a:ext cx="1968485" cy="18233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xn----8sbjrc4afqhcfcm.xn--p1ai/images/demo/portfolio/p3.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623" t="21865" r="9631" b="26996"/>
          <a:stretch/>
        </p:blipFill>
        <p:spPr bwMode="auto">
          <a:xfrm>
            <a:off x="5592276" y="2142251"/>
            <a:ext cx="3551724" cy="16074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0" name="Picture 6" descr="https://regnum.ru/uploads/pictures/news/2019/11/15/regnum_picture_1573828848277494_norma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3648" y="116632"/>
            <a:ext cx="6072532" cy="17648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2" name="Picture 8" descr="http://conf.nsc.ru/files/conferences/HSG2017/391555/FANO_logo.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76662" y="4365104"/>
            <a:ext cx="2126504" cy="2148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0315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453" t="20555" r="15528" b="19028"/>
          <a:stretch/>
        </p:blipFill>
        <p:spPr bwMode="auto">
          <a:xfrm>
            <a:off x="1" y="0"/>
            <a:ext cx="9165328" cy="5661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Овал 3"/>
          <p:cNvSpPr/>
          <p:nvPr/>
        </p:nvSpPr>
        <p:spPr>
          <a:xfrm>
            <a:off x="2267743" y="3068960"/>
            <a:ext cx="2314921" cy="22322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dirty="0" smtClean="0">
                <a:solidFill>
                  <a:schemeClr val="tx1"/>
                </a:solidFill>
              </a:rPr>
              <a:t>НП «Наука»</a:t>
            </a:r>
          </a:p>
          <a:p>
            <a:pPr algn="ctr"/>
            <a:r>
              <a:rPr lang="ru-RU" sz="1600" dirty="0" smtClean="0">
                <a:solidFill>
                  <a:schemeClr val="tx1"/>
                </a:solidFill>
              </a:rPr>
              <a:t>(2018-2020)</a:t>
            </a:r>
          </a:p>
          <a:p>
            <a:pPr algn="ctr"/>
            <a:r>
              <a:rPr lang="ru-RU" sz="1600" dirty="0" smtClean="0">
                <a:solidFill>
                  <a:schemeClr val="tx1"/>
                </a:solidFill>
              </a:rPr>
              <a:t>+</a:t>
            </a:r>
          </a:p>
          <a:p>
            <a:pPr algn="ctr"/>
            <a:r>
              <a:rPr lang="ru-RU" sz="1600" dirty="0" smtClean="0">
                <a:solidFill>
                  <a:schemeClr val="tx1"/>
                </a:solidFill>
              </a:rPr>
              <a:t>НП «Наука и университеты»</a:t>
            </a:r>
          </a:p>
          <a:p>
            <a:pPr algn="ctr"/>
            <a:r>
              <a:rPr lang="ru-RU" sz="1600" dirty="0" smtClean="0">
                <a:solidFill>
                  <a:schemeClr val="tx1"/>
                </a:solidFill>
              </a:rPr>
              <a:t>(2021-2030)</a:t>
            </a:r>
            <a:endParaRPr lang="ru-RU" sz="1600" dirty="0">
              <a:solidFill>
                <a:schemeClr val="tx1"/>
              </a:solidFill>
            </a:endParaRPr>
          </a:p>
        </p:txBody>
      </p:sp>
      <p:sp>
        <p:nvSpPr>
          <p:cNvPr id="6" name="Заголовок 1"/>
          <p:cNvSpPr txBox="1">
            <a:spLocks/>
          </p:cNvSpPr>
          <p:nvPr/>
        </p:nvSpPr>
        <p:spPr>
          <a:xfrm>
            <a:off x="8299356" y="6093296"/>
            <a:ext cx="936104"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ru-RU"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p>
        </p:txBody>
      </p:sp>
      <p:sp>
        <p:nvSpPr>
          <p:cNvPr id="5" name="Овал 4"/>
          <p:cNvSpPr/>
          <p:nvPr/>
        </p:nvSpPr>
        <p:spPr>
          <a:xfrm>
            <a:off x="4211960" y="4797152"/>
            <a:ext cx="1944216" cy="1800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b="1" dirty="0" smtClean="0">
                <a:solidFill>
                  <a:schemeClr val="tx1"/>
                </a:solidFill>
              </a:rPr>
              <a:t>ФП 4</a:t>
            </a:r>
          </a:p>
          <a:p>
            <a:pPr algn="ct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err="1" smtClean="0">
                <a:solidFill>
                  <a:schemeClr val="tx1"/>
                </a:solidFill>
                <a:latin typeface="Times New Roman" panose="02020603050405020304" pitchFamily="18" charset="0"/>
                <a:cs typeface="Times New Roman" panose="02020603050405020304" pitchFamily="18" charset="0"/>
              </a:rPr>
              <a:t>Исследова-тельское</a:t>
            </a:r>
            <a:r>
              <a:rPr lang="ru-RU" sz="1600" b="1" dirty="0" smtClean="0">
                <a:solidFill>
                  <a:schemeClr val="tx1"/>
                </a:solidFill>
                <a:latin typeface="Times New Roman" panose="02020603050405020304" pitchFamily="18" charset="0"/>
                <a:cs typeface="Times New Roman" panose="02020603050405020304" pitchFamily="18" charset="0"/>
              </a:rPr>
              <a:t> лидерство</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a:stCxn id="4" idx="5"/>
            <a:endCxn id="5" idx="1"/>
          </p:cNvCxnSpPr>
          <p:nvPr/>
        </p:nvCxnSpPr>
        <p:spPr>
          <a:xfrm>
            <a:off x="4243652" y="4974303"/>
            <a:ext cx="253032" cy="8648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71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16505"/>
            <a:ext cx="8640960" cy="6524863"/>
          </a:xfrm>
          <a:prstGeom prst="rect">
            <a:avLst/>
          </a:prstGeom>
        </p:spPr>
        <p:txBody>
          <a:bodyPr wrap="square">
            <a:spAutoFit/>
          </a:bodyPr>
          <a:lstStyle/>
          <a:p>
            <a:pPr indent="355600" algn="just"/>
            <a:r>
              <a:rPr lang="ru-RU" sz="2200" dirty="0" smtClean="0">
                <a:latin typeface="Times New Roman" panose="02020603050405020304" pitchFamily="18" charset="0"/>
                <a:cs typeface="Times New Roman" panose="02020603050405020304" pitchFamily="18" charset="0"/>
              </a:rPr>
              <a:t>Коренные </a:t>
            </a:r>
            <a:r>
              <a:rPr lang="ru-RU" sz="2200" dirty="0">
                <a:latin typeface="Times New Roman" panose="02020603050405020304" pitchFamily="18" charset="0"/>
                <a:cs typeface="Times New Roman" panose="02020603050405020304" pitchFamily="18" charset="0"/>
              </a:rPr>
              <a:t>изменения в научной среде способствовали существенному усложнению и расширению администрирования наукой, изменилась специфика проведения научных исследований, поменялись ключевые ориентиры в </a:t>
            </a:r>
            <a:r>
              <a:rPr lang="ru-RU" sz="2200" dirty="0" err="1">
                <a:latin typeface="Times New Roman" panose="02020603050405020304" pitchFamily="18" charset="0"/>
                <a:cs typeface="Times New Roman" panose="02020603050405020304" pitchFamily="18" charset="0"/>
              </a:rPr>
              <a:t>наукометрии</a:t>
            </a:r>
            <a:r>
              <a:rPr lang="ru-RU" sz="2200" dirty="0">
                <a:latin typeface="Times New Roman" panose="02020603050405020304" pitchFamily="18" charset="0"/>
                <a:cs typeface="Times New Roman" panose="02020603050405020304" pitchFamily="18" charset="0"/>
              </a:rPr>
              <a:t> и показателях эффективности работы научных сотрудников</a:t>
            </a:r>
            <a:r>
              <a:rPr lang="ru-RU" sz="2200" dirty="0" smtClean="0">
                <a:latin typeface="Times New Roman" panose="02020603050405020304" pitchFamily="18" charset="0"/>
                <a:cs typeface="Times New Roman" panose="02020603050405020304" pitchFamily="18" charset="0"/>
              </a:rPr>
              <a:t>.</a:t>
            </a:r>
          </a:p>
          <a:p>
            <a:pPr indent="355600" algn="just"/>
            <a:r>
              <a:rPr lang="ru-RU" sz="2200" dirty="0" smtClean="0">
                <a:latin typeface="Times New Roman" panose="02020603050405020304" pitchFamily="18" charset="0"/>
                <a:cs typeface="Times New Roman" panose="02020603050405020304" pitchFamily="18" charset="0"/>
              </a:rPr>
              <a:t>Благодаря </a:t>
            </a:r>
            <a:r>
              <a:rPr lang="ru-RU" sz="2200" dirty="0">
                <a:latin typeface="Times New Roman" panose="02020603050405020304" pitchFamily="18" charset="0"/>
                <a:cs typeface="Times New Roman" panose="02020603050405020304" pitchFamily="18" charset="0"/>
              </a:rPr>
              <a:t>подобным изменениям появились и новые законодательные и нормативно-правовые акты, определяющие научно-технологическую политику Российской Федерации на краткосрочные и долгосрочные периоды, для реализации которых </a:t>
            </a:r>
            <a:r>
              <a:rPr lang="ru-RU" sz="2200" b="1" u="sng" dirty="0">
                <a:solidFill>
                  <a:schemeClr val="accent6">
                    <a:lumMod val="75000"/>
                  </a:schemeClr>
                </a:solidFill>
                <a:latin typeface="Times New Roman" panose="02020603050405020304" pitchFamily="18" charset="0"/>
                <a:cs typeface="Times New Roman" panose="02020603050405020304" pitchFamily="18" charset="0"/>
              </a:rPr>
              <a:t>необходимо формирование новой системы управления персоналом и детальной проработки механизмов развития научных сотрудников</a:t>
            </a:r>
            <a:r>
              <a:rPr lang="ru-RU" sz="2200" dirty="0">
                <a:latin typeface="Times New Roman" panose="02020603050405020304" pitchFamily="18" charset="0"/>
                <a:cs typeface="Times New Roman" panose="02020603050405020304" pitchFamily="18" charset="0"/>
              </a:rPr>
              <a:t>, отвечающих современным требованиям государственной научно-технической и инновационной политики.</a:t>
            </a:r>
          </a:p>
          <a:p>
            <a:pPr indent="355600" algn="just"/>
            <a:r>
              <a:rPr lang="ru-RU" sz="2200" b="1" u="sng" dirty="0">
                <a:latin typeface="Times New Roman" panose="02020603050405020304" pitchFamily="18" charset="0"/>
                <a:cs typeface="Times New Roman" panose="02020603050405020304" pitchFamily="18" charset="0"/>
              </a:rPr>
              <a:t>Целью исследования</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является разработка рекомендаций по совершенствованию системы развития кадрового потенциала в научных учреждениях аграрного профиля в контексте реализации национального проекта Российской Федерации «Наука и университеты» на примере ФГБНУ «Курский федеральный аграрный научный центр».</a:t>
            </a:r>
          </a:p>
        </p:txBody>
      </p:sp>
    </p:spTree>
    <p:extLst>
      <p:ext uri="{BB962C8B-B14F-4D97-AF65-F5344CB8AC3E}">
        <p14:creationId xmlns:p14="http://schemas.microsoft.com/office/powerpoint/2010/main" xmlns="" val="266607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16969"/>
            <a:ext cx="8568952" cy="5632311"/>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Для достижения данной цели были поставлены следующие задачи:</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изучить </a:t>
            </a:r>
            <a:r>
              <a:rPr lang="ru-RU" sz="2400" dirty="0">
                <a:latin typeface="Times New Roman" panose="02020603050405020304" pitchFamily="18" charset="0"/>
                <a:cs typeface="Times New Roman" panose="02020603050405020304" pitchFamily="18" charset="0"/>
              </a:rPr>
              <a:t>теоретические основы формирования и развития  кадрового потенциала научно-исследовательских организаций;</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дать </a:t>
            </a:r>
            <a:r>
              <a:rPr lang="ru-RU" sz="2400" dirty="0">
                <a:latin typeface="Times New Roman" panose="02020603050405020304" pitchFamily="18" charset="0"/>
                <a:cs typeface="Times New Roman" panose="02020603050405020304" pitchFamily="18" charset="0"/>
              </a:rPr>
              <a:t>общую характеристику ФГБНУ «Курский ФАНЦ», описать основные направления деятельности и организационную структуру;</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провести </a:t>
            </a:r>
            <a:r>
              <a:rPr lang="ru-RU" sz="2400" dirty="0">
                <a:latin typeface="Times New Roman" panose="02020603050405020304" pitchFamily="18" charset="0"/>
                <a:cs typeface="Times New Roman" panose="02020603050405020304" pitchFamily="18" charset="0"/>
              </a:rPr>
              <a:t>анализ и оценку кадрового потенциала ФГБНУ «Курский ФАНЦ»;</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выявить </a:t>
            </a:r>
            <a:r>
              <a:rPr lang="ru-RU" sz="2400" dirty="0">
                <a:latin typeface="Times New Roman" panose="02020603050405020304" pitchFamily="18" charset="0"/>
                <a:cs typeface="Times New Roman" panose="02020603050405020304" pitchFamily="18" charset="0"/>
              </a:rPr>
              <a:t>проблемы развития кадрового потенциала данного учреждения;</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разработать </a:t>
            </a:r>
            <a:r>
              <a:rPr lang="ru-RU" sz="2400" dirty="0">
                <a:latin typeface="Times New Roman" panose="02020603050405020304" pitchFamily="18" charset="0"/>
                <a:cs typeface="Times New Roman" panose="02020603050405020304" pitchFamily="18" charset="0"/>
              </a:rPr>
              <a:t>проект развития кадрового потенциала ФГБНУ «Курский ФАНЦ» и провести оценку его социально-экономической эффективности.</a:t>
            </a:r>
          </a:p>
        </p:txBody>
      </p:sp>
    </p:spTree>
    <p:extLst>
      <p:ext uri="{BB962C8B-B14F-4D97-AF65-F5344CB8AC3E}">
        <p14:creationId xmlns:p14="http://schemas.microsoft.com/office/powerpoint/2010/main" xmlns="" val="4193270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118" t="4349" r="15706" b="5652"/>
          <a:stretch/>
        </p:blipFill>
        <p:spPr bwMode="auto">
          <a:xfrm>
            <a:off x="0" y="0"/>
            <a:ext cx="920560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7131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891" t="21739" r="19538" b="7247"/>
          <a:stretch/>
        </p:blipFill>
        <p:spPr bwMode="auto">
          <a:xfrm>
            <a:off x="-1" y="0"/>
            <a:ext cx="9130241"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903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104210248"/>
              </p:ext>
            </p:extLst>
          </p:nvPr>
        </p:nvGraphicFramePr>
        <p:xfrm>
          <a:off x="179512" y="672008"/>
          <a:ext cx="8856983" cy="6080760"/>
        </p:xfrm>
        <a:graphic>
          <a:graphicData uri="http://schemas.openxmlformats.org/drawingml/2006/table">
            <a:tbl>
              <a:tblPr firstRow="1" firstCol="1" bandRow="1">
                <a:tableStyleId>{5C22544A-7EE6-4342-B048-85BDC9FD1C3A}</a:tableStyleId>
              </a:tblPr>
              <a:tblGrid>
                <a:gridCol w="4680520">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440159">
                  <a:extLst>
                    <a:ext uri="{9D8B030D-6E8A-4147-A177-3AD203B41FA5}">
                      <a16:colId xmlns:a16="http://schemas.microsoft.com/office/drawing/2014/main" xmlns="" val="20004"/>
                    </a:ext>
                  </a:extLst>
                </a:gridCol>
              </a:tblGrid>
              <a:tr h="149390">
                <a:tc rowSpan="2">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Показатель</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gridSpan="3">
                  <a:txBody>
                    <a:bodyPr/>
                    <a:lstStyle/>
                    <a:p>
                      <a:pPr algn="ctr">
                        <a:spcAft>
                          <a:spcPts val="0"/>
                        </a:spcAft>
                      </a:pPr>
                      <a:r>
                        <a:rPr lang="ru-RU" sz="2200">
                          <a:effectLst/>
                          <a:latin typeface="Times New Roman" panose="02020603050405020304" pitchFamily="18" charset="0"/>
                          <a:cs typeface="Times New Roman" panose="02020603050405020304" pitchFamily="18" charset="0"/>
                        </a:rPr>
                        <a:t>Годы</a:t>
                      </a:r>
                      <a:endParaRPr lang="ru-RU" sz="22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900">
                          <a:effectLst/>
                          <a:latin typeface="Times New Roman" panose="02020603050405020304" pitchFamily="18" charset="0"/>
                          <a:cs typeface="Times New Roman" panose="02020603050405020304" pitchFamily="18" charset="0"/>
                        </a:rPr>
                        <a:t>Динамика изменения, %</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extLst>
                  <a:ext uri="{0D108BD9-81ED-4DB2-BD59-A6C34878D82A}">
                    <a16:rowId xmlns:a16="http://schemas.microsoft.com/office/drawing/2014/main" xmlns="" val="10000"/>
                  </a:ext>
                </a:extLst>
              </a:tr>
              <a:tr h="216651">
                <a:tc vMerge="1">
                  <a:txBody>
                    <a:bodyPr/>
                    <a:lstStyle/>
                    <a:p>
                      <a:endParaRPr lang="ru-RU"/>
                    </a:p>
                  </a:txBody>
                  <a:tcP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2019</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2020</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2021</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vMerge="1">
                  <a:txBody>
                    <a:bodyPr/>
                    <a:lstStyle/>
                    <a:p>
                      <a:endParaRPr lang="ru-RU"/>
                    </a:p>
                  </a:txBody>
                  <a:tcPr/>
                </a:tc>
                <a:extLst>
                  <a:ext uri="{0D108BD9-81ED-4DB2-BD59-A6C34878D82A}">
                    <a16:rowId xmlns:a16="http://schemas.microsoft.com/office/drawing/2014/main" xmlns="" val="10001"/>
                  </a:ext>
                </a:extLst>
              </a:tr>
              <a:tr h="366041">
                <a:tc>
                  <a:txBody>
                    <a:bodyPr/>
                    <a:lstStyle/>
                    <a:p>
                      <a:pPr algn="just">
                        <a:spcAft>
                          <a:spcPts val="0"/>
                        </a:spcAft>
                      </a:pPr>
                      <a:r>
                        <a:rPr lang="ru-RU" sz="1900" dirty="0">
                          <a:effectLst/>
                          <a:latin typeface="Times New Roman" panose="02020603050405020304" pitchFamily="18" charset="0"/>
                          <a:cs typeface="Times New Roman" panose="02020603050405020304" pitchFamily="18" charset="0"/>
                        </a:rPr>
                        <a:t>Средняя фактическая численность сотрудников, чел.</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en-US" sz="1900" dirty="0">
                          <a:effectLst/>
                          <a:latin typeface="Times New Roman" panose="02020603050405020304" pitchFamily="18" charset="0"/>
                          <a:cs typeface="Times New Roman" panose="02020603050405020304" pitchFamily="18" charset="0"/>
                        </a:rPr>
                        <a:t>239</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229</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225</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dirty="0">
                          <a:effectLst/>
                          <a:latin typeface="Times New Roman" panose="02020603050405020304" pitchFamily="18" charset="0"/>
                          <a:cs typeface="Times New Roman" panose="02020603050405020304" pitchFamily="18" charset="0"/>
                        </a:rPr>
                        <a:t>-5.9</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FFFF00"/>
                    </a:solidFill>
                  </a:tcPr>
                </a:tc>
                <a:extLst>
                  <a:ext uri="{0D108BD9-81ED-4DB2-BD59-A6C34878D82A}">
                    <a16:rowId xmlns:a16="http://schemas.microsoft.com/office/drawing/2014/main" xmlns="" val="10002"/>
                  </a:ext>
                </a:extLst>
              </a:tr>
              <a:tr h="244027">
                <a:tc>
                  <a:txBody>
                    <a:bodyPr/>
                    <a:lstStyle/>
                    <a:p>
                      <a:pPr algn="just">
                        <a:spcAft>
                          <a:spcPts val="0"/>
                        </a:spcAft>
                      </a:pPr>
                      <a:r>
                        <a:rPr lang="ru-RU" sz="1900" dirty="0">
                          <a:effectLst/>
                          <a:latin typeface="Times New Roman" panose="02020603050405020304" pitchFamily="18" charset="0"/>
                          <a:cs typeface="Times New Roman" panose="02020603050405020304" pitchFamily="18" charset="0"/>
                        </a:rPr>
                        <a:t>Средний возраст исследователей, лет</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cap="all" dirty="0">
                          <a:effectLst/>
                          <a:latin typeface="Times New Roman" panose="02020603050405020304" pitchFamily="18" charset="0"/>
                          <a:cs typeface="Times New Roman" panose="02020603050405020304" pitchFamily="18" charset="0"/>
                        </a:rPr>
                        <a:t>58</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cap="all" dirty="0">
                          <a:effectLst/>
                          <a:latin typeface="Times New Roman" panose="02020603050405020304" pitchFamily="18" charset="0"/>
                          <a:cs typeface="Times New Roman" panose="02020603050405020304" pitchFamily="18" charset="0"/>
                        </a:rPr>
                        <a:t>52</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cap="all">
                          <a:effectLst/>
                          <a:latin typeface="Times New Roman" panose="02020603050405020304" pitchFamily="18" charset="0"/>
                          <a:cs typeface="Times New Roman" panose="02020603050405020304" pitchFamily="18" charset="0"/>
                        </a:rPr>
                        <a:t>51</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-12</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92D050"/>
                    </a:solidFill>
                  </a:tcPr>
                </a:tc>
                <a:extLst>
                  <a:ext uri="{0D108BD9-81ED-4DB2-BD59-A6C34878D82A}">
                    <a16:rowId xmlns:a16="http://schemas.microsoft.com/office/drawing/2014/main" xmlns="" val="10003"/>
                  </a:ext>
                </a:extLst>
              </a:tr>
              <a:tr h="488054">
                <a:tc>
                  <a:txBody>
                    <a:bodyPr/>
                    <a:lstStyle/>
                    <a:p>
                      <a:pPr algn="just">
                        <a:spcAft>
                          <a:spcPts val="0"/>
                        </a:spcAft>
                      </a:pPr>
                      <a:r>
                        <a:rPr lang="ru-RU" sz="1900" dirty="0">
                          <a:effectLst/>
                          <a:latin typeface="Times New Roman" panose="02020603050405020304" pitchFamily="18" charset="0"/>
                          <a:cs typeface="Times New Roman" panose="02020603050405020304" pitchFamily="18" charset="0"/>
                        </a:rPr>
                        <a:t>Доля исследователей в возрасте до 39 лет в общей численности исследователей, %</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8</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27</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29,8</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+372,5</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00B050"/>
                    </a:solidFill>
                  </a:tcPr>
                </a:tc>
                <a:extLst>
                  <a:ext uri="{0D108BD9-81ED-4DB2-BD59-A6C34878D82A}">
                    <a16:rowId xmlns:a16="http://schemas.microsoft.com/office/drawing/2014/main" xmlns="" val="10004"/>
                  </a:ext>
                </a:extLst>
              </a:tr>
              <a:tr h="244027">
                <a:tc>
                  <a:txBody>
                    <a:bodyPr/>
                    <a:lstStyle/>
                    <a:p>
                      <a:pPr algn="just">
                        <a:spcAft>
                          <a:spcPts val="0"/>
                        </a:spcAft>
                      </a:pPr>
                      <a:r>
                        <a:rPr lang="ru-RU" sz="1900">
                          <a:effectLst/>
                          <a:latin typeface="Times New Roman" panose="02020603050405020304" pitchFamily="18" charset="0"/>
                          <a:cs typeface="Times New Roman" panose="02020603050405020304" pitchFamily="18" charset="0"/>
                        </a:rPr>
                        <a:t>Субсидии на выполнение гос. задания, тыс. руб.</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108823</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123028</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119452</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+9,8</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92D050"/>
                    </a:solidFill>
                  </a:tcPr>
                </a:tc>
                <a:extLst>
                  <a:ext uri="{0D108BD9-81ED-4DB2-BD59-A6C34878D82A}">
                    <a16:rowId xmlns:a16="http://schemas.microsoft.com/office/drawing/2014/main" xmlns="" val="10005"/>
                  </a:ext>
                </a:extLst>
              </a:tr>
              <a:tr h="244027">
                <a:tc>
                  <a:txBody>
                    <a:bodyPr/>
                    <a:lstStyle/>
                    <a:p>
                      <a:pPr algn="just">
                        <a:spcAft>
                          <a:spcPts val="0"/>
                        </a:spcAft>
                      </a:pPr>
                      <a:r>
                        <a:rPr lang="ru-RU" sz="1900">
                          <a:effectLst/>
                          <a:latin typeface="Times New Roman" panose="02020603050405020304" pitchFamily="18" charset="0"/>
                          <a:cs typeface="Times New Roman" panose="02020603050405020304" pitchFamily="18" charset="0"/>
                        </a:rPr>
                        <a:t>Субсидии на иные цели, тыс. руб.</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2000</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23443</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2391</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+19,6</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92D050"/>
                    </a:solidFill>
                  </a:tcPr>
                </a:tc>
                <a:extLst>
                  <a:ext uri="{0D108BD9-81ED-4DB2-BD59-A6C34878D82A}">
                    <a16:rowId xmlns:a16="http://schemas.microsoft.com/office/drawing/2014/main" xmlns="" val="10006"/>
                  </a:ext>
                </a:extLst>
              </a:tr>
              <a:tr h="244027">
                <a:tc>
                  <a:txBody>
                    <a:bodyPr/>
                    <a:lstStyle/>
                    <a:p>
                      <a:pPr algn="just">
                        <a:spcAft>
                          <a:spcPts val="0"/>
                        </a:spcAft>
                      </a:pPr>
                      <a:r>
                        <a:rPr lang="ru-RU" sz="1900">
                          <a:effectLst/>
                          <a:latin typeface="Times New Roman" panose="02020603050405020304" pitchFamily="18" charset="0"/>
                          <a:cs typeface="Times New Roman" panose="02020603050405020304" pitchFamily="18" charset="0"/>
                        </a:rPr>
                        <a:t>Внебюджетные поступления, тыс. руб.</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40187</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46725</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47180</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+17,4</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92D050"/>
                    </a:solidFill>
                  </a:tcPr>
                </a:tc>
                <a:extLst>
                  <a:ext uri="{0D108BD9-81ED-4DB2-BD59-A6C34878D82A}">
                    <a16:rowId xmlns:a16="http://schemas.microsoft.com/office/drawing/2014/main" xmlns="" val="10007"/>
                  </a:ext>
                </a:extLst>
              </a:tr>
              <a:tr h="244027">
                <a:tc>
                  <a:txBody>
                    <a:bodyPr/>
                    <a:lstStyle/>
                    <a:p>
                      <a:pPr algn="just">
                        <a:spcAft>
                          <a:spcPts val="0"/>
                        </a:spcAft>
                      </a:pPr>
                      <a:r>
                        <a:rPr lang="ru-RU" sz="1900">
                          <a:effectLst/>
                          <a:latin typeface="Times New Roman" panose="02020603050405020304" pitchFamily="18" charset="0"/>
                          <a:cs typeface="Times New Roman" panose="02020603050405020304" pitchFamily="18" charset="0"/>
                        </a:rPr>
                        <a:t>Средняя заработная плата сотрудников, тыс. руб.</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29,6</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34,2</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33,8</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+14,2</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92D050"/>
                    </a:solidFill>
                  </a:tcPr>
                </a:tc>
                <a:extLst>
                  <a:ext uri="{0D108BD9-81ED-4DB2-BD59-A6C34878D82A}">
                    <a16:rowId xmlns:a16="http://schemas.microsoft.com/office/drawing/2014/main" xmlns="" val="10008"/>
                  </a:ext>
                </a:extLst>
              </a:tr>
              <a:tr h="366041">
                <a:tc>
                  <a:txBody>
                    <a:bodyPr/>
                    <a:lstStyle/>
                    <a:p>
                      <a:pPr>
                        <a:spcAft>
                          <a:spcPts val="0"/>
                        </a:spcAft>
                      </a:pPr>
                      <a:r>
                        <a:rPr lang="ru-RU" sz="1900" dirty="0">
                          <a:effectLst/>
                          <a:latin typeface="Times New Roman" panose="02020603050405020304" pitchFamily="18" charset="0"/>
                          <a:cs typeface="Times New Roman" panose="02020603050405020304" pitchFamily="18" charset="0"/>
                        </a:rPr>
                        <a:t>Публикации в изданиях, индексируемых БД </a:t>
                      </a:r>
                      <a:r>
                        <a:rPr lang="en-US" sz="1900" dirty="0">
                          <a:effectLst/>
                          <a:latin typeface="Times New Roman" panose="02020603050405020304" pitchFamily="18" charset="0"/>
                          <a:cs typeface="Times New Roman" panose="02020603050405020304" pitchFamily="18" charset="0"/>
                        </a:rPr>
                        <a:t>Web of science</a:t>
                      </a:r>
                      <a:r>
                        <a:rPr lang="ru-RU" sz="1900" dirty="0">
                          <a:effectLst/>
                          <a:latin typeface="Times New Roman" panose="02020603050405020304" pitchFamily="18" charset="0"/>
                          <a:cs typeface="Times New Roman" panose="02020603050405020304" pitchFamily="18" charset="0"/>
                        </a:rPr>
                        <a:t>, шт.</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2</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2</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25</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+1250</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00B050"/>
                    </a:solidFill>
                  </a:tcPr>
                </a:tc>
                <a:extLst>
                  <a:ext uri="{0D108BD9-81ED-4DB2-BD59-A6C34878D82A}">
                    <a16:rowId xmlns:a16="http://schemas.microsoft.com/office/drawing/2014/main" xmlns="" val="10009"/>
                  </a:ext>
                </a:extLst>
              </a:tr>
              <a:tr h="244027">
                <a:tc>
                  <a:txBody>
                    <a:bodyPr/>
                    <a:lstStyle/>
                    <a:p>
                      <a:pPr>
                        <a:spcAft>
                          <a:spcPts val="0"/>
                        </a:spcAft>
                      </a:pPr>
                      <a:r>
                        <a:rPr lang="ru-RU" sz="1900">
                          <a:effectLst/>
                          <a:latin typeface="Times New Roman" panose="02020603050405020304" pitchFamily="18" charset="0"/>
                          <a:cs typeface="Times New Roman" panose="02020603050405020304" pitchFamily="18" charset="0"/>
                        </a:rPr>
                        <a:t>Публикации в изданиях, индексируемых БД </a:t>
                      </a:r>
                      <a:r>
                        <a:rPr lang="en-US" sz="1900">
                          <a:effectLst/>
                          <a:latin typeface="Times New Roman" panose="02020603050405020304" pitchFamily="18" charset="0"/>
                          <a:cs typeface="Times New Roman" panose="02020603050405020304" pitchFamily="18" charset="0"/>
                        </a:rPr>
                        <a:t>Scopus</a:t>
                      </a:r>
                      <a:r>
                        <a:rPr lang="ru-RU" sz="1900">
                          <a:effectLst/>
                          <a:latin typeface="Times New Roman" panose="02020603050405020304" pitchFamily="18" charset="0"/>
                          <a:cs typeface="Times New Roman" panose="02020603050405020304" pitchFamily="18" charset="0"/>
                        </a:rPr>
                        <a:t>, шт.</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4</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7</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14</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+350</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00B050"/>
                    </a:solidFill>
                  </a:tcPr>
                </a:tc>
                <a:extLst>
                  <a:ext uri="{0D108BD9-81ED-4DB2-BD59-A6C34878D82A}">
                    <a16:rowId xmlns:a16="http://schemas.microsoft.com/office/drawing/2014/main" xmlns="" val="10010"/>
                  </a:ext>
                </a:extLst>
              </a:tr>
              <a:tr h="366041">
                <a:tc>
                  <a:txBody>
                    <a:bodyPr/>
                    <a:lstStyle/>
                    <a:p>
                      <a:pPr>
                        <a:spcAft>
                          <a:spcPts val="0"/>
                        </a:spcAft>
                      </a:pPr>
                      <a:r>
                        <a:rPr lang="ru-RU" sz="1900">
                          <a:effectLst/>
                          <a:latin typeface="Times New Roman" panose="02020603050405020304" pitchFamily="18" charset="0"/>
                          <a:cs typeface="Times New Roman" panose="02020603050405020304" pitchFamily="18" charset="0"/>
                        </a:rPr>
                        <a:t>Публикации в журналах, входящих в ядро РИНЦ (</a:t>
                      </a:r>
                      <a:r>
                        <a:rPr lang="en-US" sz="1900">
                          <a:effectLst/>
                          <a:latin typeface="Times New Roman" panose="02020603050405020304" pitchFamily="18" charset="0"/>
                          <a:cs typeface="Times New Roman" panose="02020603050405020304" pitchFamily="18" charset="0"/>
                        </a:rPr>
                        <a:t>RSCI</a:t>
                      </a:r>
                      <a:r>
                        <a:rPr lang="ru-RU" sz="1900">
                          <a:effectLst/>
                          <a:latin typeface="Times New Roman" panose="02020603050405020304" pitchFamily="18" charset="0"/>
                          <a:cs typeface="Times New Roman" panose="02020603050405020304" pitchFamily="18" charset="0"/>
                        </a:rPr>
                        <a:t>), шт.</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24</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36</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40</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+166,7</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00B050"/>
                    </a:solidFill>
                  </a:tcPr>
                </a:tc>
                <a:extLst>
                  <a:ext uri="{0D108BD9-81ED-4DB2-BD59-A6C34878D82A}">
                    <a16:rowId xmlns:a16="http://schemas.microsoft.com/office/drawing/2014/main" xmlns="" val="10011"/>
                  </a:ext>
                </a:extLst>
              </a:tr>
              <a:tr h="122014">
                <a:tc>
                  <a:txBody>
                    <a:bodyPr/>
                    <a:lstStyle/>
                    <a:p>
                      <a:pPr>
                        <a:spcAft>
                          <a:spcPts val="0"/>
                        </a:spcAft>
                      </a:pPr>
                      <a:r>
                        <a:rPr lang="ru-RU" sz="1900">
                          <a:effectLst/>
                          <a:latin typeface="Times New Roman" panose="02020603050405020304" pitchFamily="18" charset="0"/>
                          <a:cs typeface="Times New Roman" panose="02020603050405020304" pitchFamily="18" charset="0"/>
                        </a:rPr>
                        <a:t>Монографии, ед.</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1</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en-US" sz="1900">
                          <a:effectLst/>
                          <a:latin typeface="Times New Roman" panose="02020603050405020304" pitchFamily="18" charset="0"/>
                          <a:cs typeface="Times New Roman" panose="02020603050405020304" pitchFamily="18" charset="0"/>
                        </a:rPr>
                        <a:t>1</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a:t>
                      </a:r>
                      <a:endParaRPr lang="ru-RU" sz="1900">
                        <a:effectLst/>
                        <a:latin typeface="Times New Roman" panose="02020603050405020304" pitchFamily="18" charset="0"/>
                        <a:ea typeface="Times New Roman"/>
                        <a:cs typeface="Times New Roman" panose="02020603050405020304" pitchFamily="18" charset="0"/>
                      </a:endParaRPr>
                    </a:p>
                  </a:txBody>
                  <a:tcPr marL="37233" marR="37233"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+200</a:t>
                      </a:r>
                      <a:endParaRPr lang="ru-RU" sz="1900" dirty="0">
                        <a:effectLst/>
                        <a:latin typeface="Times New Roman" panose="02020603050405020304" pitchFamily="18" charset="0"/>
                        <a:ea typeface="Times New Roman"/>
                        <a:cs typeface="Times New Roman" panose="02020603050405020304" pitchFamily="18" charset="0"/>
                      </a:endParaRPr>
                    </a:p>
                  </a:txBody>
                  <a:tcPr marL="37233" marR="37233" marT="0" marB="0" anchor="ctr">
                    <a:solidFill>
                      <a:srgbClr val="00B050"/>
                    </a:solidFill>
                  </a:tcPr>
                </a:tc>
                <a:extLst>
                  <a:ext uri="{0D108BD9-81ED-4DB2-BD59-A6C34878D82A}">
                    <a16:rowId xmlns:a16="http://schemas.microsoft.com/office/drawing/2014/main" xmlns="" val="10012"/>
                  </a:ext>
                </a:extLst>
              </a:tr>
            </a:tbl>
          </a:graphicData>
        </a:graphic>
      </p:graphicFrame>
      <p:sp>
        <p:nvSpPr>
          <p:cNvPr id="5" name="Прямоугольник 4"/>
          <p:cNvSpPr/>
          <p:nvPr/>
        </p:nvSpPr>
        <p:spPr>
          <a:xfrm>
            <a:off x="179512" y="44624"/>
            <a:ext cx="8856984" cy="646331"/>
          </a:xfrm>
          <a:prstGeom prst="rect">
            <a:avLst/>
          </a:prstGeom>
        </p:spPr>
        <p:txBody>
          <a:bodyPr wrap="square">
            <a:spAutoFit/>
          </a:bodyPr>
          <a:lstStyle/>
          <a:p>
            <a:pPr algn="ctr"/>
            <a:r>
              <a:rPr lang="ru-RU" dirty="0"/>
              <a:t>Динамика изменений основных показателей финансово - хозяйственной деятельности ФГБНУ «Курский ФАНЦ» за 2019-2021 гг.</a:t>
            </a:r>
          </a:p>
        </p:txBody>
      </p:sp>
    </p:spTree>
    <p:extLst>
      <p:ext uri="{BB962C8B-B14F-4D97-AF65-F5344CB8AC3E}">
        <p14:creationId xmlns:p14="http://schemas.microsoft.com/office/powerpoint/2010/main" xmlns="" val="52959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199491547"/>
              </p:ext>
            </p:extLst>
          </p:nvPr>
        </p:nvGraphicFramePr>
        <p:xfrm>
          <a:off x="107504" y="620688"/>
          <a:ext cx="8856984" cy="6096000"/>
        </p:xfrm>
        <a:graphic>
          <a:graphicData uri="http://schemas.openxmlformats.org/drawingml/2006/table">
            <a:tbl>
              <a:tblPr firstRow="1" firstCol="1" bandRow="1">
                <a:tableStyleId>{22838BEF-8BB2-4498-84A7-C5851F593DF1}</a:tableStyleId>
              </a:tblPr>
              <a:tblGrid>
                <a:gridCol w="4432686">
                  <a:extLst>
                    <a:ext uri="{9D8B030D-6E8A-4147-A177-3AD203B41FA5}">
                      <a16:colId xmlns:a16="http://schemas.microsoft.com/office/drawing/2014/main" xmlns="" val="20000"/>
                    </a:ext>
                  </a:extLst>
                </a:gridCol>
                <a:gridCol w="4424298">
                  <a:extLst>
                    <a:ext uri="{9D8B030D-6E8A-4147-A177-3AD203B41FA5}">
                      <a16:colId xmlns:a16="http://schemas.microsoft.com/office/drawing/2014/main" xmlns="" val="20001"/>
                    </a:ext>
                  </a:extLst>
                </a:gridCol>
              </a:tblGrid>
              <a:tr h="226427">
                <a:tc>
                  <a:txBody>
                    <a:bodyPr/>
                    <a:lstStyle/>
                    <a:p>
                      <a:pPr algn="ctr">
                        <a:spcAft>
                          <a:spcPts val="0"/>
                        </a:spcAft>
                      </a:pPr>
                      <a:r>
                        <a:rPr lang="ru-RU" sz="2000" dirty="0" err="1">
                          <a:effectLst/>
                        </a:rPr>
                        <a:t>Strengts</a:t>
                      </a:r>
                      <a:r>
                        <a:rPr lang="ru-RU" sz="2000" dirty="0">
                          <a:effectLst/>
                        </a:rPr>
                        <a:t> (сильные стороны)</a:t>
                      </a:r>
                      <a:endParaRPr lang="ru-RU" sz="2000" dirty="0">
                        <a:effectLst/>
                        <a:latin typeface="Times New Roman" panose="02020603050405020304" pitchFamily="18" charset="0"/>
                        <a:ea typeface="Times New Roman"/>
                        <a:cs typeface="Times New Roman" panose="02020603050405020304" pitchFamily="18" charset="0"/>
                      </a:endParaRPr>
                    </a:p>
                  </a:txBody>
                  <a:tcPr marL="55849" marR="55849" marT="0" marB="0"/>
                </a:tc>
                <a:tc>
                  <a:txBody>
                    <a:bodyPr/>
                    <a:lstStyle/>
                    <a:p>
                      <a:pPr algn="ctr">
                        <a:spcAft>
                          <a:spcPts val="0"/>
                        </a:spcAft>
                      </a:pPr>
                      <a:r>
                        <a:rPr lang="ru-RU" sz="2000">
                          <a:effectLst/>
                        </a:rPr>
                        <a:t>Weaknesses (слабые стороны)</a:t>
                      </a:r>
                      <a:endParaRPr lang="ru-RU" sz="2000">
                        <a:effectLst/>
                        <a:latin typeface="Times New Roman" panose="02020603050405020304" pitchFamily="18" charset="0"/>
                        <a:ea typeface="Times New Roman"/>
                        <a:cs typeface="Times New Roman" panose="02020603050405020304" pitchFamily="18" charset="0"/>
                      </a:endParaRPr>
                    </a:p>
                  </a:txBody>
                  <a:tcPr marL="55849" marR="55849" marT="0" marB="0"/>
                </a:tc>
                <a:extLst>
                  <a:ext uri="{0D108BD9-81ED-4DB2-BD59-A6C34878D82A}">
                    <a16:rowId xmlns:a16="http://schemas.microsoft.com/office/drawing/2014/main" xmlns="" val="10000"/>
                  </a:ext>
                </a:extLst>
              </a:tr>
              <a:tr h="2840008">
                <a:tc>
                  <a:txBody>
                    <a:bodyPr/>
                    <a:lstStyle/>
                    <a:p>
                      <a:pPr marL="342900" lvl="0" indent="-342900" algn="just">
                        <a:spcAft>
                          <a:spcPts val="0"/>
                        </a:spcAft>
                        <a:buFont typeface="+mj-lt"/>
                        <a:buAutoNum type="arabicPeriod"/>
                      </a:pPr>
                      <a:r>
                        <a:rPr lang="ru-RU" sz="2000" dirty="0">
                          <a:effectLst/>
                        </a:rPr>
                        <a:t>Квалифицированный персонал. </a:t>
                      </a:r>
                    </a:p>
                    <a:p>
                      <a:pPr marL="342900" lvl="0" indent="-342900" algn="just">
                        <a:spcAft>
                          <a:spcPts val="0"/>
                        </a:spcAft>
                        <a:buFont typeface="+mj-lt"/>
                        <a:buAutoNum type="arabicPeriod"/>
                      </a:pPr>
                      <a:r>
                        <a:rPr lang="ru-RU" sz="2000" dirty="0">
                          <a:effectLst/>
                        </a:rPr>
                        <a:t>Положительный имидж в Российской Федерации и странах ближнего зарубежья.</a:t>
                      </a:r>
                    </a:p>
                    <a:p>
                      <a:pPr marL="342900" lvl="0" indent="-342900" algn="just">
                        <a:spcAft>
                          <a:spcPts val="0"/>
                        </a:spcAft>
                        <a:buFont typeface="+mj-lt"/>
                        <a:buAutoNum type="arabicPeriod"/>
                      </a:pPr>
                      <a:r>
                        <a:rPr lang="ru-RU" sz="2000" dirty="0">
                          <a:effectLst/>
                        </a:rPr>
                        <a:t>Успешная деятельность, высокие показатели эффективности.</a:t>
                      </a:r>
                    </a:p>
                    <a:p>
                      <a:pPr marL="342900" lvl="0" indent="-342900" algn="just">
                        <a:spcAft>
                          <a:spcPts val="0"/>
                        </a:spcAft>
                        <a:buFont typeface="+mj-lt"/>
                        <a:buAutoNum type="arabicPeriod"/>
                      </a:pPr>
                      <a:r>
                        <a:rPr lang="ru-RU" sz="2000" dirty="0">
                          <a:effectLst/>
                        </a:rPr>
                        <a:t>Собственная приборно-аналитическая база и сеть полевых опытов. </a:t>
                      </a:r>
                    </a:p>
                    <a:p>
                      <a:pPr marL="342900" lvl="0" indent="-342900" algn="just">
                        <a:spcAft>
                          <a:spcPts val="0"/>
                        </a:spcAft>
                        <a:buFont typeface="+mj-lt"/>
                        <a:buAutoNum type="arabicPeriod"/>
                      </a:pPr>
                      <a:r>
                        <a:rPr lang="ru-RU" sz="2000" dirty="0">
                          <a:effectLst/>
                        </a:rPr>
                        <a:t>Географическое положение.</a:t>
                      </a:r>
                      <a:endParaRPr lang="ru-RU" sz="2000" dirty="0">
                        <a:effectLst/>
                        <a:latin typeface="Times New Roman" panose="02020603050405020304" pitchFamily="18" charset="0"/>
                        <a:ea typeface="Times New Roman"/>
                        <a:cs typeface="Times New Roman" panose="02020603050405020304" pitchFamily="18" charset="0"/>
                      </a:endParaRPr>
                    </a:p>
                  </a:txBody>
                  <a:tcPr marL="55849" marR="55849" marT="0" marB="0"/>
                </a:tc>
                <a:tc>
                  <a:txBody>
                    <a:bodyPr/>
                    <a:lstStyle/>
                    <a:p>
                      <a:pPr marL="342900" lvl="0" indent="-342900" algn="just">
                        <a:spcAft>
                          <a:spcPts val="0"/>
                        </a:spcAft>
                        <a:buFont typeface="+mj-lt"/>
                        <a:buAutoNum type="arabicPeriod"/>
                      </a:pPr>
                      <a:r>
                        <a:rPr lang="ru-RU" sz="2000" dirty="0">
                          <a:effectLst/>
                        </a:rPr>
                        <a:t>Возрастной коллектив.</a:t>
                      </a:r>
                    </a:p>
                    <a:p>
                      <a:pPr marL="342900" lvl="0" indent="-342900" algn="just">
                        <a:spcAft>
                          <a:spcPts val="0"/>
                        </a:spcAft>
                        <a:buFont typeface="+mj-lt"/>
                        <a:buAutoNum type="arabicPeriod"/>
                      </a:pPr>
                      <a:r>
                        <a:rPr lang="ru-RU" sz="2000" dirty="0">
                          <a:effectLst/>
                        </a:rPr>
                        <a:t>Недостаточный удельный вес внедряемой инновационной продукции. </a:t>
                      </a:r>
                    </a:p>
                    <a:p>
                      <a:pPr marL="342900" lvl="0" indent="-342900" algn="just">
                        <a:spcAft>
                          <a:spcPts val="0"/>
                        </a:spcAft>
                        <a:buFont typeface="+mj-lt"/>
                        <a:buAutoNum type="arabicPeriod"/>
                      </a:pPr>
                      <a:r>
                        <a:rPr lang="ru-RU" sz="2000" dirty="0">
                          <a:effectLst/>
                        </a:rPr>
                        <a:t>Износ и моральное старение приборно-аналитической базы и парка сельскохозяйственной техники.</a:t>
                      </a:r>
                    </a:p>
                    <a:p>
                      <a:pPr marL="342900" lvl="0" indent="-342900" algn="just">
                        <a:spcAft>
                          <a:spcPts val="0"/>
                        </a:spcAft>
                        <a:buFont typeface="+mj-lt"/>
                        <a:buAutoNum type="arabicPeriod"/>
                      </a:pPr>
                      <a:r>
                        <a:rPr lang="ru-RU" sz="2000" dirty="0">
                          <a:effectLst/>
                        </a:rPr>
                        <a:t>Слабое взаимодействие с региональными органами власти.</a:t>
                      </a:r>
                      <a:endParaRPr lang="ru-RU" sz="2000" dirty="0">
                        <a:effectLst/>
                        <a:latin typeface="Times New Roman" panose="02020603050405020304" pitchFamily="18" charset="0"/>
                        <a:ea typeface="Times New Roman"/>
                        <a:cs typeface="Times New Roman" panose="02020603050405020304" pitchFamily="18" charset="0"/>
                      </a:endParaRPr>
                    </a:p>
                  </a:txBody>
                  <a:tcPr marL="55849" marR="55849" marT="0" marB="0"/>
                </a:tc>
                <a:extLst>
                  <a:ext uri="{0D108BD9-81ED-4DB2-BD59-A6C34878D82A}">
                    <a16:rowId xmlns:a16="http://schemas.microsoft.com/office/drawing/2014/main" xmlns="" val="10001"/>
                  </a:ext>
                </a:extLst>
              </a:tr>
              <a:tr h="226427">
                <a:tc>
                  <a:txBody>
                    <a:bodyPr/>
                    <a:lstStyle/>
                    <a:p>
                      <a:pPr algn="ctr">
                        <a:spcAft>
                          <a:spcPts val="0"/>
                        </a:spcAft>
                      </a:pPr>
                      <a:r>
                        <a:rPr lang="en-US" sz="2000">
                          <a:effectLst/>
                        </a:rPr>
                        <a:t>Opportunities (</a:t>
                      </a:r>
                      <a:r>
                        <a:rPr lang="ru-RU" sz="2000">
                          <a:effectLst/>
                        </a:rPr>
                        <a:t>возможности</a:t>
                      </a:r>
                      <a:r>
                        <a:rPr lang="en-US" sz="2000">
                          <a:effectLst/>
                        </a:rPr>
                        <a:t>) </a:t>
                      </a:r>
                      <a:endParaRPr lang="ru-RU" sz="2000">
                        <a:effectLst/>
                        <a:latin typeface="Times New Roman" panose="02020603050405020304" pitchFamily="18" charset="0"/>
                        <a:ea typeface="Times New Roman"/>
                        <a:cs typeface="Times New Roman" panose="02020603050405020304" pitchFamily="18" charset="0"/>
                      </a:endParaRPr>
                    </a:p>
                  </a:txBody>
                  <a:tcPr marL="55849" marR="55849" marT="0" marB="0"/>
                </a:tc>
                <a:tc>
                  <a:txBody>
                    <a:bodyPr/>
                    <a:lstStyle/>
                    <a:p>
                      <a:pPr algn="ctr">
                        <a:spcAft>
                          <a:spcPts val="0"/>
                        </a:spcAft>
                      </a:pPr>
                      <a:r>
                        <a:rPr lang="en-US" sz="2000" dirty="0">
                          <a:effectLst/>
                        </a:rPr>
                        <a:t>Threats (</a:t>
                      </a:r>
                      <a:r>
                        <a:rPr lang="ru-RU" sz="2000" dirty="0">
                          <a:effectLst/>
                        </a:rPr>
                        <a:t>угрозы)</a:t>
                      </a:r>
                      <a:endParaRPr lang="ru-RU" sz="2000" dirty="0">
                        <a:effectLst/>
                        <a:latin typeface="Times New Roman" panose="02020603050405020304" pitchFamily="18" charset="0"/>
                        <a:ea typeface="Times New Roman"/>
                        <a:cs typeface="Times New Roman" panose="02020603050405020304" pitchFamily="18" charset="0"/>
                      </a:endParaRPr>
                    </a:p>
                  </a:txBody>
                  <a:tcPr marL="55849" marR="55849" marT="0" marB="0"/>
                </a:tc>
                <a:extLst>
                  <a:ext uri="{0D108BD9-81ED-4DB2-BD59-A6C34878D82A}">
                    <a16:rowId xmlns:a16="http://schemas.microsoft.com/office/drawing/2014/main" xmlns="" val="10002"/>
                  </a:ext>
                </a:extLst>
              </a:tr>
              <a:tr h="1747697">
                <a:tc>
                  <a:txBody>
                    <a:bodyPr/>
                    <a:lstStyle/>
                    <a:p>
                      <a:pPr marL="342900" lvl="0" indent="-342900" algn="just">
                        <a:spcAft>
                          <a:spcPts val="0"/>
                        </a:spcAft>
                        <a:buFont typeface="+mj-lt"/>
                        <a:buAutoNum type="arabicPeriod"/>
                      </a:pPr>
                      <a:r>
                        <a:rPr lang="ru-RU" sz="2000">
                          <a:effectLst/>
                        </a:rPr>
                        <a:t>Государственная поддержка развития научных организаций аграрного профиля. </a:t>
                      </a:r>
                    </a:p>
                    <a:p>
                      <a:pPr marL="342900" lvl="0" indent="-342900" algn="just">
                        <a:spcAft>
                          <a:spcPts val="0"/>
                        </a:spcAft>
                        <a:buFont typeface="+mj-lt"/>
                        <a:buAutoNum type="arabicPeriod"/>
                      </a:pPr>
                      <a:r>
                        <a:rPr lang="ru-RU" sz="2000">
                          <a:effectLst/>
                        </a:rPr>
                        <a:t>Государственная политика в области ипортозамещения. </a:t>
                      </a:r>
                    </a:p>
                    <a:p>
                      <a:pPr marL="342900" lvl="0" indent="-342900" algn="just">
                        <a:spcAft>
                          <a:spcPts val="0"/>
                        </a:spcAft>
                        <a:buFont typeface="+mj-lt"/>
                        <a:buAutoNum type="arabicPeriod"/>
                      </a:pPr>
                      <a:r>
                        <a:rPr lang="ru-RU" sz="2000">
                          <a:effectLst/>
                        </a:rPr>
                        <a:t>Отсутствие прямой конкуренции в регионе.</a:t>
                      </a:r>
                      <a:endParaRPr lang="ru-RU" sz="2000">
                        <a:effectLst/>
                        <a:latin typeface="Times New Roman" panose="02020603050405020304" pitchFamily="18" charset="0"/>
                        <a:ea typeface="Times New Roman"/>
                        <a:cs typeface="Times New Roman" panose="02020603050405020304" pitchFamily="18" charset="0"/>
                      </a:endParaRPr>
                    </a:p>
                  </a:txBody>
                  <a:tcPr marL="55849" marR="55849" marT="0" marB="0"/>
                </a:tc>
                <a:tc>
                  <a:txBody>
                    <a:bodyPr/>
                    <a:lstStyle/>
                    <a:p>
                      <a:pPr marL="342900" lvl="0" indent="-342900">
                        <a:spcAft>
                          <a:spcPts val="0"/>
                        </a:spcAft>
                        <a:buFont typeface="+mj-lt"/>
                        <a:buAutoNum type="arabicPeriod"/>
                      </a:pPr>
                      <a:r>
                        <a:rPr lang="ru-RU" sz="2000" dirty="0">
                          <a:effectLst/>
                        </a:rPr>
                        <a:t>Превалирование бюджетного финансирования.</a:t>
                      </a:r>
                    </a:p>
                    <a:p>
                      <a:pPr marL="342900" lvl="0" indent="-342900">
                        <a:spcAft>
                          <a:spcPts val="0"/>
                        </a:spcAft>
                        <a:buFont typeface="+mj-lt"/>
                        <a:buAutoNum type="arabicPeriod"/>
                      </a:pPr>
                      <a:r>
                        <a:rPr lang="ru-RU" sz="2000" dirty="0">
                          <a:effectLst/>
                        </a:rPr>
                        <a:t>Усиление научных направлений аграрного профиля в ВУЗах.</a:t>
                      </a:r>
                    </a:p>
                    <a:p>
                      <a:pPr marL="342900" lvl="0" indent="-342900">
                        <a:spcAft>
                          <a:spcPts val="0"/>
                        </a:spcAft>
                        <a:buFont typeface="+mj-lt"/>
                        <a:buAutoNum type="arabicPeriod"/>
                      </a:pPr>
                      <a:r>
                        <a:rPr lang="ru-RU" sz="2000" dirty="0" err="1">
                          <a:effectLst/>
                        </a:rPr>
                        <a:t>Депопуляризация</a:t>
                      </a:r>
                      <a:r>
                        <a:rPr lang="ru-RU" sz="2000" dirty="0">
                          <a:effectLst/>
                        </a:rPr>
                        <a:t> науки.</a:t>
                      </a:r>
                    </a:p>
                    <a:p>
                      <a:pPr marL="342900" lvl="0" indent="-342900">
                        <a:spcAft>
                          <a:spcPts val="0"/>
                        </a:spcAft>
                        <a:buFont typeface="+mj-lt"/>
                        <a:buAutoNum type="arabicPeriod"/>
                      </a:pPr>
                      <a:r>
                        <a:rPr lang="ru-RU" sz="2000" dirty="0">
                          <a:effectLst/>
                        </a:rPr>
                        <a:t>Отток кадров в коммерческие организации.</a:t>
                      </a:r>
                      <a:endParaRPr lang="ru-RU" sz="2000" dirty="0">
                        <a:effectLst/>
                        <a:latin typeface="Times New Roman" panose="02020603050405020304" pitchFamily="18" charset="0"/>
                        <a:ea typeface="Times New Roman"/>
                        <a:cs typeface="Times New Roman" panose="02020603050405020304" pitchFamily="18" charset="0"/>
                      </a:endParaRPr>
                    </a:p>
                  </a:txBody>
                  <a:tcPr marL="55849" marR="55849" marT="0" marB="0"/>
                </a:tc>
                <a:extLst>
                  <a:ext uri="{0D108BD9-81ED-4DB2-BD59-A6C34878D82A}">
                    <a16:rowId xmlns:a16="http://schemas.microsoft.com/office/drawing/2014/main" xmlns="" val="10003"/>
                  </a:ext>
                </a:extLst>
              </a:tr>
            </a:tbl>
          </a:graphicData>
        </a:graphic>
      </p:graphicFrame>
      <p:sp>
        <p:nvSpPr>
          <p:cNvPr id="5" name="Прямоугольник 4"/>
          <p:cNvSpPr/>
          <p:nvPr/>
        </p:nvSpPr>
        <p:spPr>
          <a:xfrm>
            <a:off x="2123728" y="188640"/>
            <a:ext cx="4246675" cy="369332"/>
          </a:xfrm>
          <a:prstGeom prst="rect">
            <a:avLst/>
          </a:prstGeom>
        </p:spPr>
        <p:txBody>
          <a:bodyPr wrap="none">
            <a:spAutoFit/>
          </a:bodyPr>
          <a:lstStyle/>
          <a:p>
            <a:r>
              <a:rPr lang="ru-RU" dirty="0"/>
              <a:t>SWOT-анализ ФГБНУ «Курский ФАНЦ»</a:t>
            </a:r>
          </a:p>
        </p:txBody>
      </p:sp>
    </p:spTree>
    <p:extLst>
      <p:ext uri="{BB962C8B-B14F-4D97-AF65-F5344CB8AC3E}">
        <p14:creationId xmlns:p14="http://schemas.microsoft.com/office/powerpoint/2010/main" xmlns="" val="2937235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3"/>
            <a:ext cx="8928992" cy="769441"/>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Методическую основу работы составили методы статистического и экономического анализа, метод сравнения, факторный анализ и прочие.</a:t>
            </a:r>
          </a:p>
        </p:txBody>
      </p:sp>
      <p:graphicFrame>
        <p:nvGraphicFramePr>
          <p:cNvPr id="5" name="Таблица 4"/>
          <p:cNvGraphicFramePr>
            <a:graphicFrameLocks noGrp="1"/>
          </p:cNvGraphicFramePr>
          <p:nvPr>
            <p:extLst>
              <p:ext uri="{D42A27DB-BD31-4B8C-83A1-F6EECF244321}">
                <p14:modId xmlns:p14="http://schemas.microsoft.com/office/powerpoint/2010/main" xmlns="" val="962785789"/>
              </p:ext>
            </p:extLst>
          </p:nvPr>
        </p:nvGraphicFramePr>
        <p:xfrm>
          <a:off x="179512" y="977672"/>
          <a:ext cx="8640961" cy="5004612"/>
        </p:xfrm>
        <a:graphic>
          <a:graphicData uri="http://schemas.openxmlformats.org/drawingml/2006/table">
            <a:tbl>
              <a:tblPr firstRow="1" firstCol="1" bandRow="1">
                <a:tableStyleId>{5C22544A-7EE6-4342-B048-85BDC9FD1C3A}</a:tableStyleId>
              </a:tblPr>
              <a:tblGrid>
                <a:gridCol w="504056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368153">
                  <a:extLst>
                    <a:ext uri="{9D8B030D-6E8A-4147-A177-3AD203B41FA5}">
                      <a16:colId xmlns:a16="http://schemas.microsoft.com/office/drawing/2014/main" xmlns="" val="20004"/>
                    </a:ext>
                  </a:extLst>
                </a:gridCol>
              </a:tblGrid>
              <a:tr h="264909">
                <a:tc rowSpan="2">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Наименование показателя</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gridSpan="3">
                  <a:txBody>
                    <a:bodyPr/>
                    <a:lstStyle/>
                    <a:p>
                      <a:pPr algn="ctr">
                        <a:spcAft>
                          <a:spcPts val="0"/>
                        </a:spcAft>
                      </a:pPr>
                      <a:r>
                        <a:rPr lang="ru-RU" sz="2200" dirty="0">
                          <a:effectLst/>
                        </a:rPr>
                        <a:t>Годы</a:t>
                      </a:r>
                      <a:endParaRPr lang="ru-RU" sz="2200" dirty="0">
                        <a:effectLst/>
                        <a:latin typeface="Times New Roman"/>
                        <a:ea typeface="Times New Roman"/>
                        <a:cs typeface="Times New Roman"/>
                      </a:endParaRPr>
                    </a:p>
                  </a:txBody>
                  <a:tcPr marL="54149" marR="54149" marT="0" marB="0"/>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Динамика </a:t>
                      </a:r>
                      <a:r>
                        <a:rPr lang="ru-RU" sz="1900" dirty="0" smtClean="0">
                          <a:effectLst/>
                          <a:latin typeface="Times New Roman" panose="02020603050405020304" pitchFamily="18" charset="0"/>
                          <a:cs typeface="Times New Roman" panose="02020603050405020304" pitchFamily="18" charset="0"/>
                        </a:rPr>
                        <a:t>изменения </a:t>
                      </a:r>
                      <a:r>
                        <a:rPr lang="ru-RU" sz="1900" dirty="0">
                          <a:effectLst/>
                          <a:latin typeface="Times New Roman" panose="02020603050405020304" pitchFamily="18" charset="0"/>
                          <a:cs typeface="Times New Roman" panose="02020603050405020304" pitchFamily="18" charset="0"/>
                        </a:rPr>
                        <a:t>%</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extLst>
                  <a:ext uri="{0D108BD9-81ED-4DB2-BD59-A6C34878D82A}">
                    <a16:rowId xmlns:a16="http://schemas.microsoft.com/office/drawing/2014/main" xmlns="" val="10000"/>
                  </a:ext>
                </a:extLst>
              </a:tr>
              <a:tr h="430479">
                <a:tc vMerge="1">
                  <a:txBody>
                    <a:bodyPr/>
                    <a:lstStyle/>
                    <a:p>
                      <a:endParaRPr lang="ru-RU"/>
                    </a:p>
                  </a:txBody>
                  <a:tcP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2019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2020</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2021</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vMerge="1">
                  <a:txBody>
                    <a:bodyPr/>
                    <a:lstStyle/>
                    <a:p>
                      <a:endParaRPr lang="ru-RU"/>
                    </a:p>
                  </a:txBody>
                  <a:tcPr/>
                </a:tc>
                <a:extLst>
                  <a:ext uri="{0D108BD9-81ED-4DB2-BD59-A6C34878D82A}">
                    <a16:rowId xmlns:a16="http://schemas.microsoft.com/office/drawing/2014/main" xmlns="" val="10001"/>
                  </a:ext>
                </a:extLst>
              </a:tr>
              <a:tr h="549826">
                <a:tc>
                  <a:txBody>
                    <a:bodyPr/>
                    <a:lstStyle/>
                    <a:p>
                      <a:pPr algn="just">
                        <a:spcAft>
                          <a:spcPts val="0"/>
                        </a:spcAft>
                      </a:pPr>
                      <a:r>
                        <a:rPr lang="ru-RU" sz="1900" dirty="0">
                          <a:effectLst/>
                          <a:latin typeface="Times New Roman" panose="02020603050405020304" pitchFamily="18" charset="0"/>
                          <a:cs typeface="Times New Roman" panose="02020603050405020304" pitchFamily="18" charset="0"/>
                        </a:rPr>
                        <a:t>Средняя фактическая численность сотрудников, чел.</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239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229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225</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-5,9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02"/>
                  </a:ext>
                </a:extLst>
              </a:tr>
              <a:tr h="264909">
                <a:tc gridSpan="5">
                  <a:txBody>
                    <a:bodyPr/>
                    <a:lstStyle/>
                    <a:p>
                      <a:pPr>
                        <a:spcAft>
                          <a:spcPts val="0"/>
                        </a:spcAft>
                      </a:pPr>
                      <a:r>
                        <a:rPr lang="ru-RU" sz="1900" dirty="0">
                          <a:effectLst/>
                          <a:latin typeface="Times New Roman" panose="02020603050405020304" pitchFamily="18" charset="0"/>
                          <a:cs typeface="Times New Roman" panose="02020603050405020304" pitchFamily="18" charset="0"/>
                        </a:rPr>
                        <a:t>В том числе по категориям:</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275258">
                <a:tc>
                  <a:txBody>
                    <a:bodyPr/>
                    <a:lstStyle/>
                    <a:p>
                      <a:pPr algn="just">
                        <a:spcAft>
                          <a:spcPts val="0"/>
                        </a:spcAft>
                      </a:pPr>
                      <a:r>
                        <a:rPr lang="ru-RU" sz="1900" dirty="0">
                          <a:effectLst/>
                          <a:latin typeface="Times New Roman" panose="02020603050405020304" pitchFamily="18" charset="0"/>
                          <a:cs typeface="Times New Roman" panose="02020603050405020304" pitchFamily="18" charset="0"/>
                        </a:rPr>
                        <a:t>- руководители</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4</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4</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6</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+50</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04"/>
                  </a:ext>
                </a:extLst>
              </a:tr>
              <a:tr h="275258">
                <a:tc>
                  <a:txBody>
                    <a:bodyPr/>
                    <a:lstStyle/>
                    <a:p>
                      <a:pPr algn="just">
                        <a:spcAft>
                          <a:spcPts val="0"/>
                        </a:spcAft>
                      </a:pPr>
                      <a:r>
                        <a:rPr lang="ru-RU" sz="1900" dirty="0">
                          <a:effectLst/>
                          <a:latin typeface="Times New Roman" panose="02020603050405020304" pitchFamily="18" charset="0"/>
                          <a:cs typeface="Times New Roman" panose="02020603050405020304" pitchFamily="18" charset="0"/>
                        </a:rPr>
                        <a:t>- исследователи, из них:</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110</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108</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104</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-5,5</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05"/>
                  </a:ext>
                </a:extLst>
              </a:tr>
              <a:tr h="278864">
                <a:tc>
                  <a:txBody>
                    <a:bodyPr/>
                    <a:lstStyle/>
                    <a:p>
                      <a:pPr indent="180340" algn="just">
                        <a:spcAft>
                          <a:spcPts val="0"/>
                        </a:spcAft>
                      </a:pPr>
                      <a:r>
                        <a:rPr lang="ru-RU" sz="1900" dirty="0">
                          <a:effectLst/>
                          <a:latin typeface="Times New Roman" panose="02020603050405020304" pitchFamily="18" charset="0"/>
                          <a:cs typeface="Times New Roman" panose="02020603050405020304" pitchFamily="18" charset="0"/>
                        </a:rPr>
                        <a:t>- главные научные сотрудники</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5</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6</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-40</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6">
                        <a:lumMod val="75000"/>
                      </a:schemeClr>
                    </a:solidFill>
                  </a:tcPr>
                </a:tc>
                <a:extLst>
                  <a:ext uri="{0D108BD9-81ED-4DB2-BD59-A6C34878D82A}">
                    <a16:rowId xmlns:a16="http://schemas.microsoft.com/office/drawing/2014/main" xmlns="" val="10006"/>
                  </a:ext>
                </a:extLst>
              </a:tr>
              <a:tr h="277336">
                <a:tc>
                  <a:txBody>
                    <a:bodyPr/>
                    <a:lstStyle/>
                    <a:p>
                      <a:pPr indent="180340" algn="just">
                        <a:spcAft>
                          <a:spcPts val="0"/>
                        </a:spcAft>
                      </a:pPr>
                      <a:r>
                        <a:rPr lang="ru-RU" sz="1900" dirty="0">
                          <a:effectLst/>
                          <a:latin typeface="Times New Roman" panose="02020603050405020304" pitchFamily="18" charset="0"/>
                          <a:cs typeface="Times New Roman" panose="02020603050405020304" pitchFamily="18" charset="0"/>
                        </a:rPr>
                        <a:t>- ведущие научные сотрудники</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24</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15</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12</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-50</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6">
                        <a:lumMod val="75000"/>
                      </a:schemeClr>
                    </a:solidFill>
                  </a:tcPr>
                </a:tc>
                <a:extLst>
                  <a:ext uri="{0D108BD9-81ED-4DB2-BD59-A6C34878D82A}">
                    <a16:rowId xmlns:a16="http://schemas.microsoft.com/office/drawing/2014/main" xmlns="" val="10007"/>
                  </a:ext>
                </a:extLst>
              </a:tr>
              <a:tr h="203800">
                <a:tc>
                  <a:txBody>
                    <a:bodyPr/>
                    <a:lstStyle/>
                    <a:p>
                      <a:pPr indent="180340" algn="just">
                        <a:spcAft>
                          <a:spcPts val="0"/>
                        </a:spcAft>
                      </a:pPr>
                      <a:r>
                        <a:rPr lang="ru-RU" sz="1900">
                          <a:effectLst/>
                          <a:latin typeface="Times New Roman" panose="02020603050405020304" pitchFamily="18" charset="0"/>
                          <a:cs typeface="Times New Roman" panose="02020603050405020304" pitchFamily="18" charset="0"/>
                        </a:rPr>
                        <a:t>- старшие научные сотрудники</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24</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31</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+6,9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08"/>
                  </a:ext>
                </a:extLst>
              </a:tr>
              <a:tr h="264909">
                <a:tc>
                  <a:txBody>
                    <a:bodyPr/>
                    <a:lstStyle/>
                    <a:p>
                      <a:pPr indent="180340" algn="just">
                        <a:spcAft>
                          <a:spcPts val="0"/>
                        </a:spcAft>
                      </a:pPr>
                      <a:r>
                        <a:rPr lang="ru-RU" sz="1900">
                          <a:effectLst/>
                          <a:latin typeface="Times New Roman" panose="02020603050405020304" pitchFamily="18" charset="0"/>
                          <a:cs typeface="Times New Roman" panose="02020603050405020304" pitchFamily="18" charset="0"/>
                        </a:rPr>
                        <a:t>- научные сотрудники</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5</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8</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+80</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rgbClr val="92D050"/>
                    </a:solidFill>
                  </a:tcPr>
                </a:tc>
                <a:extLst>
                  <a:ext uri="{0D108BD9-81ED-4DB2-BD59-A6C34878D82A}">
                    <a16:rowId xmlns:a16="http://schemas.microsoft.com/office/drawing/2014/main" xmlns="" val="10009"/>
                  </a:ext>
                </a:extLst>
              </a:tr>
              <a:tr h="261501">
                <a:tc>
                  <a:txBody>
                    <a:bodyPr/>
                    <a:lstStyle/>
                    <a:p>
                      <a:pPr indent="180340" algn="just">
                        <a:spcAft>
                          <a:spcPts val="0"/>
                        </a:spcAft>
                      </a:pPr>
                      <a:r>
                        <a:rPr lang="ru-RU" sz="1900">
                          <a:effectLst/>
                          <a:latin typeface="Times New Roman" panose="02020603050405020304" pitchFamily="18" charset="0"/>
                          <a:cs typeface="Times New Roman" panose="02020603050405020304" pitchFamily="18" charset="0"/>
                        </a:rPr>
                        <a:t>- младшие научные сотрудники</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8</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9</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7</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-12,5</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10"/>
                  </a:ext>
                </a:extLst>
              </a:tr>
              <a:tr h="275258">
                <a:tc>
                  <a:txBody>
                    <a:bodyPr/>
                    <a:lstStyle/>
                    <a:p>
                      <a:pPr indent="180340" algn="just">
                        <a:spcAft>
                          <a:spcPts val="0"/>
                        </a:spcAft>
                      </a:pPr>
                      <a:r>
                        <a:rPr lang="ru-RU" sz="1900">
                          <a:effectLst/>
                          <a:latin typeface="Times New Roman" panose="02020603050405020304" pitchFamily="18" charset="0"/>
                          <a:cs typeface="Times New Roman" panose="02020603050405020304" pitchFamily="18" charset="0"/>
                        </a:rPr>
                        <a:t>- инженеры-исследователи</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15</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16</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16</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+6,7</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11"/>
                  </a:ext>
                </a:extLst>
              </a:tr>
              <a:tr h="371652">
                <a:tc>
                  <a:txBody>
                    <a:bodyPr/>
                    <a:lstStyle/>
                    <a:p>
                      <a:pPr marL="270510" indent="-90170">
                        <a:spcAft>
                          <a:spcPts val="0"/>
                        </a:spcAft>
                      </a:pPr>
                      <a:r>
                        <a:rPr lang="ru-RU" sz="1900" dirty="0">
                          <a:effectLst/>
                          <a:latin typeface="Times New Roman" panose="02020603050405020304" pitchFamily="18" charset="0"/>
                          <a:cs typeface="Times New Roman" panose="02020603050405020304" pitchFamily="18" charset="0"/>
                        </a:rPr>
                        <a:t>- младший исследовательский персонал</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29</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25</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26</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-10,3</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12"/>
                  </a:ext>
                </a:extLst>
              </a:tr>
              <a:tr h="275258">
                <a:tc>
                  <a:txBody>
                    <a:bodyPr/>
                    <a:lstStyle/>
                    <a:p>
                      <a:pPr algn="just">
                        <a:spcAft>
                          <a:spcPts val="0"/>
                        </a:spcAft>
                      </a:pPr>
                      <a:r>
                        <a:rPr lang="ru-RU" sz="1900">
                          <a:effectLst/>
                          <a:latin typeface="Times New Roman" panose="02020603050405020304" pitchFamily="18" charset="0"/>
                          <a:cs typeface="Times New Roman" panose="02020603050405020304" pitchFamily="18" charset="0"/>
                        </a:rPr>
                        <a:t>- вспомогательный персонал</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40</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39</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33</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-15,4</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13"/>
                  </a:ext>
                </a:extLst>
              </a:tr>
              <a:tr h="275258">
                <a:tc>
                  <a:txBody>
                    <a:bodyPr/>
                    <a:lstStyle/>
                    <a:p>
                      <a:pPr algn="just">
                        <a:spcAft>
                          <a:spcPts val="0"/>
                        </a:spcAft>
                      </a:pPr>
                      <a:r>
                        <a:rPr lang="ru-RU" sz="1900">
                          <a:effectLst/>
                          <a:latin typeface="Times New Roman" panose="02020603050405020304" pitchFamily="18" charset="0"/>
                          <a:cs typeface="Times New Roman" panose="02020603050405020304" pitchFamily="18" charset="0"/>
                        </a:rPr>
                        <a:t>- прочий персонал</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85</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78</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a:effectLst/>
                          <a:latin typeface="Times New Roman" panose="02020603050405020304" pitchFamily="18" charset="0"/>
                          <a:cs typeface="Times New Roman" panose="02020603050405020304" pitchFamily="18" charset="0"/>
                        </a:rPr>
                        <a:t>82</a:t>
                      </a:r>
                      <a:endParaRPr lang="ru-RU" sz="1900">
                        <a:effectLst/>
                        <a:latin typeface="Times New Roman" panose="02020603050405020304" pitchFamily="18" charset="0"/>
                        <a:ea typeface="Times New Roman"/>
                        <a:cs typeface="Times New Roman" panose="02020603050405020304" pitchFamily="18" charset="0"/>
                      </a:endParaRPr>
                    </a:p>
                  </a:txBody>
                  <a:tcPr marL="54149" marR="54149" marT="0" marB="0" anchor="ctr"/>
                </a:tc>
                <a:tc>
                  <a:txBody>
                    <a:bodyPr/>
                    <a:lstStyle/>
                    <a:p>
                      <a:pPr algn="ctr">
                        <a:spcAft>
                          <a:spcPts val="0"/>
                        </a:spcAft>
                      </a:pPr>
                      <a:r>
                        <a:rPr lang="ru-RU" sz="1900" dirty="0">
                          <a:effectLst/>
                          <a:latin typeface="Times New Roman" panose="02020603050405020304" pitchFamily="18" charset="0"/>
                          <a:cs typeface="Times New Roman" panose="02020603050405020304" pitchFamily="18" charset="0"/>
                        </a:rPr>
                        <a:t>-3,5</a:t>
                      </a:r>
                      <a:endParaRPr lang="ru-RU" sz="1900" dirty="0">
                        <a:effectLst/>
                        <a:latin typeface="Times New Roman" panose="02020603050405020304" pitchFamily="18" charset="0"/>
                        <a:ea typeface="Times New Roman"/>
                        <a:cs typeface="Times New Roman" panose="02020603050405020304" pitchFamily="18" charset="0"/>
                      </a:endParaRPr>
                    </a:p>
                  </a:txBody>
                  <a:tcPr marL="54149" marR="54149" marT="0" marB="0" anchor="ctr">
                    <a:solidFill>
                      <a:schemeClr val="accent5">
                        <a:lumMod val="60000"/>
                        <a:lumOff val="40000"/>
                      </a:scheme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62627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1969</TotalTime>
  <Words>1558</Words>
  <Application>Microsoft Office PowerPoint</Application>
  <PresentationFormat>Экран (4:3)</PresentationFormat>
  <Paragraphs>293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Развитие кадрового потенциала ФГБНУ «Курский ФАНЦ» в контексте реализации национального проекта «Наука и университеты»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gav33</dc:creator>
  <cp:lastModifiedBy>1</cp:lastModifiedBy>
  <cp:revision>67</cp:revision>
  <dcterms:created xsi:type="dcterms:W3CDTF">2021-04-27T08:55:17Z</dcterms:created>
  <dcterms:modified xsi:type="dcterms:W3CDTF">2022-12-14T09:19:44Z</dcterms:modified>
</cp:coreProperties>
</file>