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omments/modernComment_11A_A6D2DD56.xml" ContentType="application/vnd.ms-powerpoint.comments+xml"/>
  <Override PartName="/ppt/comments/modernComment_124_2EFEC09E.xml" ContentType="application/vnd.ms-powerpoint.comment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omments/modernComment_121_A863CBA8.xml" ContentType="application/vnd.ms-powerpoint.comment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s/modernComment_120_A863CBA8.xml" ContentType="application/vnd.ms-powerpoint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0" r:id="rId11"/>
    <p:sldId id="292" r:id="rId12"/>
    <p:sldId id="293" r:id="rId13"/>
    <p:sldId id="294" r:id="rId14"/>
    <p:sldId id="295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E0EED1-F8EC-2D3F-CD2B-2137224655F9}" name="Vladimir Palagin" initials="VP" userId="Vladimir Palagi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99"/>
    <a:srgbClr val="66CCFF"/>
    <a:srgbClr val="FF9900"/>
    <a:srgbClr val="008080"/>
    <a:srgbClr val="FFCC00"/>
    <a:srgbClr val="CC00FF"/>
    <a:srgbClr val="006600"/>
    <a:srgbClr val="FF99FF"/>
    <a:srgbClr val="33CC33"/>
    <a:srgbClr val="EEF6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42" autoAdjust="0"/>
    <p:restoredTop sz="94660"/>
  </p:normalViewPr>
  <p:slideViewPr>
    <p:cSldViewPr>
      <p:cViewPr varScale="1">
        <p:scale>
          <a:sx n="115" d="100"/>
          <a:sy n="115" d="100"/>
        </p:scale>
        <p:origin x="-17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поиска</a:t>
            </a:r>
            <a:r>
              <a:rPr lang="ru-RU" sz="1600" b="1" baseline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КД (мин.)</a:t>
            </a:r>
            <a:endParaRPr lang="ru-RU" sz="1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'[Диаграмма в Microsoft Office PowerPoint]Лист1'!$A$7</c:f>
              <c:strCache>
                <c:ptCount val="1"/>
                <c:pt idx="0">
                  <c:v>Действия создающие ценности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Office PowerPoint]Лист1'!$B$6:$D$6</c:f>
              <c:strCache>
                <c:ptCount val="3"/>
                <c:pt idx="0">
                  <c:v>Сотрудник 1</c:v>
                </c:pt>
                <c:pt idx="1">
                  <c:v>Сотрудник 2</c:v>
                </c:pt>
                <c:pt idx="2">
                  <c:v>Сотрудник 3</c:v>
                </c:pt>
              </c:strCache>
            </c:strRef>
          </c:cat>
          <c:val>
            <c:numRef>
              <c:f>'[Диаграмма в Microsoft Office PowerPoint]Лист1'!$B$7:$D$7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0-44BA-993F-8E60BDE1F91D}"/>
            </c:ext>
          </c:extLst>
        </c:ser>
        <c:ser>
          <c:idx val="1"/>
          <c:order val="1"/>
          <c:tx>
            <c:strRef>
              <c:f>'[Диаграмма в Microsoft Office PowerPoint]Лист1'!$A$8</c:f>
              <c:strCache>
                <c:ptCount val="1"/>
                <c:pt idx="0">
                  <c:v>Действия не создающие ценности, но необходимые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Office PowerPoint]Лист1'!$B$6:$D$6</c:f>
              <c:strCache>
                <c:ptCount val="3"/>
                <c:pt idx="0">
                  <c:v>Сотрудник 1</c:v>
                </c:pt>
                <c:pt idx="1">
                  <c:v>Сотрудник 2</c:v>
                </c:pt>
                <c:pt idx="2">
                  <c:v>Сотрудник 3</c:v>
                </c:pt>
              </c:strCache>
            </c:strRef>
          </c:cat>
          <c:val>
            <c:numRef>
              <c:f>'[Диаграмма в Microsoft Office PowerPoint]Лист1'!$B$8:$D$8</c:f>
              <c:numCache>
                <c:formatCode>General</c:formatCode>
                <c:ptCount val="3"/>
                <c:pt idx="0">
                  <c:v>60</c:v>
                </c:pt>
                <c:pt idx="1">
                  <c:v>70</c:v>
                </c:pt>
                <c:pt idx="2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60-44BA-993F-8E60BDE1F91D}"/>
            </c:ext>
          </c:extLst>
        </c:ser>
        <c:ser>
          <c:idx val="2"/>
          <c:order val="2"/>
          <c:tx>
            <c:strRef>
              <c:f>'[Диаграмма в Microsoft Office PowerPoint]Лист1'!$A$9</c:f>
              <c:strCache>
                <c:ptCount val="1"/>
                <c:pt idx="0">
                  <c:v>Потери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Office PowerPoint]Лист1'!$B$6:$D$6</c:f>
              <c:strCache>
                <c:ptCount val="3"/>
                <c:pt idx="0">
                  <c:v>Сотрудник 1</c:v>
                </c:pt>
                <c:pt idx="1">
                  <c:v>Сотрудник 2</c:v>
                </c:pt>
                <c:pt idx="2">
                  <c:v>Сотрудник 3</c:v>
                </c:pt>
              </c:strCache>
            </c:strRef>
          </c:cat>
          <c:val>
            <c:numRef>
              <c:f>'[Диаграмма в Microsoft Office PowerPoint]Лист1'!$B$9:$D$9</c:f>
              <c:numCache>
                <c:formatCode>General</c:formatCode>
                <c:ptCount val="3"/>
                <c:pt idx="0">
                  <c:v>170</c:v>
                </c:pt>
                <c:pt idx="1">
                  <c:v>240</c:v>
                </c:pt>
                <c:pt idx="2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60-44BA-993F-8E60BDE1F91D}"/>
            </c:ext>
          </c:extLst>
        </c:ser>
        <c:overlap val="100"/>
        <c:axId val="84067456"/>
        <c:axId val="84068992"/>
      </c:barChart>
      <c:catAx>
        <c:axId val="84067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068992"/>
        <c:crosses val="autoZero"/>
        <c:auto val="1"/>
        <c:lblAlgn val="ctr"/>
        <c:lblOffset val="100"/>
      </c:catAx>
      <c:valAx>
        <c:axId val="84068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06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omments/modernComment_11A_A6D2DD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37C22AC-566D-4C09-9777-ECE0B60A5B6E}" authorId="{47E0EED1-F8EC-2D3F-CD2B-2137224655F9}" created="2022-10-26T17:19:54.93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98837078" sldId="282"/>
      <ac:spMk id="3" creationId="{00000000-0000-0000-0000-000000000000}"/>
      <ac:txMk cp="0" len="167">
        <ac:context len="168" hash="6685256"/>
      </ac:txMk>
    </ac:txMkLst>
    <p188:pos x="6743670" y="292112"/>
    <p188:txBody>
      <a:bodyPr/>
      <a:lstStyle/>
      <a:p>
        <a:r>
          <a:rPr lang="ru-RU"/>
          <a:t>Здесь и дальше везде где можно хорошо бы шрифт крупнее</a:t>
        </a:r>
      </a:p>
    </p188:txBody>
  </p188:cm>
</p188:cmLst>
</file>

<file path=ppt/comments/modernComment_120_A863CB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E0569E-A0A6-4926-A337-EFE8F815457D}" authorId="{47E0EED1-F8EC-2D3F-CD2B-2137224655F9}" created="2022-10-26T17:21:06.2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25112488" sldId="288"/>
      <ac:graphicFrameMk id="11" creationId="{00000000-0000-0000-0000-000000000000}"/>
    </ac:deMkLst>
    <p188:txBody>
      <a:bodyPr/>
      <a:lstStyle/>
      <a:p>
        <a:r>
          <a:rPr lang="ru-RU"/>
          <a:t>Рисунок можно увеличить</a:t>
        </a:r>
      </a:p>
    </p188:txBody>
  </p188:cm>
</p188:cmLst>
</file>

<file path=ppt/comments/modernComment_121_A863CB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826791-1498-4DBF-8114-5B0FDF8AF8D1}" authorId="{47E0EED1-F8EC-2D3F-CD2B-2137224655F9}" created="2022-10-26T17:23:16.3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25112488" sldId="289"/>
      <ac:grpSpMk id="7" creationId="{00000000-0000-0000-0000-000000000000}"/>
    </ac:deMkLst>
    <p188:txBody>
      <a:bodyPr/>
      <a:lstStyle/>
      <a:p>
        <a:r>
          <a:rPr lang="ru-RU"/>
          <a:t>На рисунке много аббревиатур. Надо их полностью или дать пояснения рядом.</a:t>
        </a:r>
      </a:p>
    </p188:txBody>
  </p188:cm>
</p188:cmLst>
</file>

<file path=ppt/comments/modernComment_124_2EFEC09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21A1644-1A53-432A-89F8-AD23B1B37E5A}" authorId="{47E0EED1-F8EC-2D3F-CD2B-2137224655F9}" created="2022-10-26T17:24:53.56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88447390" sldId="292"/>
      <ac:graphicFrameMk id="3" creationId="{00000000-0000-0000-0000-000000000000}"/>
      <ac:tblMk/>
      <ac:tcMk rowId="10000" colId="20002"/>
      <ac:txMk cp="0" len="25">
        <ac:context len="26" hash="1741283637"/>
      </ac:txMk>
    </ac:txMkLst>
    <p188:pos x="8240795" y="250482"/>
    <p188:txBody>
      <a:bodyPr/>
      <a:lstStyle/>
      <a:p>
        <a:r>
          <a:rPr lang="ru-RU"/>
          <a:t>Единицы измерения влияния?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568CB-DE03-496F-ABBE-1DCE1F6E9283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5BAB8-5077-4FD3-927F-233860A40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507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 userDrawn="1"/>
        </p:nvSpPr>
        <p:spPr bwMode="auto">
          <a:xfrm>
            <a:off x="8748808" y="6439300"/>
            <a:ext cx="326780" cy="51935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696054" y="6444063"/>
            <a:ext cx="435219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E7CE12-04B7-4ECE-BEF3-D64640B48A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5933269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/>
          <a:srcRect l="5331" t="31347" r="4574" b="90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6"/>
          <p:cNvSpPr>
            <a:spLocks noChangeArrowheads="1"/>
          </p:cNvSpPr>
          <p:nvPr userDrawn="1"/>
        </p:nvSpPr>
        <p:spPr bwMode="auto">
          <a:xfrm>
            <a:off x="4186698" y="218024"/>
            <a:ext cx="5364738" cy="31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965" tIns="49483" rIns="98965" bIns="49483" anchor="ctr">
            <a:spAutoFit/>
          </a:bodyPr>
          <a:lstStyle>
            <a:lvl1pPr defTabSz="990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dirty="0">
                <a:solidFill>
                  <a:srgbClr val="000099"/>
                </a:solidFill>
                <a:latin typeface="Arial Black" panose="020B0A04020102020204" pitchFamily="34" charset="0"/>
                <a:cs typeface="Arial" pitchFamily="34" charset="0"/>
              </a:rPr>
              <a:t>МНОГОФУНКЦИОНАЛЬНЫЙ ИСТРЕБИТЕЛЬ МиГ-35</a:t>
            </a:r>
          </a:p>
        </p:txBody>
      </p:sp>
      <p:pic>
        <p:nvPicPr>
          <p:cNvPr id="1028" name="Picture 19" descr="MiG Corporation Logo RGB Transparent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88" y="66675"/>
            <a:ext cx="32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" descr="\\Workstuff\d\Prezent_1\MiG_Presentation\2016\1582_MiG_OAK\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9" y="180976"/>
            <a:ext cx="86897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 userDrawn="1"/>
        </p:nvCxnSpPr>
        <p:spPr bwMode="auto">
          <a:xfrm>
            <a:off x="0" y="533400"/>
            <a:ext cx="9144000" cy="0"/>
          </a:xfrm>
          <a:prstGeom prst="line">
            <a:avLst/>
          </a:prstGeom>
          <a:solidFill>
            <a:schemeClr val="accent1"/>
          </a:solidFill>
          <a:ln w="22225" cap="sq" cmpd="sng" algn="ctr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08" y="66675"/>
            <a:ext cx="332665" cy="4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zoom/>
  </p:transition>
  <p:hf hdr="0" ftr="0" dt="0"/>
  <p:txStyles>
    <p:titleStyle>
      <a:lvl1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72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144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3716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8288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1475" indent="-371475" algn="l" defTabSz="990600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09563" algn="l" defTabSz="9906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38250" indent="-247650" algn="l" defTabSz="9906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33550" indent="-247650" algn="l" defTabSz="9906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28850" indent="-247650" algn="l" defTabSz="9906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86050" indent="-247650" algn="l" defTabSz="9906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43250" indent="-247650" algn="l" defTabSz="9906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00450" indent="-247650" algn="l" defTabSz="9906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57650" indent="-247650" algn="l" defTabSz="9906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1A_A6D2DD5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24_2EFEC09E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microsoft.com/office/2018/10/relationships/comments" Target="../comments/modernComment_120_A863CBA8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21_A863CBA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BC89B41-4E88-427F-B84E-D9EC54A5BC4D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490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323528" y="5734003"/>
            <a:ext cx="3020136" cy="809176"/>
            <a:chOff x="3805397" y="28696"/>
            <a:chExt cx="3020136" cy="809176"/>
          </a:xfrm>
        </p:grpSpPr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4492620" y="228600"/>
              <a:ext cx="2332913" cy="609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15" tIns="45658" rIns="91315" bIns="45658">
              <a:spAutoFit/>
            </a:bodyPr>
            <a:lstStyle>
              <a:defPPr>
                <a:defRPr lang="ru-RU"/>
              </a:defPPr>
              <a:lvl1pPr eaLnBrk="0" hangingPunct="0">
                <a:defRPr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454025" indent="1588" eaLnBrk="0" hangingPunct="0"/>
              <a:lvl3pPr marL="911225" indent="1588" eaLnBrk="0" hangingPunct="0"/>
              <a:lvl4pPr marL="1368425" indent="1588" eaLnBrk="0" hangingPunct="0"/>
              <a:lvl5pPr marL="1825625" indent="1588" eaLnBrk="0" hangingPunct="0"/>
            </a:lstStyle>
            <a:p>
              <a:pPr>
                <a:lnSpc>
                  <a:spcPct val="80000"/>
                </a:lnSpc>
                <a:spcBef>
                  <a:spcPts val="0"/>
                </a:spcBef>
                <a:defRPr/>
              </a:pPr>
              <a:r>
                <a:rPr lang="ru-RU" altLang="ru-RU" sz="1400" dirty="0">
                  <a:solidFill>
                    <a:schemeClr val="tx1"/>
                  </a:solidFill>
                  <a:cs typeface="+mn-cs"/>
                </a:rPr>
                <a:t>РОССИЙСКАЯ</a:t>
              </a:r>
              <a:r>
                <a:rPr lang="en-US" altLang="ru-RU" sz="1400" dirty="0">
                  <a:solidFill>
                    <a:schemeClr val="tx1"/>
                  </a:solidFill>
                  <a:cs typeface="+mn-cs"/>
                </a:rPr>
                <a:t> </a:t>
              </a:r>
              <a:r>
                <a:rPr lang="ru-RU" altLang="ru-RU" sz="1400" dirty="0">
                  <a:solidFill>
                    <a:schemeClr val="tx1"/>
                  </a:solidFill>
                  <a:cs typeface="+mn-cs"/>
                </a:rPr>
                <a:t/>
              </a:r>
              <a:br>
                <a:rPr lang="ru-RU" altLang="ru-RU" sz="1400" dirty="0">
                  <a:solidFill>
                    <a:schemeClr val="tx1"/>
                  </a:solidFill>
                  <a:cs typeface="+mn-cs"/>
                </a:rPr>
              </a:br>
              <a:r>
                <a:rPr lang="ru-RU" altLang="ru-RU" sz="1400" dirty="0">
                  <a:solidFill>
                    <a:schemeClr val="tx1"/>
                  </a:solidFill>
                  <a:cs typeface="+mn-cs"/>
                </a:rPr>
                <a:t>САМОЛЕТОСТРОИТЕЛЬНАЯ</a:t>
              </a:r>
              <a:br>
                <a:rPr lang="ru-RU" altLang="ru-RU" sz="1400" dirty="0">
                  <a:solidFill>
                    <a:schemeClr val="tx1"/>
                  </a:solidFill>
                  <a:cs typeface="+mn-cs"/>
                </a:rPr>
              </a:br>
              <a:r>
                <a:rPr lang="ru-RU" altLang="ru-RU" sz="1400" dirty="0">
                  <a:solidFill>
                    <a:schemeClr val="tx1"/>
                  </a:solidFill>
                  <a:cs typeface="+mn-cs"/>
                </a:rPr>
                <a:t>КОРПОРАЦИЯ</a:t>
              </a:r>
              <a:endParaRPr lang="en-US" altLang="ru-RU" sz="1400" dirty="0">
                <a:solidFill>
                  <a:schemeClr val="tx1"/>
                </a:solidFill>
                <a:cs typeface="+mn-cs"/>
              </a:endParaRPr>
            </a:p>
          </p:txBody>
        </p:sp>
        <p:pic>
          <p:nvPicPr>
            <p:cNvPr id="7" name="Picture 5" descr="C:\Users\Krikushenco\Desktop\MiG-Corporation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397" y="28696"/>
              <a:ext cx="666750" cy="765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3085396" cy="4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916832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АТТЕСТАЦИОННАЯ РАБОТА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единой информационной системы конструкторской документации с целью оптимизации работы конструкторского бюро и серийного завода.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B9D0F7-5193-4507-A415-3185DB8F1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28" y="299297"/>
            <a:ext cx="1497085" cy="5374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11960" y="397967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Слушатель программы 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"Практика управления бизнес-проектами" 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Шостало С.В.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военных наук, Доцент 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Палагин В.С.</a:t>
            </a:r>
          </a:p>
        </p:txBody>
      </p:sp>
    </p:spTree>
    <p:extLst>
      <p:ext uri="{BB962C8B-B14F-4D97-AF65-F5344CB8AC3E}">
        <p14:creationId xmlns="" xmlns:p14="http://schemas.microsoft.com/office/powerpoint/2010/main" val="2798837078"/>
      </p:ext>
    </p:extLst>
  </p:cSld>
  <p:clrMapOvr>
    <a:masterClrMapping/>
  </p:clrMapOvr>
  <p:transition>
    <p:zoom/>
  </p:transition>
  <p:extLst>
    <p:ext uri="{6950BFC3-D8DA-4A85-94F7-54DA5524770B}">
      <p188:commentRel xmlns="" xmlns:p188="http://schemas.microsoft.com/office/powerpoint/2018/8/main" r:id="rId5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BC89B41-4E88-427F-B84E-D9EC54A5BC4D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490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09332" cy="4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B9D0F7-5193-4507-A415-3185DB8F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9" y="299298"/>
            <a:ext cx="1130660" cy="405878"/>
          </a:xfrm>
          <a:prstGeom prst="rect">
            <a:avLst/>
          </a:prstGeom>
        </p:spPr>
      </p:pic>
      <p:grpSp>
        <p:nvGrpSpPr>
          <p:cNvPr id="2" name="Группа 10"/>
          <p:cNvGrpSpPr>
            <a:grpSpLocks noChangeAspect="1"/>
          </p:cNvGrpSpPr>
          <p:nvPr/>
        </p:nvGrpSpPr>
        <p:grpSpPr>
          <a:xfrm>
            <a:off x="251520" y="6093296"/>
            <a:ext cx="1689100" cy="464722"/>
            <a:chOff x="3805397" y="28696"/>
            <a:chExt cx="3020136" cy="830931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92620" y="228601"/>
              <a:ext cx="2332913" cy="63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15" tIns="45658" rIns="91315" bIns="45658">
              <a:spAutoFit/>
            </a:bodyPr>
            <a:lstStyle>
              <a:defPPr>
                <a:defRPr lang="ru-RU"/>
              </a:defPPr>
              <a:lvl1pPr eaLnBrk="0" hangingPunct="0">
                <a:defRPr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454025" indent="1588" eaLnBrk="0" hangingPunct="0"/>
              <a:lvl3pPr marL="911225" indent="1588" eaLnBrk="0" hangingPunct="0"/>
              <a:lvl4pPr marL="1368425" indent="1588" eaLnBrk="0" hangingPunct="0"/>
              <a:lvl5pPr marL="1825625" indent="1588" eaLnBrk="0" hangingPunct="0"/>
            </a:lstStyle>
            <a:p>
              <a:pPr marL="0" marR="0" lvl="0" indent="0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РОССИЙСКАЯ</a:t>
              </a:r>
              <a:r>
                <a:rPr kumimoji="0" lang="en-US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 </a:t>
              </a: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/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САМОЛЕТОСТРОИТЕЛЬНАЯ</a:t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КОРПОРАЦИЯ</a:t>
              </a:r>
              <a:endParaRPr kumimoji="0" lang="en-US" alt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13" name="Picture 5" descr="C:\Users\Krikushenco\Desktop\MiG-Corporati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397" y="28696"/>
              <a:ext cx="666750" cy="765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4" name="Прямоугольник 123"/>
          <p:cNvSpPr/>
          <p:nvPr/>
        </p:nvSpPr>
        <p:spPr>
          <a:xfrm>
            <a:off x="214282" y="90872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ЕИС КД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это электронный архив хранения конструкторской документации. В целях  обеспечения универсальности архива КД, которая содержится в нём, хранится в двух видах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2D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-чертёж и ЭД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взаимно привязанные друг к другу.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403648" y="2276872"/>
            <a:ext cx="6706296" cy="2200225"/>
            <a:chOff x="1403648" y="2348880"/>
            <a:chExt cx="6706296" cy="2200225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3980672" y="3861048"/>
              <a:ext cx="1311408" cy="688057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ВП</a:t>
              </a: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1403648" y="2425820"/>
              <a:ext cx="1311408" cy="688057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ОКБ</a:t>
              </a:r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3953614" y="2425820"/>
              <a:ext cx="1311408" cy="688057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ЕИС КД</a:t>
              </a:r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6516216" y="2348880"/>
              <a:ext cx="1593728" cy="786351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Серийное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завод</a:t>
              </a:r>
            </a:p>
          </p:txBody>
        </p:sp>
        <p:sp>
          <p:nvSpPr>
            <p:cNvPr id="4" name="Двойная стрелка влево/вправо 3"/>
            <p:cNvSpPr/>
            <p:nvPr/>
          </p:nvSpPr>
          <p:spPr bwMode="auto">
            <a:xfrm>
              <a:off x="2715056" y="2697839"/>
              <a:ext cx="1238558" cy="155097"/>
            </a:xfrm>
            <a:prstGeom prst="left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Двойная стрелка влево/вправо 26"/>
            <p:cNvSpPr/>
            <p:nvPr/>
          </p:nvSpPr>
          <p:spPr bwMode="auto">
            <a:xfrm>
              <a:off x="5265022" y="2708920"/>
              <a:ext cx="1251194" cy="155097"/>
            </a:xfrm>
            <a:prstGeom prst="left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Двойная стрелка влево/вправо 27"/>
            <p:cNvSpPr/>
            <p:nvPr/>
          </p:nvSpPr>
          <p:spPr bwMode="auto">
            <a:xfrm rot="5400000">
              <a:off x="4214462" y="3409914"/>
              <a:ext cx="747171" cy="155097"/>
            </a:xfrm>
            <a:prstGeom prst="left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37970" y="4941168"/>
            <a:ext cx="8525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800"/>
              </a:spcAft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участники процесса имеют доступ к актуальной конструкторской документации.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112488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BC89B41-4E88-427F-B84E-D9EC54A5BC4D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490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09332" cy="4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B9D0F7-5193-4507-A415-3185DB8F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9" y="299298"/>
            <a:ext cx="1130660" cy="405878"/>
          </a:xfrm>
          <a:prstGeom prst="rect">
            <a:avLst/>
          </a:prstGeom>
        </p:spPr>
      </p:pic>
      <p:grpSp>
        <p:nvGrpSpPr>
          <p:cNvPr id="2" name="Группа 10"/>
          <p:cNvGrpSpPr>
            <a:grpSpLocks noChangeAspect="1"/>
          </p:cNvGrpSpPr>
          <p:nvPr/>
        </p:nvGrpSpPr>
        <p:grpSpPr>
          <a:xfrm>
            <a:off x="251520" y="6093296"/>
            <a:ext cx="1689100" cy="464722"/>
            <a:chOff x="3805397" y="28696"/>
            <a:chExt cx="3020136" cy="830931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92620" y="228601"/>
              <a:ext cx="2332913" cy="63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15" tIns="45658" rIns="91315" bIns="45658">
              <a:spAutoFit/>
            </a:bodyPr>
            <a:lstStyle>
              <a:defPPr>
                <a:defRPr lang="ru-RU"/>
              </a:defPPr>
              <a:lvl1pPr eaLnBrk="0" hangingPunct="0">
                <a:defRPr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454025" indent="1588" eaLnBrk="0" hangingPunct="0"/>
              <a:lvl3pPr marL="911225" indent="1588" eaLnBrk="0" hangingPunct="0"/>
              <a:lvl4pPr marL="1368425" indent="1588" eaLnBrk="0" hangingPunct="0"/>
              <a:lvl5pPr marL="1825625" indent="1588" eaLnBrk="0" hangingPunct="0"/>
            </a:lstStyle>
            <a:p>
              <a:pPr marL="0" marR="0" lvl="0" indent="0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РОССИЙСКАЯ</a:t>
              </a:r>
              <a:r>
                <a:rPr kumimoji="0" lang="en-US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 </a:t>
              </a: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/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САМОЛЕТОСТРОИТЕЛЬНАЯ</a:t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КОРПОРАЦИЯ</a:t>
              </a:r>
              <a:endParaRPr kumimoji="0" lang="en-US" alt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13" name="Picture 5" descr="C:\Users\Krikushenco\Desktop\MiG-Corporati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397" y="28696"/>
              <a:ext cx="666750" cy="765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Заголовок 3"/>
          <p:cNvSpPr txBox="1">
            <a:spLocks/>
          </p:cNvSpPr>
          <p:nvPr/>
        </p:nvSpPr>
        <p:spPr>
          <a:xfrm>
            <a:off x="857224" y="848052"/>
            <a:ext cx="7858180" cy="4378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мероприятий по созданию ЕИС КД.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214282" y="128586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правильного принятия решения при разработке мероприятий был проведён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анализ выгодополучателей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 по созданию ЕИС КД, составлена </a:t>
            </a:r>
            <a:r>
              <a:rPr lang="ru-RU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матрица компромиссов, а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также проведён </a:t>
            </a:r>
            <a:r>
              <a:rPr lang="en-US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PEST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-анализ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внешней среды проекта.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0526871"/>
              </p:ext>
            </p:extLst>
          </p:nvPr>
        </p:nvGraphicFramePr>
        <p:xfrm>
          <a:off x="461416" y="2214554"/>
          <a:ext cx="8229600" cy="3169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7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94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6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3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" dirty="0">
                          <a:solidFill>
                            <a:schemeClr val="tx1"/>
                          </a:solidFill>
                          <a:effectLst/>
                        </a:rPr>
                        <a:t>Факторы PEST-анализ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" dirty="0">
                          <a:solidFill>
                            <a:schemeClr val="tx1"/>
                          </a:solidFill>
                          <a:effectLst/>
                        </a:rPr>
                        <a:t>Степень влияния на проект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effectLst/>
                        </a:rPr>
                        <a:t>Проводимая РФ СВО на территории Украины.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3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</a:rPr>
                        <a:t>Появление отечественных аналогов программного обеспечения для обеспечения конструкторской работы.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effectLst/>
                        </a:rPr>
                        <a:t>11,3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3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effectLst/>
                        </a:rPr>
                        <a:t>Сокращение денежных поступлений из-за заморозки договорной деятельности с инозаказчиками по причине СВО.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3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отечественной элементной базы для создания высокотехнологического оборудования для разработки и производства.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</a:rPr>
                        <a:t>8,3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36006" y="5425875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Вывод: при реализации проекта по созданию ЕИС КД опираться на ресурсы имеющиеся в распоряжении и минимизировать дополнительное финансирование.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788447390"/>
      </p:ext>
    </p:extLst>
  </p:cSld>
  <p:clrMapOvr>
    <a:masterClrMapping/>
  </p:clrMapOvr>
  <p:transition>
    <p:zoom/>
  </p:transition>
  <p:extLst mod="1">
    <p:ext uri="{6950BFC3-D8DA-4A85-94F7-54DA5524770B}">
      <p188:commentRel xmlns="" xmlns:p188="http://schemas.microsoft.com/office/powerpoint/2018/8/main" r:id="rId5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BC89B41-4E88-427F-B84E-D9EC54A5BC4D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490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09332" cy="4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B9D0F7-5193-4507-A415-3185DB8F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9" y="299298"/>
            <a:ext cx="1130660" cy="405878"/>
          </a:xfrm>
          <a:prstGeom prst="rect">
            <a:avLst/>
          </a:prstGeom>
        </p:spPr>
      </p:pic>
      <p:grpSp>
        <p:nvGrpSpPr>
          <p:cNvPr id="2" name="Группа 10"/>
          <p:cNvGrpSpPr>
            <a:grpSpLocks noChangeAspect="1"/>
          </p:cNvGrpSpPr>
          <p:nvPr/>
        </p:nvGrpSpPr>
        <p:grpSpPr>
          <a:xfrm>
            <a:off x="251520" y="6093296"/>
            <a:ext cx="1689100" cy="464722"/>
            <a:chOff x="3805397" y="28696"/>
            <a:chExt cx="3020136" cy="830931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92620" y="228601"/>
              <a:ext cx="2332913" cy="63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15" tIns="45658" rIns="91315" bIns="45658">
              <a:spAutoFit/>
            </a:bodyPr>
            <a:lstStyle>
              <a:defPPr>
                <a:defRPr lang="ru-RU"/>
              </a:defPPr>
              <a:lvl1pPr eaLnBrk="0" hangingPunct="0">
                <a:defRPr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454025" indent="1588" eaLnBrk="0" hangingPunct="0"/>
              <a:lvl3pPr marL="911225" indent="1588" eaLnBrk="0" hangingPunct="0"/>
              <a:lvl4pPr marL="1368425" indent="1588" eaLnBrk="0" hangingPunct="0"/>
              <a:lvl5pPr marL="1825625" indent="1588" eaLnBrk="0" hangingPunct="0"/>
            </a:lstStyle>
            <a:p>
              <a:pPr marL="0" marR="0" lvl="0" indent="0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РОССИЙСКАЯ</a:t>
              </a:r>
              <a:r>
                <a:rPr kumimoji="0" lang="en-US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 </a:t>
              </a: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/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САМОЛЕТОСТРОИТЕЛЬНАЯ</a:t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КОРПОРАЦИЯ</a:t>
              </a:r>
              <a:endParaRPr kumimoji="0" lang="en-US" alt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13" name="Picture 5" descr="C:\Users\Krikushenco\Desktop\MiG-Corporati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397" y="28696"/>
              <a:ext cx="666750" cy="765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4" name="Прямоугольник 123"/>
          <p:cNvSpPr/>
          <p:nvPr/>
        </p:nvSpPr>
        <p:spPr>
          <a:xfrm>
            <a:off x="214282" y="1285860"/>
            <a:ext cx="8784976" cy="24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Мероприятия по разработке ЕИС КД: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Выпуск распорядительного документа по корпорации по переводу бумажной КД пилотного изделия в электронный вид.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Инвентаризация КД.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Запуск ПСМ-проекта «Оптимизация процесса работы с КД в системе Ado_2011</a:t>
            </a:r>
            <a:r>
              <a:rPr lang="ru-RU" dirty="0"/>
              <a:t>»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исполнение.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Корректировка стандартов предприятия.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235331644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BC89B41-4E88-427F-B84E-D9EC54A5BC4D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490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09332" cy="4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B9D0F7-5193-4507-A415-3185DB8F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9" y="299298"/>
            <a:ext cx="1130660" cy="405878"/>
          </a:xfrm>
          <a:prstGeom prst="rect">
            <a:avLst/>
          </a:prstGeom>
        </p:spPr>
      </p:pic>
      <p:grpSp>
        <p:nvGrpSpPr>
          <p:cNvPr id="2" name="Группа 10"/>
          <p:cNvGrpSpPr>
            <a:grpSpLocks noChangeAspect="1"/>
          </p:cNvGrpSpPr>
          <p:nvPr/>
        </p:nvGrpSpPr>
        <p:grpSpPr>
          <a:xfrm>
            <a:off x="251520" y="6093296"/>
            <a:ext cx="1689100" cy="464722"/>
            <a:chOff x="3805397" y="28696"/>
            <a:chExt cx="3020136" cy="830931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92620" y="228601"/>
              <a:ext cx="2332913" cy="63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15" tIns="45658" rIns="91315" bIns="45658">
              <a:spAutoFit/>
            </a:bodyPr>
            <a:lstStyle>
              <a:defPPr>
                <a:defRPr lang="ru-RU"/>
              </a:defPPr>
              <a:lvl1pPr eaLnBrk="0" hangingPunct="0">
                <a:defRPr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454025" indent="1588" eaLnBrk="0" hangingPunct="0"/>
              <a:lvl3pPr marL="911225" indent="1588" eaLnBrk="0" hangingPunct="0"/>
              <a:lvl4pPr marL="1368425" indent="1588" eaLnBrk="0" hangingPunct="0"/>
              <a:lvl5pPr marL="1825625" indent="1588" eaLnBrk="0" hangingPunct="0"/>
            </a:lstStyle>
            <a:p>
              <a:pPr marL="0" marR="0" lvl="0" indent="0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РОССИЙСКАЯ</a:t>
              </a:r>
              <a:r>
                <a:rPr kumimoji="0" lang="en-US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 </a:t>
              </a: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/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САМОЛЕТОСТРОИТЕЛЬНАЯ</a:t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КОРПОРАЦИЯ</a:t>
              </a:r>
              <a:endParaRPr kumimoji="0" lang="en-US" alt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13" name="Picture 5" descr="C:\Users\Krikushenco\Desktop\MiG-Corporati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397" y="28696"/>
              <a:ext cx="666750" cy="765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 descr="Рисунок 22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33275" y="1306031"/>
            <a:ext cx="8891905" cy="4773930"/>
          </a:xfrm>
          <a:prstGeom prst="rect">
            <a:avLst/>
          </a:prstGeom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857224" y="848052"/>
            <a:ext cx="7858180" cy="4378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работ по созданию ЕИС КД.</a:t>
            </a:r>
          </a:p>
        </p:txBody>
      </p:sp>
    </p:spTree>
    <p:extLst>
      <p:ext uri="{BB962C8B-B14F-4D97-AF65-F5344CB8AC3E}">
        <p14:creationId xmlns="" xmlns:p14="http://schemas.microsoft.com/office/powerpoint/2010/main" val="626625784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BC89B41-4E88-427F-B84E-D9EC54A5BC4D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490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09332" cy="4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B9D0F7-5193-4507-A415-3185DB8F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9" y="299298"/>
            <a:ext cx="1130660" cy="405878"/>
          </a:xfrm>
          <a:prstGeom prst="rect">
            <a:avLst/>
          </a:prstGeom>
        </p:spPr>
      </p:pic>
      <p:grpSp>
        <p:nvGrpSpPr>
          <p:cNvPr id="2" name="Группа 10"/>
          <p:cNvGrpSpPr>
            <a:grpSpLocks noChangeAspect="1"/>
          </p:cNvGrpSpPr>
          <p:nvPr/>
        </p:nvGrpSpPr>
        <p:grpSpPr>
          <a:xfrm>
            <a:off x="251520" y="6093296"/>
            <a:ext cx="1689100" cy="464722"/>
            <a:chOff x="3805397" y="28696"/>
            <a:chExt cx="3020136" cy="830931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92620" y="228601"/>
              <a:ext cx="2332913" cy="63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15" tIns="45658" rIns="91315" bIns="45658">
              <a:spAutoFit/>
            </a:bodyPr>
            <a:lstStyle>
              <a:defPPr>
                <a:defRPr lang="ru-RU"/>
              </a:defPPr>
              <a:lvl1pPr eaLnBrk="0" hangingPunct="0">
                <a:defRPr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454025" indent="1588" eaLnBrk="0" hangingPunct="0"/>
              <a:lvl3pPr marL="911225" indent="1588" eaLnBrk="0" hangingPunct="0"/>
              <a:lvl4pPr marL="1368425" indent="1588" eaLnBrk="0" hangingPunct="0"/>
              <a:lvl5pPr marL="1825625" indent="1588" eaLnBrk="0" hangingPunct="0"/>
            </a:lstStyle>
            <a:p>
              <a:pPr marL="0" marR="0" lvl="0" indent="0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РОССИЙСКАЯ</a:t>
              </a:r>
              <a:r>
                <a:rPr kumimoji="0" lang="en-US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 </a:t>
              </a: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/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САМОЛЕТОСТРОИТЕЛЬНАЯ</a:t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КОРПОРАЦИЯ</a:t>
              </a:r>
              <a:endParaRPr kumimoji="0" lang="en-US" alt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13" name="Picture 5" descr="C:\Users\Krikushenco\Desktop\MiG-Corporati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397" y="28696"/>
              <a:ext cx="666750" cy="765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4" name="Прямоугольник 123"/>
          <p:cNvSpPr/>
          <p:nvPr/>
        </p:nvSpPr>
        <p:spPr>
          <a:xfrm>
            <a:off x="214282" y="1707386"/>
            <a:ext cx="8784976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Предварительная оценка эффективности проекта: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Время процесса по поиску и работе с КД сократится приблизительно с 47 часов до 6,5 часов. То есть в 7 с лишнем раз.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Перевод полного комплекта КД (включая серийную) на пилотное изделие в ЭД потребует примерно 540 тыс. чел/час. Трудоёмкость изготовления изделия на станках с ЧПУ принесёт экономию примерно 30-40 тысяч чел/час на одно изделие, то данные затраты окупятся уже при выпуске 14-го изделия.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857224" y="848052"/>
            <a:ext cx="7858180" cy="63673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оценка эффективности проекта по созданию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ЕИС КД.</a:t>
            </a:r>
          </a:p>
        </p:txBody>
      </p:sp>
    </p:spTree>
    <p:extLst>
      <p:ext uri="{BB962C8B-B14F-4D97-AF65-F5344CB8AC3E}">
        <p14:creationId xmlns="" xmlns:p14="http://schemas.microsoft.com/office/powerpoint/2010/main" val="1499166756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BC89B41-4E88-427F-B84E-D9EC54A5BC4D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490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09332" cy="4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B9D0F7-5193-4507-A415-3185DB8F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9" y="299298"/>
            <a:ext cx="1130660" cy="405878"/>
          </a:xfrm>
          <a:prstGeom prst="rect">
            <a:avLst/>
          </a:prstGeom>
        </p:spPr>
      </p:pic>
      <p:grpSp>
        <p:nvGrpSpPr>
          <p:cNvPr id="2" name="Группа 10"/>
          <p:cNvGrpSpPr>
            <a:grpSpLocks noChangeAspect="1"/>
          </p:cNvGrpSpPr>
          <p:nvPr/>
        </p:nvGrpSpPr>
        <p:grpSpPr>
          <a:xfrm>
            <a:off x="251520" y="6093296"/>
            <a:ext cx="1689100" cy="464722"/>
            <a:chOff x="3805397" y="28696"/>
            <a:chExt cx="3020136" cy="830931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92620" y="228601"/>
              <a:ext cx="2332913" cy="63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15" tIns="45658" rIns="91315" bIns="45658">
              <a:spAutoFit/>
            </a:bodyPr>
            <a:lstStyle>
              <a:defPPr>
                <a:defRPr lang="ru-RU"/>
              </a:defPPr>
              <a:lvl1pPr eaLnBrk="0" hangingPunct="0">
                <a:defRPr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454025" indent="1588" eaLnBrk="0" hangingPunct="0"/>
              <a:lvl3pPr marL="911225" indent="1588" eaLnBrk="0" hangingPunct="0"/>
              <a:lvl4pPr marL="1368425" indent="1588" eaLnBrk="0" hangingPunct="0"/>
              <a:lvl5pPr marL="1825625" indent="1588" eaLnBrk="0" hangingPunct="0"/>
            </a:lstStyle>
            <a:p>
              <a:pPr marL="0" marR="0" lvl="0" indent="0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РОССИЙСКАЯ</a:t>
              </a:r>
              <a:r>
                <a:rPr kumimoji="0" lang="en-US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 </a:t>
              </a: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/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САМОЛЕТОСТРОИТЕЛЬНАЯ</a:t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КОРПОРАЦИЯ</a:t>
              </a:r>
              <a:endParaRPr kumimoji="0" lang="en-US" alt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13" name="Picture 5" descr="C:\Users\Krikushenco\Desktop\MiG-Corporati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397" y="28696"/>
              <a:ext cx="666750" cy="765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Заголовок 3"/>
          <p:cNvSpPr txBox="1">
            <a:spLocks/>
          </p:cNvSpPr>
          <p:nvPr/>
        </p:nvSpPr>
        <p:spPr>
          <a:xfrm>
            <a:off x="628612" y="2852936"/>
            <a:ext cx="7858180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1383468973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BC89B41-4E88-427F-B84E-D9EC54A5BC4D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490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09332" cy="4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B9D0F7-5193-4507-A415-3185DB8F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9" y="299298"/>
            <a:ext cx="1130660" cy="405878"/>
          </a:xfrm>
          <a:prstGeom prst="rect">
            <a:avLst/>
          </a:prstGeom>
        </p:spPr>
      </p:pic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251520" y="6093296"/>
            <a:ext cx="1689100" cy="464722"/>
            <a:chOff x="3805397" y="28696"/>
            <a:chExt cx="3020136" cy="830931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92620" y="228601"/>
              <a:ext cx="2332913" cy="63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15" tIns="45658" rIns="91315" bIns="45658">
              <a:spAutoFit/>
            </a:bodyPr>
            <a:lstStyle>
              <a:defPPr>
                <a:defRPr lang="ru-RU"/>
              </a:defPPr>
              <a:lvl1pPr eaLnBrk="0" hangingPunct="0">
                <a:defRPr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454025" indent="1588" eaLnBrk="0" hangingPunct="0"/>
              <a:lvl3pPr marL="911225" indent="1588" eaLnBrk="0" hangingPunct="0"/>
              <a:lvl4pPr marL="1368425" indent="1588" eaLnBrk="0" hangingPunct="0"/>
              <a:lvl5pPr marL="1825625" indent="1588" eaLnBrk="0" hangingPunct="0"/>
            </a:lstStyle>
            <a:p>
              <a:pPr marL="0" marR="0" lvl="0" indent="0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РОССИЙСКАЯ</a:t>
              </a:r>
              <a:r>
                <a:rPr kumimoji="0" lang="en-US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 </a:t>
              </a: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/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САМОЛЕТОСТРОИТЕЛЬНАЯ</a:t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КОРПОРАЦИЯ</a:t>
              </a:r>
              <a:endParaRPr kumimoji="0" lang="en-US" alt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13" name="Picture 5" descr="C:\Users\Krikushenco\Desktop\MiG-Corporati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397" y="28696"/>
              <a:ext cx="666750" cy="765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Заголовок 3"/>
          <p:cNvSpPr txBox="1">
            <a:spLocks/>
          </p:cNvSpPr>
          <p:nvPr/>
        </p:nvSpPr>
        <p:spPr>
          <a:xfrm>
            <a:off x="1763689" y="705176"/>
            <a:ext cx="4896543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рассматриваемой темы.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58418"/>
            <a:ext cx="87849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Начиная с 2014 года Российская федерация находится под санкциями, а после начала специальной военной операции на территории Украины давление на промышленность России только усилилась.</a:t>
            </a:r>
          </a:p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Встал остро вопрос по реализации Государственного оборонного заказа в условиях тотальных ограничений. Ситуация требует значительно ускорить темпы производства необходимой для МО продукции.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Одним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путей решения этой задачи является использования цифровых технологий в разработке и производстве.</a:t>
            </a:r>
          </a:p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цифровизации деятельности организации необходимо перейти на электронную конструкторскую документацию (ЭКД) при проектировании и производстве летательных аппаратов. При этом необходимо учитывать состояние производственной базы на серийном заводе.</a:t>
            </a:r>
          </a:p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аттестационной работе рассмотрена проблематика оцифровки конструкторской документации (КД) с бумажных носителей в электронный вид, а также обратный перевод электронных документов на бумажный носитель.  </a:t>
            </a:r>
          </a:p>
        </p:txBody>
      </p:sp>
    </p:spTree>
    <p:extLst>
      <p:ext uri="{BB962C8B-B14F-4D97-AF65-F5344CB8AC3E}">
        <p14:creationId xmlns="" xmlns:p14="http://schemas.microsoft.com/office/powerpoint/2010/main" val="1498504697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BC89B41-4E88-427F-B84E-D9EC54A5BC4D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490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09332" cy="4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B9D0F7-5193-4507-A415-3185DB8F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9" y="299298"/>
            <a:ext cx="1130660" cy="405878"/>
          </a:xfrm>
          <a:prstGeom prst="rect">
            <a:avLst/>
          </a:prstGeom>
        </p:spPr>
      </p:pic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251520" y="6093296"/>
            <a:ext cx="1689100" cy="464722"/>
            <a:chOff x="3805397" y="28696"/>
            <a:chExt cx="3020136" cy="830931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92620" y="228601"/>
              <a:ext cx="2332913" cy="63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15" tIns="45658" rIns="91315" bIns="45658">
              <a:spAutoFit/>
            </a:bodyPr>
            <a:lstStyle>
              <a:defPPr>
                <a:defRPr lang="ru-RU"/>
              </a:defPPr>
              <a:lvl1pPr eaLnBrk="0" hangingPunct="0">
                <a:defRPr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454025" indent="1588" eaLnBrk="0" hangingPunct="0"/>
              <a:lvl3pPr marL="911225" indent="1588" eaLnBrk="0" hangingPunct="0"/>
              <a:lvl4pPr marL="1368425" indent="1588" eaLnBrk="0" hangingPunct="0"/>
              <a:lvl5pPr marL="1825625" indent="1588" eaLnBrk="0" hangingPunct="0"/>
            </a:lstStyle>
            <a:p>
              <a:pPr marL="0" marR="0" lvl="0" indent="0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РОССИЙСКАЯ</a:t>
              </a:r>
              <a:r>
                <a:rPr kumimoji="0" lang="en-US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 </a:t>
              </a: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/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САМОЛЕТОСТРОИТЕЛЬНАЯ</a:t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КОРПОРАЦИЯ</a:t>
              </a:r>
              <a:endParaRPr kumimoji="0" lang="en-US" alt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13" name="Picture 5" descr="C:\Users\Krikushenco\Desktop\MiG-Corporati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397" y="28696"/>
              <a:ext cx="666750" cy="765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Заголовок 3"/>
          <p:cNvSpPr txBox="1">
            <a:spLocks/>
          </p:cNvSpPr>
          <p:nvPr/>
        </p:nvSpPr>
        <p:spPr>
          <a:xfrm>
            <a:off x="1940620" y="705176"/>
            <a:ext cx="439248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работы.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58418"/>
            <a:ext cx="8784976" cy="479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 работы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создание единой информационной системы конструкторской документации (ЕИС КД) с целью оптимизации работы конструкторского бюро и серийного завода.</a:t>
            </a:r>
          </a:p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 работы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Выявление коренных причин потери времени при работе с  КД.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внешней среды проекта для выбора оптимальных мероприятий созданию ЕИС КД.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Разработка мероприятий  по созданию ЕИС КД. 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  <a:tabLst>
                <a:tab pos="90170" algn="l"/>
              </a:tabLst>
            </a:pP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Объект исследования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основная производственная деятельность АО «РСК «МиГ».</a:t>
            </a:r>
          </a:p>
          <a:p>
            <a:pPr algn="just">
              <a:spcAft>
                <a:spcPts val="800"/>
              </a:spcAft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 исследования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разработка КД на изделия, отслеживание внесения изменений, а также производственная проработка документации при постановке изделия на производство.</a:t>
            </a:r>
          </a:p>
        </p:txBody>
      </p:sp>
    </p:spTree>
    <p:extLst>
      <p:ext uri="{BB962C8B-B14F-4D97-AF65-F5344CB8AC3E}">
        <p14:creationId xmlns="" xmlns:p14="http://schemas.microsoft.com/office/powerpoint/2010/main" val="1769874847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BC89B41-4E88-427F-B84E-D9EC54A5BC4D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490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09332" cy="4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B9D0F7-5193-4507-A415-3185DB8F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9" y="299298"/>
            <a:ext cx="1130660" cy="405878"/>
          </a:xfrm>
          <a:prstGeom prst="rect">
            <a:avLst/>
          </a:prstGeom>
        </p:spPr>
      </p:pic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251520" y="6093296"/>
            <a:ext cx="1689100" cy="464722"/>
            <a:chOff x="3805397" y="28696"/>
            <a:chExt cx="3020136" cy="830931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92620" y="228601"/>
              <a:ext cx="2332913" cy="63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15" tIns="45658" rIns="91315" bIns="45658">
              <a:spAutoFit/>
            </a:bodyPr>
            <a:lstStyle>
              <a:defPPr>
                <a:defRPr lang="ru-RU"/>
              </a:defPPr>
              <a:lvl1pPr eaLnBrk="0" hangingPunct="0">
                <a:defRPr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454025" indent="1588" eaLnBrk="0" hangingPunct="0"/>
              <a:lvl3pPr marL="911225" indent="1588" eaLnBrk="0" hangingPunct="0"/>
              <a:lvl4pPr marL="1368425" indent="1588" eaLnBrk="0" hangingPunct="0"/>
              <a:lvl5pPr marL="1825625" indent="1588" eaLnBrk="0" hangingPunct="0"/>
            </a:lstStyle>
            <a:p>
              <a:pPr marL="0" marR="0" lvl="0" indent="0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РОССИЙСКАЯ</a:t>
              </a:r>
              <a:r>
                <a:rPr kumimoji="0" lang="en-US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 </a:t>
              </a: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/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САМОЛЕТОСТРОИТЕЛЬНАЯ</a:t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КОРПОРАЦИЯ</a:t>
              </a:r>
              <a:endParaRPr kumimoji="0" lang="en-US" alt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13" name="Picture 5" descr="C:\Users\Krikushenco\Desktop\MiG-Corporati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397" y="28696"/>
              <a:ext cx="666750" cy="765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Заголовок 3"/>
          <p:cNvSpPr txBox="1">
            <a:spLocks/>
          </p:cNvSpPr>
          <p:nvPr/>
        </p:nvSpPr>
        <p:spPr>
          <a:xfrm>
            <a:off x="1940620" y="705176"/>
            <a:ext cx="439248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компании.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58418"/>
            <a:ext cx="87849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АО «РСК «МиГ»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АО «Российская самолётостроительная корпорация «МиГ» (входит в состав ПАО «ОАК», Госкорпорация «Ростех») является одним из мировых лидеров по производству самолётов. АО "РСК "МиГ" имеет богатую историю. Обладает уникальными компетенциями в области разработки, изготовления и послепродажного обслуживания многофункциональных истребителей, а также сверхскоростных истребителей-перехватчиков.</a:t>
            </a:r>
          </a:p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Tx/>
              <a:buChar char="-"/>
              <a:tabLst>
                <a:tab pos="90170" algn="l"/>
              </a:tabLst>
            </a:pP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14282" y="3286124"/>
            <a:ext cx="8715436" cy="2071702"/>
            <a:chOff x="214282" y="3286124"/>
            <a:chExt cx="8715436" cy="2071702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214282" y="4714884"/>
              <a:ext cx="2071702" cy="642942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>
                  <a:latin typeface="Times New Roman" pitchFamily="18" charset="0"/>
                </a:rPr>
                <a:t>ОКБ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>
                  <a:latin typeface="Times New Roman" pitchFamily="18" charset="0"/>
                </a:rPr>
                <a:t>им. А.И. Микояна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2428860" y="4714884"/>
              <a:ext cx="2071702" cy="642942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>
                  <a:latin typeface="Times New Roman" pitchFamily="18" charset="0"/>
                </a:rPr>
                <a:t>ЛАЗ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>
                  <a:latin typeface="Times New Roman" pitchFamily="18" charset="0"/>
                </a:rPr>
                <a:t>им. П.А. Воронина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4643438" y="4714884"/>
              <a:ext cx="2071702" cy="642942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>
                  <a:latin typeface="Times New Roman" pitchFamily="18" charset="0"/>
                </a:rPr>
                <a:t>НАЗ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>
                  <a:latin typeface="Times New Roman" pitchFamily="18" charset="0"/>
                </a:rPr>
                <a:t>«Сокол»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6858016" y="4714884"/>
              <a:ext cx="2071702" cy="642942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>
                  <a:latin typeface="Times New Roman" pitchFamily="18" charset="0"/>
                </a:rPr>
                <a:t>КМЗ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Стрелка вправо 21"/>
            <p:cNvSpPr/>
            <p:nvPr/>
          </p:nvSpPr>
          <p:spPr bwMode="auto">
            <a:xfrm rot="9172129">
              <a:off x="1941560" y="4152440"/>
              <a:ext cx="1644856" cy="285752"/>
            </a:xfrm>
            <a:prstGeom prst="rightArrow">
              <a:avLst>
                <a:gd name="adj1" fmla="val 50000"/>
                <a:gd name="adj2" fmla="val 42000"/>
              </a:avLst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 bwMode="auto">
            <a:xfrm rot="5400000">
              <a:off x="4729414" y="4200281"/>
              <a:ext cx="828181" cy="285752"/>
            </a:xfrm>
            <a:prstGeom prst="rightArrow">
              <a:avLst>
                <a:gd name="adj1" fmla="val 50000"/>
                <a:gd name="adj2" fmla="val 42000"/>
              </a:avLst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 bwMode="auto">
            <a:xfrm rot="5400000">
              <a:off x="3514967" y="4200281"/>
              <a:ext cx="828181" cy="285752"/>
            </a:xfrm>
            <a:prstGeom prst="rightArrow">
              <a:avLst>
                <a:gd name="adj1" fmla="val 50000"/>
                <a:gd name="adj2" fmla="val 42000"/>
              </a:avLst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Стрелка вправо 24"/>
            <p:cNvSpPr/>
            <p:nvPr/>
          </p:nvSpPr>
          <p:spPr bwMode="auto">
            <a:xfrm rot="1540239">
              <a:off x="5646362" y="4130874"/>
              <a:ext cx="1771931" cy="285752"/>
            </a:xfrm>
            <a:prstGeom prst="rightArrow">
              <a:avLst>
                <a:gd name="adj1" fmla="val 50000"/>
                <a:gd name="adj2" fmla="val 42000"/>
              </a:avLst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3143240" y="3286124"/>
              <a:ext cx="2857520" cy="71438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>
                  <a:latin typeface="Times New Roman" pitchFamily="18" charset="0"/>
                </a:rPr>
                <a:t>АО «РСК «МиГ»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Корпоративный центр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825112488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BC89B41-4E88-427F-B84E-D9EC54A5BC4D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490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09332" cy="4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B9D0F7-5193-4507-A415-3185DB8F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9" y="299298"/>
            <a:ext cx="1130660" cy="405878"/>
          </a:xfrm>
          <a:prstGeom prst="rect">
            <a:avLst/>
          </a:prstGeom>
        </p:spPr>
      </p:pic>
      <p:grpSp>
        <p:nvGrpSpPr>
          <p:cNvPr id="2" name="Группа 10"/>
          <p:cNvGrpSpPr>
            <a:grpSpLocks noChangeAspect="1"/>
          </p:cNvGrpSpPr>
          <p:nvPr/>
        </p:nvGrpSpPr>
        <p:grpSpPr>
          <a:xfrm>
            <a:off x="251520" y="6093296"/>
            <a:ext cx="1689100" cy="464722"/>
            <a:chOff x="3805397" y="28696"/>
            <a:chExt cx="3020136" cy="830931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92620" y="228601"/>
              <a:ext cx="2332913" cy="63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15" tIns="45658" rIns="91315" bIns="45658">
              <a:spAutoFit/>
            </a:bodyPr>
            <a:lstStyle>
              <a:defPPr>
                <a:defRPr lang="ru-RU"/>
              </a:defPPr>
              <a:lvl1pPr eaLnBrk="0" hangingPunct="0">
                <a:defRPr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454025" indent="1588" eaLnBrk="0" hangingPunct="0"/>
              <a:lvl3pPr marL="911225" indent="1588" eaLnBrk="0" hangingPunct="0"/>
              <a:lvl4pPr marL="1368425" indent="1588" eaLnBrk="0" hangingPunct="0"/>
              <a:lvl5pPr marL="1825625" indent="1588" eaLnBrk="0" hangingPunct="0"/>
            </a:lstStyle>
            <a:p>
              <a:pPr marL="0" marR="0" lvl="0" indent="0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РОССИЙСКАЯ</a:t>
              </a:r>
              <a:r>
                <a:rPr kumimoji="0" lang="en-US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 </a:t>
              </a: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/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САМОЛЕТОСТРОИТЕЛЬНАЯ</a:t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КОРПОРАЦИЯ</a:t>
              </a:r>
              <a:endParaRPr kumimoji="0" lang="en-US" alt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13" name="Picture 5" descr="C:\Users\Krikushenco\Desktop\MiG-Corporati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397" y="28696"/>
              <a:ext cx="666750" cy="765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Заголовок 3"/>
          <p:cNvSpPr txBox="1">
            <a:spLocks/>
          </p:cNvSpPr>
          <p:nvPr/>
        </p:nvSpPr>
        <p:spPr>
          <a:xfrm>
            <a:off x="1940620" y="705176"/>
            <a:ext cx="439248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компании.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5841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АО «РСК «МиГ» является компанией полного цикла, осуществляющих разработку, производство, реализацию, поддержание эксплуатации (сервис), ремонт и модернизацию современной техники.      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42910" y="3714752"/>
            <a:ext cx="2357454" cy="642942"/>
          </a:xfrm>
          <a:prstGeom prst="rect">
            <a:avLst/>
          </a:prstGeom>
          <a:solidFill>
            <a:srgbClr val="00CC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</a:rPr>
              <a:t>РАЗРАБОТКА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929322" y="3691892"/>
            <a:ext cx="2367912" cy="642942"/>
          </a:xfrm>
          <a:prstGeom prst="rect">
            <a:avLst/>
          </a:prstGeom>
          <a:solidFill>
            <a:srgbClr val="00CC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РЕАЛИЗАЦИЯ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ПРОДУКЦИИ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071802" y="2643182"/>
            <a:ext cx="2857520" cy="714380"/>
          </a:xfrm>
          <a:prstGeom prst="rect">
            <a:avLst/>
          </a:prstGeom>
          <a:solidFill>
            <a:srgbClr val="66CCFF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Times New Roman" pitchFamily="18" charset="0"/>
              </a:rPr>
              <a:t>АО «РСК «МиГ»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286116" y="3714752"/>
            <a:ext cx="2357454" cy="642942"/>
          </a:xfrm>
          <a:prstGeom prst="rect">
            <a:avLst/>
          </a:prstGeom>
          <a:solidFill>
            <a:srgbClr val="00CC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</a:rPr>
              <a:t>ПРОИЗВОДСТВО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214678" y="4786322"/>
            <a:ext cx="2439350" cy="642942"/>
          </a:xfrm>
          <a:prstGeom prst="rect">
            <a:avLst/>
          </a:prstGeom>
          <a:solidFill>
            <a:srgbClr val="00CC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</a:rPr>
              <a:t>ПОСЛЕПРОДАЖНОЕ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ОБСЛУЖИВАНИЕ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825112488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BC89B41-4E88-427F-B84E-D9EC54A5BC4D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490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09332" cy="4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B9D0F7-5193-4507-A415-3185DB8F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9" y="299298"/>
            <a:ext cx="1130660" cy="405878"/>
          </a:xfrm>
          <a:prstGeom prst="rect">
            <a:avLst/>
          </a:prstGeom>
        </p:spPr>
      </p:pic>
      <p:grpSp>
        <p:nvGrpSpPr>
          <p:cNvPr id="2" name="Группа 10"/>
          <p:cNvGrpSpPr>
            <a:grpSpLocks noChangeAspect="1"/>
          </p:cNvGrpSpPr>
          <p:nvPr/>
        </p:nvGrpSpPr>
        <p:grpSpPr>
          <a:xfrm>
            <a:off x="251520" y="6093296"/>
            <a:ext cx="1689100" cy="464722"/>
            <a:chOff x="3805397" y="28696"/>
            <a:chExt cx="3020136" cy="830931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92620" y="228601"/>
              <a:ext cx="2332913" cy="63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15" tIns="45658" rIns="91315" bIns="45658">
              <a:spAutoFit/>
            </a:bodyPr>
            <a:lstStyle>
              <a:defPPr>
                <a:defRPr lang="ru-RU"/>
              </a:defPPr>
              <a:lvl1pPr eaLnBrk="0" hangingPunct="0">
                <a:defRPr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454025" indent="1588" eaLnBrk="0" hangingPunct="0"/>
              <a:lvl3pPr marL="911225" indent="1588" eaLnBrk="0" hangingPunct="0"/>
              <a:lvl4pPr marL="1368425" indent="1588" eaLnBrk="0" hangingPunct="0"/>
              <a:lvl5pPr marL="1825625" indent="1588" eaLnBrk="0" hangingPunct="0"/>
            </a:lstStyle>
            <a:p>
              <a:pPr marL="0" marR="0" lvl="0" indent="0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РОССИЙСКАЯ</a:t>
              </a:r>
              <a:r>
                <a:rPr kumimoji="0" lang="en-US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 </a:t>
              </a: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/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САМОЛЕТОСТРОИТЕЛЬНАЯ</a:t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КОРПОРАЦИЯ</a:t>
              </a:r>
              <a:endParaRPr kumimoji="0" lang="en-US" alt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13" name="Picture 5" descr="C:\Users\Krikushenco\Desktop\MiG-Corporati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397" y="28696"/>
              <a:ext cx="666750" cy="765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Заголовок 3"/>
          <p:cNvSpPr txBox="1">
            <a:spLocks/>
          </p:cNvSpPr>
          <p:nvPr/>
        </p:nvSpPr>
        <p:spPr>
          <a:xfrm>
            <a:off x="857224" y="848052"/>
            <a:ext cx="7858180" cy="43780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 создания ЕИС КД в рамках АО «РСК «МиГ».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214282" y="1285860"/>
            <a:ext cx="8784976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Первое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чем сталкивается специалист группы главного конструктора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поиске необходимой КД отсутствие понимания в актуальности документации, которая находится в центральном техническом архиве предприятия.</a:t>
            </a:r>
          </a:p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Второе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отсутствие ясности какие доработки внесены в КД серийного производства и с какого изделия они внедрены. Отсутствие обратной связи от серийного завода. </a:t>
            </a:r>
          </a:p>
        </p:txBody>
      </p:sp>
      <p:pic>
        <p:nvPicPr>
          <p:cNvPr id="125" name="Рисунок 124" descr="Рисунок 10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00034" y="3857628"/>
            <a:ext cx="3896633" cy="1929457"/>
          </a:xfrm>
          <a:prstGeom prst="rect">
            <a:avLst/>
          </a:prstGeom>
        </p:spPr>
      </p:pic>
      <p:pic>
        <p:nvPicPr>
          <p:cNvPr id="126" name="Рисунок 125" descr="Рисунок 11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4714876" y="4429132"/>
            <a:ext cx="3824623" cy="1976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5112488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BC89B41-4E88-427F-B84E-D9EC54A5BC4D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490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09332" cy="4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B9D0F7-5193-4507-A415-3185DB8F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9" y="299298"/>
            <a:ext cx="1130660" cy="405878"/>
          </a:xfrm>
          <a:prstGeom prst="rect">
            <a:avLst/>
          </a:prstGeom>
        </p:spPr>
      </p:pic>
      <p:grpSp>
        <p:nvGrpSpPr>
          <p:cNvPr id="2" name="Группа 10"/>
          <p:cNvGrpSpPr>
            <a:grpSpLocks noChangeAspect="1"/>
          </p:cNvGrpSpPr>
          <p:nvPr/>
        </p:nvGrpSpPr>
        <p:grpSpPr>
          <a:xfrm>
            <a:off x="251520" y="6093296"/>
            <a:ext cx="1689100" cy="464722"/>
            <a:chOff x="3805397" y="28696"/>
            <a:chExt cx="3020136" cy="830931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92620" y="228601"/>
              <a:ext cx="2332913" cy="63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15" tIns="45658" rIns="91315" bIns="45658">
              <a:spAutoFit/>
            </a:bodyPr>
            <a:lstStyle>
              <a:defPPr>
                <a:defRPr lang="ru-RU"/>
              </a:defPPr>
              <a:lvl1pPr eaLnBrk="0" hangingPunct="0">
                <a:defRPr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454025" indent="1588" eaLnBrk="0" hangingPunct="0"/>
              <a:lvl3pPr marL="911225" indent="1588" eaLnBrk="0" hangingPunct="0"/>
              <a:lvl4pPr marL="1368425" indent="1588" eaLnBrk="0" hangingPunct="0"/>
              <a:lvl5pPr marL="1825625" indent="1588" eaLnBrk="0" hangingPunct="0"/>
            </a:lstStyle>
            <a:p>
              <a:pPr marL="0" marR="0" lvl="0" indent="0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РОССИЙСКАЯ</a:t>
              </a:r>
              <a:r>
                <a:rPr kumimoji="0" lang="en-US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 </a:t>
              </a: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/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САМОЛЕТОСТРОИТЕЛЬНАЯ</a:t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КОРПОРАЦИЯ</a:t>
              </a:r>
              <a:endParaRPr kumimoji="0" lang="en-US" alt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13" name="Picture 5" descr="C:\Users\Krikushenco\Desktop\MiG-Corporati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397" y="28696"/>
              <a:ext cx="666750" cy="765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Заголовок 3"/>
          <p:cNvSpPr txBox="1">
            <a:spLocks/>
          </p:cNvSpPr>
          <p:nvPr/>
        </p:nvSpPr>
        <p:spPr>
          <a:xfrm>
            <a:off x="857224" y="848052"/>
            <a:ext cx="7858180" cy="43780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 создания ЕИС КД в рамках АО «РСК «МиГ».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214282" y="128586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Третья причина для создания ЕИС КД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это большие временные затраты при поиске необходимой КД.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85918" y="2071678"/>
          <a:ext cx="5608578" cy="364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25112488"/>
      </p:ext>
    </p:extLst>
  </p:cSld>
  <p:clrMapOvr>
    <a:masterClrMapping/>
  </p:clrMapOvr>
  <p:transition>
    <p:zoom/>
  </p:transition>
  <p:extLst>
    <p:ext uri="{6950BFC3-D8DA-4A85-94F7-54DA5524770B}">
      <p188:commentRel xmlns="" xmlns:p188="http://schemas.microsoft.com/office/powerpoint/2018/8/main" r:id="rId6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BC89B41-4E88-427F-B84E-D9EC54A5BC4D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490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09332" cy="4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B9D0F7-5193-4507-A415-3185DB8F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9" y="299298"/>
            <a:ext cx="1130660" cy="405878"/>
          </a:xfrm>
          <a:prstGeom prst="rect">
            <a:avLst/>
          </a:prstGeom>
        </p:spPr>
      </p:pic>
      <p:grpSp>
        <p:nvGrpSpPr>
          <p:cNvPr id="2" name="Группа 10"/>
          <p:cNvGrpSpPr>
            <a:grpSpLocks noChangeAspect="1"/>
          </p:cNvGrpSpPr>
          <p:nvPr/>
        </p:nvGrpSpPr>
        <p:grpSpPr>
          <a:xfrm>
            <a:off x="251520" y="6093296"/>
            <a:ext cx="1689100" cy="464722"/>
            <a:chOff x="3805397" y="28696"/>
            <a:chExt cx="3020136" cy="830931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92620" y="228601"/>
              <a:ext cx="2332913" cy="63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15" tIns="45658" rIns="91315" bIns="45658">
              <a:spAutoFit/>
            </a:bodyPr>
            <a:lstStyle>
              <a:defPPr>
                <a:defRPr lang="ru-RU"/>
              </a:defPPr>
              <a:lvl1pPr eaLnBrk="0" hangingPunct="0">
                <a:defRPr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454025" indent="1588" eaLnBrk="0" hangingPunct="0"/>
              <a:lvl3pPr marL="911225" indent="1588" eaLnBrk="0" hangingPunct="0"/>
              <a:lvl4pPr marL="1368425" indent="1588" eaLnBrk="0" hangingPunct="0"/>
              <a:lvl5pPr marL="1825625" indent="1588" eaLnBrk="0" hangingPunct="0"/>
            </a:lstStyle>
            <a:p>
              <a:pPr marL="0" marR="0" lvl="0" indent="0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РОССИЙСКАЯ</a:t>
              </a:r>
              <a:r>
                <a:rPr kumimoji="0" lang="en-US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 </a:t>
              </a: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/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САМОЛЕТОСТРОИТЕЛЬНАЯ</a:t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КОРПОРАЦИЯ</a:t>
              </a:r>
              <a:endParaRPr kumimoji="0" lang="en-US" alt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13" name="Picture 5" descr="C:\Users\Krikushenco\Desktop\MiG-Corporati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397" y="28696"/>
              <a:ext cx="666750" cy="765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Заголовок 3"/>
          <p:cNvSpPr txBox="1">
            <a:spLocks/>
          </p:cNvSpPr>
          <p:nvPr/>
        </p:nvSpPr>
        <p:spPr>
          <a:xfrm>
            <a:off x="437970" y="848052"/>
            <a:ext cx="8277434" cy="56472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 создания ЕИС КД в рамках АО «РСК «МиГ».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217378" y="156956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Три выше указанные причины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привели к необходимости создания электронного хранилища конструкторской документации, в которое загружаются отсканированные копии КД.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857224" y="2636912"/>
            <a:ext cx="7858180" cy="43780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бумажной КД из ОКБ на серийный завод в рамках АО «РСК «МиГ».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03649" y="3342704"/>
            <a:ext cx="6295226" cy="2462560"/>
            <a:chOff x="1403649" y="3198689"/>
            <a:chExt cx="6295226" cy="2462560"/>
          </a:xfrm>
        </p:grpSpPr>
        <p:sp>
          <p:nvSpPr>
            <p:cNvPr id="20" name="Стрелка вправо 19"/>
            <p:cNvSpPr/>
            <p:nvPr/>
          </p:nvSpPr>
          <p:spPr bwMode="auto">
            <a:xfrm rot="18426291">
              <a:off x="3124277" y="4474235"/>
              <a:ext cx="1648529" cy="146650"/>
            </a:xfrm>
            <a:prstGeom prst="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2490213" y="4973192"/>
              <a:ext cx="1311408" cy="688057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ВП</a:t>
              </a: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6184833" y="3198689"/>
              <a:ext cx="1311408" cy="688057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ЭКД</a:t>
              </a:r>
            </a:p>
          </p:txBody>
        </p:sp>
        <p:sp>
          <p:nvSpPr>
            <p:cNvPr id="5" name="Стрелка вправо 4"/>
            <p:cNvSpPr/>
            <p:nvPr/>
          </p:nvSpPr>
          <p:spPr bwMode="auto">
            <a:xfrm rot="3053319">
              <a:off x="1558455" y="4319972"/>
              <a:ext cx="1648529" cy="144669"/>
            </a:xfrm>
            <a:prstGeom prst="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403649" y="3203903"/>
              <a:ext cx="1311408" cy="688057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КД</a:t>
              </a:r>
            </a:p>
          </p:txBody>
        </p:sp>
        <p:sp>
          <p:nvSpPr>
            <p:cNvPr id="21" name="Стрелка вправо 20"/>
            <p:cNvSpPr/>
            <p:nvPr/>
          </p:nvSpPr>
          <p:spPr bwMode="auto">
            <a:xfrm rot="10800000">
              <a:off x="2678633" y="3442729"/>
              <a:ext cx="1336456" cy="130286"/>
            </a:xfrm>
            <a:prstGeom prst="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3953614" y="3203903"/>
              <a:ext cx="1311408" cy="688057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ОГК</a:t>
              </a:r>
            </a:p>
          </p:txBody>
        </p:sp>
        <p:sp>
          <p:nvSpPr>
            <p:cNvPr id="22" name="Стрелка вправо 21"/>
            <p:cNvSpPr/>
            <p:nvPr/>
          </p:nvSpPr>
          <p:spPr bwMode="auto">
            <a:xfrm>
              <a:off x="5265021" y="3448436"/>
              <a:ext cx="919812" cy="124580"/>
            </a:xfrm>
            <a:prstGeom prst="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 bwMode="auto">
            <a:xfrm rot="5400000">
              <a:off x="6350937" y="4296660"/>
              <a:ext cx="979201" cy="159373"/>
            </a:xfrm>
            <a:prstGeom prst="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 bwMode="auto">
            <a:xfrm rot="13400052">
              <a:off x="4828823" y="4393431"/>
              <a:ext cx="1590925" cy="121383"/>
            </a:xfrm>
            <a:prstGeom prst="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6105147" y="4874898"/>
              <a:ext cx="1593728" cy="786351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Серийное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производство</a:t>
              </a:r>
            </a:p>
          </p:txBody>
        </p:sp>
      </p:grpSp>
      <p:sp>
        <p:nvSpPr>
          <p:cNvPr id="9" name="Прямоугольник 8"/>
          <p:cNvSpPr/>
          <p:nvPr/>
        </p:nvSpPr>
        <p:spPr bwMode="auto">
          <a:xfrm>
            <a:off x="5436096" y="3212977"/>
            <a:ext cx="2808312" cy="1656184"/>
          </a:xfrm>
          <a:prstGeom prst="rect">
            <a:avLst/>
          </a:prstGeom>
          <a:noFill/>
          <a:ln w="41275" cap="sq" cmpd="sng" algn="ctr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695968" y="4512722"/>
            <a:ext cx="2808312" cy="1436558"/>
          </a:xfrm>
          <a:prstGeom prst="rect">
            <a:avLst/>
          </a:prstGeom>
          <a:noFill/>
          <a:ln w="41275" cap="sq" cmpd="sng" algn="ctr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687929" y="5949281"/>
            <a:ext cx="2808312" cy="358044"/>
          </a:xfrm>
          <a:prstGeom prst="rect">
            <a:avLst/>
          </a:prstGeom>
          <a:noFill/>
          <a:ln w="41275" cap="sq" cmpd="sng" algn="ctr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Проблемные зоны</a:t>
            </a:r>
          </a:p>
        </p:txBody>
      </p:sp>
    </p:spTree>
    <p:extLst>
      <p:ext uri="{BB962C8B-B14F-4D97-AF65-F5344CB8AC3E}">
        <p14:creationId xmlns="" xmlns:p14="http://schemas.microsoft.com/office/powerpoint/2010/main" val="2825112488"/>
      </p:ext>
    </p:extLst>
  </p:cSld>
  <p:clrMapOvr>
    <a:masterClrMapping/>
  </p:clrMapOvr>
  <p:transition>
    <p:zoom/>
  </p:transition>
  <p:extLst>
    <p:ext uri="{6950BFC3-D8DA-4A85-94F7-54DA5524770B}">
      <p188:commentRel xmlns="" xmlns:p188="http://schemas.microsoft.com/office/powerpoint/2018/8/main" r:id="rId5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BC89B41-4E88-427F-B84E-D9EC54A5BC4D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490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09332" cy="4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B9D0F7-5193-4507-A415-3185DB8F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9" y="299298"/>
            <a:ext cx="1130660" cy="405878"/>
          </a:xfrm>
          <a:prstGeom prst="rect">
            <a:avLst/>
          </a:prstGeom>
        </p:spPr>
      </p:pic>
      <p:grpSp>
        <p:nvGrpSpPr>
          <p:cNvPr id="2" name="Группа 10"/>
          <p:cNvGrpSpPr>
            <a:grpSpLocks noChangeAspect="1"/>
          </p:cNvGrpSpPr>
          <p:nvPr/>
        </p:nvGrpSpPr>
        <p:grpSpPr>
          <a:xfrm>
            <a:off x="251520" y="6093296"/>
            <a:ext cx="1689100" cy="464722"/>
            <a:chOff x="3805397" y="28696"/>
            <a:chExt cx="3020136" cy="830931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92620" y="228601"/>
              <a:ext cx="2332913" cy="63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15" tIns="45658" rIns="91315" bIns="45658">
              <a:spAutoFit/>
            </a:bodyPr>
            <a:lstStyle>
              <a:defPPr>
                <a:defRPr lang="ru-RU"/>
              </a:defPPr>
              <a:lvl1pPr eaLnBrk="0" hangingPunct="0">
                <a:defRPr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454025" indent="1588" eaLnBrk="0" hangingPunct="0"/>
              <a:lvl3pPr marL="911225" indent="1588" eaLnBrk="0" hangingPunct="0"/>
              <a:lvl4pPr marL="1368425" indent="1588" eaLnBrk="0" hangingPunct="0"/>
              <a:lvl5pPr marL="1825625" indent="1588" eaLnBrk="0" hangingPunct="0"/>
            </a:lstStyle>
            <a:p>
              <a:pPr marL="0" marR="0" lvl="0" indent="0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РОССИЙСКАЯ</a:t>
              </a:r>
              <a:r>
                <a:rPr kumimoji="0" lang="en-US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 </a:t>
              </a: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/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САМОЛЕТОСТРОИТЕЛЬНАЯ</a:t>
              </a:r>
              <a:b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</a:br>
              <a:r>
                <a:rPr kumimoji="0" lang="ru-RU" alt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+mn-cs"/>
                </a:rPr>
                <a:t>КОРПОРАЦИЯ</a:t>
              </a:r>
              <a:endParaRPr kumimoji="0" lang="en-US" alt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13" name="Picture 5" descr="C:\Users\Krikushenco\Desktop\MiG-Corporation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397" y="28696"/>
              <a:ext cx="666750" cy="765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4" name="Прямоугольник 123"/>
          <p:cNvSpPr/>
          <p:nvPr/>
        </p:nvSpPr>
        <p:spPr>
          <a:xfrm>
            <a:off x="214282" y="128586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800"/>
              </a:spcAft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Из-за отсутствия нормативно-технической документации в РФ Заказчик в лице МО требует предоставления бумажной КД.</a:t>
            </a: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755576" y="2348880"/>
            <a:ext cx="8085584" cy="43780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электронной КД из ОКБ на серийный завод в рамках АО «РСК «МиГ».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403649" y="3068960"/>
            <a:ext cx="6374912" cy="2699656"/>
            <a:chOff x="1403649" y="3249624"/>
            <a:chExt cx="6374912" cy="2699656"/>
          </a:xfrm>
        </p:grpSpPr>
        <p:sp>
          <p:nvSpPr>
            <p:cNvPr id="20" name="Стрелка вправо 19"/>
            <p:cNvSpPr/>
            <p:nvPr/>
          </p:nvSpPr>
          <p:spPr bwMode="auto">
            <a:xfrm rot="18426291">
              <a:off x="3124277" y="4618250"/>
              <a:ext cx="1648529" cy="146650"/>
            </a:xfrm>
            <a:prstGeom prst="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2490213" y="5117207"/>
              <a:ext cx="1311408" cy="688057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ВП</a:t>
              </a:r>
            </a:p>
          </p:txBody>
        </p:sp>
        <p:sp>
          <p:nvSpPr>
            <p:cNvPr id="5" name="Стрелка вправо 4"/>
            <p:cNvSpPr/>
            <p:nvPr/>
          </p:nvSpPr>
          <p:spPr bwMode="auto">
            <a:xfrm rot="3053319">
              <a:off x="1558455" y="4463987"/>
              <a:ext cx="1648529" cy="144669"/>
            </a:xfrm>
            <a:prstGeom prst="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403649" y="3347918"/>
              <a:ext cx="1311408" cy="688057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КД</a:t>
              </a:r>
            </a:p>
          </p:txBody>
        </p:sp>
        <p:sp>
          <p:nvSpPr>
            <p:cNvPr id="21" name="Стрелка вправо 20"/>
            <p:cNvSpPr/>
            <p:nvPr/>
          </p:nvSpPr>
          <p:spPr bwMode="auto">
            <a:xfrm rot="10800000">
              <a:off x="2678633" y="3586744"/>
              <a:ext cx="1336456" cy="130286"/>
            </a:xfrm>
            <a:prstGeom prst="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3953614" y="3347918"/>
              <a:ext cx="1311408" cy="688057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ОГК</a:t>
              </a:r>
            </a:p>
          </p:txBody>
        </p:sp>
        <p:sp>
          <p:nvSpPr>
            <p:cNvPr id="22" name="Стрелка вправо 21"/>
            <p:cNvSpPr/>
            <p:nvPr/>
          </p:nvSpPr>
          <p:spPr bwMode="auto">
            <a:xfrm>
              <a:off x="5265021" y="3429000"/>
              <a:ext cx="919812" cy="124580"/>
            </a:xfrm>
            <a:prstGeom prst="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6184833" y="3249624"/>
              <a:ext cx="1593728" cy="786351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Серийное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производство</a:t>
              </a:r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1695968" y="4512722"/>
              <a:ext cx="2808312" cy="1436558"/>
            </a:xfrm>
            <a:prstGeom prst="rect">
              <a:avLst/>
            </a:prstGeom>
            <a:noFill/>
            <a:ln w="41275" cap="sq" cmpd="sng" algn="ctr">
              <a:solidFill>
                <a:srgbClr val="FF0000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4687929" y="4938185"/>
              <a:ext cx="2808312" cy="358044"/>
            </a:xfrm>
            <a:prstGeom prst="rect">
              <a:avLst/>
            </a:prstGeom>
            <a:noFill/>
            <a:ln w="41275" cap="sq" cmpd="sng" algn="ctr">
              <a:solidFill>
                <a:srgbClr val="FF0000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Проблемная зона</a:t>
              </a:r>
            </a:p>
          </p:txBody>
        </p:sp>
        <p:sp>
          <p:nvSpPr>
            <p:cNvPr id="28" name="Стрелка вправо 27"/>
            <p:cNvSpPr/>
            <p:nvPr/>
          </p:nvSpPr>
          <p:spPr bwMode="auto">
            <a:xfrm rot="10800000">
              <a:off x="5265021" y="3726546"/>
              <a:ext cx="919812" cy="124580"/>
            </a:xfrm>
            <a:prstGeom prst="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59356808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4071</TotalTime>
  <Words>926</Words>
  <Application>Microsoft Office PowerPoint</Application>
  <PresentationFormat>Экран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2_Оформление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самолета  МиГ-35/35Д</dc:title>
  <dc:creator>Федотов Иван Анатольевич</dc:creator>
  <cp:lastModifiedBy>фесс</cp:lastModifiedBy>
  <cp:revision>245</cp:revision>
  <dcterms:modified xsi:type="dcterms:W3CDTF">2022-12-17T08:58:48Z</dcterms:modified>
</cp:coreProperties>
</file>