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F72311-BA82-4508-A88A-F7C83DD953CF}">
  <a:tblStyle styleId="{4DF72311-BA82-4508-A88A-F7C83DD953C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11-15T04:54:23.414" idx="1">
    <p:pos x="6000" y="0"/>
    <p:text>-Автор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1" name="Google Shape;29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hyperlink" Target="https://a.d-cd.net/8Z6FJ9AcvTCc6qY6DBUx3cJML0k-1920.jpg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1238250" y="1274763"/>
            <a:ext cx="9715500" cy="28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400" b="1"/>
              <a:t>«Развитие производства RFID-меток в ООО «СЭПО-ЗЭМ» на основе внедрения принципов бережливого производства и Индустрии 4.0»</a:t>
            </a:r>
            <a:endParaRPr sz="4400"/>
          </a:p>
        </p:txBody>
      </p:sp>
      <p:sp>
        <p:nvSpPr>
          <p:cNvPr id="90" name="Google Shape;90;p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7533034" y="4287838"/>
            <a:ext cx="421869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Автор проекта: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Горбунов Иван Владимирович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Руководитель: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доцент, кандидат философских наук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Корсаков Юрий Александрович</a:t>
            </a:r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300" y="131763"/>
            <a:ext cx="2951163" cy="8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 descr="https://autogear.ru/misc/i/gallery/51662/284110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1249" y="131763"/>
            <a:ext cx="1955801" cy="1166151"/>
          </a:xfrm>
          <a:prstGeom prst="rect">
            <a:avLst/>
          </a:prstGeom>
          <a:noFill/>
          <a:ln>
            <a:noFill/>
          </a:ln>
          <a:effectLst>
            <a:outerShdw dist="50800" algn="ctr" rotWithShape="0">
              <a:srgbClr val="000000">
                <a:alpha val="0"/>
              </a:srgbClr>
            </a:outerShdw>
          </a:effectLst>
        </p:spPr>
      </p:pic>
      <p:sp>
        <p:nvSpPr>
          <p:cNvPr id="94" name="Google Shape;94;p13"/>
          <p:cNvSpPr txBox="1"/>
          <p:nvPr/>
        </p:nvSpPr>
        <p:spPr>
          <a:xfrm>
            <a:off x="4580467" y="6324600"/>
            <a:ext cx="14910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Саратов 2022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98663" y="1528763"/>
            <a:ext cx="6721475" cy="511333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 txBox="1"/>
          <p:nvPr/>
        </p:nvSpPr>
        <p:spPr>
          <a:xfrm>
            <a:off x="2387600" y="211138"/>
            <a:ext cx="7137400" cy="1385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Освоение производства RFID-меток на основе принципов «Бережливого производства</a:t>
            </a:r>
            <a:endParaRPr/>
          </a:p>
        </p:txBody>
      </p:sp>
      <p:pic>
        <p:nvPicPr>
          <p:cNvPr id="187" name="Google Shape;18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000" y="1528763"/>
            <a:ext cx="1598613" cy="5113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600"/>
              <a:t>Внедрение элементов Индустрии 4.0 в производство ООО «СЭПО-ЗЭМ»</a:t>
            </a:r>
            <a:endParaRPr/>
          </a:p>
        </p:txBody>
      </p:sp>
      <p:pic>
        <p:nvPicPr>
          <p:cNvPr id="193" name="Google Shape;19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113" y="1941513"/>
            <a:ext cx="7210425" cy="480218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/>
          <p:cNvSpPr txBox="1"/>
          <p:nvPr/>
        </p:nvSpPr>
        <p:spPr>
          <a:xfrm>
            <a:off x="8212138" y="2328863"/>
            <a:ext cx="3941762" cy="369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Обеспечение эффективности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за счет: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сокращения простоев;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своевременного проведения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регламентных работ;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сокращения затрат на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электроэнергию;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сокращения затрат на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инструмент.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/>
              <a:t>Обоснование проблемы и проектной идеи</a:t>
            </a:r>
            <a:endParaRPr/>
          </a:p>
        </p:txBody>
      </p:sp>
      <p:graphicFrame>
        <p:nvGraphicFramePr>
          <p:cNvPr id="200" name="Google Shape;200;p24"/>
          <p:cNvGraphicFramePr/>
          <p:nvPr/>
        </p:nvGraphicFramePr>
        <p:xfrm>
          <a:off x="646113" y="2824163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{4DF72311-BA82-4508-A88A-F7C83DD953CF}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7275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Год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Средняя рентабельность выпускаемых изделий, %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Доля заказов в общем объеме производства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Госзаказы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Коммерческие заказы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Госзаказы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Коммерческие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2020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- 6,5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12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18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81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2021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- 6,4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12,3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23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77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2022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- 5,7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15,1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29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71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7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2023 (прогноз)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-5,6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15,4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37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63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1" name="Google Shape;201;p24"/>
          <p:cNvSpPr txBox="1"/>
          <p:nvPr/>
        </p:nvSpPr>
        <p:spPr>
          <a:xfrm>
            <a:off x="646113" y="1852613"/>
            <a:ext cx="5114925" cy="369887"/>
          </a:xfrm>
          <a:prstGeom prst="rect">
            <a:avLst/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Отрицательная рентабельность госзаказа</a:t>
            </a:r>
            <a:endParaRPr/>
          </a:p>
        </p:txBody>
      </p:sp>
      <p:sp>
        <p:nvSpPr>
          <p:cNvPr id="202" name="Google Shape;202;p24"/>
          <p:cNvSpPr txBox="1"/>
          <p:nvPr/>
        </p:nvSpPr>
        <p:spPr>
          <a:xfrm>
            <a:off x="646113" y="2338388"/>
            <a:ext cx="3779837" cy="369887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Увеличение объема госзаказа</a:t>
            </a:r>
            <a:endParaRPr/>
          </a:p>
        </p:txBody>
      </p:sp>
      <p:sp>
        <p:nvSpPr>
          <p:cNvPr id="203" name="Google Shape;203;p24"/>
          <p:cNvSpPr/>
          <p:nvPr/>
        </p:nvSpPr>
        <p:spPr>
          <a:xfrm>
            <a:off x="8061325" y="1765300"/>
            <a:ext cx="1989138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Проблема</a:t>
            </a:r>
            <a:endParaRPr/>
          </a:p>
        </p:txBody>
      </p:sp>
      <p:sp>
        <p:nvSpPr>
          <p:cNvPr id="204" name="Google Shape;204;p24"/>
          <p:cNvSpPr txBox="1"/>
          <p:nvPr/>
        </p:nvSpPr>
        <p:spPr>
          <a:xfrm>
            <a:off x="6664325" y="3251200"/>
            <a:ext cx="4992688" cy="1200150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Дисбаланс производственной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загрузки ряда мощностей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предприятия.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>
            <a:spLocks noGrp="1"/>
          </p:cNvSpPr>
          <p:nvPr>
            <p:ph type="title"/>
          </p:nvPr>
        </p:nvSpPr>
        <p:spPr>
          <a:xfrm>
            <a:off x="646113" y="452438"/>
            <a:ext cx="9404350" cy="98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/>
              <a:t>Цель проекта</a:t>
            </a:r>
            <a:endParaRPr/>
          </a:p>
        </p:txBody>
      </p:sp>
      <p:pic>
        <p:nvPicPr>
          <p:cNvPr id="210" name="Google Shape;21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388" y="1312863"/>
            <a:ext cx="5041900" cy="3324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5"/>
          <p:cNvSpPr/>
          <p:nvPr/>
        </p:nvSpPr>
        <p:spPr>
          <a:xfrm>
            <a:off x="5549900" y="1312863"/>
            <a:ext cx="6303963" cy="3046412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на ООО «СЭПО-ЗЭМ» в 2023-2024 годах производства электронных изделий, с созданием нового инновационного в России продукта RFID-меток, с применением основ бережливого производства и принципов Индустрии 4.0 для повышения рентабельности изготавливаемых изделий не менее чем на 10%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25"/>
          <p:cNvSpPr/>
          <p:nvPr/>
        </p:nvSpPr>
        <p:spPr>
          <a:xfrm>
            <a:off x="330200" y="5081588"/>
            <a:ext cx="11523663" cy="1477328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9263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Инновационность данного проекта заключается в том, что в РФ организовывается производство новой продукции RFID-меток с использованием новейших технологий изготовления на специально изготовленной технологической линии.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/>
              <a:t>Задачи по реализации проекта</a:t>
            </a:r>
            <a:endParaRPr/>
          </a:p>
        </p:txBody>
      </p:sp>
      <p:pic>
        <p:nvPicPr>
          <p:cNvPr id="218" name="Google Shape;218;p26" descr="https://u.9111s.ru/uploads/202111/08/83733c51293fb5645f43ea2ad692a23f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238" y="2016125"/>
            <a:ext cx="3179762" cy="201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6"/>
          <p:cNvSpPr txBox="1"/>
          <p:nvPr/>
        </p:nvSpPr>
        <p:spPr>
          <a:xfrm>
            <a:off x="266700" y="1565275"/>
            <a:ext cx="32893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Создание рабочей группы</a:t>
            </a:r>
            <a:endParaRPr/>
          </a:p>
        </p:txBody>
      </p:sp>
      <p:sp>
        <p:nvSpPr>
          <p:cNvPr id="220" name="Google Shape;220;p26"/>
          <p:cNvSpPr txBox="1"/>
          <p:nvPr/>
        </p:nvSpPr>
        <p:spPr>
          <a:xfrm>
            <a:off x="4249738" y="1565275"/>
            <a:ext cx="4029075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Анализ действующих процессов</a:t>
            </a:r>
            <a:endParaRPr/>
          </a:p>
        </p:txBody>
      </p:sp>
      <p:pic>
        <p:nvPicPr>
          <p:cNvPr id="221" name="Google Shape;221;p26" descr="Source.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70838" y="2016125"/>
            <a:ext cx="3027362" cy="201771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6"/>
          <p:cNvSpPr txBox="1"/>
          <p:nvPr/>
        </p:nvSpPr>
        <p:spPr>
          <a:xfrm>
            <a:off x="8972550" y="1565275"/>
            <a:ext cx="1928813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Разработка КД</a:t>
            </a:r>
            <a:endParaRPr/>
          </a:p>
        </p:txBody>
      </p:sp>
      <p:pic>
        <p:nvPicPr>
          <p:cNvPr id="223" name="Google Shape;223;p26" descr="Принципы бережливого производства: описание история и особенности.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49738" y="2038350"/>
            <a:ext cx="3141662" cy="201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6" descr="«умные производства» проистекает из общего тренда оцифровки всего окружающе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6238" y="4608513"/>
            <a:ext cx="3179762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6" descr="Картинки на белом фоне для презентации (226 фото) 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49738" y="4603750"/>
            <a:ext cx="3009900" cy="1881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6" descr="Опубликованы результаты оценки показателей рейтинга субъектов РФ по уровню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70838" y="4603750"/>
            <a:ext cx="2951162" cy="1844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6"/>
          <p:cNvSpPr txBox="1"/>
          <p:nvPr/>
        </p:nvSpPr>
        <p:spPr>
          <a:xfrm>
            <a:off x="234950" y="4233863"/>
            <a:ext cx="3462338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Технологическая подготовка</a:t>
            </a:r>
            <a:endParaRPr/>
          </a:p>
        </p:txBody>
      </p:sp>
      <p:sp>
        <p:nvSpPr>
          <p:cNvPr id="228" name="Google Shape;228;p26"/>
          <p:cNvSpPr txBox="1"/>
          <p:nvPr/>
        </p:nvSpPr>
        <p:spPr>
          <a:xfrm>
            <a:off x="4151313" y="4233863"/>
            <a:ext cx="33639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Организация производства</a:t>
            </a:r>
            <a:endParaRPr/>
          </a:p>
        </p:txBody>
      </p:sp>
      <p:sp>
        <p:nvSpPr>
          <p:cNvPr id="229" name="Google Shape;229;p26"/>
          <p:cNvSpPr txBox="1"/>
          <p:nvPr/>
        </p:nvSpPr>
        <p:spPr>
          <a:xfrm>
            <a:off x="7864475" y="4233863"/>
            <a:ext cx="2319338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Оценка эффекта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/>
              <a:t>Обучение персонала</a:t>
            </a:r>
            <a:endParaRPr/>
          </a:p>
        </p:txBody>
      </p:sp>
      <p:graphicFrame>
        <p:nvGraphicFramePr>
          <p:cNvPr id="235" name="Google Shape;235;p27"/>
          <p:cNvGraphicFramePr/>
          <p:nvPr/>
        </p:nvGraphicFramePr>
        <p:xfrm>
          <a:off x="323850" y="2028825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{4DF72311-BA82-4508-A88A-F7C83DD953CF}</a:tableStyleId>
              </a:tblPr>
              <a:tblGrid>
                <a:gridCol w="64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7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2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№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Тема обучения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Преподаватель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Должность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Группа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1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Обучение принципам Бережливого производства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Внешний,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специалист ФЦК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Руководители, ИТР, рабочие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до 20 человек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2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Обучение по работе с оборудованием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Внешний, сервисный инженер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Технологи, механики, рабочие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до 7 человек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3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Обучение технологии изготовления меток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Внутренний, инженер-технолог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Рабочие, мастера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до 7 человек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4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Обучение по регламенту обслуживания оборудования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Инженер-технолог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Мастер БИХ, механик, производственный мастер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до 5 человек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/>
              <a:t>Ожидаемые результаты проекта</a:t>
            </a:r>
            <a:endParaRPr/>
          </a:p>
        </p:txBody>
      </p:sp>
      <p:sp>
        <p:nvSpPr>
          <p:cNvPr id="241" name="Google Shape;241;p28"/>
          <p:cNvSpPr/>
          <p:nvPr/>
        </p:nvSpPr>
        <p:spPr>
          <a:xfrm>
            <a:off x="247650" y="2830513"/>
            <a:ext cx="42418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Извлечение чистой прибыли более 144 млн. рублей в год</a:t>
            </a:r>
            <a:endParaRPr/>
          </a:p>
        </p:txBody>
      </p:sp>
      <p:sp>
        <p:nvSpPr>
          <p:cNvPr id="242" name="Google Shape;242;p28"/>
          <p:cNvSpPr/>
          <p:nvPr/>
        </p:nvSpPr>
        <p:spPr>
          <a:xfrm>
            <a:off x="247650" y="4140200"/>
            <a:ext cx="42418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Снижение общепроизводственных и общехозяйственных расходов</a:t>
            </a:r>
            <a:endParaRPr/>
          </a:p>
        </p:txBody>
      </p:sp>
      <p:sp>
        <p:nvSpPr>
          <p:cNvPr id="243" name="Google Shape;243;p28"/>
          <p:cNvSpPr/>
          <p:nvPr/>
        </p:nvSpPr>
        <p:spPr>
          <a:xfrm>
            <a:off x="247650" y="5495925"/>
            <a:ext cx="42418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Вложение полученной прибыли в обновление фондов</a:t>
            </a:r>
            <a:endParaRPr/>
          </a:p>
        </p:txBody>
      </p:sp>
      <p:sp>
        <p:nvSpPr>
          <p:cNvPr id="244" name="Google Shape;244;p28"/>
          <p:cNvSpPr/>
          <p:nvPr/>
        </p:nvSpPr>
        <p:spPr>
          <a:xfrm>
            <a:off x="6115050" y="1519238"/>
            <a:ext cx="4437063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Снижение рисков, связанных с увеличением доли госзаказа</a:t>
            </a:r>
            <a:endParaRPr/>
          </a:p>
        </p:txBody>
      </p:sp>
      <p:sp>
        <p:nvSpPr>
          <p:cNvPr id="245" name="Google Shape;245;p28"/>
          <p:cNvSpPr/>
          <p:nvPr/>
        </p:nvSpPr>
        <p:spPr>
          <a:xfrm>
            <a:off x="6115050" y="2830513"/>
            <a:ext cx="4437063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Трансляция накопленного опыта</a:t>
            </a:r>
            <a:endParaRPr/>
          </a:p>
        </p:txBody>
      </p:sp>
      <p:pic>
        <p:nvPicPr>
          <p:cNvPr id="246" name="Google Shape;246;p28" descr="Всем привет, вы на канале Хай инвест и с вами Артём.Перед подведением итого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9450" y="1519238"/>
            <a:ext cx="16256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8"/>
          <p:cNvSpPr/>
          <p:nvPr/>
        </p:nvSpPr>
        <p:spPr>
          <a:xfrm>
            <a:off x="247650" y="1519238"/>
            <a:ext cx="42418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Увеличение объема выпуска продукции по коммерческим заказам на 3,6 млрд. рублей в год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28" descr="Всем привет, вы на канале Хай инвест и с вами Артём.Перед подведением итого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9450" y="2830513"/>
            <a:ext cx="16256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8" descr="Всем привет, вы на канале Хай инвест и с вами Артём.Перед подведением итого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9450" y="4164013"/>
            <a:ext cx="16256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8" descr="Всем привет, вы на канале Хай инвест и с вами Артём.Перед подведением итого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9450" y="5495925"/>
            <a:ext cx="16256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8" descr="https://i08.fotocdn.net/s123/fa5a97c9737e11bb/public_pin_l/280350547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52113" y="1512888"/>
            <a:ext cx="928687" cy="92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8" descr="https://i08.fotocdn.net/s123/fa5a97c9737e11bb/public_pin_l/280350547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52113" y="2830513"/>
            <a:ext cx="928687" cy="928687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8"/>
          <p:cNvSpPr/>
          <p:nvPr/>
        </p:nvSpPr>
        <p:spPr>
          <a:xfrm>
            <a:off x="6115050" y="4164013"/>
            <a:ext cx="4437063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Снижение доли дефектной продукции</a:t>
            </a:r>
            <a:endParaRPr/>
          </a:p>
        </p:txBody>
      </p:sp>
      <p:pic>
        <p:nvPicPr>
          <p:cNvPr id="254" name="Google Shape;254;p28" descr="https://i08.fotocdn.net/s123/fa5a97c9737e11bb/public_pin_l/280350547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52113" y="4149725"/>
            <a:ext cx="928687" cy="92868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8"/>
          <p:cNvSpPr/>
          <p:nvPr/>
        </p:nvSpPr>
        <p:spPr>
          <a:xfrm>
            <a:off x="6115050" y="5495925"/>
            <a:ext cx="4437063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Увеличение загрузки действующего оборудования</a:t>
            </a:r>
            <a:endParaRPr/>
          </a:p>
        </p:txBody>
      </p:sp>
      <p:pic>
        <p:nvPicPr>
          <p:cNvPr id="256" name="Google Shape;256;p28" descr="https://i08.fotocdn.net/s123/fa5a97c9737e11bb/public_pin_l/280350547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52113" y="5489575"/>
            <a:ext cx="928687" cy="928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/>
              <a:t>Риски проекта</a:t>
            </a:r>
            <a:endParaRPr/>
          </a:p>
        </p:txBody>
      </p:sp>
      <p:graphicFrame>
        <p:nvGraphicFramePr>
          <p:cNvPr id="262" name="Google Shape;262;p29"/>
          <p:cNvGraphicFramePr/>
          <p:nvPr/>
        </p:nvGraphicFramePr>
        <p:xfrm>
          <a:off x="434975" y="1241425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{4DF72311-BA82-4508-A88A-F7C83DD953CF}</a:tableStyleId>
              </a:tblPr>
              <a:tblGrid>
                <a:gridCol w="262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2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/>
                        <a:t>Риск</a:t>
                      </a:r>
                      <a:endParaRPr sz="1600" b="1" u="none" strike="noStrike" cap="none">
                        <a:solidFill>
                          <a:srgbClr val="1F376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/>
                        <a:t>Причина </a:t>
                      </a:r>
                      <a:endParaRPr sz="1600" b="1" u="none" strike="noStrike" cap="none">
                        <a:solidFill>
                          <a:srgbClr val="1F376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/>
                        <a:t>Меры по минимизации риска</a:t>
                      </a:r>
                      <a:endParaRPr sz="1600" b="1" u="none" strike="noStrike" cap="none">
                        <a:solidFill>
                          <a:srgbClr val="1F376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/>
                        <a:t>Стадия процесса</a:t>
                      </a:r>
                      <a:endParaRPr sz="1600" b="1" u="none" strike="noStrike" cap="none">
                        <a:solidFill>
                          <a:srgbClr val="1F376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1.Неправильно выбранное оборудование и технология изготовления меток.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Отсутствие опыта у персонала. Новые технологии изготовления.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Обучение специалистов. Ознакомление с опытом работы в сторонних компаниях. Выбор надежного поставщика оборудования и технологий.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маркетинг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2.Срыв запланированных сроков поставки технологического оборудования.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Импортное оборудование. Внешнеполитическая обстановка. Сбои в логистике.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Планирование сроков, с учетом внешних обстоятельств по поставкам. Приобретение оборудования у крупных компаний с развитой сетью логистики.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внедрение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3. Организационные ошибки при планировании производства.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Отсутствие опыта.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Внедрение автоматизированных систем управления производства. Обучение руководителей.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эксплуатация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5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4. Несвоевременное внедрение новых технологий и замены оборудования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Отсутствие планов по модернизации и обновлению  основных фондов.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Организация планирования по модернизации и обновлению основных фондов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утилизация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/>
              <a:t>Бюджет проекта</a:t>
            </a:r>
            <a:endParaRPr/>
          </a:p>
        </p:txBody>
      </p:sp>
      <p:graphicFrame>
        <p:nvGraphicFramePr>
          <p:cNvPr id="268" name="Google Shape;268;p30"/>
          <p:cNvGraphicFramePr/>
          <p:nvPr/>
        </p:nvGraphicFramePr>
        <p:xfrm>
          <a:off x="646113" y="2043113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{4DF72311-BA82-4508-A88A-F7C83DD953CF}</a:tableStyleId>
              </a:tblPr>
              <a:tblGrid>
                <a:gridCol w="75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9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/>
                        <a:t>№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/>
                        <a:t>Статьи расходов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/>
                        <a:t>Сумма, рублей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/>
                        <a:t>1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/>
                        <a:t>Основные материалы и ПКИ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/>
                        <a:t>312 480 000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/>
                        <a:t>2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/>
                        <a:t>Заработная плата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/>
                        <a:t>519 840 000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6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/>
                        <a:t>3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/>
                        <a:t>Общепроизводственные расходы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/>
                        <a:t>1 432 800 000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6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/>
                        <a:t>4 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/>
                        <a:t>Общехозяйственные расходы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/>
                        <a:t>576 480 000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6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/>
                        <a:t>5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/>
                        <a:t>Внепроизводственные затраты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/>
                        <a:t>56 640 000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/>
              <a:t>Затраты на освоение производства</a:t>
            </a:r>
            <a:endParaRPr/>
          </a:p>
        </p:txBody>
      </p:sp>
      <p:graphicFrame>
        <p:nvGraphicFramePr>
          <p:cNvPr id="274" name="Google Shape;274;p31"/>
          <p:cNvGraphicFramePr/>
          <p:nvPr/>
        </p:nvGraphicFramePr>
        <p:xfrm>
          <a:off x="323850" y="1931988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{4DF72311-BA82-4508-A88A-F7C83DD953CF}</a:tableStyleId>
              </a:tblPr>
              <a:tblGrid>
                <a:gridCol w="41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77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№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Статьи расходов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Сумма, рублей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6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1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Приобретение оборудования и специального оснащения, доставка оборудования и проведение пуско-наладочных работ (ПНР)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29 940 000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87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 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Из них, на проведение ПНР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337 050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87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 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Из них, доставка оборудования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209 720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87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2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Обучение персонала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250 000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7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3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Вспомогательные материалы, запасные части, ПКИ для проекта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319 000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87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4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Такелажные работы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128 000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87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5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Канцтовары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15 000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87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6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Телефонная связь и интернет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18 000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87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7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Командировочные расходы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185 000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875">
                <a:tc gridSpan="2"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ИТОГО: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31 401 770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7031" y="1911926"/>
            <a:ext cx="6611932" cy="440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6222" y="3226964"/>
            <a:ext cx="4166841" cy="308969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6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RFID-МЕТКА В АВТОМОБИЛЬНОЙ ПРОМЫШЛЕННОСТИ</a:t>
            </a:r>
            <a:r>
              <a:rPr lang="ru-RU" sz="36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6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4" descr="https://a.d-cd.net/8Z6FJ9AcvTCc6qY6DBUx3cJML0k-960.jpg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36221" y="519544"/>
            <a:ext cx="4166841" cy="2784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/>
              <a:t>Экономическая эффективность проекта</a:t>
            </a:r>
            <a:endParaRPr/>
          </a:p>
        </p:txBody>
      </p:sp>
      <p:grpSp>
        <p:nvGrpSpPr>
          <p:cNvPr id="280" name="Google Shape;280;p32"/>
          <p:cNvGrpSpPr/>
          <p:nvPr/>
        </p:nvGrpSpPr>
        <p:grpSpPr>
          <a:xfrm>
            <a:off x="1810828" y="1779196"/>
            <a:ext cx="7532119" cy="4662741"/>
            <a:chOff x="707515" y="1195"/>
            <a:chExt cx="7532119" cy="4662741"/>
          </a:xfrm>
        </p:grpSpPr>
        <p:sp>
          <p:nvSpPr>
            <p:cNvPr id="281" name="Google Shape;281;p32"/>
            <p:cNvSpPr/>
            <p:nvPr/>
          </p:nvSpPr>
          <p:spPr>
            <a:xfrm>
              <a:off x="707515" y="1195"/>
              <a:ext cx="3586723" cy="2152034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2"/>
            <p:cNvSpPr txBox="1"/>
            <p:nvPr/>
          </p:nvSpPr>
          <p:spPr>
            <a:xfrm>
              <a:off x="707515" y="1195"/>
              <a:ext cx="3586723" cy="2152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b="1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Экономическая эффективность проекта составит:</a:t>
              </a:r>
              <a:endParaRPr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r>
                <a:rPr lang="ru-RU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Ээф = 4,61</a:t>
              </a:r>
              <a:endParaRPr/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4652911" y="1195"/>
              <a:ext cx="3586723" cy="2152034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2"/>
            <p:cNvSpPr txBox="1"/>
            <p:nvPr/>
          </p:nvSpPr>
          <p:spPr>
            <a:xfrm>
              <a:off x="4652911" y="1195"/>
              <a:ext cx="3586723" cy="2152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b="1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Валовая прибыль составит:</a:t>
              </a:r>
              <a:endParaRPr sz="2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r>
                <a:rPr lang="ru-RU" sz="2800" b="1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ВП = 113,56 млн. рублей</a:t>
              </a:r>
              <a:endParaRPr/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707515" y="2511902"/>
              <a:ext cx="3586723" cy="2152034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2"/>
            <p:cNvSpPr txBox="1"/>
            <p:nvPr/>
          </p:nvSpPr>
          <p:spPr>
            <a:xfrm>
              <a:off x="707515" y="2511902"/>
              <a:ext cx="3586723" cy="2152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b="1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Коэффициент эффективности:</a:t>
              </a:r>
              <a:endParaRPr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r>
                <a:rPr lang="ru-RU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Кэ = 3,62</a:t>
              </a:r>
              <a:endParaRPr/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4652911" y="2511902"/>
              <a:ext cx="3586723" cy="2152034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2"/>
            <p:cNvSpPr txBox="1"/>
            <p:nvPr/>
          </p:nvSpPr>
          <p:spPr>
            <a:xfrm>
              <a:off x="4652911" y="2511902"/>
              <a:ext cx="3586723" cy="2152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Срок окупаемости капитальных вложений: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ru-RU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То = 0,2 (менее 3 месяцев)</a:t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3"/>
          <p:cNvSpPr txBox="1">
            <a:spLocks noGrp="1"/>
          </p:cNvSpPr>
          <p:nvPr>
            <p:ph type="ctrTitle"/>
          </p:nvPr>
        </p:nvSpPr>
        <p:spPr>
          <a:xfrm>
            <a:off x="1238250" y="1274763"/>
            <a:ext cx="9715500" cy="28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400" b="1"/>
              <a:t>«Развитие производства RFID-меток в ООО «СЭПО-ЗЭМ» на основе внедрения принципов бережливого производства и Индустрии 4.0»</a:t>
            </a:r>
            <a:endParaRPr sz="4400"/>
          </a:p>
        </p:txBody>
      </p:sp>
      <p:sp>
        <p:nvSpPr>
          <p:cNvPr id="295" name="Google Shape;295;p3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3"/>
          <p:cNvSpPr/>
          <p:nvPr/>
        </p:nvSpPr>
        <p:spPr>
          <a:xfrm>
            <a:off x="5645150" y="4530725"/>
            <a:ext cx="63119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Автор проекта: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Горбунов Иван Владимирович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Руководитель: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доцент,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канд. филос. наук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Корсаков Юрий Александрович</a:t>
            </a:r>
            <a:endParaRPr/>
          </a:p>
        </p:txBody>
      </p:sp>
      <p:pic>
        <p:nvPicPr>
          <p:cNvPr id="297" name="Google Shape;29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300" y="131763"/>
            <a:ext cx="2951163" cy="8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3" descr="https://autogear.ru/misc/i/gallery/51662/284110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1249" y="131763"/>
            <a:ext cx="1955801" cy="1166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6113" y="2057400"/>
            <a:ext cx="2109787" cy="419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3900" y="1928813"/>
            <a:ext cx="7931150" cy="492918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400" b="1">
                <a:latin typeface="Calibri"/>
                <a:ea typeface="Calibri"/>
                <a:cs typeface="Calibri"/>
                <a:sym typeface="Calibri"/>
              </a:rPr>
              <a:t>Суть технологии – это установка RFID-меток в шину на этапе ее производства для полного отслеживания жизненного цикла – от производства до утилизации.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646113" y="452438"/>
            <a:ext cx="9404350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/>
              <a:t>Рынок RFID-меток</a:t>
            </a:r>
            <a:endParaRPr/>
          </a:p>
        </p:txBody>
      </p:sp>
      <p:pic>
        <p:nvPicPr>
          <p:cNvPr id="115" name="Google Shape;115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6250" y="2954338"/>
            <a:ext cx="5302250" cy="338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317673" y="2954338"/>
            <a:ext cx="5428239" cy="338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/>
        </p:nvSpPr>
        <p:spPr>
          <a:xfrm>
            <a:off x="1531938" y="1287463"/>
            <a:ext cx="2109787" cy="369887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ПРОИЗВОДСТВО</a:t>
            </a: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2586038" y="1735138"/>
            <a:ext cx="3275012" cy="3683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Идентификация животных </a:t>
            </a:r>
            <a:endParaRPr/>
          </a:p>
        </p:txBody>
      </p:sp>
      <p:sp>
        <p:nvSpPr>
          <p:cNvPr id="119" name="Google Shape;119;p16"/>
          <p:cNvSpPr/>
          <p:nvPr/>
        </p:nvSpPr>
        <p:spPr>
          <a:xfrm>
            <a:off x="646113" y="2291556"/>
            <a:ext cx="1208088" cy="36988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Логистика</a:t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7930486" y="1288018"/>
            <a:ext cx="3308350" cy="369888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Нефтегазовая промышленность</a:t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6790085" y="1721442"/>
            <a:ext cx="838200" cy="368300"/>
          </a:xfrm>
          <a:prstGeom prst="rect">
            <a:avLst/>
          </a:prstGeom>
          <a:gradFill>
            <a:gsLst>
              <a:gs pos="0">
                <a:srgbClr val="4B732F"/>
              </a:gs>
              <a:gs pos="48000">
                <a:srgbClr val="73B148"/>
              </a:gs>
              <a:gs pos="100000">
                <a:srgbClr val="A8D08C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Банки </a:t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5348288" y="2235143"/>
            <a:ext cx="1199752" cy="369332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Медицина</a:t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7799388" y="2106613"/>
            <a:ext cx="3946525" cy="369887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Специальное защитное оборудование 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7"/>
          <p:cNvGrpSpPr/>
          <p:nvPr/>
        </p:nvGrpSpPr>
        <p:grpSpPr>
          <a:xfrm>
            <a:off x="356363" y="1772343"/>
            <a:ext cx="6704072" cy="4582780"/>
            <a:chOff x="763" y="368993"/>
            <a:chExt cx="6704072" cy="4582780"/>
          </a:xfrm>
        </p:grpSpPr>
        <p:sp>
          <p:nvSpPr>
            <p:cNvPr id="129" name="Google Shape;129;p17"/>
            <p:cNvSpPr/>
            <p:nvPr/>
          </p:nvSpPr>
          <p:spPr>
            <a:xfrm>
              <a:off x="1298243" y="368993"/>
              <a:ext cx="4067064" cy="1263848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 rotWithShape="0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 txBox="1"/>
            <p:nvPr/>
          </p:nvSpPr>
          <p:spPr>
            <a:xfrm>
              <a:off x="1335260" y="406010"/>
              <a:ext cx="3993030" cy="1189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r>
                <a:rPr lang="ru-RU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ООО «СЭПО-ЗЭМ»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r>
                <a:rPr lang="ru-RU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Саратов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endParaRPr sz="1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7"/>
            <p:cNvSpPr/>
            <p:nvPr/>
          </p:nvSpPr>
          <p:spPr>
            <a:xfrm rot="3453819">
              <a:off x="3726909" y="2439209"/>
              <a:ext cx="1318943" cy="442346"/>
            </a:xfrm>
            <a:prstGeom prst="left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7"/>
            <p:cNvSpPr txBox="1"/>
            <p:nvPr/>
          </p:nvSpPr>
          <p:spPr>
            <a:xfrm rot="3453819">
              <a:off x="3859613" y="2527678"/>
              <a:ext cx="1053535" cy="265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7"/>
            <p:cNvSpPr/>
            <p:nvPr/>
          </p:nvSpPr>
          <p:spPr>
            <a:xfrm>
              <a:off x="4177139" y="3687925"/>
              <a:ext cx="2527696" cy="1263848"/>
            </a:xfrm>
            <a:prstGeom prst="roundRect">
              <a:avLst>
                <a:gd name="adj" fmla="val 10000"/>
              </a:avLst>
            </a:prstGeom>
            <a:solidFill>
              <a:srgbClr val="F4B081"/>
            </a:solidFill>
            <a:ln>
              <a:noFill/>
            </a:ln>
            <a:effectLst>
              <a:outerShdw blurRad="44450" dist="27940" dir="5400000" algn="ctr" rotWithShape="0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7"/>
            <p:cNvSpPr txBox="1"/>
            <p:nvPr/>
          </p:nvSpPr>
          <p:spPr>
            <a:xfrm>
              <a:off x="4214156" y="3724942"/>
              <a:ext cx="2453662" cy="1189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СМТ «ОСТЕК»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r>
                <a:rPr lang="ru-RU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Москва</a:t>
              </a:r>
              <a:endParaRPr/>
            </a:p>
          </p:txBody>
        </p:sp>
        <p:sp>
          <p:nvSpPr>
            <p:cNvPr id="135" name="Google Shape;135;p17"/>
            <p:cNvSpPr/>
            <p:nvPr/>
          </p:nvSpPr>
          <p:spPr>
            <a:xfrm rot="10800000">
              <a:off x="2693328" y="4098675"/>
              <a:ext cx="1318943" cy="442346"/>
            </a:xfrm>
            <a:prstGeom prst="leftRightArrow">
              <a:avLst>
                <a:gd name="adj1" fmla="val 60000"/>
                <a:gd name="adj2" fmla="val 50000"/>
              </a:avLst>
            </a:prstGeom>
            <a:solidFill>
              <a:srgbClr val="C8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7"/>
            <p:cNvSpPr txBox="1"/>
            <p:nvPr/>
          </p:nvSpPr>
          <p:spPr>
            <a:xfrm>
              <a:off x="2826032" y="4187144"/>
              <a:ext cx="1053535" cy="265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763" y="3687925"/>
              <a:ext cx="2527696" cy="1263848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 rotWithShape="0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7"/>
            <p:cNvSpPr txBox="1"/>
            <p:nvPr/>
          </p:nvSpPr>
          <p:spPr>
            <a:xfrm>
              <a:off x="37780" y="3724942"/>
              <a:ext cx="2453662" cy="1189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ГК «МИКРОН»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r>
                <a:rPr lang="ru-RU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Зеленоград</a:t>
              </a:r>
              <a:endParaRPr/>
            </a:p>
          </p:txBody>
        </p:sp>
        <p:sp>
          <p:nvSpPr>
            <p:cNvPr id="139" name="Google Shape;139;p17"/>
            <p:cNvSpPr/>
            <p:nvPr/>
          </p:nvSpPr>
          <p:spPr>
            <a:xfrm rot="-3485022">
              <a:off x="1638722" y="2439209"/>
              <a:ext cx="1318943" cy="442346"/>
            </a:xfrm>
            <a:prstGeom prst="leftRightArrow">
              <a:avLst>
                <a:gd name="adj1" fmla="val 60000"/>
                <a:gd name="adj2" fmla="val 50000"/>
              </a:avLst>
            </a:prstGeom>
            <a:solidFill>
              <a:srgbClr val="F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7"/>
            <p:cNvSpPr txBox="1"/>
            <p:nvPr/>
          </p:nvSpPr>
          <p:spPr>
            <a:xfrm rot="-3485022">
              <a:off x="1771426" y="2527678"/>
              <a:ext cx="1053535" cy="265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17"/>
          <p:cNvSpPr txBox="1"/>
          <p:nvPr/>
        </p:nvSpPr>
        <p:spPr>
          <a:xfrm>
            <a:off x="439738" y="203200"/>
            <a:ext cx="9652000" cy="120015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Процесс взаимодействия в рамках создания опытного образца RFID-метки</a:t>
            </a: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7061200" y="3040063"/>
            <a:ext cx="4081463" cy="646112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Выпущен комплект конструкторской документации</a:t>
            </a:r>
            <a:endParaRPr/>
          </a:p>
        </p:txBody>
      </p:sp>
      <p:sp>
        <p:nvSpPr>
          <p:cNvPr id="143" name="Google Shape;143;p17"/>
          <p:cNvSpPr txBox="1"/>
          <p:nvPr/>
        </p:nvSpPr>
        <p:spPr>
          <a:xfrm>
            <a:off x="7061200" y="2219325"/>
            <a:ext cx="4276725" cy="369888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Оформлено техническое задание</a:t>
            </a:r>
            <a:endParaRPr/>
          </a:p>
        </p:txBody>
      </p:sp>
      <p:sp>
        <p:nvSpPr>
          <p:cNvPr id="144" name="Google Shape;144;p17"/>
          <p:cNvSpPr txBox="1"/>
          <p:nvPr/>
        </p:nvSpPr>
        <p:spPr>
          <a:xfrm>
            <a:off x="7061200" y="4137025"/>
            <a:ext cx="4276725" cy="3683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Изготовлена опытная партия</a:t>
            </a:r>
            <a:endParaRPr/>
          </a:p>
        </p:txBody>
      </p:sp>
      <p:sp>
        <p:nvSpPr>
          <p:cNvPr id="145" name="Google Shape;145;p17"/>
          <p:cNvSpPr txBox="1"/>
          <p:nvPr/>
        </p:nvSpPr>
        <p:spPr>
          <a:xfrm>
            <a:off x="7061200" y="4956203"/>
            <a:ext cx="3843867" cy="646331"/>
          </a:xfrm>
          <a:prstGeom prst="rect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Разработана технология серийного выпуска меток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600" b="1"/>
              <a:t>Конструкторско-технологическая подготовка производства. Выпуск опытной партии</a:t>
            </a:r>
            <a:endParaRPr/>
          </a:p>
        </p:txBody>
      </p:sp>
      <p:pic>
        <p:nvPicPr>
          <p:cNvPr id="151" name="Google Shape;151;p18"/>
          <p:cNvPicPr preferRelativeResize="0"/>
          <p:nvPr/>
        </p:nvPicPr>
        <p:blipFill rotWithShape="1">
          <a:blip r:embed="rId3">
            <a:alphaModFix/>
          </a:blip>
          <a:srcRect r="598" b="23798"/>
          <a:stretch/>
        </p:blipFill>
        <p:spPr>
          <a:xfrm>
            <a:off x="7938" y="2208213"/>
            <a:ext cx="7159625" cy="4116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7700" y="2208213"/>
            <a:ext cx="3733800" cy="266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298565">
            <a:off x="674688" y="3268663"/>
            <a:ext cx="2133600" cy="301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827452">
            <a:off x="6083300" y="2990850"/>
            <a:ext cx="3395663" cy="2401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/>
          <p:nvPr/>
        </p:nvSpPr>
        <p:spPr>
          <a:xfrm>
            <a:off x="211138" y="1152525"/>
            <a:ext cx="10037762" cy="2308225"/>
          </a:xfrm>
          <a:prstGeom prst="rect">
            <a:avLst/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Цель работы: 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Разработка и последующая реализация проекта развития крупносерийного производства электронных изделий (RFID, позволяющего получить максимальную прибыль за счет быстрого цикла производства, оборачиваемости продукции, загрузки и балансировки имеющихся мощностей предприятия.</a:t>
            </a:r>
            <a:endParaRPr/>
          </a:p>
        </p:txBody>
      </p:sp>
      <p:sp>
        <p:nvSpPr>
          <p:cNvPr id="160" name="Google Shape;160;p19"/>
          <p:cNvSpPr txBox="1"/>
          <p:nvPr/>
        </p:nvSpPr>
        <p:spPr>
          <a:xfrm>
            <a:off x="211138" y="3606800"/>
            <a:ext cx="10037762" cy="2554545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Задачи: 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ru-RU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Провести организационно-управленческую диагностику агрегатного производства на ООО «СЭПО-ЗЭМ, определить возможности и перспективы крупносерийного производства электронных изделий (RFID).</a:t>
            </a:r>
            <a:endParaRPr/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2.Разработать и представить на защиту проект «Развитие производства RFID-меток в ООО «СЭПО-ЗЭМ» на основе внедрения принципов бережливого производства и Индустрии 4.0»</a:t>
            </a:r>
            <a:endParaRPr/>
          </a:p>
        </p:txBody>
      </p:sp>
      <p:sp>
        <p:nvSpPr>
          <p:cNvPr id="161" name="Google Shape;161;p19"/>
          <p:cNvSpPr txBox="1"/>
          <p:nvPr/>
        </p:nvSpPr>
        <p:spPr>
          <a:xfrm>
            <a:off x="530225" y="201613"/>
            <a:ext cx="93916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Цели и задачи аттестационной работы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0"/>
          <p:cNvPicPr preferRelativeResize="0"/>
          <p:nvPr/>
        </p:nvPicPr>
        <p:blipFill rotWithShape="1">
          <a:blip r:embed="rId3">
            <a:alphaModFix/>
          </a:blip>
          <a:srcRect l="3613"/>
          <a:stretch/>
        </p:blipFill>
        <p:spPr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/>
          <p:cNvPicPr preferRelativeResize="0"/>
          <p:nvPr/>
        </p:nvPicPr>
        <p:blipFill rotWithShape="1">
          <a:blip r:embed="rId4">
            <a:alphaModFix/>
          </a:blip>
          <a:srcRect l="35640"/>
          <a:stretch/>
        </p:blipFill>
        <p:spPr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F5F4F4">
                  <a:alpha val="6666"/>
                </a:srgbClr>
              </a:gs>
              <a:gs pos="36000">
                <a:srgbClr val="F5F4F4">
                  <a:alpha val="5882"/>
                </a:srgbClr>
              </a:gs>
              <a:gs pos="69000">
                <a:srgbClr val="F5F4F4">
                  <a:alpha val="0"/>
                </a:srgbClr>
              </a:gs>
              <a:gs pos="100000">
                <a:srgbClr val="F5F4F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0" name="Google Shape;170;p20"/>
          <p:cNvPicPr preferRelativeResize="0"/>
          <p:nvPr/>
        </p:nvPicPr>
        <p:blipFill rotWithShape="1">
          <a:blip r:embed="rId5">
            <a:alphaModFix/>
          </a:blip>
          <a:srcRect b="23320"/>
          <a:stretch/>
        </p:blipFill>
        <p:spPr>
          <a:xfrm>
            <a:off x="8609013" y="6096000"/>
            <a:ext cx="993775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0"/>
          <p:cNvSpPr txBox="1"/>
          <p:nvPr/>
        </p:nvSpPr>
        <p:spPr>
          <a:xfrm>
            <a:off x="760413" y="889000"/>
            <a:ext cx="93884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ООО «СЭПО-ЗЭМ». Общая характеристика</a:t>
            </a:r>
            <a:endParaRPr/>
          </a:p>
        </p:txBody>
      </p:sp>
      <p:pic>
        <p:nvPicPr>
          <p:cNvPr id="172" name="Google Shape;172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8450" y="2189163"/>
            <a:ext cx="6453188" cy="429101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 txBox="1"/>
          <p:nvPr/>
        </p:nvSpPr>
        <p:spPr>
          <a:xfrm>
            <a:off x="6915150" y="2070100"/>
            <a:ext cx="5081588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ru-R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Электростартеры;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ru-R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стартеры-генераторы;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ru-R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Электродвигатели;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ru-R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электровентиляторы различной производительности и назначения;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ru-R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погружные асинхронные электродвигатели, работающие в среде авиационного топлива;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ru-R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регуляторы управления двигателем;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ru-R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топливные, воздушные, электромагнитные клапаны;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ru-R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Холодильники и морозильники «Саратов».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>
            <a:spLocks noGrp="1"/>
          </p:cNvSpPr>
          <p:nvPr>
            <p:ph type="title"/>
          </p:nvPr>
        </p:nvSpPr>
        <p:spPr>
          <a:xfrm>
            <a:off x="874713" y="960438"/>
            <a:ext cx="9404350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 b="1"/>
              <a:t>Показатели технического уровня предприятия</a:t>
            </a:r>
            <a:r>
              <a:rPr lang="ru-RU"/>
              <a:t/>
            </a:r>
            <a:br>
              <a:rPr lang="ru-RU"/>
            </a:br>
            <a:endParaRPr/>
          </a:p>
        </p:txBody>
      </p:sp>
      <p:pic>
        <p:nvPicPr>
          <p:cNvPr id="179" name="Google Shape;17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50" y="2608263"/>
            <a:ext cx="5880100" cy="389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050" y="2608263"/>
            <a:ext cx="5864225" cy="3894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915</Words>
  <Application>Microsoft Office PowerPoint</Application>
  <PresentationFormat>Широкоэкранный</PresentationFormat>
  <Paragraphs>234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Calibri</vt:lpstr>
      <vt:lpstr>Noto Sans Symbols</vt:lpstr>
      <vt:lpstr>Arial</vt:lpstr>
      <vt:lpstr>Century Gothic</vt:lpstr>
      <vt:lpstr>Times New Roman</vt:lpstr>
      <vt:lpstr>Тема Office</vt:lpstr>
      <vt:lpstr>«Развитие производства RFID-меток в ООО «СЭПО-ЗЭМ» на основе внедрения принципов бережливого производства и Индустрии 4.0»</vt:lpstr>
      <vt:lpstr>Презентация PowerPoint</vt:lpstr>
      <vt:lpstr>Суть технологии – это установка RFID-меток в шину на этапе ее производства для полного отслеживания жизненного цикла – от производства до утилизации.</vt:lpstr>
      <vt:lpstr>Рынок RFID-меток</vt:lpstr>
      <vt:lpstr>Презентация PowerPoint</vt:lpstr>
      <vt:lpstr>Конструкторско-технологическая подготовка производства. Выпуск опытной партии</vt:lpstr>
      <vt:lpstr>Презентация PowerPoint</vt:lpstr>
      <vt:lpstr>Презентация PowerPoint</vt:lpstr>
      <vt:lpstr>Показатели технического уровня предприятия </vt:lpstr>
      <vt:lpstr>Презентация PowerPoint</vt:lpstr>
      <vt:lpstr>Внедрение элементов Индустрии 4.0 в производство ООО «СЭПО-ЗЭМ»</vt:lpstr>
      <vt:lpstr>Обоснование проблемы и проектной идеи</vt:lpstr>
      <vt:lpstr>Цель проекта</vt:lpstr>
      <vt:lpstr>Задачи по реализации проекта</vt:lpstr>
      <vt:lpstr>Обучение персонала</vt:lpstr>
      <vt:lpstr>Ожидаемые результаты проекта</vt:lpstr>
      <vt:lpstr>Риски проекта</vt:lpstr>
      <vt:lpstr>Бюджет проекта</vt:lpstr>
      <vt:lpstr>Затраты на освоение производства</vt:lpstr>
      <vt:lpstr>Экономическая эффективность проекта</vt:lpstr>
      <vt:lpstr>«Развитие производства RFID-меток в ООО «СЭПО-ЗЭМ» на основе внедрения принципов бережливого производства и Индустрии 4.0»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производства RFID-меток в ООО «СЭПО-ЗЭМ» на основе внедрения принципов бережливого производства и Индустрии 4.0»</dc:title>
  <dc:creator>1</dc:creator>
  <cp:lastModifiedBy>Моисеенко Наталья Владимировна</cp:lastModifiedBy>
  <cp:revision>1</cp:revision>
  <dcterms:modified xsi:type="dcterms:W3CDTF">2022-12-16T04:45:02Z</dcterms:modified>
</cp:coreProperties>
</file>