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BB3BD1-9F27-49E6-A63E-87EE268944DA}">
  <a:tblStyle styleId="{8CBB3BD1-9F27-49E6-A63E-87EE268944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FF3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F3E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714348" y="1214422"/>
            <a:ext cx="807249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«Внедрение системы долговременного ухода в деятельность Комплексных центров социального обслуживания населения                        Саратовской области»</a:t>
            </a:r>
            <a:endParaRPr sz="2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3786182" y="3000372"/>
            <a:ext cx="5072098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ru-RU" sz="20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 проекта:</a:t>
            </a:r>
            <a:endParaRPr/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ru-RU" sz="2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Лисин Александр Александрович</a:t>
            </a:r>
            <a:endParaRPr/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ru-RU" sz="2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Турбабина Анна Викторовна</a:t>
            </a:r>
            <a:endParaRPr sz="20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3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4214810" y="4357694"/>
            <a:ext cx="4643470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1" i="0" u="sng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Руководители:</a:t>
            </a:r>
            <a:endParaRPr/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психологических наук, доцент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Моисеенко Наталья Владимировна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экономических наук, доцент</a:t>
            </a:r>
            <a:endParaRPr/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Данилкявичене Елена Викторовна</a:t>
            </a:r>
            <a:endParaRPr sz="20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3" descr="Уход за пожилыми людьми в Краснодаре - частный пансионат по уходу за  престарелыми «Исток»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3143248"/>
            <a:ext cx="3855275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ctrTitle"/>
          </p:nvPr>
        </p:nvSpPr>
        <p:spPr>
          <a:xfrm>
            <a:off x="785786" y="357166"/>
            <a:ext cx="6143668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автономное учреждение Саратовской области «Комплексный центр социального обслуживания населения </a:t>
            </a:r>
            <a:r>
              <a:rPr lang="ru-RU" sz="18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Балаковского района</a:t>
            </a: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22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3036107" y="3036107"/>
            <a:ext cx="6858000" cy="78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 descr="КЦСОН Балаковского района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 descr="КЦСОН Балаковского района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2" descr="C:\Users\Турбабина\Desktop\УЧЕБА 2\загруженное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892" y="214289"/>
            <a:ext cx="198461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785786" y="1857364"/>
            <a:ext cx="821537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sng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2" descr="Screenshot_20220328-172115_VK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0892" y="3571876"/>
            <a:ext cx="2000264" cy="14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0892" y="5214950"/>
            <a:ext cx="2000264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0892" y="1785926"/>
            <a:ext cx="2000264" cy="165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 descr="C:\Users\User\Desktop\структура1.jpg"/>
          <p:cNvPicPr preferRelativeResize="0"/>
          <p:nvPr/>
        </p:nvPicPr>
        <p:blipFill rotWithShape="1">
          <a:blip r:embed="rId8">
            <a:alphaModFix/>
          </a:blip>
          <a:srcRect t="7093" b="1530"/>
          <a:stretch/>
        </p:blipFill>
        <p:spPr>
          <a:xfrm>
            <a:off x="785785" y="2626258"/>
            <a:ext cx="3164191" cy="41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/>
          <p:nvPr/>
        </p:nvSpPr>
        <p:spPr>
          <a:xfrm>
            <a:off x="863284" y="1257199"/>
            <a:ext cx="50109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Учреждение является пилотным </a:t>
            </a:r>
            <a:r>
              <a:rPr lang="ru-RU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реализации основных мероприятий по внедрению системы долговременного ухода           </a:t>
            </a:r>
            <a:r>
              <a:rPr lang="ru-RU" sz="1800" b="1" u="sng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территории Саратовской области.</a:t>
            </a:r>
            <a:endParaRPr sz="1600" b="1" u="sng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4051375" y="2542680"/>
            <a:ext cx="2803441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сентября 2021 года в учреждении открыто новое структурное  подразделение  -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отделение дневного пребывания,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которое сейчас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 человека: четыре группы по 6-8 человек   (из них, 20 чел. граждане с ментальными нарушениями).</a:t>
            </a:r>
            <a:endParaRPr sz="1800" b="1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22" descr="персона восклицательного знака 3d Иллюстрация штока - иллюстрации  насчитывающей метка, люди: 2067317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76542" y="1274621"/>
            <a:ext cx="944938" cy="115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3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179231" y="3036107"/>
            <a:ext cx="6858000" cy="78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/>
          <p:nvPr/>
        </p:nvSpPr>
        <p:spPr>
          <a:xfrm>
            <a:off x="285720" y="714356"/>
            <a:ext cx="2571768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sng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3"/>
          <p:cNvSpPr txBox="1">
            <a:spLocks noGrp="1"/>
          </p:cNvSpPr>
          <p:nvPr>
            <p:ph type="ctrTitle"/>
          </p:nvPr>
        </p:nvSpPr>
        <p:spPr>
          <a:xfrm>
            <a:off x="2214546" y="142852"/>
            <a:ext cx="6286544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автономное учреждение Саратовской области «Комплексный центр социального обслуживания населения  Гагаринского администативного района»</a:t>
            </a:r>
            <a:endParaRPr sz="1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23" descr="C:\Users\Турбабина\Desktop\фотки кцсон\collage (3) — копия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06" y="214290"/>
            <a:ext cx="2143140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 descr="\\201-2\обмен\ФОТО    сюда     все _ старые_ новые\ФОТО ИППОТЕРОПИЯ\IMG_055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82" y="1857364"/>
            <a:ext cx="1928827" cy="14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 descr="\\201-2\обмен\ФОТО    сюда     все _ старые_ новые\фоточки\2021 фото демография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287000" y="-10174583"/>
            <a:ext cx="1571532" cy="146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 descr="\\201-2\обмен\ФОТО    сюда     все _ старые_ новые\фоточки\DSC0197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282" y="5432209"/>
            <a:ext cx="1953503" cy="131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 descr="\\201-2\обмен\ФОТО    сюда     все _ старые_ новые\фоточки\2021 фото иппотеропия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282" y="3382863"/>
            <a:ext cx="192882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 descr="C:\Users\Турбабина\Downloads\структура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5984" y="896340"/>
            <a:ext cx="3364995" cy="473200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/>
          <p:nvPr/>
        </p:nvSpPr>
        <p:spPr>
          <a:xfrm>
            <a:off x="5492999" y="1034404"/>
            <a:ext cx="2880320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2020 г. – 2021 гг.  в  учреждении открыты: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Noto Sans Symbols"/>
              <a:buChar char="✔"/>
            </a:pP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Демонстрационная комнаа для обучения навыкам ухода за тяжелобольными;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Noto Sans Symbols"/>
              <a:buChar char="✔"/>
            </a:pP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 проката технических средств реабилитации;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Noto Sans Symbols"/>
              <a:buChar char="✔"/>
            </a:pP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 для занятий адаптивной физкультурой для пожилых</a:t>
            </a:r>
            <a:r>
              <a:rPr lang="ru-RU" sz="18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Творческая мастерская «Доброцентр».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3214360" y="5707875"/>
            <a:ext cx="24083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год социальные услуги получают более 4000 человек!</a:t>
            </a:r>
            <a:endParaRPr sz="1800" b="1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pic>
        <p:nvPicPr>
          <p:cNvPr id="272" name="Google Shape;272;p23" descr="Восклицательный знак красный в вк – Emoji VK, Смайлы (смайлики), Коды  смайликов для ВКонтакте - offvkontakte.ru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56037" y="5432209"/>
            <a:ext cx="1130942" cy="128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4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3071810" y="3071810"/>
            <a:ext cx="6858000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>
            <a:spLocks noGrp="1"/>
          </p:cNvSpPr>
          <p:nvPr>
            <p:ph type="ctrTitle"/>
          </p:nvPr>
        </p:nvSpPr>
        <p:spPr>
          <a:xfrm>
            <a:off x="642910" y="142852"/>
            <a:ext cx="821537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новой стационарзамещающей технологии «Служба сиделок»         в деятельность ГАУ СО КЦСОН Балаковского и ГАУ СО КЦСОН Гагаринского административного районов</a:t>
            </a:r>
            <a:endParaRPr sz="1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653419" y="3828967"/>
            <a:ext cx="50720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предлагаем, что услуги в рамках технологии будут предоставляться в качестве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дополнительных услуг на условиях полной оплаты.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3000364" y="1000109"/>
            <a:ext cx="600079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В </a:t>
            </a:r>
            <a:r>
              <a:rPr lang="ru-RU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целях предоставления возможности проживания в домашних условиях гражданам, которые по состоянию здоровья не способны самостоятельно удовлетворять свои жизненные потребности и нуждаются в постоянном постороннем уходе, а также оказания помощи семьям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тяжело и длительно болеющими родственниками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КЦСОН Балаковского и Гагаринского районов запланировано введение дополнительных  социальных услуг в рамках данной технологии «Службы сиделок».</a:t>
            </a:r>
            <a:endParaRPr/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b="1" u="sng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24" descr="Сиделка для престарелых (пожилых) в Москве - Патронажная служба &quot;Родные  Люди&quot; ✓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7884" y="4429132"/>
            <a:ext cx="3000396" cy="211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 descr="Православная Сиделка в Москве - Патронажная Служба «Родные Люди» ✓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34" y="1142984"/>
            <a:ext cx="2689434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 txBox="1"/>
          <p:nvPr/>
        </p:nvSpPr>
        <p:spPr>
          <a:xfrm>
            <a:off x="665327" y="4982276"/>
            <a:ext cx="47149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Тарифы на услуги, предоставляемые в рамках реализации технологии, утверждаются директором КЦСОН по согласованию с руководителем территориального органа социальной защиты и Наблюдательным советом учреждения.</a:t>
            </a:r>
            <a:endParaRPr sz="18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24" descr="Продажи и техническая поддержка | Bas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100" y="3000372"/>
            <a:ext cx="1643074" cy="87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5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3071810" y="3071810"/>
            <a:ext cx="6858000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>
            <a:spLocks noGrp="1"/>
          </p:cNvSpPr>
          <p:nvPr>
            <p:ph type="ctrTitle"/>
          </p:nvPr>
        </p:nvSpPr>
        <p:spPr>
          <a:xfrm>
            <a:off x="571472" y="285728"/>
            <a:ext cx="821537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Times New Roman"/>
              <a:buNone/>
            </a:pPr>
            <a:r>
              <a:rPr lang="ru-RU" sz="22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мероприятий технологии</a:t>
            </a:r>
            <a:br>
              <a:rPr lang="ru-RU" sz="22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2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«Службы сиделок»</a:t>
            </a:r>
            <a:endParaRPr sz="22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3000364" y="1000109"/>
            <a:ext cx="600079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b="1" u="sng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928662" y="4357694"/>
            <a:ext cx="70009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25" descr="Пожилые люди – Бесплатные иконки: люд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082" y="357166"/>
            <a:ext cx="642942" cy="6429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4" name="Google Shape;294;p25"/>
          <p:cNvGraphicFramePr/>
          <p:nvPr/>
        </p:nvGraphicFramePr>
        <p:xfrm>
          <a:off x="714348" y="1071546"/>
          <a:ext cx="8215375" cy="5095300"/>
        </p:xfrm>
        <a:graphic>
          <a:graphicData uri="http://schemas.openxmlformats.org/drawingml/2006/table">
            <a:tbl>
              <a:tblPr firstRow="1" bandRow="1">
                <a:noFill/>
                <a:tableStyleId>{8CBB3BD1-9F27-49E6-A63E-87EE268944DA}</a:tableStyleId>
              </a:tblPr>
              <a:tblGrid>
                <a:gridCol w="32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услуг: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Конкретные мероприятия: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Исполнители: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Услуги общего ухода и помощи при осуществлении повседневной деятельности лиц, нуждающихся в постороннем уходе.</a:t>
                      </a:r>
                      <a:endParaRPr sz="14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Смена позиционирования больных, выполнение мероприятий гигиенического характера, смена белья и др.</a:t>
                      </a:r>
                      <a:endParaRPr sz="1400">
                        <a:solidFill>
                          <a:srgbClr val="59595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Социальный работник</a:t>
                      </a:r>
                      <a:endParaRPr sz="1400">
                        <a:solidFill>
                          <a:srgbClr val="59595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приема пищи и проведение кормления лиц, нуждающихся в постороннем уходе.</a:t>
                      </a:r>
                      <a:endParaRPr sz="1400" b="1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Оказание помощи в доставке/приготовлении пищи, подготовка больного, осуществление кормления, обеспечение гигиены питания лиц, нуждающихся в постороннем уходе.</a:t>
                      </a:r>
                      <a:endParaRPr sz="1400">
                        <a:solidFill>
                          <a:srgbClr val="59595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Социальный работник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Повседневное наблюдение за самочувствием и состоянием здоровья лиц, нуждающихся в постороннем уходе.</a:t>
                      </a:r>
                      <a:endParaRPr sz="1400" b="1">
                        <a:solidFill>
                          <a:srgbClr val="26262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Мониторинг изменения состояния здоровья подопечного, измерение давления, температуры и др.</a:t>
                      </a:r>
                      <a:endParaRPr sz="1400">
                        <a:solidFill>
                          <a:srgbClr val="59595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Социальный работник, медицинская сестра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Обеспечение досуга лиц, нуждающихся в постороннем уходе.</a:t>
                      </a:r>
                      <a:endParaRPr sz="1400" b="1">
                        <a:solidFill>
                          <a:srgbClr val="26262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Сопровождение на прогулках, обеспечение досуга – чтение книг, прослушивание музыки и т.д.</a:t>
                      </a:r>
                      <a:endParaRPr sz="1400">
                        <a:solidFill>
                          <a:srgbClr val="59595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Социальный работник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Поддержание санитарных норм жизнедеятельности лиц, нуждающихся в постороннем уходе.</a:t>
                      </a:r>
                      <a:endParaRPr sz="1400" b="1">
                        <a:solidFill>
                          <a:srgbClr val="26262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Поддержание санитарного состояния жилого помещения и т.п.</a:t>
                      </a:r>
                      <a:endParaRPr sz="1400">
                        <a:solidFill>
                          <a:srgbClr val="59595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solidFill>
                            <a:srgbClr val="59595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Социальный работник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6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3071810" y="3071810"/>
            <a:ext cx="6858000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>
            <a:spLocks noGrp="1"/>
          </p:cNvSpPr>
          <p:nvPr>
            <p:ph type="ctrTitle"/>
          </p:nvPr>
        </p:nvSpPr>
        <p:spPr>
          <a:xfrm>
            <a:off x="714348" y="142852"/>
            <a:ext cx="821537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Ожидаемые результаты по итогам организации </a:t>
            </a: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«Службы сиделок»</a:t>
            </a:r>
            <a:endParaRPr sz="20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2000232" y="785794"/>
            <a:ext cx="6572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новой стационарозамещающей технологии социального обслуживания  «Службы сиделок» позволит:</a:t>
            </a:r>
            <a:endParaRPr/>
          </a:p>
        </p:txBody>
      </p:sp>
      <p:sp>
        <p:nvSpPr>
          <p:cNvPr id="302" name="Google Shape;302;p26"/>
          <p:cNvSpPr txBox="1"/>
          <p:nvPr/>
        </p:nvSpPr>
        <p:spPr>
          <a:xfrm>
            <a:off x="3000364" y="1000109"/>
            <a:ext cx="600079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b="1" u="sng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1000100" y="1928802"/>
            <a:ext cx="757242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обеспечить ежедневные потребности в уходе клиентов, неспособных к самообслуживанию;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пролонгировать период пребывания пожилых, инвалидов и одиноких граждан в привычной среде;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содействовать поддержанию социального и психологического статуса граждан, содействовать их реабилитации;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частично снять нагрузку с членов семьи человека, потерявшего способность к самообслуживанию;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ввести новые формы и способы взаимодействия с родственниками клиента: их консультирование, профессиональное обучение уходу за больным и базовым медицинским навыкам;</a:t>
            </a:r>
            <a:endParaRPr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для учреждений КЦСОН Балаковского и Гагаринского районов позволит расширить экономическую эффективность деятельности учреждений за счет привлечения дополнительных денежных средств от оказания вышеуказанных платных услуг.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4" name="Google Shape;304;p26" descr="Инвалиды клипарт (67 фото) » Рисунки для срисовки и не тольк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786" y="714356"/>
            <a:ext cx="1214446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>
            <a:spLocks noGrp="1"/>
          </p:cNvSpPr>
          <p:nvPr>
            <p:ph type="ctrTitle"/>
          </p:nvPr>
        </p:nvSpPr>
        <p:spPr>
          <a:xfrm>
            <a:off x="714348" y="1071546"/>
            <a:ext cx="807249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«Внедрение системы долговременного ухода в деятельность Комплексных центров социального обслуживания населения                        Саратовской области»</a:t>
            </a:r>
            <a:endParaRPr sz="2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3786182" y="3000372"/>
            <a:ext cx="5072098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ru-RU" sz="20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 проекта:</a:t>
            </a:r>
            <a:endParaRPr/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ru-RU" sz="2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Лисин Александр Александрович</a:t>
            </a:r>
            <a:endParaRPr/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ru-RU" sz="2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Турбабина Анна Викторовна</a:t>
            </a:r>
            <a:endParaRPr sz="20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1" name="Google Shape;311;p27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 txBox="1"/>
          <p:nvPr/>
        </p:nvSpPr>
        <p:spPr>
          <a:xfrm>
            <a:off x="4214810" y="4357694"/>
            <a:ext cx="4643470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Руководители:</a:t>
            </a:r>
            <a:endParaRPr/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психологических наук, доцент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ru-RU" sz="2000" b="1" i="0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Моисеенко Наталья Владимировна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экономических наук, доцент</a:t>
            </a:r>
            <a:endParaRPr/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Данилкявичене Елена Викторовна</a:t>
            </a:r>
            <a:endParaRPr sz="2000" b="1" i="0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p27" descr="Уход за пожилыми людьми в Краснодаре - частный пансионат по уходу за  престарелыми «Исток»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3143248"/>
            <a:ext cx="3855275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85720" y="4000504"/>
            <a:ext cx="857256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758890" y="1539483"/>
            <a:ext cx="41795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ru-RU" sz="2400" b="1" i="0" u="sng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2030 </a:t>
            </a: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году,  как ожидается, доля пожилых людей в </a:t>
            </a:r>
            <a:r>
              <a:rPr lang="ru-RU"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 </a:t>
            </a: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достигнет почти  </a:t>
            </a:r>
            <a:r>
              <a:rPr lang="ru-RU"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29 %</a:t>
            </a: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всего населения.</a:t>
            </a:r>
            <a:endParaRPr sz="18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85720" y="1507538"/>
            <a:ext cx="42142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начале </a:t>
            </a:r>
            <a:r>
              <a:rPr lang="ru-RU" sz="2400" b="1" i="0" u="sng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</a:t>
            </a:r>
            <a:r>
              <a:rPr lang="ru-RU"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года, по данным Росстата, </a:t>
            </a:r>
            <a:r>
              <a:rPr lang="ru-RU"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12,9%</a:t>
            </a: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жителей </a:t>
            </a:r>
            <a:r>
              <a:rPr lang="ru-RU"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</a:t>
            </a:r>
            <a:r>
              <a:rPr lang="ru-RU"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находились в возрасте 65 лет и более.</a:t>
            </a:r>
            <a:endParaRPr sz="18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804" y="2714620"/>
            <a:ext cx="3857652" cy="204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500034" y="857232"/>
            <a:ext cx="7886700" cy="34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imes New Roman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России наблюдается тенденция к массовому старению населения</a:t>
            </a:r>
            <a:endParaRPr sz="24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0806" y="2718335"/>
            <a:ext cx="3857652" cy="183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Общество 'Знание'. Архив новосте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9466" y="4492519"/>
            <a:ext cx="6897268" cy="236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3428992" y="2786058"/>
            <a:ext cx="5500694" cy="377401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500034" y="642918"/>
            <a:ext cx="7886700" cy="34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Системе долговременного ухода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714348" y="1071546"/>
            <a:ext cx="77513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долговременного ухода (СДУ)</a:t>
            </a:r>
            <a:r>
              <a:rPr lang="ru-RU"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комплексная система, направленная на обеспечение каждого человека, не полностью справляющегося с самостоятельным уходом, системой поддержки самого высокого качества жизни с наивысшим возможным уровнем независимости, автономии, участия в деятельности, самореализации и человеческого достоинства.</a:t>
            </a:r>
            <a:endParaRPr sz="16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736"/>
            <a:ext cx="559324" cy="559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5"/>
          <p:cNvGrpSpPr/>
          <p:nvPr/>
        </p:nvGrpSpPr>
        <p:grpSpPr>
          <a:xfrm>
            <a:off x="142844" y="3000372"/>
            <a:ext cx="3353294" cy="398769"/>
            <a:chOff x="785711" y="2671688"/>
            <a:chExt cx="3632736" cy="432000"/>
          </a:xfrm>
        </p:grpSpPr>
        <p:sp>
          <p:nvSpPr>
            <p:cNvPr id="115" name="Google Shape;115;p15"/>
            <p:cNvSpPr/>
            <p:nvPr/>
          </p:nvSpPr>
          <p:spPr>
            <a:xfrm>
              <a:off x="1139490" y="2767828"/>
              <a:ext cx="3278957" cy="289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0" u="none" strike="noStrike" cap="non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Целевые группы СДУ</a:t>
              </a:r>
              <a:endParaRPr/>
            </a:p>
          </p:txBody>
        </p:sp>
        <p:pic>
          <p:nvPicPr>
            <p:cNvPr id="116" name="Google Shape;11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5711" y="2671688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15"/>
          <p:cNvGrpSpPr/>
          <p:nvPr/>
        </p:nvGrpSpPr>
        <p:grpSpPr>
          <a:xfrm>
            <a:off x="142844" y="3500438"/>
            <a:ext cx="3193899" cy="3062111"/>
            <a:chOff x="1131059" y="2802378"/>
            <a:chExt cx="2871802" cy="2706163"/>
          </a:xfrm>
        </p:grpSpPr>
        <p:grpSp>
          <p:nvGrpSpPr>
            <p:cNvPr id="118" name="Google Shape;118;p15"/>
            <p:cNvGrpSpPr/>
            <p:nvPr/>
          </p:nvGrpSpPr>
          <p:grpSpPr>
            <a:xfrm>
              <a:off x="1131059" y="2802378"/>
              <a:ext cx="2871802" cy="2706163"/>
              <a:chOff x="-2152099" y="2108509"/>
              <a:chExt cx="3564774" cy="3307883"/>
            </a:xfrm>
          </p:grpSpPr>
          <p:grpSp>
            <p:nvGrpSpPr>
              <p:cNvPr id="119" name="Google Shape;119;p15"/>
              <p:cNvGrpSpPr/>
              <p:nvPr/>
            </p:nvGrpSpPr>
            <p:grpSpPr>
              <a:xfrm>
                <a:off x="-2152099" y="2108509"/>
                <a:ext cx="3564774" cy="3307883"/>
                <a:chOff x="-2093528" y="2599200"/>
                <a:chExt cx="2500620" cy="2302647"/>
              </a:xfrm>
            </p:grpSpPr>
            <p:sp>
              <p:nvSpPr>
                <p:cNvPr id="120" name="Google Shape;120;p15"/>
                <p:cNvSpPr/>
                <p:nvPr/>
              </p:nvSpPr>
              <p:spPr>
                <a:xfrm>
                  <a:off x="-1573425" y="2599200"/>
                  <a:ext cx="1437923" cy="138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2754" extrusionOk="0">
                      <a:moveTo>
                        <a:pt x="2752" y="1378"/>
                      </a:moveTo>
                      <a:lnTo>
                        <a:pt x="2751" y="1449"/>
                      </a:lnTo>
                      <a:lnTo>
                        <a:pt x="2745" y="1518"/>
                      </a:lnTo>
                      <a:lnTo>
                        <a:pt x="2736" y="1587"/>
                      </a:lnTo>
                      <a:lnTo>
                        <a:pt x="2724" y="1655"/>
                      </a:lnTo>
                      <a:lnTo>
                        <a:pt x="2709" y="1721"/>
                      </a:lnTo>
                      <a:lnTo>
                        <a:pt x="2691" y="1787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5"/>
                      </a:lnTo>
                      <a:lnTo>
                        <a:pt x="2587" y="2034"/>
                      </a:lnTo>
                      <a:lnTo>
                        <a:pt x="2554" y="2091"/>
                      </a:lnTo>
                      <a:lnTo>
                        <a:pt x="2518" y="2147"/>
                      </a:lnTo>
                      <a:lnTo>
                        <a:pt x="2479" y="2201"/>
                      </a:lnTo>
                      <a:lnTo>
                        <a:pt x="2438" y="2253"/>
                      </a:lnTo>
                      <a:lnTo>
                        <a:pt x="2394" y="2303"/>
                      </a:lnTo>
                      <a:lnTo>
                        <a:pt x="2349" y="2351"/>
                      </a:lnTo>
                      <a:lnTo>
                        <a:pt x="2301" y="2396"/>
                      </a:lnTo>
                      <a:lnTo>
                        <a:pt x="2252" y="2440"/>
                      </a:lnTo>
                      <a:lnTo>
                        <a:pt x="2199" y="2480"/>
                      </a:lnTo>
                      <a:lnTo>
                        <a:pt x="2145" y="2519"/>
                      </a:lnTo>
                      <a:lnTo>
                        <a:pt x="2089" y="2556"/>
                      </a:lnTo>
                      <a:lnTo>
                        <a:pt x="2032" y="2589"/>
                      </a:lnTo>
                      <a:lnTo>
                        <a:pt x="1972" y="2619"/>
                      </a:lnTo>
                      <a:lnTo>
                        <a:pt x="1912" y="2646"/>
                      </a:lnTo>
                      <a:lnTo>
                        <a:pt x="1849" y="2671"/>
                      </a:lnTo>
                      <a:lnTo>
                        <a:pt x="1786" y="2692"/>
                      </a:lnTo>
                      <a:lnTo>
                        <a:pt x="1720" y="2710"/>
                      </a:lnTo>
                      <a:lnTo>
                        <a:pt x="1653" y="2726"/>
                      </a:lnTo>
                      <a:lnTo>
                        <a:pt x="1586" y="2739"/>
                      </a:lnTo>
                      <a:lnTo>
                        <a:pt x="1517" y="2747"/>
                      </a:lnTo>
                      <a:lnTo>
                        <a:pt x="1447" y="2753"/>
                      </a:lnTo>
                      <a:lnTo>
                        <a:pt x="1377" y="2754"/>
                      </a:lnTo>
                      <a:lnTo>
                        <a:pt x="1306" y="2753"/>
                      </a:lnTo>
                      <a:lnTo>
                        <a:pt x="1236" y="2747"/>
                      </a:lnTo>
                      <a:lnTo>
                        <a:pt x="1166" y="2739"/>
                      </a:lnTo>
                      <a:lnTo>
                        <a:pt x="1099" y="2726"/>
                      </a:lnTo>
                      <a:lnTo>
                        <a:pt x="1033" y="2710"/>
                      </a:lnTo>
                      <a:lnTo>
                        <a:pt x="966" y="2692"/>
                      </a:lnTo>
                      <a:lnTo>
                        <a:pt x="903" y="2671"/>
                      </a:lnTo>
                      <a:lnTo>
                        <a:pt x="840" y="2646"/>
                      </a:lnTo>
                      <a:lnTo>
                        <a:pt x="780" y="2619"/>
                      </a:lnTo>
                      <a:lnTo>
                        <a:pt x="720" y="2589"/>
                      </a:lnTo>
                      <a:lnTo>
                        <a:pt x="663" y="2556"/>
                      </a:lnTo>
                      <a:lnTo>
                        <a:pt x="607" y="2519"/>
                      </a:lnTo>
                      <a:lnTo>
                        <a:pt x="553" y="2480"/>
                      </a:lnTo>
                      <a:lnTo>
                        <a:pt x="500" y="2440"/>
                      </a:lnTo>
                      <a:lnTo>
                        <a:pt x="451" y="2396"/>
                      </a:lnTo>
                      <a:lnTo>
                        <a:pt x="403" y="2351"/>
                      </a:lnTo>
                      <a:lnTo>
                        <a:pt x="358" y="2303"/>
                      </a:lnTo>
                      <a:lnTo>
                        <a:pt x="314" y="2253"/>
                      </a:lnTo>
                      <a:lnTo>
                        <a:pt x="273" y="2201"/>
                      </a:lnTo>
                      <a:lnTo>
                        <a:pt x="236" y="2147"/>
                      </a:lnTo>
                      <a:lnTo>
                        <a:pt x="200" y="2091"/>
                      </a:lnTo>
                      <a:lnTo>
                        <a:pt x="167" y="2034"/>
                      </a:lnTo>
                      <a:lnTo>
                        <a:pt x="135" y="1975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1" y="1787"/>
                      </a:lnTo>
                      <a:lnTo>
                        <a:pt x="43" y="1721"/>
                      </a:lnTo>
                      <a:lnTo>
                        <a:pt x="28" y="1655"/>
                      </a:lnTo>
                      <a:lnTo>
                        <a:pt x="16" y="1587"/>
                      </a:lnTo>
                      <a:lnTo>
                        <a:pt x="7" y="1518"/>
                      </a:lnTo>
                      <a:lnTo>
                        <a:pt x="1" y="1449"/>
                      </a:lnTo>
                      <a:lnTo>
                        <a:pt x="0" y="1378"/>
                      </a:lnTo>
                      <a:lnTo>
                        <a:pt x="1" y="1307"/>
                      </a:lnTo>
                      <a:lnTo>
                        <a:pt x="7" y="1237"/>
                      </a:lnTo>
                      <a:lnTo>
                        <a:pt x="16" y="1167"/>
                      </a:lnTo>
                      <a:lnTo>
                        <a:pt x="28" y="1100"/>
                      </a:lnTo>
                      <a:lnTo>
                        <a:pt x="43" y="1034"/>
                      </a:lnTo>
                      <a:lnTo>
                        <a:pt x="61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81"/>
                      </a:lnTo>
                      <a:lnTo>
                        <a:pt x="167" y="721"/>
                      </a:lnTo>
                      <a:lnTo>
                        <a:pt x="200" y="664"/>
                      </a:lnTo>
                      <a:lnTo>
                        <a:pt x="236" y="608"/>
                      </a:lnTo>
                      <a:lnTo>
                        <a:pt x="273" y="554"/>
                      </a:lnTo>
                      <a:lnTo>
                        <a:pt x="314" y="501"/>
                      </a:lnTo>
                      <a:lnTo>
                        <a:pt x="358" y="452"/>
                      </a:lnTo>
                      <a:lnTo>
                        <a:pt x="403" y="404"/>
                      </a:lnTo>
                      <a:lnTo>
                        <a:pt x="451" y="358"/>
                      </a:lnTo>
                      <a:lnTo>
                        <a:pt x="500" y="315"/>
                      </a:lnTo>
                      <a:lnTo>
                        <a:pt x="553" y="274"/>
                      </a:lnTo>
                      <a:lnTo>
                        <a:pt x="607" y="237"/>
                      </a:lnTo>
                      <a:lnTo>
                        <a:pt x="663" y="200"/>
                      </a:lnTo>
                      <a:lnTo>
                        <a:pt x="720" y="167"/>
                      </a:lnTo>
                      <a:lnTo>
                        <a:pt x="780" y="137"/>
                      </a:lnTo>
                      <a:lnTo>
                        <a:pt x="840" y="109"/>
                      </a:lnTo>
                      <a:lnTo>
                        <a:pt x="903" y="85"/>
                      </a:lnTo>
                      <a:lnTo>
                        <a:pt x="966" y="62"/>
                      </a:lnTo>
                      <a:lnTo>
                        <a:pt x="1033" y="44"/>
                      </a:lnTo>
                      <a:lnTo>
                        <a:pt x="1099" y="29"/>
                      </a:lnTo>
                      <a:lnTo>
                        <a:pt x="1166" y="17"/>
                      </a:lnTo>
                      <a:lnTo>
                        <a:pt x="1236" y="8"/>
                      </a:lnTo>
                      <a:lnTo>
                        <a:pt x="1306" y="2"/>
                      </a:lnTo>
                      <a:lnTo>
                        <a:pt x="1377" y="0"/>
                      </a:lnTo>
                      <a:lnTo>
                        <a:pt x="1447" y="2"/>
                      </a:lnTo>
                      <a:lnTo>
                        <a:pt x="1517" y="8"/>
                      </a:lnTo>
                      <a:lnTo>
                        <a:pt x="1586" y="17"/>
                      </a:lnTo>
                      <a:lnTo>
                        <a:pt x="1653" y="29"/>
                      </a:lnTo>
                      <a:lnTo>
                        <a:pt x="1720" y="44"/>
                      </a:lnTo>
                      <a:lnTo>
                        <a:pt x="1786" y="62"/>
                      </a:lnTo>
                      <a:lnTo>
                        <a:pt x="1849" y="85"/>
                      </a:lnTo>
                      <a:lnTo>
                        <a:pt x="1912" y="109"/>
                      </a:lnTo>
                      <a:lnTo>
                        <a:pt x="1972" y="137"/>
                      </a:lnTo>
                      <a:lnTo>
                        <a:pt x="2032" y="167"/>
                      </a:lnTo>
                      <a:lnTo>
                        <a:pt x="2089" y="200"/>
                      </a:lnTo>
                      <a:lnTo>
                        <a:pt x="2145" y="237"/>
                      </a:lnTo>
                      <a:lnTo>
                        <a:pt x="2199" y="274"/>
                      </a:lnTo>
                      <a:lnTo>
                        <a:pt x="2252" y="315"/>
                      </a:lnTo>
                      <a:lnTo>
                        <a:pt x="2301" y="358"/>
                      </a:lnTo>
                      <a:lnTo>
                        <a:pt x="2349" y="404"/>
                      </a:lnTo>
                      <a:lnTo>
                        <a:pt x="2394" y="452"/>
                      </a:lnTo>
                      <a:lnTo>
                        <a:pt x="2438" y="501"/>
                      </a:lnTo>
                      <a:lnTo>
                        <a:pt x="2479" y="554"/>
                      </a:lnTo>
                      <a:lnTo>
                        <a:pt x="2518" y="608"/>
                      </a:lnTo>
                      <a:lnTo>
                        <a:pt x="2554" y="664"/>
                      </a:lnTo>
                      <a:lnTo>
                        <a:pt x="2587" y="721"/>
                      </a:lnTo>
                      <a:lnTo>
                        <a:pt x="2617" y="781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1" y="967"/>
                      </a:lnTo>
                      <a:lnTo>
                        <a:pt x="2709" y="1034"/>
                      </a:lnTo>
                      <a:lnTo>
                        <a:pt x="2724" y="1100"/>
                      </a:lnTo>
                      <a:lnTo>
                        <a:pt x="2736" y="1167"/>
                      </a:lnTo>
                      <a:lnTo>
                        <a:pt x="2745" y="1237"/>
                      </a:lnTo>
                      <a:lnTo>
                        <a:pt x="2751" y="1307"/>
                      </a:lnTo>
                      <a:lnTo>
                        <a:pt x="2752" y="137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8" b="0" i="0" u="none" strike="noStrike" cap="none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>
                  <a:off x="-1030831" y="3458719"/>
                  <a:ext cx="1437923" cy="138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2754" extrusionOk="0">
                      <a:moveTo>
                        <a:pt x="0" y="1376"/>
                      </a:moveTo>
                      <a:lnTo>
                        <a:pt x="1" y="1306"/>
                      </a:lnTo>
                      <a:lnTo>
                        <a:pt x="7" y="1237"/>
                      </a:lnTo>
                      <a:lnTo>
                        <a:pt x="16" y="1167"/>
                      </a:lnTo>
                      <a:lnTo>
                        <a:pt x="28" y="1100"/>
                      </a:lnTo>
                      <a:lnTo>
                        <a:pt x="43" y="1032"/>
                      </a:lnTo>
                      <a:lnTo>
                        <a:pt x="61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79"/>
                      </a:lnTo>
                      <a:lnTo>
                        <a:pt x="166" y="721"/>
                      </a:lnTo>
                      <a:lnTo>
                        <a:pt x="200" y="664"/>
                      </a:lnTo>
                      <a:lnTo>
                        <a:pt x="234" y="606"/>
                      </a:lnTo>
                      <a:lnTo>
                        <a:pt x="273" y="554"/>
                      </a:lnTo>
                      <a:lnTo>
                        <a:pt x="314" y="501"/>
                      </a:lnTo>
                      <a:lnTo>
                        <a:pt x="357" y="452"/>
                      </a:lnTo>
                      <a:lnTo>
                        <a:pt x="402" y="403"/>
                      </a:lnTo>
                      <a:lnTo>
                        <a:pt x="451" y="358"/>
                      </a:lnTo>
                      <a:lnTo>
                        <a:pt x="500" y="315"/>
                      </a:lnTo>
                      <a:lnTo>
                        <a:pt x="553" y="274"/>
                      </a:lnTo>
                      <a:lnTo>
                        <a:pt x="607" y="235"/>
                      </a:lnTo>
                      <a:lnTo>
                        <a:pt x="663" y="199"/>
                      </a:lnTo>
                      <a:lnTo>
                        <a:pt x="720" y="166"/>
                      </a:lnTo>
                      <a:lnTo>
                        <a:pt x="780" y="136"/>
                      </a:lnTo>
                      <a:lnTo>
                        <a:pt x="840" y="109"/>
                      </a:lnTo>
                      <a:lnTo>
                        <a:pt x="903" y="83"/>
                      </a:lnTo>
                      <a:lnTo>
                        <a:pt x="966" y="62"/>
                      </a:lnTo>
                      <a:lnTo>
                        <a:pt x="1032" y="44"/>
                      </a:lnTo>
                      <a:lnTo>
                        <a:pt x="1098" y="27"/>
                      </a:lnTo>
                      <a:lnTo>
                        <a:pt x="1166" y="15"/>
                      </a:lnTo>
                      <a:lnTo>
                        <a:pt x="1235" y="8"/>
                      </a:lnTo>
                      <a:lnTo>
                        <a:pt x="1304" y="2"/>
                      </a:lnTo>
                      <a:lnTo>
                        <a:pt x="1375" y="0"/>
                      </a:lnTo>
                      <a:lnTo>
                        <a:pt x="1447" y="2"/>
                      </a:lnTo>
                      <a:lnTo>
                        <a:pt x="1516" y="8"/>
                      </a:lnTo>
                      <a:lnTo>
                        <a:pt x="1586" y="15"/>
                      </a:lnTo>
                      <a:lnTo>
                        <a:pt x="1653" y="27"/>
                      </a:lnTo>
                      <a:lnTo>
                        <a:pt x="1719" y="44"/>
                      </a:lnTo>
                      <a:lnTo>
                        <a:pt x="1785" y="62"/>
                      </a:lnTo>
                      <a:lnTo>
                        <a:pt x="1849" y="83"/>
                      </a:lnTo>
                      <a:lnTo>
                        <a:pt x="1912" y="109"/>
                      </a:lnTo>
                      <a:lnTo>
                        <a:pt x="1972" y="136"/>
                      </a:lnTo>
                      <a:lnTo>
                        <a:pt x="2032" y="166"/>
                      </a:lnTo>
                      <a:lnTo>
                        <a:pt x="2089" y="199"/>
                      </a:lnTo>
                      <a:lnTo>
                        <a:pt x="2145" y="235"/>
                      </a:lnTo>
                      <a:lnTo>
                        <a:pt x="2199" y="274"/>
                      </a:lnTo>
                      <a:lnTo>
                        <a:pt x="2251" y="315"/>
                      </a:lnTo>
                      <a:lnTo>
                        <a:pt x="2301" y="358"/>
                      </a:lnTo>
                      <a:lnTo>
                        <a:pt x="2349" y="403"/>
                      </a:lnTo>
                      <a:lnTo>
                        <a:pt x="2394" y="452"/>
                      </a:lnTo>
                      <a:lnTo>
                        <a:pt x="2438" y="501"/>
                      </a:lnTo>
                      <a:lnTo>
                        <a:pt x="2478" y="554"/>
                      </a:lnTo>
                      <a:lnTo>
                        <a:pt x="2517" y="606"/>
                      </a:lnTo>
                      <a:lnTo>
                        <a:pt x="2552" y="664"/>
                      </a:lnTo>
                      <a:lnTo>
                        <a:pt x="2585" y="721"/>
                      </a:lnTo>
                      <a:lnTo>
                        <a:pt x="2617" y="779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0" y="967"/>
                      </a:lnTo>
                      <a:lnTo>
                        <a:pt x="2708" y="1032"/>
                      </a:lnTo>
                      <a:lnTo>
                        <a:pt x="2723" y="1100"/>
                      </a:lnTo>
                      <a:lnTo>
                        <a:pt x="2735" y="1167"/>
                      </a:lnTo>
                      <a:lnTo>
                        <a:pt x="2744" y="1237"/>
                      </a:lnTo>
                      <a:lnTo>
                        <a:pt x="2750" y="1306"/>
                      </a:lnTo>
                      <a:lnTo>
                        <a:pt x="2752" y="1376"/>
                      </a:lnTo>
                      <a:lnTo>
                        <a:pt x="2750" y="1447"/>
                      </a:lnTo>
                      <a:lnTo>
                        <a:pt x="2744" y="1518"/>
                      </a:lnTo>
                      <a:lnTo>
                        <a:pt x="2735" y="1587"/>
                      </a:lnTo>
                      <a:lnTo>
                        <a:pt x="2723" y="1655"/>
                      </a:lnTo>
                      <a:lnTo>
                        <a:pt x="2708" y="1721"/>
                      </a:lnTo>
                      <a:lnTo>
                        <a:pt x="2690" y="1785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3"/>
                      </a:lnTo>
                      <a:lnTo>
                        <a:pt x="2585" y="2034"/>
                      </a:lnTo>
                      <a:lnTo>
                        <a:pt x="2552" y="2091"/>
                      </a:lnTo>
                      <a:lnTo>
                        <a:pt x="2517" y="2146"/>
                      </a:lnTo>
                      <a:lnTo>
                        <a:pt x="2478" y="2201"/>
                      </a:lnTo>
                      <a:lnTo>
                        <a:pt x="2438" y="2253"/>
                      </a:lnTo>
                      <a:lnTo>
                        <a:pt x="2394" y="2303"/>
                      </a:lnTo>
                      <a:lnTo>
                        <a:pt x="2349" y="2351"/>
                      </a:lnTo>
                      <a:lnTo>
                        <a:pt x="2301" y="2396"/>
                      </a:lnTo>
                      <a:lnTo>
                        <a:pt x="2251" y="2440"/>
                      </a:lnTo>
                      <a:lnTo>
                        <a:pt x="2199" y="2480"/>
                      </a:lnTo>
                      <a:lnTo>
                        <a:pt x="2145" y="2518"/>
                      </a:lnTo>
                      <a:lnTo>
                        <a:pt x="2089" y="2554"/>
                      </a:lnTo>
                      <a:lnTo>
                        <a:pt x="2032" y="2587"/>
                      </a:lnTo>
                      <a:lnTo>
                        <a:pt x="1972" y="2617"/>
                      </a:lnTo>
                      <a:lnTo>
                        <a:pt x="1912" y="2646"/>
                      </a:lnTo>
                      <a:lnTo>
                        <a:pt x="1849" y="2670"/>
                      </a:lnTo>
                      <a:lnTo>
                        <a:pt x="1785" y="2692"/>
                      </a:lnTo>
                      <a:lnTo>
                        <a:pt x="1719" y="2710"/>
                      </a:lnTo>
                      <a:lnTo>
                        <a:pt x="1653" y="2725"/>
                      </a:lnTo>
                      <a:lnTo>
                        <a:pt x="1586" y="2737"/>
                      </a:lnTo>
                      <a:lnTo>
                        <a:pt x="1516" y="2746"/>
                      </a:lnTo>
                      <a:lnTo>
                        <a:pt x="1447" y="2752"/>
                      </a:lnTo>
                      <a:lnTo>
                        <a:pt x="1375" y="2754"/>
                      </a:lnTo>
                      <a:lnTo>
                        <a:pt x="1304" y="2752"/>
                      </a:lnTo>
                      <a:lnTo>
                        <a:pt x="1235" y="2746"/>
                      </a:lnTo>
                      <a:lnTo>
                        <a:pt x="1166" y="2737"/>
                      </a:lnTo>
                      <a:lnTo>
                        <a:pt x="1098" y="2725"/>
                      </a:lnTo>
                      <a:lnTo>
                        <a:pt x="1032" y="2710"/>
                      </a:lnTo>
                      <a:lnTo>
                        <a:pt x="966" y="2692"/>
                      </a:lnTo>
                      <a:lnTo>
                        <a:pt x="903" y="2670"/>
                      </a:lnTo>
                      <a:lnTo>
                        <a:pt x="840" y="2646"/>
                      </a:lnTo>
                      <a:lnTo>
                        <a:pt x="780" y="2617"/>
                      </a:lnTo>
                      <a:lnTo>
                        <a:pt x="720" y="2587"/>
                      </a:lnTo>
                      <a:lnTo>
                        <a:pt x="663" y="2554"/>
                      </a:lnTo>
                      <a:lnTo>
                        <a:pt x="607" y="2518"/>
                      </a:lnTo>
                      <a:lnTo>
                        <a:pt x="553" y="2480"/>
                      </a:lnTo>
                      <a:lnTo>
                        <a:pt x="500" y="2440"/>
                      </a:lnTo>
                      <a:lnTo>
                        <a:pt x="451" y="2396"/>
                      </a:lnTo>
                      <a:lnTo>
                        <a:pt x="402" y="2351"/>
                      </a:lnTo>
                      <a:lnTo>
                        <a:pt x="357" y="2303"/>
                      </a:lnTo>
                      <a:lnTo>
                        <a:pt x="314" y="2253"/>
                      </a:lnTo>
                      <a:lnTo>
                        <a:pt x="273" y="2201"/>
                      </a:lnTo>
                      <a:lnTo>
                        <a:pt x="234" y="2146"/>
                      </a:lnTo>
                      <a:lnTo>
                        <a:pt x="200" y="2091"/>
                      </a:lnTo>
                      <a:lnTo>
                        <a:pt x="166" y="2034"/>
                      </a:lnTo>
                      <a:lnTo>
                        <a:pt x="135" y="1973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1" y="1785"/>
                      </a:lnTo>
                      <a:lnTo>
                        <a:pt x="43" y="1721"/>
                      </a:lnTo>
                      <a:lnTo>
                        <a:pt x="28" y="1655"/>
                      </a:lnTo>
                      <a:lnTo>
                        <a:pt x="16" y="1587"/>
                      </a:lnTo>
                      <a:lnTo>
                        <a:pt x="7" y="1518"/>
                      </a:lnTo>
                      <a:lnTo>
                        <a:pt x="1" y="1447"/>
                      </a:lnTo>
                      <a:lnTo>
                        <a:pt x="0" y="137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8" b="0" i="0" u="none" strike="noStrike" cap="none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>
                  <a:off x="-2093528" y="3519877"/>
                  <a:ext cx="1437923" cy="138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2754" extrusionOk="0">
                      <a:moveTo>
                        <a:pt x="0" y="1376"/>
                      </a:moveTo>
                      <a:lnTo>
                        <a:pt x="2" y="1306"/>
                      </a:lnTo>
                      <a:lnTo>
                        <a:pt x="8" y="1237"/>
                      </a:lnTo>
                      <a:lnTo>
                        <a:pt x="17" y="1167"/>
                      </a:lnTo>
                      <a:lnTo>
                        <a:pt x="29" y="1100"/>
                      </a:lnTo>
                      <a:lnTo>
                        <a:pt x="44" y="1032"/>
                      </a:lnTo>
                      <a:lnTo>
                        <a:pt x="62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79"/>
                      </a:lnTo>
                      <a:lnTo>
                        <a:pt x="167" y="721"/>
                      </a:lnTo>
                      <a:lnTo>
                        <a:pt x="200" y="664"/>
                      </a:lnTo>
                      <a:lnTo>
                        <a:pt x="235" y="606"/>
                      </a:lnTo>
                      <a:lnTo>
                        <a:pt x="274" y="554"/>
                      </a:lnTo>
                      <a:lnTo>
                        <a:pt x="314" y="501"/>
                      </a:lnTo>
                      <a:lnTo>
                        <a:pt x="358" y="452"/>
                      </a:lnTo>
                      <a:lnTo>
                        <a:pt x="403" y="403"/>
                      </a:lnTo>
                      <a:lnTo>
                        <a:pt x="451" y="358"/>
                      </a:lnTo>
                      <a:lnTo>
                        <a:pt x="501" y="315"/>
                      </a:lnTo>
                      <a:lnTo>
                        <a:pt x="553" y="274"/>
                      </a:lnTo>
                      <a:lnTo>
                        <a:pt x="607" y="235"/>
                      </a:lnTo>
                      <a:lnTo>
                        <a:pt x="663" y="199"/>
                      </a:lnTo>
                      <a:lnTo>
                        <a:pt x="720" y="166"/>
                      </a:lnTo>
                      <a:lnTo>
                        <a:pt x="780" y="136"/>
                      </a:lnTo>
                      <a:lnTo>
                        <a:pt x="840" y="109"/>
                      </a:lnTo>
                      <a:lnTo>
                        <a:pt x="904" y="83"/>
                      </a:lnTo>
                      <a:lnTo>
                        <a:pt x="967" y="62"/>
                      </a:lnTo>
                      <a:lnTo>
                        <a:pt x="1033" y="44"/>
                      </a:lnTo>
                      <a:lnTo>
                        <a:pt x="1099" y="27"/>
                      </a:lnTo>
                      <a:lnTo>
                        <a:pt x="1167" y="15"/>
                      </a:lnTo>
                      <a:lnTo>
                        <a:pt x="1236" y="8"/>
                      </a:lnTo>
                      <a:lnTo>
                        <a:pt x="1305" y="2"/>
                      </a:lnTo>
                      <a:lnTo>
                        <a:pt x="1376" y="0"/>
                      </a:lnTo>
                      <a:lnTo>
                        <a:pt x="1448" y="2"/>
                      </a:lnTo>
                      <a:lnTo>
                        <a:pt x="1517" y="8"/>
                      </a:lnTo>
                      <a:lnTo>
                        <a:pt x="1586" y="15"/>
                      </a:lnTo>
                      <a:lnTo>
                        <a:pt x="1654" y="27"/>
                      </a:lnTo>
                      <a:lnTo>
                        <a:pt x="1720" y="44"/>
                      </a:lnTo>
                      <a:lnTo>
                        <a:pt x="1786" y="62"/>
                      </a:lnTo>
                      <a:lnTo>
                        <a:pt x="1849" y="83"/>
                      </a:lnTo>
                      <a:lnTo>
                        <a:pt x="1912" y="109"/>
                      </a:lnTo>
                      <a:lnTo>
                        <a:pt x="1972" y="136"/>
                      </a:lnTo>
                      <a:lnTo>
                        <a:pt x="2032" y="166"/>
                      </a:lnTo>
                      <a:lnTo>
                        <a:pt x="2090" y="199"/>
                      </a:lnTo>
                      <a:lnTo>
                        <a:pt x="2145" y="235"/>
                      </a:lnTo>
                      <a:lnTo>
                        <a:pt x="2199" y="274"/>
                      </a:lnTo>
                      <a:lnTo>
                        <a:pt x="2252" y="315"/>
                      </a:lnTo>
                      <a:lnTo>
                        <a:pt x="2302" y="358"/>
                      </a:lnTo>
                      <a:lnTo>
                        <a:pt x="2350" y="403"/>
                      </a:lnTo>
                      <a:lnTo>
                        <a:pt x="2395" y="452"/>
                      </a:lnTo>
                      <a:lnTo>
                        <a:pt x="2438" y="501"/>
                      </a:lnTo>
                      <a:lnTo>
                        <a:pt x="2479" y="554"/>
                      </a:lnTo>
                      <a:lnTo>
                        <a:pt x="2518" y="606"/>
                      </a:lnTo>
                      <a:lnTo>
                        <a:pt x="2553" y="664"/>
                      </a:lnTo>
                      <a:lnTo>
                        <a:pt x="2586" y="721"/>
                      </a:lnTo>
                      <a:lnTo>
                        <a:pt x="2617" y="779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1" y="967"/>
                      </a:lnTo>
                      <a:lnTo>
                        <a:pt x="2709" y="1032"/>
                      </a:lnTo>
                      <a:lnTo>
                        <a:pt x="2724" y="1100"/>
                      </a:lnTo>
                      <a:lnTo>
                        <a:pt x="2736" y="1167"/>
                      </a:lnTo>
                      <a:lnTo>
                        <a:pt x="2745" y="1237"/>
                      </a:lnTo>
                      <a:lnTo>
                        <a:pt x="2751" y="1306"/>
                      </a:lnTo>
                      <a:lnTo>
                        <a:pt x="2753" y="1376"/>
                      </a:lnTo>
                      <a:lnTo>
                        <a:pt x="2751" y="1447"/>
                      </a:lnTo>
                      <a:lnTo>
                        <a:pt x="2745" y="1518"/>
                      </a:lnTo>
                      <a:lnTo>
                        <a:pt x="2736" y="1587"/>
                      </a:lnTo>
                      <a:lnTo>
                        <a:pt x="2724" y="1655"/>
                      </a:lnTo>
                      <a:lnTo>
                        <a:pt x="2709" y="1721"/>
                      </a:lnTo>
                      <a:lnTo>
                        <a:pt x="2691" y="1785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3"/>
                      </a:lnTo>
                      <a:lnTo>
                        <a:pt x="2586" y="2034"/>
                      </a:lnTo>
                      <a:lnTo>
                        <a:pt x="2553" y="2091"/>
                      </a:lnTo>
                      <a:lnTo>
                        <a:pt x="2518" y="2146"/>
                      </a:lnTo>
                      <a:lnTo>
                        <a:pt x="2479" y="2201"/>
                      </a:lnTo>
                      <a:lnTo>
                        <a:pt x="2438" y="2253"/>
                      </a:lnTo>
                      <a:lnTo>
                        <a:pt x="2395" y="2303"/>
                      </a:lnTo>
                      <a:lnTo>
                        <a:pt x="2350" y="2351"/>
                      </a:lnTo>
                      <a:lnTo>
                        <a:pt x="2302" y="2396"/>
                      </a:lnTo>
                      <a:lnTo>
                        <a:pt x="2252" y="2440"/>
                      </a:lnTo>
                      <a:lnTo>
                        <a:pt x="2199" y="2480"/>
                      </a:lnTo>
                      <a:lnTo>
                        <a:pt x="2145" y="2518"/>
                      </a:lnTo>
                      <a:lnTo>
                        <a:pt x="2090" y="2554"/>
                      </a:lnTo>
                      <a:lnTo>
                        <a:pt x="2032" y="2587"/>
                      </a:lnTo>
                      <a:lnTo>
                        <a:pt x="1972" y="2617"/>
                      </a:lnTo>
                      <a:lnTo>
                        <a:pt x="1912" y="2646"/>
                      </a:lnTo>
                      <a:lnTo>
                        <a:pt x="1849" y="2670"/>
                      </a:lnTo>
                      <a:lnTo>
                        <a:pt x="1786" y="2692"/>
                      </a:lnTo>
                      <a:lnTo>
                        <a:pt x="1720" y="2710"/>
                      </a:lnTo>
                      <a:lnTo>
                        <a:pt x="1654" y="2725"/>
                      </a:lnTo>
                      <a:lnTo>
                        <a:pt x="1586" y="2737"/>
                      </a:lnTo>
                      <a:lnTo>
                        <a:pt x="1517" y="2746"/>
                      </a:lnTo>
                      <a:lnTo>
                        <a:pt x="1448" y="2752"/>
                      </a:lnTo>
                      <a:lnTo>
                        <a:pt x="1376" y="2754"/>
                      </a:lnTo>
                      <a:lnTo>
                        <a:pt x="1305" y="2752"/>
                      </a:lnTo>
                      <a:lnTo>
                        <a:pt x="1236" y="2746"/>
                      </a:lnTo>
                      <a:lnTo>
                        <a:pt x="1167" y="2737"/>
                      </a:lnTo>
                      <a:lnTo>
                        <a:pt x="1099" y="2725"/>
                      </a:lnTo>
                      <a:lnTo>
                        <a:pt x="1033" y="2710"/>
                      </a:lnTo>
                      <a:lnTo>
                        <a:pt x="967" y="2692"/>
                      </a:lnTo>
                      <a:lnTo>
                        <a:pt x="904" y="2670"/>
                      </a:lnTo>
                      <a:lnTo>
                        <a:pt x="840" y="2646"/>
                      </a:lnTo>
                      <a:lnTo>
                        <a:pt x="780" y="2617"/>
                      </a:lnTo>
                      <a:lnTo>
                        <a:pt x="720" y="2587"/>
                      </a:lnTo>
                      <a:lnTo>
                        <a:pt x="663" y="2554"/>
                      </a:lnTo>
                      <a:lnTo>
                        <a:pt x="607" y="2518"/>
                      </a:lnTo>
                      <a:lnTo>
                        <a:pt x="553" y="2480"/>
                      </a:lnTo>
                      <a:lnTo>
                        <a:pt x="501" y="2440"/>
                      </a:lnTo>
                      <a:lnTo>
                        <a:pt x="451" y="2396"/>
                      </a:lnTo>
                      <a:lnTo>
                        <a:pt x="403" y="2351"/>
                      </a:lnTo>
                      <a:lnTo>
                        <a:pt x="358" y="2303"/>
                      </a:lnTo>
                      <a:lnTo>
                        <a:pt x="314" y="2253"/>
                      </a:lnTo>
                      <a:lnTo>
                        <a:pt x="274" y="2201"/>
                      </a:lnTo>
                      <a:lnTo>
                        <a:pt x="235" y="2146"/>
                      </a:lnTo>
                      <a:lnTo>
                        <a:pt x="200" y="2091"/>
                      </a:lnTo>
                      <a:lnTo>
                        <a:pt x="167" y="2034"/>
                      </a:lnTo>
                      <a:lnTo>
                        <a:pt x="135" y="1973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2" y="1785"/>
                      </a:lnTo>
                      <a:lnTo>
                        <a:pt x="44" y="1721"/>
                      </a:lnTo>
                      <a:lnTo>
                        <a:pt x="29" y="1655"/>
                      </a:lnTo>
                      <a:lnTo>
                        <a:pt x="17" y="1587"/>
                      </a:lnTo>
                      <a:lnTo>
                        <a:pt x="8" y="1518"/>
                      </a:lnTo>
                      <a:lnTo>
                        <a:pt x="2" y="1447"/>
                      </a:lnTo>
                      <a:lnTo>
                        <a:pt x="0" y="137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b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62" b="0" i="0" u="none" strike="noStrike" cap="none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23" name="Google Shape;123;p15"/>
              <p:cNvSpPr/>
              <p:nvPr/>
            </p:nvSpPr>
            <p:spPr>
              <a:xfrm>
                <a:off x="-1421370" y="2798648"/>
                <a:ext cx="2081976" cy="2261586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2754" extrusionOk="0">
                    <a:moveTo>
                      <a:pt x="2752" y="1378"/>
                    </a:moveTo>
                    <a:lnTo>
                      <a:pt x="2751" y="1449"/>
                    </a:lnTo>
                    <a:lnTo>
                      <a:pt x="2745" y="1518"/>
                    </a:lnTo>
                    <a:lnTo>
                      <a:pt x="2736" y="1587"/>
                    </a:lnTo>
                    <a:lnTo>
                      <a:pt x="2724" y="1655"/>
                    </a:lnTo>
                    <a:lnTo>
                      <a:pt x="2709" y="1721"/>
                    </a:lnTo>
                    <a:lnTo>
                      <a:pt x="2691" y="1787"/>
                    </a:lnTo>
                    <a:lnTo>
                      <a:pt x="2668" y="1850"/>
                    </a:lnTo>
                    <a:lnTo>
                      <a:pt x="2644" y="1913"/>
                    </a:lnTo>
                    <a:lnTo>
                      <a:pt x="2617" y="1975"/>
                    </a:lnTo>
                    <a:lnTo>
                      <a:pt x="2587" y="2034"/>
                    </a:lnTo>
                    <a:lnTo>
                      <a:pt x="2554" y="2091"/>
                    </a:lnTo>
                    <a:lnTo>
                      <a:pt x="2518" y="2147"/>
                    </a:lnTo>
                    <a:lnTo>
                      <a:pt x="2479" y="2201"/>
                    </a:lnTo>
                    <a:lnTo>
                      <a:pt x="2438" y="2253"/>
                    </a:lnTo>
                    <a:lnTo>
                      <a:pt x="2394" y="2303"/>
                    </a:lnTo>
                    <a:lnTo>
                      <a:pt x="2349" y="2351"/>
                    </a:lnTo>
                    <a:lnTo>
                      <a:pt x="2301" y="2396"/>
                    </a:lnTo>
                    <a:lnTo>
                      <a:pt x="2252" y="2440"/>
                    </a:lnTo>
                    <a:lnTo>
                      <a:pt x="2199" y="2480"/>
                    </a:lnTo>
                    <a:lnTo>
                      <a:pt x="2145" y="2519"/>
                    </a:lnTo>
                    <a:lnTo>
                      <a:pt x="2089" y="2556"/>
                    </a:lnTo>
                    <a:lnTo>
                      <a:pt x="2032" y="2589"/>
                    </a:lnTo>
                    <a:lnTo>
                      <a:pt x="1972" y="2619"/>
                    </a:lnTo>
                    <a:lnTo>
                      <a:pt x="1912" y="2646"/>
                    </a:lnTo>
                    <a:lnTo>
                      <a:pt x="1849" y="2671"/>
                    </a:lnTo>
                    <a:lnTo>
                      <a:pt x="1786" y="2692"/>
                    </a:lnTo>
                    <a:lnTo>
                      <a:pt x="1720" y="2710"/>
                    </a:lnTo>
                    <a:lnTo>
                      <a:pt x="1653" y="2726"/>
                    </a:lnTo>
                    <a:lnTo>
                      <a:pt x="1586" y="2739"/>
                    </a:lnTo>
                    <a:lnTo>
                      <a:pt x="1517" y="2747"/>
                    </a:lnTo>
                    <a:lnTo>
                      <a:pt x="1447" y="2753"/>
                    </a:lnTo>
                    <a:lnTo>
                      <a:pt x="1377" y="2754"/>
                    </a:lnTo>
                    <a:lnTo>
                      <a:pt x="1306" y="2753"/>
                    </a:lnTo>
                    <a:lnTo>
                      <a:pt x="1236" y="2747"/>
                    </a:lnTo>
                    <a:lnTo>
                      <a:pt x="1166" y="2739"/>
                    </a:lnTo>
                    <a:lnTo>
                      <a:pt x="1099" y="2726"/>
                    </a:lnTo>
                    <a:lnTo>
                      <a:pt x="1033" y="2710"/>
                    </a:lnTo>
                    <a:lnTo>
                      <a:pt x="966" y="2692"/>
                    </a:lnTo>
                    <a:lnTo>
                      <a:pt x="903" y="2671"/>
                    </a:lnTo>
                    <a:lnTo>
                      <a:pt x="840" y="2646"/>
                    </a:lnTo>
                    <a:lnTo>
                      <a:pt x="780" y="2619"/>
                    </a:lnTo>
                    <a:lnTo>
                      <a:pt x="720" y="2589"/>
                    </a:lnTo>
                    <a:lnTo>
                      <a:pt x="663" y="2556"/>
                    </a:lnTo>
                    <a:lnTo>
                      <a:pt x="607" y="2519"/>
                    </a:lnTo>
                    <a:lnTo>
                      <a:pt x="553" y="2480"/>
                    </a:lnTo>
                    <a:lnTo>
                      <a:pt x="500" y="2440"/>
                    </a:lnTo>
                    <a:lnTo>
                      <a:pt x="451" y="2396"/>
                    </a:lnTo>
                    <a:lnTo>
                      <a:pt x="403" y="2351"/>
                    </a:lnTo>
                    <a:lnTo>
                      <a:pt x="358" y="2303"/>
                    </a:lnTo>
                    <a:lnTo>
                      <a:pt x="314" y="2253"/>
                    </a:lnTo>
                    <a:lnTo>
                      <a:pt x="273" y="2201"/>
                    </a:lnTo>
                    <a:lnTo>
                      <a:pt x="236" y="2147"/>
                    </a:lnTo>
                    <a:lnTo>
                      <a:pt x="200" y="2091"/>
                    </a:lnTo>
                    <a:lnTo>
                      <a:pt x="167" y="2034"/>
                    </a:lnTo>
                    <a:lnTo>
                      <a:pt x="135" y="1975"/>
                    </a:lnTo>
                    <a:lnTo>
                      <a:pt x="108" y="1913"/>
                    </a:lnTo>
                    <a:lnTo>
                      <a:pt x="84" y="1850"/>
                    </a:lnTo>
                    <a:lnTo>
                      <a:pt x="61" y="1787"/>
                    </a:lnTo>
                    <a:lnTo>
                      <a:pt x="43" y="1721"/>
                    </a:lnTo>
                    <a:lnTo>
                      <a:pt x="28" y="1655"/>
                    </a:lnTo>
                    <a:lnTo>
                      <a:pt x="16" y="1587"/>
                    </a:lnTo>
                    <a:lnTo>
                      <a:pt x="7" y="1518"/>
                    </a:lnTo>
                    <a:lnTo>
                      <a:pt x="1" y="1449"/>
                    </a:lnTo>
                    <a:lnTo>
                      <a:pt x="0" y="1378"/>
                    </a:lnTo>
                    <a:lnTo>
                      <a:pt x="1" y="1307"/>
                    </a:lnTo>
                    <a:lnTo>
                      <a:pt x="7" y="1237"/>
                    </a:lnTo>
                    <a:lnTo>
                      <a:pt x="16" y="1167"/>
                    </a:lnTo>
                    <a:lnTo>
                      <a:pt x="28" y="1100"/>
                    </a:lnTo>
                    <a:lnTo>
                      <a:pt x="43" y="1034"/>
                    </a:lnTo>
                    <a:lnTo>
                      <a:pt x="61" y="967"/>
                    </a:lnTo>
                    <a:lnTo>
                      <a:pt x="84" y="904"/>
                    </a:lnTo>
                    <a:lnTo>
                      <a:pt x="108" y="841"/>
                    </a:lnTo>
                    <a:lnTo>
                      <a:pt x="135" y="781"/>
                    </a:lnTo>
                    <a:lnTo>
                      <a:pt x="167" y="721"/>
                    </a:lnTo>
                    <a:lnTo>
                      <a:pt x="200" y="664"/>
                    </a:lnTo>
                    <a:lnTo>
                      <a:pt x="236" y="608"/>
                    </a:lnTo>
                    <a:lnTo>
                      <a:pt x="273" y="554"/>
                    </a:lnTo>
                    <a:lnTo>
                      <a:pt x="314" y="501"/>
                    </a:lnTo>
                    <a:lnTo>
                      <a:pt x="358" y="452"/>
                    </a:lnTo>
                    <a:lnTo>
                      <a:pt x="403" y="404"/>
                    </a:lnTo>
                    <a:lnTo>
                      <a:pt x="451" y="358"/>
                    </a:lnTo>
                    <a:lnTo>
                      <a:pt x="500" y="315"/>
                    </a:lnTo>
                    <a:lnTo>
                      <a:pt x="553" y="274"/>
                    </a:lnTo>
                    <a:lnTo>
                      <a:pt x="607" y="237"/>
                    </a:lnTo>
                    <a:lnTo>
                      <a:pt x="663" y="200"/>
                    </a:lnTo>
                    <a:lnTo>
                      <a:pt x="720" y="167"/>
                    </a:lnTo>
                    <a:lnTo>
                      <a:pt x="780" y="137"/>
                    </a:lnTo>
                    <a:lnTo>
                      <a:pt x="840" y="109"/>
                    </a:lnTo>
                    <a:lnTo>
                      <a:pt x="903" y="85"/>
                    </a:lnTo>
                    <a:lnTo>
                      <a:pt x="966" y="62"/>
                    </a:lnTo>
                    <a:lnTo>
                      <a:pt x="1033" y="44"/>
                    </a:lnTo>
                    <a:lnTo>
                      <a:pt x="1099" y="29"/>
                    </a:lnTo>
                    <a:lnTo>
                      <a:pt x="1166" y="17"/>
                    </a:lnTo>
                    <a:lnTo>
                      <a:pt x="1236" y="8"/>
                    </a:lnTo>
                    <a:lnTo>
                      <a:pt x="1306" y="2"/>
                    </a:lnTo>
                    <a:lnTo>
                      <a:pt x="1377" y="0"/>
                    </a:lnTo>
                    <a:lnTo>
                      <a:pt x="1447" y="2"/>
                    </a:lnTo>
                    <a:lnTo>
                      <a:pt x="1517" y="8"/>
                    </a:lnTo>
                    <a:lnTo>
                      <a:pt x="1586" y="17"/>
                    </a:lnTo>
                    <a:lnTo>
                      <a:pt x="1653" y="29"/>
                    </a:lnTo>
                    <a:lnTo>
                      <a:pt x="1720" y="44"/>
                    </a:lnTo>
                    <a:lnTo>
                      <a:pt x="1786" y="62"/>
                    </a:lnTo>
                    <a:lnTo>
                      <a:pt x="1849" y="85"/>
                    </a:lnTo>
                    <a:lnTo>
                      <a:pt x="1912" y="109"/>
                    </a:lnTo>
                    <a:lnTo>
                      <a:pt x="1972" y="137"/>
                    </a:lnTo>
                    <a:lnTo>
                      <a:pt x="2032" y="167"/>
                    </a:lnTo>
                    <a:lnTo>
                      <a:pt x="2089" y="200"/>
                    </a:lnTo>
                    <a:lnTo>
                      <a:pt x="2145" y="237"/>
                    </a:lnTo>
                    <a:lnTo>
                      <a:pt x="2199" y="274"/>
                    </a:lnTo>
                    <a:lnTo>
                      <a:pt x="2252" y="315"/>
                    </a:lnTo>
                    <a:lnTo>
                      <a:pt x="2301" y="358"/>
                    </a:lnTo>
                    <a:lnTo>
                      <a:pt x="2349" y="404"/>
                    </a:lnTo>
                    <a:lnTo>
                      <a:pt x="2394" y="452"/>
                    </a:lnTo>
                    <a:lnTo>
                      <a:pt x="2438" y="501"/>
                    </a:lnTo>
                    <a:lnTo>
                      <a:pt x="2479" y="554"/>
                    </a:lnTo>
                    <a:lnTo>
                      <a:pt x="2518" y="608"/>
                    </a:lnTo>
                    <a:lnTo>
                      <a:pt x="2554" y="664"/>
                    </a:lnTo>
                    <a:lnTo>
                      <a:pt x="2587" y="721"/>
                    </a:lnTo>
                    <a:lnTo>
                      <a:pt x="2617" y="781"/>
                    </a:lnTo>
                    <a:lnTo>
                      <a:pt x="2644" y="841"/>
                    </a:lnTo>
                    <a:lnTo>
                      <a:pt x="2668" y="904"/>
                    </a:lnTo>
                    <a:lnTo>
                      <a:pt x="2691" y="967"/>
                    </a:lnTo>
                    <a:lnTo>
                      <a:pt x="2709" y="1034"/>
                    </a:lnTo>
                    <a:lnTo>
                      <a:pt x="2724" y="1100"/>
                    </a:lnTo>
                    <a:lnTo>
                      <a:pt x="2736" y="1167"/>
                    </a:lnTo>
                    <a:lnTo>
                      <a:pt x="2745" y="1237"/>
                    </a:lnTo>
                    <a:lnTo>
                      <a:pt x="2751" y="1307"/>
                    </a:lnTo>
                    <a:lnTo>
                      <a:pt x="2752" y="1378"/>
                    </a:lnTo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8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24" name="Google Shape;124;p15"/>
            <p:cNvGrpSpPr/>
            <p:nvPr/>
          </p:nvGrpSpPr>
          <p:grpSpPr>
            <a:xfrm>
              <a:off x="1291760" y="2906070"/>
              <a:ext cx="2584851" cy="2501140"/>
              <a:chOff x="217382" y="1081332"/>
              <a:chExt cx="4690343" cy="4379674"/>
            </a:xfrm>
          </p:grpSpPr>
          <p:grpSp>
            <p:nvGrpSpPr>
              <p:cNvPr id="125" name="Google Shape;125;p15"/>
              <p:cNvGrpSpPr/>
              <p:nvPr/>
            </p:nvGrpSpPr>
            <p:grpSpPr>
              <a:xfrm>
                <a:off x="217382" y="1081332"/>
                <a:ext cx="4690343" cy="4379674"/>
                <a:chOff x="-35243" y="1406719"/>
                <a:chExt cx="4690343" cy="4379674"/>
              </a:xfrm>
            </p:grpSpPr>
            <p:sp>
              <p:nvSpPr>
                <p:cNvPr id="126" name="Google Shape;126;p15"/>
                <p:cNvSpPr/>
                <p:nvPr/>
              </p:nvSpPr>
              <p:spPr>
                <a:xfrm>
                  <a:off x="879822" y="1406719"/>
                  <a:ext cx="2606792" cy="2586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2754" extrusionOk="0">
                      <a:moveTo>
                        <a:pt x="2752" y="1378"/>
                      </a:moveTo>
                      <a:lnTo>
                        <a:pt x="2751" y="1449"/>
                      </a:lnTo>
                      <a:lnTo>
                        <a:pt x="2745" y="1518"/>
                      </a:lnTo>
                      <a:lnTo>
                        <a:pt x="2736" y="1587"/>
                      </a:lnTo>
                      <a:lnTo>
                        <a:pt x="2724" y="1655"/>
                      </a:lnTo>
                      <a:lnTo>
                        <a:pt x="2709" y="1721"/>
                      </a:lnTo>
                      <a:lnTo>
                        <a:pt x="2691" y="1787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5"/>
                      </a:lnTo>
                      <a:lnTo>
                        <a:pt x="2587" y="2034"/>
                      </a:lnTo>
                      <a:lnTo>
                        <a:pt x="2554" y="2091"/>
                      </a:lnTo>
                      <a:lnTo>
                        <a:pt x="2518" y="2147"/>
                      </a:lnTo>
                      <a:lnTo>
                        <a:pt x="2479" y="2201"/>
                      </a:lnTo>
                      <a:lnTo>
                        <a:pt x="2438" y="2253"/>
                      </a:lnTo>
                      <a:lnTo>
                        <a:pt x="2394" y="2303"/>
                      </a:lnTo>
                      <a:lnTo>
                        <a:pt x="2349" y="2351"/>
                      </a:lnTo>
                      <a:lnTo>
                        <a:pt x="2301" y="2396"/>
                      </a:lnTo>
                      <a:lnTo>
                        <a:pt x="2252" y="2440"/>
                      </a:lnTo>
                      <a:lnTo>
                        <a:pt x="2199" y="2480"/>
                      </a:lnTo>
                      <a:lnTo>
                        <a:pt x="2145" y="2519"/>
                      </a:lnTo>
                      <a:lnTo>
                        <a:pt x="2089" y="2556"/>
                      </a:lnTo>
                      <a:lnTo>
                        <a:pt x="2032" y="2589"/>
                      </a:lnTo>
                      <a:lnTo>
                        <a:pt x="1972" y="2619"/>
                      </a:lnTo>
                      <a:lnTo>
                        <a:pt x="1912" y="2646"/>
                      </a:lnTo>
                      <a:lnTo>
                        <a:pt x="1849" y="2671"/>
                      </a:lnTo>
                      <a:lnTo>
                        <a:pt x="1786" y="2692"/>
                      </a:lnTo>
                      <a:lnTo>
                        <a:pt x="1720" y="2710"/>
                      </a:lnTo>
                      <a:lnTo>
                        <a:pt x="1653" y="2726"/>
                      </a:lnTo>
                      <a:lnTo>
                        <a:pt x="1586" y="2739"/>
                      </a:lnTo>
                      <a:lnTo>
                        <a:pt x="1517" y="2747"/>
                      </a:lnTo>
                      <a:lnTo>
                        <a:pt x="1447" y="2753"/>
                      </a:lnTo>
                      <a:lnTo>
                        <a:pt x="1377" y="2754"/>
                      </a:lnTo>
                      <a:lnTo>
                        <a:pt x="1306" y="2753"/>
                      </a:lnTo>
                      <a:lnTo>
                        <a:pt x="1236" y="2747"/>
                      </a:lnTo>
                      <a:lnTo>
                        <a:pt x="1166" y="2739"/>
                      </a:lnTo>
                      <a:lnTo>
                        <a:pt x="1099" y="2726"/>
                      </a:lnTo>
                      <a:lnTo>
                        <a:pt x="1033" y="2710"/>
                      </a:lnTo>
                      <a:lnTo>
                        <a:pt x="966" y="2692"/>
                      </a:lnTo>
                      <a:lnTo>
                        <a:pt x="903" y="2671"/>
                      </a:lnTo>
                      <a:lnTo>
                        <a:pt x="840" y="2646"/>
                      </a:lnTo>
                      <a:lnTo>
                        <a:pt x="780" y="2619"/>
                      </a:lnTo>
                      <a:lnTo>
                        <a:pt x="720" y="2589"/>
                      </a:lnTo>
                      <a:lnTo>
                        <a:pt x="663" y="2556"/>
                      </a:lnTo>
                      <a:lnTo>
                        <a:pt x="607" y="2519"/>
                      </a:lnTo>
                      <a:lnTo>
                        <a:pt x="553" y="2480"/>
                      </a:lnTo>
                      <a:lnTo>
                        <a:pt x="500" y="2440"/>
                      </a:lnTo>
                      <a:lnTo>
                        <a:pt x="451" y="2396"/>
                      </a:lnTo>
                      <a:lnTo>
                        <a:pt x="403" y="2351"/>
                      </a:lnTo>
                      <a:lnTo>
                        <a:pt x="358" y="2303"/>
                      </a:lnTo>
                      <a:lnTo>
                        <a:pt x="314" y="2253"/>
                      </a:lnTo>
                      <a:lnTo>
                        <a:pt x="273" y="2201"/>
                      </a:lnTo>
                      <a:lnTo>
                        <a:pt x="236" y="2147"/>
                      </a:lnTo>
                      <a:lnTo>
                        <a:pt x="200" y="2091"/>
                      </a:lnTo>
                      <a:lnTo>
                        <a:pt x="167" y="2034"/>
                      </a:lnTo>
                      <a:lnTo>
                        <a:pt x="135" y="1975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1" y="1787"/>
                      </a:lnTo>
                      <a:lnTo>
                        <a:pt x="43" y="1721"/>
                      </a:lnTo>
                      <a:lnTo>
                        <a:pt x="28" y="1655"/>
                      </a:lnTo>
                      <a:lnTo>
                        <a:pt x="16" y="1587"/>
                      </a:lnTo>
                      <a:lnTo>
                        <a:pt x="7" y="1518"/>
                      </a:lnTo>
                      <a:lnTo>
                        <a:pt x="1" y="1449"/>
                      </a:lnTo>
                      <a:lnTo>
                        <a:pt x="0" y="1378"/>
                      </a:lnTo>
                      <a:lnTo>
                        <a:pt x="1" y="1307"/>
                      </a:lnTo>
                      <a:lnTo>
                        <a:pt x="7" y="1237"/>
                      </a:lnTo>
                      <a:lnTo>
                        <a:pt x="16" y="1167"/>
                      </a:lnTo>
                      <a:lnTo>
                        <a:pt x="28" y="1100"/>
                      </a:lnTo>
                      <a:lnTo>
                        <a:pt x="43" y="1034"/>
                      </a:lnTo>
                      <a:lnTo>
                        <a:pt x="61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81"/>
                      </a:lnTo>
                      <a:lnTo>
                        <a:pt x="167" y="721"/>
                      </a:lnTo>
                      <a:lnTo>
                        <a:pt x="200" y="664"/>
                      </a:lnTo>
                      <a:lnTo>
                        <a:pt x="236" y="608"/>
                      </a:lnTo>
                      <a:lnTo>
                        <a:pt x="273" y="554"/>
                      </a:lnTo>
                      <a:lnTo>
                        <a:pt x="314" y="501"/>
                      </a:lnTo>
                      <a:lnTo>
                        <a:pt x="358" y="452"/>
                      </a:lnTo>
                      <a:lnTo>
                        <a:pt x="403" y="404"/>
                      </a:lnTo>
                      <a:lnTo>
                        <a:pt x="451" y="358"/>
                      </a:lnTo>
                      <a:lnTo>
                        <a:pt x="500" y="315"/>
                      </a:lnTo>
                      <a:lnTo>
                        <a:pt x="553" y="274"/>
                      </a:lnTo>
                      <a:lnTo>
                        <a:pt x="607" y="237"/>
                      </a:lnTo>
                      <a:lnTo>
                        <a:pt x="663" y="200"/>
                      </a:lnTo>
                      <a:lnTo>
                        <a:pt x="720" y="167"/>
                      </a:lnTo>
                      <a:lnTo>
                        <a:pt x="780" y="137"/>
                      </a:lnTo>
                      <a:lnTo>
                        <a:pt x="840" y="109"/>
                      </a:lnTo>
                      <a:lnTo>
                        <a:pt x="903" y="85"/>
                      </a:lnTo>
                      <a:lnTo>
                        <a:pt x="966" y="62"/>
                      </a:lnTo>
                      <a:lnTo>
                        <a:pt x="1033" y="44"/>
                      </a:lnTo>
                      <a:lnTo>
                        <a:pt x="1099" y="29"/>
                      </a:lnTo>
                      <a:lnTo>
                        <a:pt x="1166" y="17"/>
                      </a:lnTo>
                      <a:lnTo>
                        <a:pt x="1236" y="8"/>
                      </a:lnTo>
                      <a:lnTo>
                        <a:pt x="1306" y="2"/>
                      </a:lnTo>
                      <a:lnTo>
                        <a:pt x="1377" y="0"/>
                      </a:lnTo>
                      <a:lnTo>
                        <a:pt x="1447" y="2"/>
                      </a:lnTo>
                      <a:lnTo>
                        <a:pt x="1517" y="8"/>
                      </a:lnTo>
                      <a:lnTo>
                        <a:pt x="1586" y="17"/>
                      </a:lnTo>
                      <a:lnTo>
                        <a:pt x="1653" y="29"/>
                      </a:lnTo>
                      <a:lnTo>
                        <a:pt x="1720" y="44"/>
                      </a:lnTo>
                      <a:lnTo>
                        <a:pt x="1786" y="62"/>
                      </a:lnTo>
                      <a:lnTo>
                        <a:pt x="1849" y="85"/>
                      </a:lnTo>
                      <a:lnTo>
                        <a:pt x="1912" y="109"/>
                      </a:lnTo>
                      <a:lnTo>
                        <a:pt x="1972" y="137"/>
                      </a:lnTo>
                      <a:lnTo>
                        <a:pt x="2032" y="167"/>
                      </a:lnTo>
                      <a:lnTo>
                        <a:pt x="2089" y="200"/>
                      </a:lnTo>
                      <a:lnTo>
                        <a:pt x="2145" y="237"/>
                      </a:lnTo>
                      <a:lnTo>
                        <a:pt x="2199" y="274"/>
                      </a:lnTo>
                      <a:lnTo>
                        <a:pt x="2252" y="315"/>
                      </a:lnTo>
                      <a:lnTo>
                        <a:pt x="2301" y="358"/>
                      </a:lnTo>
                      <a:lnTo>
                        <a:pt x="2349" y="404"/>
                      </a:lnTo>
                      <a:lnTo>
                        <a:pt x="2394" y="452"/>
                      </a:lnTo>
                      <a:lnTo>
                        <a:pt x="2438" y="501"/>
                      </a:lnTo>
                      <a:lnTo>
                        <a:pt x="2479" y="554"/>
                      </a:lnTo>
                      <a:lnTo>
                        <a:pt x="2518" y="608"/>
                      </a:lnTo>
                      <a:lnTo>
                        <a:pt x="2554" y="664"/>
                      </a:lnTo>
                      <a:lnTo>
                        <a:pt x="2587" y="721"/>
                      </a:lnTo>
                      <a:lnTo>
                        <a:pt x="2617" y="781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1" y="967"/>
                      </a:lnTo>
                      <a:lnTo>
                        <a:pt x="2709" y="1034"/>
                      </a:lnTo>
                      <a:lnTo>
                        <a:pt x="2724" y="1100"/>
                      </a:lnTo>
                      <a:lnTo>
                        <a:pt x="2736" y="1167"/>
                      </a:lnTo>
                      <a:lnTo>
                        <a:pt x="2745" y="1237"/>
                      </a:lnTo>
                      <a:lnTo>
                        <a:pt x="2751" y="1307"/>
                      </a:lnTo>
                      <a:lnTo>
                        <a:pt x="2752" y="1378"/>
                      </a:lnTo>
                    </a:path>
                  </a:pathLst>
                </a:custGeom>
                <a:solidFill>
                  <a:schemeClr val="accent2">
                    <a:alpha val="4705"/>
                  </a:schemeClr>
                </a:solidFill>
                <a:ln w="19050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8" b="0" i="0" u="none" strike="noStrike" cap="none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2004261" y="3215080"/>
                  <a:ext cx="2650839" cy="255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" h="2754" extrusionOk="0">
                      <a:moveTo>
                        <a:pt x="0" y="1376"/>
                      </a:moveTo>
                      <a:lnTo>
                        <a:pt x="1" y="1306"/>
                      </a:lnTo>
                      <a:lnTo>
                        <a:pt x="7" y="1237"/>
                      </a:lnTo>
                      <a:lnTo>
                        <a:pt x="16" y="1167"/>
                      </a:lnTo>
                      <a:lnTo>
                        <a:pt x="28" y="1100"/>
                      </a:lnTo>
                      <a:lnTo>
                        <a:pt x="43" y="1032"/>
                      </a:lnTo>
                      <a:lnTo>
                        <a:pt x="61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79"/>
                      </a:lnTo>
                      <a:lnTo>
                        <a:pt x="166" y="721"/>
                      </a:lnTo>
                      <a:lnTo>
                        <a:pt x="200" y="664"/>
                      </a:lnTo>
                      <a:lnTo>
                        <a:pt x="234" y="606"/>
                      </a:lnTo>
                      <a:lnTo>
                        <a:pt x="273" y="554"/>
                      </a:lnTo>
                      <a:lnTo>
                        <a:pt x="314" y="501"/>
                      </a:lnTo>
                      <a:lnTo>
                        <a:pt x="357" y="452"/>
                      </a:lnTo>
                      <a:lnTo>
                        <a:pt x="402" y="403"/>
                      </a:lnTo>
                      <a:lnTo>
                        <a:pt x="451" y="358"/>
                      </a:lnTo>
                      <a:lnTo>
                        <a:pt x="500" y="315"/>
                      </a:lnTo>
                      <a:lnTo>
                        <a:pt x="553" y="274"/>
                      </a:lnTo>
                      <a:lnTo>
                        <a:pt x="607" y="235"/>
                      </a:lnTo>
                      <a:lnTo>
                        <a:pt x="663" y="199"/>
                      </a:lnTo>
                      <a:lnTo>
                        <a:pt x="720" y="166"/>
                      </a:lnTo>
                      <a:lnTo>
                        <a:pt x="780" y="136"/>
                      </a:lnTo>
                      <a:lnTo>
                        <a:pt x="840" y="109"/>
                      </a:lnTo>
                      <a:lnTo>
                        <a:pt x="903" y="83"/>
                      </a:lnTo>
                      <a:lnTo>
                        <a:pt x="966" y="62"/>
                      </a:lnTo>
                      <a:lnTo>
                        <a:pt x="1032" y="44"/>
                      </a:lnTo>
                      <a:lnTo>
                        <a:pt x="1098" y="27"/>
                      </a:lnTo>
                      <a:lnTo>
                        <a:pt x="1166" y="15"/>
                      </a:lnTo>
                      <a:lnTo>
                        <a:pt x="1235" y="8"/>
                      </a:lnTo>
                      <a:lnTo>
                        <a:pt x="1304" y="2"/>
                      </a:lnTo>
                      <a:lnTo>
                        <a:pt x="1375" y="0"/>
                      </a:lnTo>
                      <a:lnTo>
                        <a:pt x="1447" y="2"/>
                      </a:lnTo>
                      <a:lnTo>
                        <a:pt x="1516" y="8"/>
                      </a:lnTo>
                      <a:lnTo>
                        <a:pt x="1586" y="15"/>
                      </a:lnTo>
                      <a:lnTo>
                        <a:pt x="1653" y="27"/>
                      </a:lnTo>
                      <a:lnTo>
                        <a:pt x="1719" y="44"/>
                      </a:lnTo>
                      <a:lnTo>
                        <a:pt x="1785" y="62"/>
                      </a:lnTo>
                      <a:lnTo>
                        <a:pt x="1849" y="83"/>
                      </a:lnTo>
                      <a:lnTo>
                        <a:pt x="1912" y="109"/>
                      </a:lnTo>
                      <a:lnTo>
                        <a:pt x="1972" y="136"/>
                      </a:lnTo>
                      <a:lnTo>
                        <a:pt x="2032" y="166"/>
                      </a:lnTo>
                      <a:lnTo>
                        <a:pt x="2089" y="199"/>
                      </a:lnTo>
                      <a:lnTo>
                        <a:pt x="2145" y="235"/>
                      </a:lnTo>
                      <a:lnTo>
                        <a:pt x="2199" y="274"/>
                      </a:lnTo>
                      <a:lnTo>
                        <a:pt x="2251" y="315"/>
                      </a:lnTo>
                      <a:lnTo>
                        <a:pt x="2301" y="358"/>
                      </a:lnTo>
                      <a:lnTo>
                        <a:pt x="2349" y="403"/>
                      </a:lnTo>
                      <a:lnTo>
                        <a:pt x="2394" y="452"/>
                      </a:lnTo>
                      <a:lnTo>
                        <a:pt x="2438" y="501"/>
                      </a:lnTo>
                      <a:lnTo>
                        <a:pt x="2478" y="554"/>
                      </a:lnTo>
                      <a:lnTo>
                        <a:pt x="2517" y="606"/>
                      </a:lnTo>
                      <a:lnTo>
                        <a:pt x="2552" y="664"/>
                      </a:lnTo>
                      <a:lnTo>
                        <a:pt x="2585" y="721"/>
                      </a:lnTo>
                      <a:lnTo>
                        <a:pt x="2617" y="779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0" y="967"/>
                      </a:lnTo>
                      <a:lnTo>
                        <a:pt x="2708" y="1032"/>
                      </a:lnTo>
                      <a:lnTo>
                        <a:pt x="2723" y="1100"/>
                      </a:lnTo>
                      <a:lnTo>
                        <a:pt x="2735" y="1167"/>
                      </a:lnTo>
                      <a:lnTo>
                        <a:pt x="2744" y="1237"/>
                      </a:lnTo>
                      <a:lnTo>
                        <a:pt x="2750" y="1306"/>
                      </a:lnTo>
                      <a:lnTo>
                        <a:pt x="2752" y="1376"/>
                      </a:lnTo>
                      <a:lnTo>
                        <a:pt x="2750" y="1447"/>
                      </a:lnTo>
                      <a:lnTo>
                        <a:pt x="2744" y="1518"/>
                      </a:lnTo>
                      <a:lnTo>
                        <a:pt x="2735" y="1587"/>
                      </a:lnTo>
                      <a:lnTo>
                        <a:pt x="2723" y="1655"/>
                      </a:lnTo>
                      <a:lnTo>
                        <a:pt x="2708" y="1721"/>
                      </a:lnTo>
                      <a:lnTo>
                        <a:pt x="2690" y="1785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3"/>
                      </a:lnTo>
                      <a:lnTo>
                        <a:pt x="2585" y="2034"/>
                      </a:lnTo>
                      <a:lnTo>
                        <a:pt x="2552" y="2091"/>
                      </a:lnTo>
                      <a:lnTo>
                        <a:pt x="2517" y="2146"/>
                      </a:lnTo>
                      <a:lnTo>
                        <a:pt x="2478" y="2201"/>
                      </a:lnTo>
                      <a:lnTo>
                        <a:pt x="2438" y="2253"/>
                      </a:lnTo>
                      <a:lnTo>
                        <a:pt x="2394" y="2303"/>
                      </a:lnTo>
                      <a:lnTo>
                        <a:pt x="2349" y="2351"/>
                      </a:lnTo>
                      <a:lnTo>
                        <a:pt x="2301" y="2396"/>
                      </a:lnTo>
                      <a:lnTo>
                        <a:pt x="2251" y="2440"/>
                      </a:lnTo>
                      <a:lnTo>
                        <a:pt x="2199" y="2480"/>
                      </a:lnTo>
                      <a:lnTo>
                        <a:pt x="2145" y="2518"/>
                      </a:lnTo>
                      <a:lnTo>
                        <a:pt x="2089" y="2554"/>
                      </a:lnTo>
                      <a:lnTo>
                        <a:pt x="2032" y="2587"/>
                      </a:lnTo>
                      <a:lnTo>
                        <a:pt x="1972" y="2617"/>
                      </a:lnTo>
                      <a:lnTo>
                        <a:pt x="1912" y="2646"/>
                      </a:lnTo>
                      <a:lnTo>
                        <a:pt x="1849" y="2670"/>
                      </a:lnTo>
                      <a:lnTo>
                        <a:pt x="1785" y="2692"/>
                      </a:lnTo>
                      <a:lnTo>
                        <a:pt x="1719" y="2710"/>
                      </a:lnTo>
                      <a:lnTo>
                        <a:pt x="1653" y="2725"/>
                      </a:lnTo>
                      <a:lnTo>
                        <a:pt x="1586" y="2737"/>
                      </a:lnTo>
                      <a:lnTo>
                        <a:pt x="1516" y="2746"/>
                      </a:lnTo>
                      <a:lnTo>
                        <a:pt x="1447" y="2752"/>
                      </a:lnTo>
                      <a:lnTo>
                        <a:pt x="1375" y="2754"/>
                      </a:lnTo>
                      <a:lnTo>
                        <a:pt x="1304" y="2752"/>
                      </a:lnTo>
                      <a:lnTo>
                        <a:pt x="1235" y="2746"/>
                      </a:lnTo>
                      <a:lnTo>
                        <a:pt x="1166" y="2737"/>
                      </a:lnTo>
                      <a:lnTo>
                        <a:pt x="1098" y="2725"/>
                      </a:lnTo>
                      <a:lnTo>
                        <a:pt x="1032" y="2710"/>
                      </a:lnTo>
                      <a:lnTo>
                        <a:pt x="966" y="2692"/>
                      </a:lnTo>
                      <a:lnTo>
                        <a:pt x="903" y="2670"/>
                      </a:lnTo>
                      <a:lnTo>
                        <a:pt x="840" y="2646"/>
                      </a:lnTo>
                      <a:lnTo>
                        <a:pt x="780" y="2617"/>
                      </a:lnTo>
                      <a:lnTo>
                        <a:pt x="720" y="2587"/>
                      </a:lnTo>
                      <a:lnTo>
                        <a:pt x="663" y="2554"/>
                      </a:lnTo>
                      <a:lnTo>
                        <a:pt x="607" y="2518"/>
                      </a:lnTo>
                      <a:lnTo>
                        <a:pt x="553" y="2480"/>
                      </a:lnTo>
                      <a:lnTo>
                        <a:pt x="500" y="2440"/>
                      </a:lnTo>
                      <a:lnTo>
                        <a:pt x="451" y="2396"/>
                      </a:lnTo>
                      <a:lnTo>
                        <a:pt x="402" y="2351"/>
                      </a:lnTo>
                      <a:lnTo>
                        <a:pt x="357" y="2303"/>
                      </a:lnTo>
                      <a:lnTo>
                        <a:pt x="314" y="2253"/>
                      </a:lnTo>
                      <a:lnTo>
                        <a:pt x="273" y="2201"/>
                      </a:lnTo>
                      <a:lnTo>
                        <a:pt x="234" y="2146"/>
                      </a:lnTo>
                      <a:lnTo>
                        <a:pt x="200" y="2091"/>
                      </a:lnTo>
                      <a:lnTo>
                        <a:pt x="166" y="2034"/>
                      </a:lnTo>
                      <a:lnTo>
                        <a:pt x="135" y="1973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1" y="1785"/>
                      </a:lnTo>
                      <a:lnTo>
                        <a:pt x="43" y="1721"/>
                      </a:lnTo>
                      <a:lnTo>
                        <a:pt x="28" y="1655"/>
                      </a:lnTo>
                      <a:lnTo>
                        <a:pt x="16" y="1587"/>
                      </a:lnTo>
                      <a:lnTo>
                        <a:pt x="7" y="1518"/>
                      </a:lnTo>
                      <a:lnTo>
                        <a:pt x="1" y="1447"/>
                      </a:lnTo>
                      <a:lnTo>
                        <a:pt x="0" y="1376"/>
                      </a:lnTo>
                    </a:path>
                  </a:pathLst>
                </a:custGeom>
                <a:solidFill>
                  <a:schemeClr val="accent2">
                    <a:alpha val="4705"/>
                  </a:schemeClr>
                </a:solidFill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8" b="0" i="0" u="none" strike="noStrike" cap="none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-35243" y="3284393"/>
                  <a:ext cx="2592702" cy="250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2754" extrusionOk="0">
                      <a:moveTo>
                        <a:pt x="0" y="1376"/>
                      </a:moveTo>
                      <a:lnTo>
                        <a:pt x="2" y="1306"/>
                      </a:lnTo>
                      <a:lnTo>
                        <a:pt x="8" y="1237"/>
                      </a:lnTo>
                      <a:lnTo>
                        <a:pt x="17" y="1167"/>
                      </a:lnTo>
                      <a:lnTo>
                        <a:pt x="29" y="1100"/>
                      </a:lnTo>
                      <a:lnTo>
                        <a:pt x="44" y="1032"/>
                      </a:lnTo>
                      <a:lnTo>
                        <a:pt x="62" y="967"/>
                      </a:lnTo>
                      <a:lnTo>
                        <a:pt x="84" y="904"/>
                      </a:lnTo>
                      <a:lnTo>
                        <a:pt x="108" y="841"/>
                      </a:lnTo>
                      <a:lnTo>
                        <a:pt x="135" y="779"/>
                      </a:lnTo>
                      <a:lnTo>
                        <a:pt x="167" y="721"/>
                      </a:lnTo>
                      <a:lnTo>
                        <a:pt x="200" y="664"/>
                      </a:lnTo>
                      <a:lnTo>
                        <a:pt x="235" y="606"/>
                      </a:lnTo>
                      <a:lnTo>
                        <a:pt x="274" y="554"/>
                      </a:lnTo>
                      <a:lnTo>
                        <a:pt x="314" y="501"/>
                      </a:lnTo>
                      <a:lnTo>
                        <a:pt x="358" y="452"/>
                      </a:lnTo>
                      <a:lnTo>
                        <a:pt x="403" y="403"/>
                      </a:lnTo>
                      <a:lnTo>
                        <a:pt x="451" y="358"/>
                      </a:lnTo>
                      <a:lnTo>
                        <a:pt x="501" y="315"/>
                      </a:lnTo>
                      <a:lnTo>
                        <a:pt x="553" y="274"/>
                      </a:lnTo>
                      <a:lnTo>
                        <a:pt x="607" y="235"/>
                      </a:lnTo>
                      <a:lnTo>
                        <a:pt x="663" y="199"/>
                      </a:lnTo>
                      <a:lnTo>
                        <a:pt x="720" y="166"/>
                      </a:lnTo>
                      <a:lnTo>
                        <a:pt x="780" y="136"/>
                      </a:lnTo>
                      <a:lnTo>
                        <a:pt x="840" y="109"/>
                      </a:lnTo>
                      <a:lnTo>
                        <a:pt x="904" y="83"/>
                      </a:lnTo>
                      <a:lnTo>
                        <a:pt x="967" y="62"/>
                      </a:lnTo>
                      <a:lnTo>
                        <a:pt x="1033" y="44"/>
                      </a:lnTo>
                      <a:lnTo>
                        <a:pt x="1099" y="27"/>
                      </a:lnTo>
                      <a:lnTo>
                        <a:pt x="1167" y="15"/>
                      </a:lnTo>
                      <a:lnTo>
                        <a:pt x="1236" y="8"/>
                      </a:lnTo>
                      <a:lnTo>
                        <a:pt x="1305" y="2"/>
                      </a:lnTo>
                      <a:lnTo>
                        <a:pt x="1376" y="0"/>
                      </a:lnTo>
                      <a:lnTo>
                        <a:pt x="1448" y="2"/>
                      </a:lnTo>
                      <a:lnTo>
                        <a:pt x="1517" y="8"/>
                      </a:lnTo>
                      <a:lnTo>
                        <a:pt x="1586" y="15"/>
                      </a:lnTo>
                      <a:lnTo>
                        <a:pt x="1654" y="27"/>
                      </a:lnTo>
                      <a:lnTo>
                        <a:pt x="1720" y="44"/>
                      </a:lnTo>
                      <a:lnTo>
                        <a:pt x="1786" y="62"/>
                      </a:lnTo>
                      <a:lnTo>
                        <a:pt x="1849" y="83"/>
                      </a:lnTo>
                      <a:lnTo>
                        <a:pt x="1912" y="109"/>
                      </a:lnTo>
                      <a:lnTo>
                        <a:pt x="1972" y="136"/>
                      </a:lnTo>
                      <a:lnTo>
                        <a:pt x="2032" y="166"/>
                      </a:lnTo>
                      <a:lnTo>
                        <a:pt x="2090" y="199"/>
                      </a:lnTo>
                      <a:lnTo>
                        <a:pt x="2145" y="235"/>
                      </a:lnTo>
                      <a:lnTo>
                        <a:pt x="2199" y="274"/>
                      </a:lnTo>
                      <a:lnTo>
                        <a:pt x="2252" y="315"/>
                      </a:lnTo>
                      <a:lnTo>
                        <a:pt x="2302" y="358"/>
                      </a:lnTo>
                      <a:lnTo>
                        <a:pt x="2350" y="403"/>
                      </a:lnTo>
                      <a:lnTo>
                        <a:pt x="2395" y="452"/>
                      </a:lnTo>
                      <a:lnTo>
                        <a:pt x="2438" y="501"/>
                      </a:lnTo>
                      <a:lnTo>
                        <a:pt x="2479" y="554"/>
                      </a:lnTo>
                      <a:lnTo>
                        <a:pt x="2518" y="606"/>
                      </a:lnTo>
                      <a:lnTo>
                        <a:pt x="2553" y="664"/>
                      </a:lnTo>
                      <a:lnTo>
                        <a:pt x="2586" y="721"/>
                      </a:lnTo>
                      <a:lnTo>
                        <a:pt x="2617" y="779"/>
                      </a:lnTo>
                      <a:lnTo>
                        <a:pt x="2644" y="841"/>
                      </a:lnTo>
                      <a:lnTo>
                        <a:pt x="2668" y="904"/>
                      </a:lnTo>
                      <a:lnTo>
                        <a:pt x="2691" y="967"/>
                      </a:lnTo>
                      <a:lnTo>
                        <a:pt x="2709" y="1032"/>
                      </a:lnTo>
                      <a:lnTo>
                        <a:pt x="2724" y="1100"/>
                      </a:lnTo>
                      <a:lnTo>
                        <a:pt x="2736" y="1167"/>
                      </a:lnTo>
                      <a:lnTo>
                        <a:pt x="2745" y="1237"/>
                      </a:lnTo>
                      <a:lnTo>
                        <a:pt x="2751" y="1306"/>
                      </a:lnTo>
                      <a:lnTo>
                        <a:pt x="2753" y="1376"/>
                      </a:lnTo>
                      <a:lnTo>
                        <a:pt x="2751" y="1447"/>
                      </a:lnTo>
                      <a:lnTo>
                        <a:pt x="2745" y="1518"/>
                      </a:lnTo>
                      <a:lnTo>
                        <a:pt x="2736" y="1587"/>
                      </a:lnTo>
                      <a:lnTo>
                        <a:pt x="2724" y="1655"/>
                      </a:lnTo>
                      <a:lnTo>
                        <a:pt x="2709" y="1721"/>
                      </a:lnTo>
                      <a:lnTo>
                        <a:pt x="2691" y="1785"/>
                      </a:lnTo>
                      <a:lnTo>
                        <a:pt x="2668" y="1850"/>
                      </a:lnTo>
                      <a:lnTo>
                        <a:pt x="2644" y="1913"/>
                      </a:lnTo>
                      <a:lnTo>
                        <a:pt x="2617" y="1973"/>
                      </a:lnTo>
                      <a:lnTo>
                        <a:pt x="2586" y="2034"/>
                      </a:lnTo>
                      <a:lnTo>
                        <a:pt x="2553" y="2091"/>
                      </a:lnTo>
                      <a:lnTo>
                        <a:pt x="2518" y="2146"/>
                      </a:lnTo>
                      <a:lnTo>
                        <a:pt x="2479" y="2201"/>
                      </a:lnTo>
                      <a:lnTo>
                        <a:pt x="2438" y="2253"/>
                      </a:lnTo>
                      <a:lnTo>
                        <a:pt x="2395" y="2303"/>
                      </a:lnTo>
                      <a:lnTo>
                        <a:pt x="2350" y="2351"/>
                      </a:lnTo>
                      <a:lnTo>
                        <a:pt x="2302" y="2396"/>
                      </a:lnTo>
                      <a:lnTo>
                        <a:pt x="2252" y="2440"/>
                      </a:lnTo>
                      <a:lnTo>
                        <a:pt x="2199" y="2480"/>
                      </a:lnTo>
                      <a:lnTo>
                        <a:pt x="2145" y="2518"/>
                      </a:lnTo>
                      <a:lnTo>
                        <a:pt x="2090" y="2554"/>
                      </a:lnTo>
                      <a:lnTo>
                        <a:pt x="2032" y="2587"/>
                      </a:lnTo>
                      <a:lnTo>
                        <a:pt x="1972" y="2617"/>
                      </a:lnTo>
                      <a:lnTo>
                        <a:pt x="1912" y="2646"/>
                      </a:lnTo>
                      <a:lnTo>
                        <a:pt x="1849" y="2670"/>
                      </a:lnTo>
                      <a:lnTo>
                        <a:pt x="1786" y="2692"/>
                      </a:lnTo>
                      <a:lnTo>
                        <a:pt x="1720" y="2710"/>
                      </a:lnTo>
                      <a:lnTo>
                        <a:pt x="1654" y="2725"/>
                      </a:lnTo>
                      <a:lnTo>
                        <a:pt x="1586" y="2737"/>
                      </a:lnTo>
                      <a:lnTo>
                        <a:pt x="1517" y="2746"/>
                      </a:lnTo>
                      <a:lnTo>
                        <a:pt x="1448" y="2752"/>
                      </a:lnTo>
                      <a:lnTo>
                        <a:pt x="1376" y="2754"/>
                      </a:lnTo>
                      <a:lnTo>
                        <a:pt x="1305" y="2752"/>
                      </a:lnTo>
                      <a:lnTo>
                        <a:pt x="1236" y="2746"/>
                      </a:lnTo>
                      <a:lnTo>
                        <a:pt x="1167" y="2737"/>
                      </a:lnTo>
                      <a:lnTo>
                        <a:pt x="1099" y="2725"/>
                      </a:lnTo>
                      <a:lnTo>
                        <a:pt x="1033" y="2710"/>
                      </a:lnTo>
                      <a:lnTo>
                        <a:pt x="967" y="2692"/>
                      </a:lnTo>
                      <a:lnTo>
                        <a:pt x="904" y="2670"/>
                      </a:lnTo>
                      <a:lnTo>
                        <a:pt x="840" y="2646"/>
                      </a:lnTo>
                      <a:lnTo>
                        <a:pt x="780" y="2617"/>
                      </a:lnTo>
                      <a:lnTo>
                        <a:pt x="720" y="2587"/>
                      </a:lnTo>
                      <a:lnTo>
                        <a:pt x="663" y="2554"/>
                      </a:lnTo>
                      <a:lnTo>
                        <a:pt x="607" y="2518"/>
                      </a:lnTo>
                      <a:lnTo>
                        <a:pt x="553" y="2480"/>
                      </a:lnTo>
                      <a:lnTo>
                        <a:pt x="501" y="2440"/>
                      </a:lnTo>
                      <a:lnTo>
                        <a:pt x="451" y="2396"/>
                      </a:lnTo>
                      <a:lnTo>
                        <a:pt x="403" y="2351"/>
                      </a:lnTo>
                      <a:lnTo>
                        <a:pt x="358" y="2303"/>
                      </a:lnTo>
                      <a:lnTo>
                        <a:pt x="314" y="2253"/>
                      </a:lnTo>
                      <a:lnTo>
                        <a:pt x="274" y="2201"/>
                      </a:lnTo>
                      <a:lnTo>
                        <a:pt x="235" y="2146"/>
                      </a:lnTo>
                      <a:lnTo>
                        <a:pt x="200" y="2091"/>
                      </a:lnTo>
                      <a:lnTo>
                        <a:pt x="167" y="2034"/>
                      </a:lnTo>
                      <a:lnTo>
                        <a:pt x="135" y="1973"/>
                      </a:lnTo>
                      <a:lnTo>
                        <a:pt x="108" y="1913"/>
                      </a:lnTo>
                      <a:lnTo>
                        <a:pt x="84" y="1850"/>
                      </a:lnTo>
                      <a:lnTo>
                        <a:pt x="62" y="1785"/>
                      </a:lnTo>
                      <a:lnTo>
                        <a:pt x="44" y="1721"/>
                      </a:lnTo>
                      <a:lnTo>
                        <a:pt x="29" y="1655"/>
                      </a:lnTo>
                      <a:lnTo>
                        <a:pt x="17" y="1587"/>
                      </a:lnTo>
                      <a:lnTo>
                        <a:pt x="8" y="1518"/>
                      </a:lnTo>
                      <a:lnTo>
                        <a:pt x="2" y="1447"/>
                      </a:lnTo>
                      <a:lnTo>
                        <a:pt x="0" y="1376"/>
                      </a:lnTo>
                    </a:path>
                  </a:pathLst>
                </a:custGeom>
                <a:solidFill>
                  <a:schemeClr val="accent2">
                    <a:alpha val="4705"/>
                  </a:schemeClr>
                </a:solidFill>
                <a:ln w="19050" cap="flat" cmpd="sng">
                  <a:solidFill>
                    <a:srgbClr val="3FC2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b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62" b="0" i="0" u="none" strike="noStrike" cap="none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1197706" y="2605490"/>
                  <a:ext cx="2062338" cy="7140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450" tIns="6645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200" b="1" i="0" u="none" strike="noStrike" cap="none">
                      <a:solidFill>
                        <a:srgbClr val="595959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Нуждающиеся</a:t>
                  </a:r>
                  <a:r>
                    <a:rPr lang="ru-RU" sz="1200" b="1" i="0" u="none" strike="noStrike" cap="none">
                      <a:solidFill>
                        <a:srgbClr val="595959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ru-RU" sz="1200" b="1" i="0" u="none" strike="noStrike" cap="none">
                      <a:solidFill>
                        <a:srgbClr val="595959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инвалиды</a:t>
                  </a: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2481114" y="3957338"/>
                  <a:ext cx="1885060" cy="7140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450" tIns="6645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100" b="1" i="0" u="none" strike="noStrike" cap="none">
                      <a:solidFill>
                        <a:srgbClr val="595959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Нуждающиеся</a:t>
                  </a:r>
                  <a:r>
                    <a:rPr lang="ru-RU" sz="1100" b="1" i="0" u="none" strike="noStrike" cap="none">
                      <a:solidFill>
                        <a:srgbClr val="595959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ru-RU" sz="1200" b="1" i="0" u="none" strike="noStrike" cap="none">
                      <a:solidFill>
                        <a:srgbClr val="595959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пожилые</a:t>
                  </a: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255933" y="3767840"/>
                  <a:ext cx="1982695" cy="6561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450" tIns="6645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200" b="1" i="0" u="none" strike="noStrike" cap="none">
                      <a:solidFill>
                        <a:srgbClr val="595959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Нуждающиеся неизлечимо больные</a:t>
                  </a:r>
                  <a:endParaRPr/>
                </a:p>
              </p:txBody>
            </p:sp>
            <p:pic>
              <p:nvPicPr>
                <p:cNvPr id="132" name="Google Shape;132;p1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867158" y="4689958"/>
                  <a:ext cx="684000" cy="6840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3" name="Google Shape;133;p15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76457" y="4716708"/>
                  <a:ext cx="684000" cy="6840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4" name="Google Shape;134;p1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103641" y="1649648"/>
                <a:ext cx="684000" cy="6840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35" name="Google Shape;135;p15"/>
            <p:cNvCxnSpPr>
              <a:stCxn id="136" idx="6"/>
            </p:cNvCxnSpPr>
            <p:nvPr/>
          </p:nvCxnSpPr>
          <p:spPr>
            <a:xfrm rot="10800000" flipH="1">
              <a:off x="2900760" y="2828725"/>
              <a:ext cx="487500" cy="131400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15"/>
            <p:cNvSpPr/>
            <p:nvPr/>
          </p:nvSpPr>
          <p:spPr>
            <a:xfrm>
              <a:off x="2792760" y="2906125"/>
              <a:ext cx="108000" cy="108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58265" marR="0" lvl="0" indent="-114307" algn="l" rtl="0">
                <a:spcBef>
                  <a:spcPts val="0"/>
                </a:spcBef>
                <a:spcAft>
                  <a:spcPts val="0"/>
                </a:spcAft>
                <a:buClr>
                  <a:srgbClr val="FFD200"/>
                </a:buClr>
                <a:buSzPts val="692"/>
                <a:buFont typeface="Arial"/>
                <a:buNone/>
              </a:pPr>
              <a:endParaRPr sz="922" b="0" i="0" u="none" strike="noStrike" cap="none">
                <a:solidFill>
                  <a:srgbClr val="646464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3786182" y="3286124"/>
            <a:ext cx="4575998" cy="159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продолжительности жизни</a:t>
            </a:r>
            <a:endParaRPr sz="1400" b="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just" rtl="0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удельного веса лиц в возрасте старше трудоспособного (более 25%).</a:t>
            </a:r>
            <a:endParaRPr sz="1400" b="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just" rtl="0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численности пожилого населения на 20% за период 2010–2020 гг. при росте численности жителей на 2% за тот же период.</a:t>
            </a:r>
            <a:endParaRPr sz="1400" b="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3857620" y="2786058"/>
            <a:ext cx="45990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 предстоит столкнуться с существенным ростом числа населения старше трудоспособного</a:t>
            </a: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4000496" y="4857760"/>
            <a:ext cx="44331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Текущие финансовый дефицит затрагивает все сферы социального обслуживания и медицинской помощи на федеральном и региональном уровнях.</a:t>
            </a:r>
            <a:endParaRPr sz="1400" b="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4000496" y="5572140"/>
            <a:ext cx="44331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настоящие момент системы социального обслуживания и медицинской помощи разобщены на уровне работы с человеком.</a:t>
            </a:r>
            <a:endParaRPr sz="1400" b="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4429124" y="2357430"/>
            <a:ext cx="3026729" cy="2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Предпосылки внедрения СДУ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subTitle" idx="1"/>
          </p:nvPr>
        </p:nvSpPr>
        <p:spPr>
          <a:xfrm>
            <a:off x="214282" y="857232"/>
            <a:ext cx="6000792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Устойчивое 	повышение продолжительности, уровня и качества жизни граждан старшего поколения, стимулирование их активного долголетия.</a:t>
            </a:r>
            <a:endParaRPr/>
          </a:p>
          <a:p>
            <a:pPr marL="457200" lvl="0" indent="-457200" algn="just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Выстраивание эффективной системы предоставления социальных услуг в зависимости от индивидуальной нуждаемости граждан, вклада и поддержки семей, обеспечения возможности получения социальных услуг гражданами старшего поколения, страдающими старческой деменцией, без помещения их в стационарные организации социального обслуживания.</a:t>
            </a:r>
            <a:endParaRPr sz="22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16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00768"/>
            <a:ext cx="9144000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571472" y="357166"/>
            <a:ext cx="6357982" cy="34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imes New Roman"/>
              <a:buNone/>
            </a:pPr>
            <a:r>
              <a:rPr lang="ru-RU" sz="2400" b="1" i="0" u="sng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внедрения СДУ:</a:t>
            </a:r>
            <a:endParaRPr sz="2400" b="1" i="0" u="sng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85720" y="4000504"/>
            <a:ext cx="857256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285720" y="4929198"/>
            <a:ext cx="857256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6" descr="Система долговременного ухода | ОАУСО &quot;Валдайский ПНИ Добывалово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 descr="Слайд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 descr="Система долговременного ухода | Комплексный центр социального обслуживания  населения города Рязан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286512" y="1000108"/>
            <a:ext cx="265979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100 дней системы долговременного ухода в регионах: новые подходы, новые  кадры, новые школы — Старость в радост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12" y="3786190"/>
            <a:ext cx="2660091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subTitle" idx="1"/>
          </p:nvPr>
        </p:nvSpPr>
        <p:spPr>
          <a:xfrm>
            <a:off x="2857488" y="714356"/>
            <a:ext cx="6000792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Изменение паттернов неадаптивного поведения у пожилых.</a:t>
            </a:r>
            <a:endParaRPr/>
          </a:p>
          <a:p>
            <a:pPr marL="457200" lvl="0" indent="-457200" algn="just" rtl="0">
              <a:spcBef>
                <a:spcPts val="36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Коррекция гериатрических синдромов в рамках медико-социальной реабилитации для улучшения степени независимости в повседневной жизни от посторонней помощи. </a:t>
            </a:r>
            <a:endParaRPr/>
          </a:p>
          <a:p>
            <a:pPr marL="457200" lvl="0" indent="-457200" algn="just" rtl="0">
              <a:spcBef>
                <a:spcPts val="36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Оказание содействия в реализации жизненных потребностей, учитывая функциональные ограничения. </a:t>
            </a:r>
            <a:endParaRPr/>
          </a:p>
          <a:p>
            <a:pPr marL="457200" lvl="0" indent="-457200" algn="just" rtl="0">
              <a:spcBef>
                <a:spcPts val="36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Активизация жизнедеятельности в ситуациях стагнации, психоэмоционального кризиса, кризиса развития. </a:t>
            </a:r>
            <a:endParaRPr/>
          </a:p>
          <a:p>
            <a:pPr marL="457200" lvl="0" indent="-457200" algn="just" rtl="0">
              <a:spcBef>
                <a:spcPts val="36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мотивации членов семьи на дальнейшее получение психологической помощи. </a:t>
            </a:r>
            <a:endParaRPr/>
          </a:p>
          <a:p>
            <a:pPr marL="457200" lvl="0" indent="-457200" algn="just" rtl="0">
              <a:spcBef>
                <a:spcPts val="36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Налаживание отношений с отдельными группами, сообществом, окружающей средой.</a:t>
            </a:r>
            <a:endParaRPr/>
          </a:p>
        </p:txBody>
      </p:sp>
      <p:pic>
        <p:nvPicPr>
          <p:cNvPr id="160" name="Google Shape;160;p17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43644"/>
            <a:ext cx="9144000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2500298" y="357166"/>
            <a:ext cx="6357982" cy="34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imes New Roman"/>
              <a:buNone/>
            </a:pPr>
            <a:r>
              <a:rPr lang="ru-RU" sz="2400" b="1" i="0" u="sng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внедрения СДУ:</a:t>
            </a:r>
            <a:endParaRPr sz="2400" b="1" i="0" u="sng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6143636" y="4000504"/>
            <a:ext cx="2714644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285720" y="4929198"/>
            <a:ext cx="857256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7" descr="Система долговременного ухода | ОАУСО &quot;Валдайский ПНИ Добывалово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 descr="Слайд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7" descr="Система долговременного ухода | Комплексный центр социального обслуживания  населения города Рязан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857232"/>
            <a:ext cx="2840904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 descr="100 дней системы долговременного ухода в регионах: новые подходы, новые  кадры, новые школы — Старость в радост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3643314"/>
            <a:ext cx="2660091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subTitle" idx="1"/>
          </p:nvPr>
        </p:nvSpPr>
        <p:spPr>
          <a:xfrm>
            <a:off x="291725" y="1613387"/>
            <a:ext cx="5857916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AutoNum type="arabicParenR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Граждане пожилого возраста 65+; </a:t>
            </a:r>
            <a:endParaRPr sz="22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AutoNum type="arabicParenR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Паллиативные граждане;</a:t>
            </a:r>
            <a:endParaRPr sz="22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AutoNum type="arabicParenR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Граждане РФ с инвалидностью, в т.ч: </a:t>
            </a:r>
            <a:endParaRPr sz="22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Граждане РФ с психическими расстройствами, включая больных деменцией; </a:t>
            </a:r>
            <a:endParaRPr/>
          </a:p>
          <a:p>
            <a:pPr marL="342900" lvl="0" indent="-342900" algn="just" rtl="0"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Маломобильные граждане (необратимо и обратимо как результат успешной реабилитации) вне зависимости от возраста;</a:t>
            </a:r>
            <a:endParaRPr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rPr lang="ru-RU" sz="22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Граждане РФ, оказывающие родственную и соседскую надомную помощь нуждающимся.</a:t>
            </a:r>
            <a:endParaRPr sz="22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18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1476" y="12776"/>
            <a:ext cx="9144000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333127" y="1029285"/>
            <a:ext cx="6357982" cy="34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imes New Roman"/>
              <a:buNone/>
            </a:pPr>
            <a:r>
              <a:rPr lang="ru-RU" sz="24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Целевая группа получателей услуг СДУ:</a:t>
            </a:r>
            <a:endParaRPr sz="2400" b="1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285720" y="4000504"/>
            <a:ext cx="857256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285720" y="4929198"/>
            <a:ext cx="8572560" cy="75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8" descr="Система долговременного ухода | ОАУСО &quot;Валдайский ПНИ Добывалово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826" y="2928933"/>
            <a:ext cx="2500330" cy="131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 descr="Рассказываем о системе долговременного ухода за пожилыми людьми и  инвалидами | Интернет-версия газеты &quot;Домовой Совет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826" y="1142984"/>
            <a:ext cx="2467078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 descr="Слайд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0826" y="4429132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9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642910" y="785794"/>
            <a:ext cx="7886700" cy="9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200" rIns="0" bIns="42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принципы функционирования </a:t>
            </a:r>
            <a:br>
              <a:rPr lang="ru-RU" sz="2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Системы долговременного ухода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428596" y="2071678"/>
            <a:ext cx="8352928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СДУ объединяет все необходимые </a:t>
            </a: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человека</a:t>
            </a: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элементы ухода, включая медицинскую составляющую, помогает ему реализовать собственный потенциал и организует межведомственное взаимодействие в этих целях.</a:t>
            </a:r>
            <a:endParaRPr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СДУ создает </a:t>
            </a: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вокруг человека</a:t>
            </a: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индивидуально сформированные программы работы каждого ведомства на основе объективных критериев оценки его состояния.</a:t>
            </a:r>
            <a:endParaRPr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Координация между ведомствами в СДУ осуществляется </a:t>
            </a: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 участия человека</a:t>
            </a: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путем обмена информацией на основе единого ИТ-решения.</a:t>
            </a:r>
            <a:endParaRPr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Обслуживание и помощь в СДУ осуществляется специально обученным персоналом соответствующих ведомств, реализующих задачи по работе с человеком в рамках действующих функций и полномочий.</a:t>
            </a:r>
            <a:endParaRPr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AutoNum type="arabicPeriod"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Эксплуатация СДУ предполагает создание новых современных инструментов финансирования </a:t>
            </a: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предоставления услуг и помощи человеку</a:t>
            </a: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0" y="1357298"/>
            <a:ext cx="9144000" cy="444676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571472" y="642918"/>
            <a:ext cx="7601550" cy="50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200" rIns="0" bIns="42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Принципиальная схема функционирования                                                    Системы долговременного ухода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928662" y="4714884"/>
            <a:ext cx="71038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38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</a:t>
            </a:r>
            <a:r>
              <a:rPr lang="ru-RU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"Неформальный уход" осуществляется лицами из окружения нуждающегося</a:t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6777544" y="1412776"/>
            <a:ext cx="1907221" cy="25139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265" marR="0" lvl="0" indent="-114307" algn="l" rtl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ts val="692"/>
              <a:buFont typeface="Arial"/>
              <a:buNone/>
            </a:pPr>
            <a:endParaRPr sz="922">
              <a:solidFill>
                <a:srgbClr val="6464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0" y="2492897"/>
            <a:ext cx="10436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ГРАЖДАНЕ РФ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1043608" y="1484784"/>
            <a:ext cx="1634866" cy="13821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265" marR="0" lvl="0" indent="-114307" algn="l" rtl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ts val="692"/>
              <a:buFont typeface="Arial"/>
              <a:buNone/>
            </a:pPr>
            <a:endParaRPr sz="922">
              <a:solidFill>
                <a:srgbClr val="6464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1071539" y="1532305"/>
            <a:ext cx="15983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ИНДИВИДУАЛЬНОЙ НУЖДАЕМОСТИ (ТИПИЗПЦИЯ)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6804248" y="1497944"/>
            <a:ext cx="1880517" cy="19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ДОЛГОВРЕМЕННЫЙ   УХОД</a:t>
            </a:r>
            <a:endParaRPr/>
          </a:p>
          <a:p>
            <a:pPr marL="247657" marR="0" lvl="0" indent="-161196" algn="l" rtl="0">
              <a:spcBef>
                <a:spcPts val="277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Компоненты:</a:t>
            </a:r>
            <a:endParaRPr/>
          </a:p>
          <a:p>
            <a:pPr marL="247657" marR="0" lvl="0" indent="-161196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социальный патронаж</a:t>
            </a:r>
            <a:endParaRPr/>
          </a:p>
          <a:p>
            <a:pPr marL="247657" marR="0" lvl="0" indent="-1611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медицинский патронаж</a:t>
            </a:r>
            <a:endParaRPr/>
          </a:p>
          <a:p>
            <a:pPr marL="247657" marR="0" lvl="0" indent="-1611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реабилитация</a:t>
            </a:r>
            <a:endParaRPr/>
          </a:p>
          <a:p>
            <a:pPr marL="247657" marR="0" lvl="0" indent="-1611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паллиатив</a:t>
            </a:r>
            <a:endParaRPr/>
          </a:p>
          <a:p>
            <a:pPr marL="247657" marR="0" lvl="0" indent="-1611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неформальный уход*</a:t>
            </a:r>
            <a:endParaRPr/>
          </a:p>
          <a:p>
            <a:pPr marL="247657" marR="0" lvl="0" indent="-1611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ТСР</a:t>
            </a:r>
            <a:endParaRPr/>
          </a:p>
          <a:p>
            <a:pPr marL="247657" marR="0" lvl="0" indent="-1611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занятости</a:t>
            </a:r>
            <a:endParaRPr/>
          </a:p>
        </p:txBody>
      </p:sp>
      <p:cxnSp>
        <p:nvCxnSpPr>
          <p:cNvPr id="202" name="Google Shape;202;p20"/>
          <p:cNvCxnSpPr/>
          <p:nvPr/>
        </p:nvCxnSpPr>
        <p:spPr>
          <a:xfrm flipH="1">
            <a:off x="1669082" y="1412777"/>
            <a:ext cx="5805900" cy="315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3" name="Google Shape;203;p20"/>
          <p:cNvSpPr/>
          <p:nvPr/>
        </p:nvSpPr>
        <p:spPr>
          <a:xfrm rot="5400000">
            <a:off x="771767" y="2083213"/>
            <a:ext cx="384494" cy="129115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265" marR="0" lvl="0" indent="-114307" algn="l" rtl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ts val="692"/>
              <a:buFont typeface="Arial"/>
              <a:buNone/>
            </a:pPr>
            <a:endParaRPr sz="922">
              <a:solidFill>
                <a:srgbClr val="6464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3842078" y="1465152"/>
            <a:ext cx="1849266" cy="31159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265" marR="0" lvl="0" indent="-114307" algn="l" rtl="0"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ts val="692"/>
              <a:buFont typeface="Arial"/>
              <a:buNone/>
            </a:pPr>
            <a:endParaRPr sz="922">
              <a:solidFill>
                <a:srgbClr val="6464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3851920" y="1556792"/>
            <a:ext cx="1804530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МЕТОДОВ И МЕСТ </a:t>
            </a:r>
            <a:br>
              <a:rPr lang="ru-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УХОДА (МАРШРУТИЗАЦИЯ)</a:t>
            </a:r>
            <a:endParaRPr/>
          </a:p>
          <a:p>
            <a:pPr marL="335582" marR="0" lvl="0" indent="-158265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услуги и помощь на дому</a:t>
            </a:r>
            <a:endParaRPr/>
          </a:p>
          <a:p>
            <a:pPr marL="335582" marR="0" lvl="0" indent="-158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услуги и помощь в учреждениях</a:t>
            </a:r>
            <a:endParaRPr/>
          </a:p>
          <a:p>
            <a:pPr marL="335582" marR="0" lvl="0" indent="-10587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5582" marR="0" lvl="0" indent="-158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 услуги, включая занятость</a:t>
            </a:r>
            <a:endParaRPr/>
          </a:p>
          <a:p>
            <a:pPr marL="335582" marR="0" lvl="0" indent="-158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Медицинская помощь, паллиатив, реабилитация и лекарства</a:t>
            </a:r>
            <a:endParaRPr/>
          </a:p>
          <a:p>
            <a:pPr marL="335582" marR="0" lvl="0" indent="-158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Направление на МСЭ</a:t>
            </a:r>
            <a:endParaRPr/>
          </a:p>
        </p:txBody>
      </p:sp>
      <p:cxnSp>
        <p:nvCxnSpPr>
          <p:cNvPr id="206" name="Google Shape;206;p20"/>
          <p:cNvCxnSpPr/>
          <p:nvPr/>
        </p:nvCxnSpPr>
        <p:spPr>
          <a:xfrm>
            <a:off x="3932722" y="3177816"/>
            <a:ext cx="1661723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07" name="Google Shape;207;p20"/>
          <p:cNvSpPr/>
          <p:nvPr/>
        </p:nvSpPr>
        <p:spPr>
          <a:xfrm>
            <a:off x="2821808" y="1700808"/>
            <a:ext cx="941084" cy="1350931"/>
          </a:xfrm>
          <a:prstGeom prst="rightArrow">
            <a:avLst>
              <a:gd name="adj1" fmla="val 70654"/>
              <a:gd name="adj2" fmla="val 5281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22">
              <a:solidFill>
                <a:srgbClr val="6464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5770529" y="1700808"/>
            <a:ext cx="927829" cy="1350931"/>
          </a:xfrm>
          <a:prstGeom prst="rightArrow">
            <a:avLst>
              <a:gd name="adj1" fmla="val 70654"/>
              <a:gd name="adj2" fmla="val 5281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22">
              <a:solidFill>
                <a:srgbClr val="6464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5796136" y="2274156"/>
            <a:ext cx="836378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</a:t>
            </a: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1089901" y="2875002"/>
            <a:ext cx="16348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Осуществляется мультидисциплинарной бригадой</a:t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7524328" y="5157192"/>
            <a:ext cx="14727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тарифообразования</a:t>
            </a:r>
            <a:endParaRPr/>
          </a:p>
        </p:txBody>
      </p:sp>
      <p:pic>
        <p:nvPicPr>
          <p:cNvPr id="212" name="Google Shape;21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277" y="1889772"/>
            <a:ext cx="515994" cy="51599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251521" y="5877272"/>
            <a:ext cx="8640959" cy="96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200" rIns="0" bIns="42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процессе функционирования СДУ человек получает помощь и услуги, в соответствии с индивидуальными объективными потребностями, а участники СДУ непрерывно отслеживают текущее состояние человека</a:t>
            </a:r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ldNum" idx="12"/>
          </p:nvPr>
        </p:nvSpPr>
        <p:spPr>
          <a:xfrm>
            <a:off x="7040055" y="646702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1041992" y="2301116"/>
            <a:ext cx="1729808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Здравоохранение</a:t>
            </a:r>
            <a:endParaRPr/>
          </a:p>
          <a:p>
            <a:pPr marL="0" marR="0" lvl="0" indent="0" algn="ctr" rtl="0">
              <a:spcBef>
                <a:spcPts val="277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Социальная помощь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2805922" y="2215897"/>
            <a:ext cx="745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 нуждаемости</a:t>
            </a:r>
            <a:endParaRPr/>
          </a:p>
        </p:txBody>
      </p:sp>
      <p:pic>
        <p:nvPicPr>
          <p:cNvPr id="217" name="Google Shape;21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5229200"/>
            <a:ext cx="360041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/>
          <p:nvPr/>
        </p:nvSpPr>
        <p:spPr>
          <a:xfrm>
            <a:off x="467544" y="5157192"/>
            <a:ext cx="1454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 и обеспечение объектов</a:t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2195736" y="5157192"/>
            <a:ext cx="1644707" cy="47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Межведомственное взаимодействие</a:t>
            </a:r>
            <a:endParaRPr/>
          </a:p>
        </p:txBody>
      </p:sp>
      <p:pic>
        <p:nvPicPr>
          <p:cNvPr id="220" name="Google Shape;220;p20" descr="Повторить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3688" y="5157192"/>
            <a:ext cx="454372" cy="45437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/>
          <p:nvPr/>
        </p:nvSpPr>
        <p:spPr>
          <a:xfrm>
            <a:off x="4283968" y="5157192"/>
            <a:ext cx="16964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Квалифицированные кадры</a:t>
            </a:r>
            <a:endParaRPr/>
          </a:p>
        </p:txBody>
      </p:sp>
      <p:pic>
        <p:nvPicPr>
          <p:cNvPr id="222" name="Google Shape;222;p20" descr="Групп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9912" y="5157192"/>
            <a:ext cx="504056" cy="4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/>
          <p:nvPr/>
        </p:nvSpPr>
        <p:spPr>
          <a:xfrm>
            <a:off x="6300192" y="5157192"/>
            <a:ext cx="12726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контроля качества</a:t>
            </a:r>
            <a:endParaRPr/>
          </a:p>
        </p:txBody>
      </p:sp>
      <p:pic>
        <p:nvPicPr>
          <p:cNvPr id="224" name="Google Shape;224;p20" descr="Знак одобрения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8144" y="5085184"/>
            <a:ext cx="453238" cy="45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 descr="Рукопожат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92280" y="5085184"/>
            <a:ext cx="519900" cy="51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20"/>
          <p:cNvCxnSpPr/>
          <p:nvPr/>
        </p:nvCxnSpPr>
        <p:spPr>
          <a:xfrm>
            <a:off x="153768" y="5085184"/>
            <a:ext cx="8666704" cy="0"/>
          </a:xfrm>
          <a:prstGeom prst="straightConnector1">
            <a:avLst/>
          </a:prstGeom>
          <a:noFill/>
          <a:ln w="9525" cap="flat" cmpd="dbl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 descr="C:\Users\Турбабина\Desktop\УЧЕБА 2\1644544753_34-abrakadabra-fun-p-fon-dlya-prezentatsii-delovoi-stil-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3071810" y="3071810"/>
            <a:ext cx="6858000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>
            <a:spLocks noGrp="1"/>
          </p:cNvSpPr>
          <p:nvPr>
            <p:ph type="ctrTitle"/>
          </p:nvPr>
        </p:nvSpPr>
        <p:spPr>
          <a:xfrm>
            <a:off x="642910" y="142852"/>
            <a:ext cx="8215370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</a:t>
            </a:r>
            <a:endParaRPr sz="1800"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571472" y="500042"/>
            <a:ext cx="83529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 ГАУ СО КЦСОН </a:t>
            </a:r>
            <a:r>
              <a:rPr lang="ru-RU" sz="18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Балаковского</a:t>
            </a: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района на рынке оказания  социальных услуг </a:t>
            </a:r>
            <a:r>
              <a:rPr lang="ru-RU" sz="18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25 лет.</a:t>
            </a:r>
            <a:endParaRPr sz="1800" b="1" u="sng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500034" y="3643314"/>
            <a:ext cx="83529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 ГАУ СО КЦСОН </a:t>
            </a:r>
            <a:r>
              <a:rPr lang="ru-RU" sz="18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Гагаринского административного района </a:t>
            </a:r>
            <a:r>
              <a:rPr lang="ru-RU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рынке оказания  социальных услуг </a:t>
            </a:r>
            <a:r>
              <a:rPr lang="ru-RU" sz="1800" b="1" u="sng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20 лет.</a:t>
            </a:r>
            <a:endParaRPr sz="1800" b="1" u="sng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21" descr="\\201-2\обмен\ФОТО    сюда     все _ старые_ новые\2022 куклы доброцентр\16463787562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00" y="4286256"/>
            <a:ext cx="3571900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 descr="\\201-2\обмен\ФОТО    сюда     все _ старые_ новые\активное долголетие\2019 ивана купала февронья петр\IMG_20190708_11002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7752" y="4286256"/>
            <a:ext cx="350046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099" y="1180397"/>
            <a:ext cx="3520911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7303" y="1180397"/>
            <a:ext cx="3520911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Экран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Tahoma</vt:lpstr>
      <vt:lpstr>Times New Roman</vt:lpstr>
      <vt:lpstr>Noto Sans Symbols</vt:lpstr>
      <vt:lpstr>Arial</vt:lpstr>
      <vt:lpstr>Тема Office</vt:lpstr>
      <vt:lpstr>«Внедрение системы долговременного ухода в деятельность Комплексных центров социального обслуживания населения                        Саратовской области»</vt:lpstr>
      <vt:lpstr>Презентация PowerPoint</vt:lpstr>
      <vt:lpstr>О Системе долговременного ухода</vt:lpstr>
      <vt:lpstr>Презентация PowerPoint</vt:lpstr>
      <vt:lpstr>Презентация PowerPoint</vt:lpstr>
      <vt:lpstr>Презентация PowerPoint</vt:lpstr>
      <vt:lpstr>Основные принципы функционирования  Системы долговременного ухода</vt:lpstr>
      <vt:lpstr>Принципиальная схема функционирования                                                    Системы долговременного ухода</vt:lpstr>
      <vt:lpstr>ОПЫТ РАБОТЫ</vt:lpstr>
      <vt:lpstr>Государственное автономное учреждение Саратовской области «Комплексный центр социального обслуживания населения Балаковского района»</vt:lpstr>
      <vt:lpstr>Государственное автономное учреждение Саратовской области «Комплексный центр социального обслуживания населения  Гагаринского администативного района»</vt:lpstr>
      <vt:lpstr>Внедрение новой стационарзамещающей технологии «Служба сиделок»         в деятельность ГАУ СО КЦСОН Балаковского и ГАУ СО КЦСОН Гагаринского административного районов</vt:lpstr>
      <vt:lpstr>Реализация мероприятий технологии  «Службы сиделок»</vt:lpstr>
      <vt:lpstr>Ожидаемые результаты по итогам организации «Службы сиделок»</vt:lpstr>
      <vt:lpstr>«Внедрение системы долговременного ухода в деятельность Комплексных центров социального обслуживания населения                        Саратовской области»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системы долговременного ухода в деятельность Комплексных центров социального обслуживания населения                        Саратовской области»</dc:title>
  <dc:creator>1</dc:creator>
  <cp:lastModifiedBy>Моисеенко Наталья Владимировна</cp:lastModifiedBy>
  <cp:revision>1</cp:revision>
  <dcterms:modified xsi:type="dcterms:W3CDTF">2022-12-16T04:43:52Z</dcterms:modified>
</cp:coreProperties>
</file>