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rsiva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1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1.jp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19" Type="http://schemas.openxmlformats.org/officeDocument/2006/relationships/image" Target="../media/image24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8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8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12" Type="http://schemas.openxmlformats.org/officeDocument/2006/relationships/image" Target="../media/image6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11" Type="http://schemas.openxmlformats.org/officeDocument/2006/relationships/image" Target="../media/image60.jpg"/><Relationship Id="rId5" Type="http://schemas.openxmlformats.org/officeDocument/2006/relationships/image" Target="../media/image54.jpg"/><Relationship Id="rId10" Type="http://schemas.openxmlformats.org/officeDocument/2006/relationships/image" Target="../media/image59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52.jpg"/><Relationship Id="rId7" Type="http://schemas.openxmlformats.org/officeDocument/2006/relationships/image" Target="../media/image65.jpg"/><Relationship Id="rId12" Type="http://schemas.openxmlformats.org/officeDocument/2006/relationships/image" Target="../media/image7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11" Type="http://schemas.openxmlformats.org/officeDocument/2006/relationships/image" Target="../media/image69.jpg"/><Relationship Id="rId5" Type="http://schemas.openxmlformats.org/officeDocument/2006/relationships/image" Target="../media/image63.jpg"/><Relationship Id="rId10" Type="http://schemas.openxmlformats.org/officeDocument/2006/relationships/image" Target="../media/image68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52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10" Type="http://schemas.openxmlformats.org/officeDocument/2006/relationships/image" Target="../media/image79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52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Relationship Id="rId9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>
            <a:off x="611560" y="1635646"/>
            <a:ext cx="8348073" cy="755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25" tIns="38950" rIns="77925" bIns="389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i="0" u="none" strike="noStrike" cap="none">
                <a:solidFill>
                  <a:srgbClr val="921A1D"/>
                </a:solidFill>
                <a:latin typeface="Calibri"/>
                <a:ea typeface="Calibri"/>
                <a:cs typeface="Calibri"/>
                <a:sym typeface="Calibri"/>
              </a:rPr>
              <a:t>Внедрение on-line формата проведения культурных мероприятий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i="0" u="none" strike="noStrike" cap="none">
                <a:solidFill>
                  <a:srgbClr val="921A1D"/>
                </a:solidFill>
                <a:latin typeface="Calibri"/>
                <a:ea typeface="Calibri"/>
                <a:cs typeface="Calibri"/>
                <a:sym typeface="Calibri"/>
              </a:rPr>
              <a:t>в ГАУК «Саратовский областной центр народного творчества»</a:t>
            </a:r>
            <a:endParaRPr/>
          </a:p>
        </p:txBody>
      </p:sp>
      <p:sp>
        <p:nvSpPr>
          <p:cNvPr id="84" name="Google Shape;84;p13"/>
          <p:cNvSpPr txBox="1"/>
          <p:nvPr/>
        </p:nvSpPr>
        <p:spPr>
          <a:xfrm>
            <a:off x="326781" y="3374232"/>
            <a:ext cx="8568103" cy="1309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25" tIns="38950" rIns="77925" bIns="3895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921A1D"/>
                </a:solidFill>
                <a:latin typeface="Calibri"/>
                <a:ea typeface="Calibri"/>
                <a:cs typeface="Calibri"/>
                <a:sym typeface="Calibri"/>
              </a:rPr>
              <a:t>Автор работы: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921A1D"/>
                </a:solidFill>
                <a:latin typeface="Calibri"/>
                <a:ea typeface="Calibri"/>
                <a:cs typeface="Calibri"/>
                <a:sym typeface="Calibri"/>
              </a:rPr>
              <a:t>Погуляев Петр Валентинович</a:t>
            </a:r>
            <a:endParaRPr sz="1600" b="1" i="0" u="none" strike="noStrike" cap="none">
              <a:solidFill>
                <a:srgbClr val="921A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921A1D"/>
                </a:solidFill>
                <a:latin typeface="Calibri"/>
                <a:ea typeface="Calibri"/>
                <a:cs typeface="Calibri"/>
                <a:sym typeface="Calibri"/>
              </a:rPr>
              <a:t>Руководитель: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921A1D"/>
                </a:solidFill>
                <a:latin typeface="Calibri"/>
                <a:ea typeface="Calibri"/>
                <a:cs typeface="Calibri"/>
                <a:sym typeface="Calibri"/>
              </a:rPr>
              <a:t>кандидат экономических наук, доцент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921A1D"/>
                </a:solidFill>
                <a:latin typeface="Calibri"/>
                <a:ea typeface="Calibri"/>
                <a:cs typeface="Calibri"/>
                <a:sym typeface="Calibri"/>
              </a:rPr>
              <a:t>Паничкина Галина Георгиевна</a:t>
            </a:r>
            <a:endParaRPr sz="1600" b="1" i="0" u="none" strike="noStrike" cap="none">
              <a:solidFill>
                <a:srgbClr val="921A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3736731" y="4655344"/>
            <a:ext cx="1822938" cy="31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25" tIns="38950" rIns="77925" bIns="38950" anchor="t" anchorCtr="0">
            <a:spAutoFit/>
          </a:bodyPr>
          <a:lstStyle/>
          <a:p>
            <a:pPr marL="0" marR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1" u="none" strike="noStrike" cap="none">
                <a:solidFill>
                  <a:srgbClr val="951A1D"/>
                </a:solidFill>
                <a:latin typeface="Calibri"/>
                <a:ea typeface="Calibri"/>
                <a:cs typeface="Calibri"/>
                <a:sym typeface="Calibri"/>
              </a:rPr>
              <a:t>Саратов, 2022</a:t>
            </a:r>
            <a:endParaRPr sz="1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3" descr="D:\D Диск\Документы стар комп Лукъянов\логотип СОЦНТ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624" y="195486"/>
            <a:ext cx="797636" cy="79208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>
            <a:spLocks noGrp="1"/>
          </p:cNvSpPr>
          <p:nvPr>
            <p:ph type="ctrTitle"/>
          </p:nvPr>
        </p:nvSpPr>
        <p:spPr>
          <a:xfrm>
            <a:off x="1979712" y="0"/>
            <a:ext cx="6984776" cy="105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A40000"/>
                </a:solidFill>
                <a:latin typeface="Corsiva"/>
                <a:ea typeface="Corsiva"/>
                <a:cs typeface="Corsiva"/>
                <a:sym typeface="Corsiva"/>
              </a:rPr>
              <a:t>ГАУК «Саратовский областной центр </a:t>
            </a:r>
            <a:br>
              <a:rPr lang="ru-RU" sz="2400" b="1">
                <a:solidFill>
                  <a:srgbClr val="A40000"/>
                </a:solidFill>
                <a:latin typeface="Corsiva"/>
                <a:ea typeface="Corsiva"/>
                <a:cs typeface="Corsiva"/>
                <a:sym typeface="Corsiva"/>
              </a:rPr>
            </a:br>
            <a:r>
              <a:rPr lang="ru-RU" sz="2400" b="1">
                <a:solidFill>
                  <a:srgbClr val="A40000"/>
                </a:solidFill>
                <a:latin typeface="Corsiva"/>
                <a:ea typeface="Corsiva"/>
                <a:cs typeface="Corsiva"/>
                <a:sym typeface="Corsiva"/>
              </a:rPr>
              <a:t>народного творчества имени Л.А. Руслановой»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/>
          <p:nvPr/>
        </p:nvSpPr>
        <p:spPr>
          <a:xfrm>
            <a:off x="1763688" y="267494"/>
            <a:ext cx="662473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ГАУК «Саратовский областной центр народного творчества имени Л.А. Руслановой»</a:t>
            </a:r>
            <a:endParaRPr/>
          </a:p>
        </p:txBody>
      </p:sp>
      <p:sp>
        <p:nvSpPr>
          <p:cNvPr id="159" name="Google Shape;159;p22"/>
          <p:cNvSpPr/>
          <p:nvPr/>
        </p:nvSpPr>
        <p:spPr>
          <a:xfrm>
            <a:off x="1835696" y="1417588"/>
            <a:ext cx="6912768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Миссия учреждения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A4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Создание условий, в которых активно формируется культурный и духовный потенциал личности и возможна его максимально полная реализация посредством изучения, сохранения, развития и пропаганды народного творчества в Саратовской области.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3" descr="\\192.168.1.1\погуляев\От Якуниной\Доклад\озинки 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825" y="3078001"/>
            <a:ext cx="1819108" cy="90989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5" name="Google Shape;165;p23" descr="10656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8574" y="2956192"/>
            <a:ext cx="1902757" cy="95256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6" name="Google Shape;166;p23"/>
          <p:cNvSpPr txBox="1"/>
          <p:nvPr/>
        </p:nvSpPr>
        <p:spPr>
          <a:xfrm>
            <a:off x="755650" y="63103"/>
            <a:ext cx="7488238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Брендовые мероприятия районов области</a:t>
            </a:r>
            <a:endParaRPr/>
          </a:p>
        </p:txBody>
      </p:sp>
      <p:pic>
        <p:nvPicPr>
          <p:cNvPr id="167" name="Google Shape;167;p23" descr="\\192.168.1.1\погуляев\От Якуниной\Доклад\Мра 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071798">
            <a:off x="418304" y="696664"/>
            <a:ext cx="1524500" cy="85753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8" name="Google Shape;168;p23" descr="0_f22c0_e5812917_orig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56113">
            <a:off x="1913824" y="708659"/>
            <a:ext cx="1673649" cy="83723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9" name="Google Shape;169;p23" descr="\\192.168.1.1\погуляев\От Якуниной\Доклад\Клубника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1448">
            <a:off x="3656765" y="716785"/>
            <a:ext cx="1594394" cy="84203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0" name="Google Shape;170;p23" descr="Балтайский мёд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162994">
            <a:off x="5454598" y="734459"/>
            <a:ext cx="1653602" cy="82783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1" name="Google Shape;171;p23" descr="\\192.168.1.1\погуляев\От Якуниной\Доклад\Фестиваль ухи 1.jpg"/>
          <p:cNvPicPr preferRelativeResize="0"/>
          <p:nvPr/>
        </p:nvPicPr>
        <p:blipFill rotWithShape="1">
          <a:blip r:embed="rId10">
            <a:alphaModFix/>
          </a:blip>
          <a:srcRect l="39467" t="13977" b="10397"/>
          <a:stretch/>
        </p:blipFill>
        <p:spPr>
          <a:xfrm>
            <a:off x="6988435" y="1859216"/>
            <a:ext cx="1504449" cy="90281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2" name="Google Shape;172;p23" descr="\\192.168.1.1\погуляев\От Якуниной\Доклад\Фестиваль варенья 1.jpg"/>
          <p:cNvPicPr preferRelativeResize="0"/>
          <p:nvPr/>
        </p:nvPicPr>
        <p:blipFill rotWithShape="1">
          <a:blip r:embed="rId11">
            <a:alphaModFix/>
          </a:blip>
          <a:srcRect l="25281" t="11648" r="6159"/>
          <a:stretch/>
        </p:blipFill>
        <p:spPr>
          <a:xfrm>
            <a:off x="1498339" y="3031854"/>
            <a:ext cx="1574496" cy="85669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3" name="Google Shape;173;p23" descr="IMG_0038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179982">
            <a:off x="7236584" y="713126"/>
            <a:ext cx="1556848" cy="87572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4" name="Google Shape;174;p23" descr="\\192.168.1.1\погуляев\От Якуниной\Доклад\Хлебная пристань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54664" y="1905814"/>
            <a:ext cx="1702781" cy="89343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5" name="Google Shape;175;p23" descr="фест_тюльп.JPG"/>
          <p:cNvPicPr preferRelativeResize="0"/>
          <p:nvPr/>
        </p:nvPicPr>
        <p:blipFill rotWithShape="1">
          <a:blip r:embed="rId14">
            <a:alphaModFix/>
          </a:blip>
          <a:srcRect t="5810"/>
          <a:stretch/>
        </p:blipFill>
        <p:spPr>
          <a:xfrm>
            <a:off x="4887037" y="1854684"/>
            <a:ext cx="1618069" cy="95197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6" name="Google Shape;176;p23" descr="\\192.168.1.1\погуляев\От Якуниной\Доклад\Арбуз 2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477872" y="4013071"/>
            <a:ext cx="1745831" cy="87291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7" name="Google Shape;177;p23" descr="\\192.168.1.1\погуляев\От Якуниной\Пан вареник\Пан варение 1.jp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1716250">
            <a:off x="5606408" y="3758133"/>
            <a:ext cx="1429953" cy="87703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8" name="Google Shape;178;p23" descr="\\192.168.1.1\погуляев\От Якуниной\Доклад\Яблочки 2.jp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1629628">
            <a:off x="7031522" y="3854429"/>
            <a:ext cx="1549548" cy="77477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9" name="Google Shape;179;p23" descr="G:\презентации к семинару\getImage (1).jpg"/>
          <p:cNvPicPr preferRelativeResize="0"/>
          <p:nvPr/>
        </p:nvPicPr>
        <p:blipFill rotWithShape="1">
          <a:blip r:embed="rId18">
            <a:alphaModFix/>
          </a:blip>
          <a:srcRect l="16772" r="22444" b="10027"/>
          <a:stretch/>
        </p:blipFill>
        <p:spPr>
          <a:xfrm rot="-1336598">
            <a:off x="1708612" y="3786073"/>
            <a:ext cx="1454777" cy="90846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0" name="Google Shape;180;p23" descr="DSCN2521.JP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1357205">
            <a:off x="522107" y="3817593"/>
            <a:ext cx="1440674" cy="81038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1" name="Google Shape;181;p23" descr="\\192.168.1.1\погуляев\От Якуниной\Доклад\Разгуляй 1.PNG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39552" y="1923678"/>
            <a:ext cx="1595703" cy="87332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/>
        </p:nvSpPr>
        <p:spPr>
          <a:xfrm>
            <a:off x="0" y="195486"/>
            <a:ext cx="8748464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Семинары-практикумы ГАУК «СОЦНТ»</a:t>
            </a:r>
            <a:endParaRPr/>
          </a:p>
        </p:txBody>
      </p:sp>
      <p:pic>
        <p:nvPicPr>
          <p:cNvPr id="187" name="Google Shape;187;p24" descr="G:\учеба с компа\фото фестивалей\семинары\Семинары ДПИ онлайн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3003798"/>
            <a:ext cx="2520280" cy="18011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8" name="Google Shape;188;p24" descr="G:\учеба с компа\фото фестивалей\семинары\Режиссеры праздников Березин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40152" y="3003798"/>
            <a:ext cx="2520279" cy="180115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9" name="Google Shape;189;p24" descr="G:\учеба с компа\фото фестивалей\семинары\семинар рук орк нар 1 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528" y="699542"/>
            <a:ext cx="2490199" cy="17796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0" name="Google Shape;190;p24" descr="G:\учеба с компа\фото фестивалей\семинары\семинар хореографии 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31840" y="1635646"/>
            <a:ext cx="2520280" cy="18011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1" name="Google Shape;191;p24" descr="G:\учеба с компа\фото фестивалей\семинары\Семинар хореографии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40152" y="699542"/>
            <a:ext cx="2518937" cy="1800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/>
          <p:nvPr/>
        </p:nvSpPr>
        <p:spPr>
          <a:xfrm>
            <a:off x="0" y="195486"/>
            <a:ext cx="8748464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Всероссийские фестивали и конкурсы ГАУК «СОЦНТ»</a:t>
            </a:r>
            <a:endParaRPr/>
          </a:p>
        </p:txBody>
      </p:sp>
      <p:pic>
        <p:nvPicPr>
          <p:cNvPr id="197" name="Google Shape;197;p25" descr="G:\учеба с компа\фото фестивалей\Волжское подворье на сцене Центра 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9832" y="987574"/>
            <a:ext cx="2448272" cy="174969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8" name="Google Shape;198;p25" descr="G:\учеба с компа\фото фестивалей\Волжское Подворье. Встеча с Немцами Поволжья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168" y="3003798"/>
            <a:ext cx="2448272" cy="174969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9" name="Google Shape;199;p25" descr="G:\учеба с компа\фото фестивалей\Волжское пордворье Открытие в национальной деревне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59832" y="3003798"/>
            <a:ext cx="2448272" cy="174969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0" name="Google Shape;200;p25" descr="G:\учеба с компа\фото фестивалей\Всероссийский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512" y="3003798"/>
            <a:ext cx="2425759" cy="17281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1" name="Google Shape;201;p25" descr="G:\учеба с компа\фото фестивалей\кукольный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84168" y="987574"/>
            <a:ext cx="2448272" cy="17488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2" name="Google Shape;202;p25" descr="G:\учеба с компа\фото фестивалей\награждение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9512" y="987574"/>
            <a:ext cx="2418179" cy="17281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26"/>
          <p:cNvGrpSpPr/>
          <p:nvPr/>
        </p:nvGrpSpPr>
        <p:grpSpPr>
          <a:xfrm>
            <a:off x="539552" y="-1581049"/>
            <a:ext cx="7992887" cy="6577407"/>
            <a:chOff x="0" y="-2208583"/>
            <a:chExt cx="7992887" cy="6577407"/>
          </a:xfrm>
        </p:grpSpPr>
        <p:sp>
          <p:nvSpPr>
            <p:cNvPr id="208" name="Google Shape;208;p26"/>
            <p:cNvSpPr/>
            <p:nvPr/>
          </p:nvSpPr>
          <p:spPr>
            <a:xfrm rot="5400000">
              <a:off x="5156695" y="-2208583"/>
              <a:ext cx="556936" cy="511544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DE9D8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6"/>
            <p:cNvSpPr txBox="1"/>
            <p:nvPr/>
          </p:nvSpPr>
          <p:spPr>
            <a:xfrm rot="10800000">
              <a:off x="5156695" y="-2208583"/>
              <a:ext cx="556936" cy="5115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Число клубных формирований</a:t>
              </a:r>
              <a:endParaRPr/>
            </a:p>
          </p:txBody>
        </p:sp>
        <p:sp>
          <p:nvSpPr>
            <p:cNvPr id="210" name="Google Shape;210;p26"/>
            <p:cNvSpPr/>
            <p:nvPr/>
          </p:nvSpPr>
          <p:spPr>
            <a:xfrm>
              <a:off x="0" y="1054"/>
              <a:ext cx="2877439" cy="696171"/>
            </a:xfrm>
            <a:prstGeom prst="roundRect">
              <a:avLst>
                <a:gd name="adj" fmla="val 16667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6"/>
            <p:cNvSpPr txBox="1"/>
            <p:nvPr/>
          </p:nvSpPr>
          <p:spPr>
            <a:xfrm>
              <a:off x="0" y="1054"/>
              <a:ext cx="2877439" cy="696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70475" rIns="140950" bIns="7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7838</a:t>
              </a:r>
              <a:endParaRPr/>
            </a:p>
          </p:txBody>
        </p:sp>
        <p:sp>
          <p:nvSpPr>
            <p:cNvPr id="212" name="Google Shape;212;p26"/>
            <p:cNvSpPr/>
            <p:nvPr/>
          </p:nvSpPr>
          <p:spPr>
            <a:xfrm rot="5400000">
              <a:off x="5156695" y="-1477604"/>
              <a:ext cx="556936" cy="511544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DE9D8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6"/>
            <p:cNvSpPr txBox="1"/>
            <p:nvPr/>
          </p:nvSpPr>
          <p:spPr>
            <a:xfrm rot="10800000">
              <a:off x="5156695" y="-1477604"/>
              <a:ext cx="556936" cy="5115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Число участников клубных формирований</a:t>
              </a:r>
              <a:endParaRPr/>
            </a:p>
          </p:txBody>
        </p:sp>
        <p:sp>
          <p:nvSpPr>
            <p:cNvPr id="214" name="Google Shape;214;p26"/>
            <p:cNvSpPr/>
            <p:nvPr/>
          </p:nvSpPr>
          <p:spPr>
            <a:xfrm>
              <a:off x="0" y="732034"/>
              <a:ext cx="2877439" cy="696171"/>
            </a:xfrm>
            <a:prstGeom prst="roundRect">
              <a:avLst>
                <a:gd name="adj" fmla="val 16667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6"/>
            <p:cNvSpPr txBox="1"/>
            <p:nvPr/>
          </p:nvSpPr>
          <p:spPr>
            <a:xfrm>
              <a:off x="0" y="732034"/>
              <a:ext cx="2877439" cy="696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70475" rIns="140950" bIns="7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104498</a:t>
              </a:r>
              <a:endParaRPr/>
            </a:p>
          </p:txBody>
        </p:sp>
        <p:sp>
          <p:nvSpPr>
            <p:cNvPr id="216" name="Google Shape;216;p26"/>
            <p:cNvSpPr/>
            <p:nvPr/>
          </p:nvSpPr>
          <p:spPr>
            <a:xfrm rot="5400000">
              <a:off x="5156695" y="-746624"/>
              <a:ext cx="556936" cy="511544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DE9D8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6"/>
            <p:cNvSpPr txBox="1"/>
            <p:nvPr/>
          </p:nvSpPr>
          <p:spPr>
            <a:xfrm rot="10800000">
              <a:off x="5156695" y="-746624"/>
              <a:ext cx="556936" cy="5115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Количество проведенных мероприятий</a:t>
              </a:r>
              <a:endParaRPr/>
            </a:p>
          </p:txBody>
        </p:sp>
        <p:sp>
          <p:nvSpPr>
            <p:cNvPr id="218" name="Google Shape;218;p26"/>
            <p:cNvSpPr/>
            <p:nvPr/>
          </p:nvSpPr>
          <p:spPr>
            <a:xfrm>
              <a:off x="0" y="1463014"/>
              <a:ext cx="2877439" cy="696171"/>
            </a:xfrm>
            <a:prstGeom prst="roundRect">
              <a:avLst>
                <a:gd name="adj" fmla="val 16667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6"/>
            <p:cNvSpPr txBox="1"/>
            <p:nvPr/>
          </p:nvSpPr>
          <p:spPr>
            <a:xfrm>
              <a:off x="0" y="1463014"/>
              <a:ext cx="2877439" cy="696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70475" rIns="140950" bIns="7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167168</a:t>
              </a:r>
              <a:endParaRPr/>
            </a:p>
          </p:txBody>
        </p:sp>
      </p:grpSp>
      <p:grpSp>
        <p:nvGrpSpPr>
          <p:cNvPr id="220" name="Google Shape;220;p26"/>
          <p:cNvGrpSpPr/>
          <p:nvPr/>
        </p:nvGrpSpPr>
        <p:grpSpPr>
          <a:xfrm>
            <a:off x="539552" y="579191"/>
            <a:ext cx="7992887" cy="6577407"/>
            <a:chOff x="0" y="-2208583"/>
            <a:chExt cx="7992887" cy="6577407"/>
          </a:xfrm>
        </p:grpSpPr>
        <p:sp>
          <p:nvSpPr>
            <p:cNvPr id="221" name="Google Shape;221;p26"/>
            <p:cNvSpPr/>
            <p:nvPr/>
          </p:nvSpPr>
          <p:spPr>
            <a:xfrm rot="5400000">
              <a:off x="5156695" y="-2208583"/>
              <a:ext cx="556936" cy="511544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DE9D8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6"/>
            <p:cNvSpPr txBox="1"/>
            <p:nvPr/>
          </p:nvSpPr>
          <p:spPr>
            <a:xfrm rot="10800000">
              <a:off x="5156695" y="-2208583"/>
              <a:ext cx="556936" cy="5115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Количество участников мероприятий</a:t>
              </a:r>
              <a:endParaRPr/>
            </a:p>
          </p:txBody>
        </p:sp>
        <p:sp>
          <p:nvSpPr>
            <p:cNvPr id="223" name="Google Shape;223;p26"/>
            <p:cNvSpPr/>
            <p:nvPr/>
          </p:nvSpPr>
          <p:spPr>
            <a:xfrm>
              <a:off x="0" y="1054"/>
              <a:ext cx="2877439" cy="696171"/>
            </a:xfrm>
            <a:prstGeom prst="roundRect">
              <a:avLst>
                <a:gd name="adj" fmla="val 16667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6"/>
            <p:cNvSpPr txBox="1"/>
            <p:nvPr/>
          </p:nvSpPr>
          <p:spPr>
            <a:xfrm>
              <a:off x="0" y="1054"/>
              <a:ext cx="2877439" cy="696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66675" rIns="133350" bIns="6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6478030</a:t>
              </a:r>
              <a:endPara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6"/>
            <p:cNvSpPr/>
            <p:nvPr/>
          </p:nvSpPr>
          <p:spPr>
            <a:xfrm rot="5400000">
              <a:off x="5156695" y="-1477604"/>
              <a:ext cx="556936" cy="511544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DE9D8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6"/>
            <p:cNvSpPr txBox="1"/>
            <p:nvPr/>
          </p:nvSpPr>
          <p:spPr>
            <a:xfrm rot="10800000">
              <a:off x="5156695" y="-1477604"/>
              <a:ext cx="556936" cy="5115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Char char="•"/>
              </a:pPr>
              <a:r>
                <a:rPr lang="ru-RU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Количество проведенных on-line мероприятий</a:t>
              </a:r>
              <a:endParaRPr/>
            </a:p>
          </p:txBody>
        </p:sp>
        <p:sp>
          <p:nvSpPr>
            <p:cNvPr id="227" name="Google Shape;227;p26"/>
            <p:cNvSpPr/>
            <p:nvPr/>
          </p:nvSpPr>
          <p:spPr>
            <a:xfrm>
              <a:off x="0" y="732034"/>
              <a:ext cx="2877439" cy="696171"/>
            </a:xfrm>
            <a:prstGeom prst="roundRect">
              <a:avLst>
                <a:gd name="adj" fmla="val 16667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6"/>
            <p:cNvSpPr txBox="1"/>
            <p:nvPr/>
          </p:nvSpPr>
          <p:spPr>
            <a:xfrm>
              <a:off x="0" y="732034"/>
              <a:ext cx="2877439" cy="696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66675" rIns="133350" bIns="6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26078</a:t>
              </a:r>
              <a:endParaRPr/>
            </a:p>
          </p:txBody>
        </p:sp>
        <p:sp>
          <p:nvSpPr>
            <p:cNvPr id="229" name="Google Shape;229;p26"/>
            <p:cNvSpPr/>
            <p:nvPr/>
          </p:nvSpPr>
          <p:spPr>
            <a:xfrm rot="5400000">
              <a:off x="5156695" y="-746624"/>
              <a:ext cx="556936" cy="511544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DE9D8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6"/>
            <p:cNvSpPr txBox="1"/>
            <p:nvPr/>
          </p:nvSpPr>
          <p:spPr>
            <a:xfrm rot="10800000">
              <a:off x="5156695" y="-746624"/>
              <a:ext cx="556936" cy="5115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Char char="•"/>
              </a:pPr>
              <a:r>
                <a:rPr lang="ru-RU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Количество просмотров on-line мероприятий</a:t>
              </a:r>
              <a:endParaRPr/>
            </a:p>
          </p:txBody>
        </p:sp>
        <p:sp>
          <p:nvSpPr>
            <p:cNvPr id="231" name="Google Shape;231;p26"/>
            <p:cNvSpPr/>
            <p:nvPr/>
          </p:nvSpPr>
          <p:spPr>
            <a:xfrm>
              <a:off x="0" y="1463014"/>
              <a:ext cx="2877439" cy="696171"/>
            </a:xfrm>
            <a:prstGeom prst="roundRect">
              <a:avLst>
                <a:gd name="adj" fmla="val 16667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6"/>
            <p:cNvSpPr txBox="1"/>
            <p:nvPr/>
          </p:nvSpPr>
          <p:spPr>
            <a:xfrm>
              <a:off x="0" y="1463014"/>
              <a:ext cx="2877439" cy="696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66675" rIns="133350" bIns="6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23634439</a:t>
              </a:r>
              <a:endParaRPr/>
            </a:p>
          </p:txBody>
        </p:sp>
      </p:grpSp>
      <p:sp>
        <p:nvSpPr>
          <p:cNvPr id="233" name="Google Shape;233;p26"/>
          <p:cNvSpPr/>
          <p:nvPr/>
        </p:nvSpPr>
        <p:spPr>
          <a:xfrm>
            <a:off x="251520" y="195486"/>
            <a:ext cx="84249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Основные показатели деятельности КДУ области за 2021 год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/>
          <p:nvPr/>
        </p:nvSpPr>
        <p:spPr>
          <a:xfrm>
            <a:off x="179512" y="267494"/>
            <a:ext cx="84249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Основные показатели деятельности ГАУК «СОЦНТ» за 2021 год</a:t>
            </a:r>
            <a:endParaRPr/>
          </a:p>
        </p:txBody>
      </p:sp>
      <p:grpSp>
        <p:nvGrpSpPr>
          <p:cNvPr id="239" name="Google Shape;239;p27"/>
          <p:cNvGrpSpPr/>
          <p:nvPr/>
        </p:nvGrpSpPr>
        <p:grpSpPr>
          <a:xfrm>
            <a:off x="539552" y="-1581049"/>
            <a:ext cx="7992887" cy="6577407"/>
            <a:chOff x="0" y="-2208583"/>
            <a:chExt cx="7992887" cy="6577407"/>
          </a:xfrm>
        </p:grpSpPr>
        <p:sp>
          <p:nvSpPr>
            <p:cNvPr id="240" name="Google Shape;240;p27"/>
            <p:cNvSpPr/>
            <p:nvPr/>
          </p:nvSpPr>
          <p:spPr>
            <a:xfrm rot="5400000">
              <a:off x="5156695" y="-2208583"/>
              <a:ext cx="556936" cy="511544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DE9D8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7"/>
            <p:cNvSpPr txBox="1"/>
            <p:nvPr/>
          </p:nvSpPr>
          <p:spPr>
            <a:xfrm rot="10800000">
              <a:off x="5156695" y="-2208583"/>
              <a:ext cx="556936" cy="5115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Число клубных формирований</a:t>
              </a:r>
              <a:endParaRPr/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0" y="1054"/>
              <a:ext cx="2877439" cy="696171"/>
            </a:xfrm>
            <a:prstGeom prst="roundRect">
              <a:avLst>
                <a:gd name="adj" fmla="val 16667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7"/>
            <p:cNvSpPr txBox="1"/>
            <p:nvPr/>
          </p:nvSpPr>
          <p:spPr>
            <a:xfrm>
              <a:off x="0" y="1054"/>
              <a:ext cx="2877439" cy="696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70475" rIns="140950" bIns="7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21</a:t>
              </a:r>
              <a:endParaRPr/>
            </a:p>
          </p:txBody>
        </p:sp>
        <p:sp>
          <p:nvSpPr>
            <p:cNvPr id="244" name="Google Shape;244;p27"/>
            <p:cNvSpPr/>
            <p:nvPr/>
          </p:nvSpPr>
          <p:spPr>
            <a:xfrm rot="5400000">
              <a:off x="5156695" y="-1477604"/>
              <a:ext cx="556936" cy="511544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DE9D8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7"/>
            <p:cNvSpPr txBox="1"/>
            <p:nvPr/>
          </p:nvSpPr>
          <p:spPr>
            <a:xfrm rot="10800000">
              <a:off x="5156695" y="-1477604"/>
              <a:ext cx="556936" cy="5115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Число участников клубных формирований</a:t>
              </a:r>
              <a:endParaRPr/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0" y="732034"/>
              <a:ext cx="2877439" cy="696171"/>
            </a:xfrm>
            <a:prstGeom prst="roundRect">
              <a:avLst>
                <a:gd name="adj" fmla="val 16667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7"/>
            <p:cNvSpPr txBox="1"/>
            <p:nvPr/>
          </p:nvSpPr>
          <p:spPr>
            <a:xfrm>
              <a:off x="0" y="732034"/>
              <a:ext cx="2877439" cy="696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70475" rIns="140950" bIns="7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355</a:t>
              </a:r>
              <a:endParaRPr/>
            </a:p>
          </p:txBody>
        </p:sp>
        <p:sp>
          <p:nvSpPr>
            <p:cNvPr id="248" name="Google Shape;248;p27"/>
            <p:cNvSpPr/>
            <p:nvPr/>
          </p:nvSpPr>
          <p:spPr>
            <a:xfrm rot="5400000">
              <a:off x="5156695" y="-746624"/>
              <a:ext cx="556936" cy="511544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DE9D8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7"/>
            <p:cNvSpPr txBox="1"/>
            <p:nvPr/>
          </p:nvSpPr>
          <p:spPr>
            <a:xfrm rot="10800000">
              <a:off x="5156695" y="-746624"/>
              <a:ext cx="556936" cy="5115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Количество проведенных мероприятий</a:t>
              </a:r>
              <a:endParaRPr/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0" y="1463014"/>
              <a:ext cx="2877439" cy="696171"/>
            </a:xfrm>
            <a:prstGeom prst="roundRect">
              <a:avLst>
                <a:gd name="adj" fmla="val 16667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7"/>
            <p:cNvSpPr txBox="1"/>
            <p:nvPr/>
          </p:nvSpPr>
          <p:spPr>
            <a:xfrm>
              <a:off x="0" y="1463014"/>
              <a:ext cx="2877439" cy="696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70475" rIns="140950" bIns="7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154</a:t>
              </a:r>
              <a:endParaRPr/>
            </a:p>
          </p:txBody>
        </p:sp>
      </p:grpSp>
      <p:grpSp>
        <p:nvGrpSpPr>
          <p:cNvPr id="252" name="Google Shape;252;p27"/>
          <p:cNvGrpSpPr/>
          <p:nvPr/>
        </p:nvGrpSpPr>
        <p:grpSpPr>
          <a:xfrm>
            <a:off x="539552" y="579191"/>
            <a:ext cx="7992887" cy="6577407"/>
            <a:chOff x="0" y="-2208583"/>
            <a:chExt cx="7992887" cy="6577407"/>
          </a:xfrm>
        </p:grpSpPr>
        <p:sp>
          <p:nvSpPr>
            <p:cNvPr id="253" name="Google Shape;253;p27"/>
            <p:cNvSpPr/>
            <p:nvPr/>
          </p:nvSpPr>
          <p:spPr>
            <a:xfrm rot="5400000">
              <a:off x="5156695" y="-2208583"/>
              <a:ext cx="556936" cy="511544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DE9D8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7"/>
            <p:cNvSpPr txBox="1"/>
            <p:nvPr/>
          </p:nvSpPr>
          <p:spPr>
            <a:xfrm rot="10800000">
              <a:off x="5156695" y="-2208583"/>
              <a:ext cx="556936" cy="5115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75" rIns="137150" bIns="6857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ru-RU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Количество участников мероприятий</a:t>
              </a: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0" y="1054"/>
              <a:ext cx="2877439" cy="696171"/>
            </a:xfrm>
            <a:prstGeom prst="roundRect">
              <a:avLst>
                <a:gd name="adj" fmla="val 16667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7"/>
            <p:cNvSpPr txBox="1"/>
            <p:nvPr/>
          </p:nvSpPr>
          <p:spPr>
            <a:xfrm>
              <a:off x="0" y="1054"/>
              <a:ext cx="2877439" cy="696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66675" rIns="133350" bIns="6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80617</a:t>
              </a:r>
              <a:endPara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 rot="5400000">
              <a:off x="5156695" y="-1477604"/>
              <a:ext cx="556936" cy="511544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DE9D8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7"/>
            <p:cNvSpPr txBox="1"/>
            <p:nvPr/>
          </p:nvSpPr>
          <p:spPr>
            <a:xfrm rot="10800000">
              <a:off x="5156695" y="-1477604"/>
              <a:ext cx="556936" cy="5115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Char char="•"/>
              </a:pPr>
              <a:r>
                <a:rPr lang="ru-RU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Количество проведенных on-line мероприятий</a:t>
              </a:r>
              <a:endParaRPr/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0" y="732034"/>
              <a:ext cx="2877439" cy="696171"/>
            </a:xfrm>
            <a:prstGeom prst="roundRect">
              <a:avLst>
                <a:gd name="adj" fmla="val 16667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7"/>
            <p:cNvSpPr txBox="1"/>
            <p:nvPr/>
          </p:nvSpPr>
          <p:spPr>
            <a:xfrm>
              <a:off x="0" y="732034"/>
              <a:ext cx="2877439" cy="696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66675" rIns="133350" bIns="6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69</a:t>
              </a:r>
              <a:endParaRPr/>
            </a:p>
          </p:txBody>
        </p:sp>
        <p:sp>
          <p:nvSpPr>
            <p:cNvPr id="261" name="Google Shape;261;p27"/>
            <p:cNvSpPr/>
            <p:nvPr/>
          </p:nvSpPr>
          <p:spPr>
            <a:xfrm rot="5400000">
              <a:off x="5156695" y="-746624"/>
              <a:ext cx="556936" cy="511544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DE9D8">
                <a:alpha val="89803"/>
              </a:srgbClr>
            </a:solidFill>
            <a:ln w="25400" cap="flat" cmpd="sng">
              <a:solidFill>
                <a:srgbClr val="CFD7E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7"/>
            <p:cNvSpPr txBox="1"/>
            <p:nvPr/>
          </p:nvSpPr>
          <p:spPr>
            <a:xfrm rot="10800000">
              <a:off x="5156695" y="-746624"/>
              <a:ext cx="556936" cy="5115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Char char="•"/>
              </a:pPr>
              <a:r>
                <a:rPr lang="ru-RU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Количество просмотров on-line мероприятий</a:t>
              </a:r>
              <a:endParaRPr/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0" y="1463014"/>
              <a:ext cx="2877439" cy="696171"/>
            </a:xfrm>
            <a:prstGeom prst="roundRect">
              <a:avLst>
                <a:gd name="adj" fmla="val 16667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7"/>
            <p:cNvSpPr txBox="1"/>
            <p:nvPr/>
          </p:nvSpPr>
          <p:spPr>
            <a:xfrm>
              <a:off x="0" y="1463014"/>
              <a:ext cx="2877439" cy="696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66675" rIns="133350" bIns="6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96124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8"/>
          <p:cNvSpPr/>
          <p:nvPr/>
        </p:nvSpPr>
        <p:spPr>
          <a:xfrm>
            <a:off x="1979712" y="195486"/>
            <a:ext cx="55446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Стейкхолдеры ГАУК «СОЦНТ»</a:t>
            </a:r>
            <a:endParaRPr sz="2000" b="1" i="0" u="none" strike="noStrike" cap="none">
              <a:solidFill>
                <a:srgbClr val="A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28"/>
          <p:cNvPicPr preferRelativeResize="0"/>
          <p:nvPr/>
        </p:nvPicPr>
        <p:blipFill rotWithShape="1">
          <a:blip r:embed="rId4">
            <a:alphaModFix/>
          </a:blip>
          <a:srcRect l="10000" r="14545"/>
          <a:stretch/>
        </p:blipFill>
        <p:spPr>
          <a:xfrm>
            <a:off x="1619672" y="699542"/>
            <a:ext cx="5976664" cy="4176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"/>
          <p:cNvSpPr/>
          <p:nvPr/>
        </p:nvSpPr>
        <p:spPr>
          <a:xfrm>
            <a:off x="1979712" y="195486"/>
            <a:ext cx="55446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SWOT –анализ ГАУК  «СОЦНТ» (фрагмент)</a:t>
            </a:r>
            <a:endParaRPr/>
          </a:p>
        </p:txBody>
      </p:sp>
      <p:pic>
        <p:nvPicPr>
          <p:cNvPr id="276" name="Google Shape;27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3167" y="555526"/>
            <a:ext cx="7728139" cy="4248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0" descr="F:\учеба\экран огней так много золотых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9832" y="1203598"/>
            <a:ext cx="5679011" cy="319543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82" name="Google Shape;282;p30" descr="G:\учеба с компа\логотип огней так много золотых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504" y="1419622"/>
            <a:ext cx="2860427" cy="286042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0"/>
          <p:cNvSpPr/>
          <p:nvPr/>
        </p:nvSpPr>
        <p:spPr>
          <a:xfrm>
            <a:off x="1763688" y="267494"/>
            <a:ext cx="55446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Логотип и баннер Парада достижений народного творчества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/>
          <p:nvPr/>
        </p:nvSpPr>
        <p:spPr>
          <a:xfrm>
            <a:off x="755576" y="195486"/>
            <a:ext cx="756084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План проведения Парада достижений (график Ганта)</a:t>
            </a:r>
            <a:endParaRPr sz="2000" b="1" i="0" u="none" strike="noStrike" cap="none">
              <a:solidFill>
                <a:srgbClr val="A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627534"/>
            <a:ext cx="8424936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1"/>
          <p:cNvSpPr txBox="1"/>
          <p:nvPr/>
        </p:nvSpPr>
        <p:spPr>
          <a:xfrm>
            <a:off x="2458442" y="4659982"/>
            <a:ext cx="37769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Бюджет проекта 999000 рублей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1547664" y="627534"/>
            <a:ext cx="6696744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rgbClr val="A40000"/>
              </a:buClr>
              <a:buSzPts val="2400"/>
              <a:buNone/>
            </a:pPr>
            <a:r>
              <a:rPr lang="ru-RU" sz="2400" i="1">
                <a:solidFill>
                  <a:srgbClr val="A40000"/>
                </a:solidFill>
              </a:rPr>
              <a:t>Культура во многом определяет положение России в мире, поэтому очень важно создавать необходимые условия для приобщения людей к ее богатому наследию и ценностям. Культура несет великую просветительскую, объединяющую миссию, воспитывает в человеке высокие нравственные и гражданские качества.                                                              </a:t>
            </a:r>
            <a:endParaRPr sz="2400">
              <a:solidFill>
                <a:srgbClr val="A40000"/>
              </a:solidFill>
            </a:endParaRPr>
          </a:p>
          <a:p>
            <a:pPr marL="0" lvl="0" indent="0" algn="r" rtl="0">
              <a:spcBef>
                <a:spcPts val="560"/>
              </a:spcBef>
              <a:spcAft>
                <a:spcPts val="0"/>
              </a:spcAft>
              <a:buClr>
                <a:srgbClr val="A40000"/>
              </a:buClr>
              <a:buSzPts val="2800"/>
              <a:buNone/>
            </a:pPr>
            <a:r>
              <a:rPr lang="ru-RU" sz="2800" i="1">
                <a:solidFill>
                  <a:srgbClr val="A40000"/>
                </a:solidFill>
              </a:rPr>
              <a:t>В. В. Путин</a:t>
            </a:r>
            <a:endParaRPr sz="2800">
              <a:solidFill>
                <a:srgbClr val="A4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/>
          <p:nvPr/>
        </p:nvSpPr>
        <p:spPr>
          <a:xfrm>
            <a:off x="996951" y="195263"/>
            <a:ext cx="7891463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 отборочный этап в районах области</a:t>
            </a:r>
            <a:endParaRPr/>
          </a:p>
        </p:txBody>
      </p:sp>
      <p:pic>
        <p:nvPicPr>
          <p:cNvPr id="296" name="Google Shape;296;p32" descr="F:\учеба\парад\фото\_DSC0009.JPG"/>
          <p:cNvPicPr preferRelativeResize="0"/>
          <p:nvPr/>
        </p:nvPicPr>
        <p:blipFill rotWithShape="1">
          <a:blip r:embed="rId4">
            <a:alphaModFix/>
          </a:blip>
          <a:srcRect b="8333"/>
          <a:stretch/>
        </p:blipFill>
        <p:spPr>
          <a:xfrm>
            <a:off x="3203848" y="1995686"/>
            <a:ext cx="2430270" cy="11881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97" name="Google Shape;297;p32" descr="F:\учеба\парад\фото\0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520" y="2139702"/>
            <a:ext cx="2160240" cy="122188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98" name="Google Shape;298;p32" descr="F:\учеба\парад\фото\IMG_039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2200" y="2139702"/>
            <a:ext cx="2160240" cy="11526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99" name="Google Shape;299;p32" descr="F:\учеба\парад\фото\10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1520" y="735547"/>
            <a:ext cx="2160240" cy="11341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00" name="Google Shape;300;p32" descr="F:\учеба\парад\фото\01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59832" y="843558"/>
            <a:ext cx="2698647" cy="9197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01" name="Google Shape;301;p32" descr="F:\учеба\парад\фото\43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72200" y="3579862"/>
            <a:ext cx="2160240" cy="11526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02" name="Google Shape;302;p32" descr="F:\учеба\парад\фото\DSC_0389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1520" y="3579862"/>
            <a:ext cx="2160240" cy="11526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03" name="Google Shape;303;p32" descr="F:\учеба\парад\фото\DSC_0703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03848" y="3507854"/>
            <a:ext cx="2430270" cy="129677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04" name="Google Shape;304;p32" descr="F:\учеба\парад\фото\image-25-04-22-08-04-1.jpe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72200" y="771550"/>
            <a:ext cx="2160240" cy="118208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3"/>
          <p:cNvSpPr txBox="1"/>
          <p:nvPr/>
        </p:nvSpPr>
        <p:spPr>
          <a:xfrm>
            <a:off x="539751" y="195263"/>
            <a:ext cx="7891463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 отборочный этап в районах области</a:t>
            </a:r>
            <a:endParaRPr/>
          </a:p>
        </p:txBody>
      </p:sp>
      <p:pic>
        <p:nvPicPr>
          <p:cNvPr id="310" name="Google Shape;310;p33" descr="F:\учеба\парад\фото\на главную т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699542"/>
            <a:ext cx="2073117" cy="11451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11" name="Google Shape;311;p33" descr="F:\учеба\парад\фото\общая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6176" y="2139701"/>
            <a:ext cx="2160240" cy="119325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12" name="Google Shape;312;p33" descr="F:\учеба\парад\фото\Парад Екатериновка 12.04.22 г (1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03848" y="2139702"/>
            <a:ext cx="2053195" cy="11341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13" name="Google Shape;313;p33" descr="F:\учеба\парад\фото\Парад Екатериновка 12.04.22 г (8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03848" y="699542"/>
            <a:ext cx="2073117" cy="11451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14" name="Google Shape;314;p33" descr="F:\учеба\парад\фото\IMG_0438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56176" y="699542"/>
            <a:ext cx="2160240" cy="119325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15" name="Google Shape;315;p33" descr="F:\учеба\парад\фото\IMG_1020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6961" y="3615865"/>
            <a:ext cx="2086806" cy="11510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16" name="Google Shape;316;p33" descr="F:\учеба\парад\фото\IMG_1032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03848" y="3579862"/>
            <a:ext cx="2053197" cy="11341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17" name="Google Shape;317;p33" descr="F:\учеба\парад\фото\IMG_6337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56176" y="3579861"/>
            <a:ext cx="2160240" cy="119325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18" name="Google Shape;318;p33" descr="F:\учеба\парад\фото\IMG_7351.JPG"/>
          <p:cNvPicPr preferRelativeResize="0"/>
          <p:nvPr/>
        </p:nvPicPr>
        <p:blipFill rotWithShape="1">
          <a:blip r:embed="rId12">
            <a:alphaModFix/>
          </a:blip>
          <a:srcRect b="10980"/>
          <a:stretch/>
        </p:blipFill>
        <p:spPr>
          <a:xfrm>
            <a:off x="395536" y="2211710"/>
            <a:ext cx="2086806" cy="1080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"/>
          <p:cNvSpPr txBox="1"/>
          <p:nvPr/>
        </p:nvSpPr>
        <p:spPr>
          <a:xfrm>
            <a:off x="996951" y="195263"/>
            <a:ext cx="7891463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 отборочный этап в районах области</a:t>
            </a:r>
            <a:endParaRPr/>
          </a:p>
        </p:txBody>
      </p:sp>
      <p:pic>
        <p:nvPicPr>
          <p:cNvPr id="324" name="Google Shape;324;p34" descr="F:\учеба\парад\фото\все вместе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95536" y="3507854"/>
            <a:ext cx="2016575" cy="10790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25" name="Google Shape;325;p34" descr="F:\учеба\парад\фото\гл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309363" y="3381840"/>
            <a:ext cx="2150229" cy="11894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26" name="Google Shape;326;p34" descr="F:\учеба\парад\фото\гл-ЭМР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306952" y="2139702"/>
            <a:ext cx="2116376" cy="11341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27" name="Google Shape;327;p34" descr="F:\учеба\парад\фото\Концерт 19-04-22г-5330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3275856" y="771550"/>
            <a:ext cx="2085768" cy="11144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28" name="Google Shape;328;p34" descr="F:\учеба\парад\фото\Концерт 19-04-22г-6124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395185" y="2139702"/>
            <a:ext cx="2016575" cy="10774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29" name="Google Shape;329;p34" descr="F:\учеба\парад\фото\Концерт 19-04-22г-621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3275856" y="3579862"/>
            <a:ext cx="2223666" cy="118813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30" name="Google Shape;330;p34" descr="F:\учеба\парад\фото\Концерт 19-04-22г-6857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6300192" y="771550"/>
            <a:ext cx="2122590" cy="11341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31" name="Google Shape;331;p34" descr="F:\учеба\парад\фото\Концерт 19-04-22г-6948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395536" y="771550"/>
            <a:ext cx="2021513" cy="1080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32" name="Google Shape;332;p34" descr="F:\учеба\парад\фото\мин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3100099" y="2085696"/>
            <a:ext cx="2586704" cy="129614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5"/>
          <p:cNvSpPr txBox="1"/>
          <p:nvPr/>
        </p:nvSpPr>
        <p:spPr>
          <a:xfrm>
            <a:off x="996951" y="195263"/>
            <a:ext cx="7891463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Онлайн - аудитория ГАУК «СОЦНТ» </a:t>
            </a:r>
            <a:r>
              <a:rPr lang="ru-RU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(подписчики)</a:t>
            </a:r>
            <a:endParaRPr sz="28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9672" y="1131590"/>
            <a:ext cx="6696744" cy="4176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6"/>
          <p:cNvSpPr txBox="1"/>
          <p:nvPr/>
        </p:nvSpPr>
        <p:spPr>
          <a:xfrm>
            <a:off x="996951" y="195263"/>
            <a:ext cx="7891463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Количественные показатели проекта</a:t>
            </a:r>
            <a:endParaRPr/>
          </a:p>
        </p:txBody>
      </p:sp>
      <p:pic>
        <p:nvPicPr>
          <p:cNvPr id="344" name="Google Shape;34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3648" y="843558"/>
            <a:ext cx="7298875" cy="374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7"/>
          <p:cNvSpPr txBox="1"/>
          <p:nvPr/>
        </p:nvSpPr>
        <p:spPr>
          <a:xfrm>
            <a:off x="395537" y="195263"/>
            <a:ext cx="8492878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Гала-концерт и церемония награждения Парада</a:t>
            </a:r>
            <a:endParaRPr sz="28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37" descr="F:\учеба с компа\фото финала\Отбор\IMG_987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840" y="2787774"/>
            <a:ext cx="2592288" cy="17281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51" name="Google Shape;351;p37" descr="F:\учеба с компа\фото финала\Отбор\IMG_009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9053574"/>
            <a:ext cx="2177601" cy="136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7" descr="F:\учеба с компа\фото финала\Отбор\IMG_0185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528" y="915566"/>
            <a:ext cx="2592288" cy="17281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53" name="Google Shape;353;p37" descr="F:\учеба с компа\фото финала\Отбор\IMG_0024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0152" y="915566"/>
            <a:ext cx="2597666" cy="173177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54" name="Google Shape;354;p37" descr="F:\учеба с компа\фото финала\Отбор\IMG_015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3528" y="2787774"/>
            <a:ext cx="2592288" cy="17281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55" name="Google Shape;355;p37" descr="F:\учеба с компа\фото финала\Отбор\IMG_0250.JPG"/>
          <p:cNvPicPr preferRelativeResize="0"/>
          <p:nvPr/>
        </p:nvPicPr>
        <p:blipFill rotWithShape="1">
          <a:blip r:embed="rId9">
            <a:alphaModFix/>
          </a:blip>
          <a:srcRect l="19103" t="8696" b="4348"/>
          <a:stretch/>
        </p:blipFill>
        <p:spPr>
          <a:xfrm>
            <a:off x="3131840" y="915566"/>
            <a:ext cx="2561513" cy="17281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56" name="Google Shape;356;p37" descr="F:\учеба с компа\фото финала\Отбор\IMG_9757.JPG"/>
          <p:cNvPicPr preferRelativeResize="0"/>
          <p:nvPr/>
        </p:nvPicPr>
        <p:blipFill rotWithShape="1">
          <a:blip r:embed="rId10">
            <a:alphaModFix/>
          </a:blip>
          <a:srcRect t="3704" r="11110" b="8332"/>
          <a:stretch/>
        </p:blipFill>
        <p:spPr>
          <a:xfrm>
            <a:off x="5940152" y="2787774"/>
            <a:ext cx="2592288" cy="17101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8"/>
          <p:cNvSpPr txBox="1"/>
          <p:nvPr/>
        </p:nvSpPr>
        <p:spPr>
          <a:xfrm>
            <a:off x="395537" y="195263"/>
            <a:ext cx="8492878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Гала-концерт и церемония награждения Парада</a:t>
            </a:r>
            <a:endParaRPr sz="28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38" descr="F:\учеба с компа\фото финала\Отбор\IMG_001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0152" y="771550"/>
            <a:ext cx="2592287" cy="17281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63" name="Google Shape;363;p38" descr="F:\учеба с компа\фото финала\Отбор\IMG_028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8" y="2931790"/>
            <a:ext cx="2576926" cy="16561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64" name="Google Shape;364;p38" descr="F:\учеба с компа\фото финала\Отбор\IMG_9708.JPG"/>
          <p:cNvPicPr preferRelativeResize="0"/>
          <p:nvPr/>
        </p:nvPicPr>
        <p:blipFill rotWithShape="1">
          <a:blip r:embed="rId6">
            <a:alphaModFix/>
          </a:blip>
          <a:srcRect b="4165"/>
          <a:stretch/>
        </p:blipFill>
        <p:spPr>
          <a:xfrm>
            <a:off x="3131840" y="2931790"/>
            <a:ext cx="2592288" cy="16561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65" name="Google Shape;365;p38" descr="F:\учеба с компа\фото финала\Отбор\IMG_9785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31840" y="771550"/>
            <a:ext cx="2592287" cy="17281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66" name="Google Shape;366;p38" descr="F:\учеба с компа\фото финала\Отбор\IMG_0096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40152" y="2931790"/>
            <a:ext cx="2592288" cy="16561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67" name="Google Shape;367;p38" descr="F:\учеба с компа\фото финала\Отбор\IMG_9892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3528" y="771550"/>
            <a:ext cx="2592286" cy="17281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9"/>
          <p:cNvSpPr txBox="1"/>
          <p:nvPr/>
        </p:nvSpPr>
        <p:spPr>
          <a:xfrm>
            <a:off x="395537" y="195263"/>
            <a:ext cx="8492878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СМИ о Параде достижений народного творчества</a:t>
            </a:r>
            <a:endParaRPr/>
          </a:p>
        </p:txBody>
      </p:sp>
      <p:pic>
        <p:nvPicPr>
          <p:cNvPr id="373" name="Google Shape;373;p39" descr="G:\учеба с компа\Статьи в газетах\статья от 5.05.2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38590">
            <a:off x="354367" y="1082875"/>
            <a:ext cx="2407795" cy="335332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74" name="Google Shape;374;p39" descr="G:\учеба с компа\Статьи в газетах\Регион 64 -25 с.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55235">
            <a:off x="1729643" y="1015334"/>
            <a:ext cx="2407796" cy="33537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75" name="Google Shape;375;p39" descr="G:\учеба с компа\Статьи в газетах\Комсомольская Правда_статья 15 апреля.jpg"/>
          <p:cNvPicPr preferRelativeResize="0"/>
          <p:nvPr/>
        </p:nvPicPr>
        <p:blipFill rotWithShape="1">
          <a:blip r:embed="rId6">
            <a:alphaModFix/>
          </a:blip>
          <a:srcRect t="4799" r="5989"/>
          <a:stretch/>
        </p:blipFill>
        <p:spPr>
          <a:xfrm rot="727905">
            <a:off x="6058784" y="1155052"/>
            <a:ext cx="2401891" cy="34400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76" name="Google Shape;376;p39" descr="G:\учеба с компа\Статьи в газетах\СОГ 19.04.22 - 18 стр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33000">
            <a:off x="4622275" y="991190"/>
            <a:ext cx="2446099" cy="34592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0"/>
          <p:cNvSpPr/>
          <p:nvPr/>
        </p:nvSpPr>
        <p:spPr>
          <a:xfrm>
            <a:off x="611560" y="1635646"/>
            <a:ext cx="8348073" cy="755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25" tIns="38950" rIns="77925" bIns="389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i="0" u="none" strike="noStrike" cap="none">
                <a:solidFill>
                  <a:srgbClr val="921A1D"/>
                </a:solidFill>
                <a:latin typeface="Calibri"/>
                <a:ea typeface="Calibri"/>
                <a:cs typeface="Calibri"/>
                <a:sym typeface="Calibri"/>
              </a:rPr>
              <a:t>Внедрение on-line формата проведения культурных мероприятий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i="0" u="none" strike="noStrike" cap="none">
                <a:solidFill>
                  <a:srgbClr val="921A1D"/>
                </a:solidFill>
                <a:latin typeface="Calibri"/>
                <a:ea typeface="Calibri"/>
                <a:cs typeface="Calibri"/>
                <a:sym typeface="Calibri"/>
              </a:rPr>
              <a:t>в ГАУК «Саратовский областной центр народного творчества»</a:t>
            </a:r>
            <a:endParaRPr/>
          </a:p>
        </p:txBody>
      </p:sp>
      <p:sp>
        <p:nvSpPr>
          <p:cNvPr id="382" name="Google Shape;382;p40"/>
          <p:cNvSpPr txBox="1"/>
          <p:nvPr/>
        </p:nvSpPr>
        <p:spPr>
          <a:xfrm>
            <a:off x="326781" y="3374232"/>
            <a:ext cx="8568103" cy="1309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25" tIns="38950" rIns="77925" bIns="3895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921A1D"/>
                </a:solidFill>
                <a:latin typeface="Calibri"/>
                <a:ea typeface="Calibri"/>
                <a:cs typeface="Calibri"/>
                <a:sym typeface="Calibri"/>
              </a:rPr>
              <a:t>Автор работы: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921A1D"/>
                </a:solidFill>
                <a:latin typeface="Calibri"/>
                <a:ea typeface="Calibri"/>
                <a:cs typeface="Calibri"/>
                <a:sym typeface="Calibri"/>
              </a:rPr>
              <a:t>Погуляев Петр Валентинович</a:t>
            </a:r>
            <a:endParaRPr sz="1600" b="1" i="0" u="none" strike="noStrike" cap="none">
              <a:solidFill>
                <a:srgbClr val="921A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921A1D"/>
                </a:solidFill>
                <a:latin typeface="Calibri"/>
                <a:ea typeface="Calibri"/>
                <a:cs typeface="Calibri"/>
                <a:sym typeface="Calibri"/>
              </a:rPr>
              <a:t>Руководитель: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921A1D"/>
                </a:solidFill>
                <a:latin typeface="Calibri"/>
                <a:ea typeface="Calibri"/>
                <a:cs typeface="Calibri"/>
                <a:sym typeface="Calibri"/>
              </a:rPr>
              <a:t>кандидат экономических наук, доцент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921A1D"/>
                </a:solidFill>
                <a:latin typeface="Calibri"/>
                <a:ea typeface="Calibri"/>
                <a:cs typeface="Calibri"/>
                <a:sym typeface="Calibri"/>
              </a:rPr>
              <a:t>Паничкина Галина Георгиевна</a:t>
            </a:r>
            <a:endParaRPr sz="1600" b="1" i="0" u="none" strike="noStrike" cap="none">
              <a:solidFill>
                <a:srgbClr val="921A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0"/>
          <p:cNvSpPr txBox="1"/>
          <p:nvPr/>
        </p:nvSpPr>
        <p:spPr>
          <a:xfrm>
            <a:off x="3736731" y="4655344"/>
            <a:ext cx="1822938" cy="31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925" tIns="38950" rIns="77925" bIns="38950" anchor="t" anchorCtr="0">
            <a:spAutoFit/>
          </a:bodyPr>
          <a:lstStyle/>
          <a:p>
            <a:pPr marL="0" marR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1" u="none" strike="noStrike" cap="none">
                <a:solidFill>
                  <a:srgbClr val="951A1D"/>
                </a:solidFill>
                <a:latin typeface="Calibri"/>
                <a:ea typeface="Calibri"/>
                <a:cs typeface="Calibri"/>
                <a:sym typeface="Calibri"/>
              </a:rPr>
              <a:t>Саратов, 2022</a:t>
            </a:r>
            <a:endParaRPr sz="140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40" descr="D:\D Диск\Документы стар комп Лукъянов\логотип СОЦНТ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624" y="195486"/>
            <a:ext cx="797636" cy="792088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0"/>
          <p:cNvSpPr txBox="1">
            <a:spLocks noGrp="1"/>
          </p:cNvSpPr>
          <p:nvPr>
            <p:ph type="ctrTitle"/>
          </p:nvPr>
        </p:nvSpPr>
        <p:spPr>
          <a:xfrm>
            <a:off x="1979712" y="0"/>
            <a:ext cx="6984776" cy="105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A40000"/>
                </a:solidFill>
                <a:latin typeface="Corsiva"/>
                <a:ea typeface="Corsiva"/>
                <a:cs typeface="Corsiva"/>
                <a:sym typeface="Corsiva"/>
              </a:rPr>
              <a:t>ГАУК «Саратовский областной центр </a:t>
            </a:r>
            <a:br>
              <a:rPr lang="ru-RU" sz="2400" b="1">
                <a:solidFill>
                  <a:srgbClr val="A40000"/>
                </a:solidFill>
                <a:latin typeface="Corsiva"/>
                <a:ea typeface="Corsiva"/>
                <a:cs typeface="Corsiva"/>
                <a:sym typeface="Corsiva"/>
              </a:rPr>
            </a:br>
            <a:r>
              <a:rPr lang="ru-RU" sz="2400" b="1">
                <a:solidFill>
                  <a:srgbClr val="A40000"/>
                </a:solidFill>
                <a:latin typeface="Corsiva"/>
                <a:ea typeface="Corsiva"/>
                <a:cs typeface="Corsiva"/>
                <a:sym typeface="Corsiva"/>
              </a:rPr>
              <a:t>народного творчества имени Л.А. Руслановой»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 descr="G:\учеба с компа\для презентации\2022-10-18_09-24-48.png"/>
          <p:cNvPicPr preferRelativeResize="0"/>
          <p:nvPr/>
        </p:nvPicPr>
        <p:blipFill rotWithShape="1">
          <a:blip r:embed="rId4">
            <a:alphaModFix/>
          </a:blip>
          <a:srcRect t="19584" b="1424"/>
          <a:stretch/>
        </p:blipFill>
        <p:spPr>
          <a:xfrm>
            <a:off x="755576" y="843558"/>
            <a:ext cx="7344816" cy="404539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98" name="Google Shape;98;p15"/>
          <p:cNvSpPr/>
          <p:nvPr/>
        </p:nvSpPr>
        <p:spPr>
          <a:xfrm>
            <a:off x="467544" y="195486"/>
            <a:ext cx="784887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Итоги рейтинга информационной активности регионов за 2020 год на сайте «PRO.Культура.РФ»</a:t>
            </a:r>
            <a:endParaRPr/>
          </a:p>
        </p:txBody>
      </p:sp>
      <p:sp>
        <p:nvSpPr>
          <p:cNvPr id="99" name="Google Shape;99;p15"/>
          <p:cNvSpPr/>
          <p:nvPr/>
        </p:nvSpPr>
        <p:spPr>
          <a:xfrm>
            <a:off x="1331640" y="4227934"/>
            <a:ext cx="1080120" cy="216024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/>
          <p:nvPr/>
        </p:nvSpPr>
        <p:spPr>
          <a:xfrm>
            <a:off x="467544" y="195486"/>
            <a:ext cx="784887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Итоги рейтинга информационной активности регионов за 2021 год на сайте «PRO.Культура.РФ»</a:t>
            </a:r>
            <a:endParaRPr/>
          </a:p>
        </p:txBody>
      </p:sp>
      <p:pic>
        <p:nvPicPr>
          <p:cNvPr id="105" name="Google Shape;105;p16" descr="G:\учеба с компа\для презентации\2022-10-18_09-27-54.png"/>
          <p:cNvPicPr preferRelativeResize="0"/>
          <p:nvPr/>
        </p:nvPicPr>
        <p:blipFill rotWithShape="1">
          <a:blip r:embed="rId4">
            <a:alphaModFix/>
          </a:blip>
          <a:srcRect t="7604" b="3679"/>
          <a:stretch/>
        </p:blipFill>
        <p:spPr>
          <a:xfrm>
            <a:off x="467544" y="843557"/>
            <a:ext cx="7776864" cy="388843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06" name="Google Shape;106;p16"/>
          <p:cNvSpPr/>
          <p:nvPr/>
        </p:nvSpPr>
        <p:spPr>
          <a:xfrm>
            <a:off x="611560" y="3147814"/>
            <a:ext cx="1080120" cy="216024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/>
          <p:nvPr/>
        </p:nvSpPr>
        <p:spPr>
          <a:xfrm>
            <a:off x="467544" y="195486"/>
            <a:ext cx="784887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Карта активности учреждений культуры Саратовской области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в 2022 году на сайте «PRO.Культура.РФ»</a:t>
            </a:r>
            <a:endParaRPr/>
          </a:p>
        </p:txBody>
      </p:sp>
      <p:pic>
        <p:nvPicPr>
          <p:cNvPr id="112" name="Google Shape;112;p17" descr="G:\учеба с компа\для презентации\2022-10-18_09-32-16.png"/>
          <p:cNvPicPr preferRelativeResize="0"/>
          <p:nvPr/>
        </p:nvPicPr>
        <p:blipFill rotWithShape="1">
          <a:blip r:embed="rId4">
            <a:alphaModFix/>
          </a:blip>
          <a:srcRect l="2570" t="35591" r="2331"/>
          <a:stretch/>
        </p:blipFill>
        <p:spPr>
          <a:xfrm>
            <a:off x="251520" y="843558"/>
            <a:ext cx="8280920" cy="38164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>
            <a:off x="467544" y="195486"/>
            <a:ext cx="78488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        Интернет-ресурсы ГАУК «СОЦНТ»</a:t>
            </a:r>
            <a:endParaRPr/>
          </a:p>
        </p:txBody>
      </p:sp>
      <p:pic>
        <p:nvPicPr>
          <p:cNvPr id="118" name="Google Shape;118;p18" descr="G:\учеба с компа\мы в соц сетях плакат а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7664" y="555526"/>
            <a:ext cx="6591233" cy="429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9"/>
          <p:cNvGrpSpPr/>
          <p:nvPr/>
        </p:nvGrpSpPr>
        <p:grpSpPr>
          <a:xfrm>
            <a:off x="1403648" y="556417"/>
            <a:ext cx="7272808" cy="3886649"/>
            <a:chOff x="0" y="144907"/>
            <a:chExt cx="7272808" cy="3886649"/>
          </a:xfrm>
        </p:grpSpPr>
        <p:sp>
          <p:nvSpPr>
            <p:cNvPr id="124" name="Google Shape;124;p19"/>
            <p:cNvSpPr/>
            <p:nvPr/>
          </p:nvSpPr>
          <p:spPr>
            <a:xfrm>
              <a:off x="0" y="144907"/>
              <a:ext cx="7272808" cy="719549"/>
            </a:xfrm>
            <a:prstGeom prst="roundRect">
              <a:avLst>
                <a:gd name="adj" fmla="val 16667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9"/>
            <p:cNvSpPr txBox="1"/>
            <p:nvPr/>
          </p:nvSpPr>
          <p:spPr>
            <a:xfrm>
              <a:off x="0" y="144907"/>
              <a:ext cx="7272808" cy="719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Задачи итоговой аттестационной работы:</a:t>
              </a:r>
              <a:endPara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9"/>
            <p:cNvSpPr/>
            <p:nvPr/>
          </p:nvSpPr>
          <p:spPr>
            <a:xfrm>
              <a:off x="0" y="864457"/>
              <a:ext cx="7272808" cy="3167099"/>
            </a:xfrm>
            <a:prstGeom prst="rect">
              <a:avLst/>
            </a:prstGeom>
            <a:solidFill>
              <a:srgbClr val="FD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9"/>
            <p:cNvSpPr txBox="1"/>
            <p:nvPr/>
          </p:nvSpPr>
          <p:spPr>
            <a:xfrm>
              <a:off x="0" y="864457"/>
              <a:ext cx="7272808" cy="3167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0900" tIns="25400" rIns="142225" bIns="254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ru-RU" sz="2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Определить место учреждения на рынке услуг Саратовской области;</a:t>
              </a:r>
              <a:endPara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ru-RU" sz="2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Проанализировать конкурентоспособность и особенности функционирования учреждения;</a:t>
              </a:r>
              <a:endPara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ru-RU" sz="2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Изучить факторы внутренней и внешней среды учреждения;</a:t>
              </a:r>
              <a:endPara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ru-RU" sz="2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Провести диагностику проблем;</a:t>
              </a:r>
              <a:endPara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ru-RU" sz="2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Разработать проект, позволяющий найти новые методы работы организации;</a:t>
              </a:r>
              <a:endPara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ru-RU" sz="2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Дать оценку жизнеспособности данного проекта.</a:t>
              </a:r>
              <a:endPara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/>
          <p:nvPr/>
        </p:nvSpPr>
        <p:spPr>
          <a:xfrm>
            <a:off x="1763688" y="267494"/>
            <a:ext cx="662473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ГАУК «Саратовский областной центр народного творчества имени Л.А. Руслановой»</a:t>
            </a:r>
            <a:endParaRPr/>
          </a:p>
        </p:txBody>
      </p:sp>
      <p:pic>
        <p:nvPicPr>
          <p:cNvPr id="133" name="Google Shape;133;p20" descr="G:\учеба с компа\56 (1).png"/>
          <p:cNvPicPr preferRelativeResize="0"/>
          <p:nvPr/>
        </p:nvPicPr>
        <p:blipFill rotWithShape="1">
          <a:blip r:embed="rId4">
            <a:alphaModFix/>
          </a:blip>
          <a:srcRect l="26415" t="13417" r="21698" b="36268"/>
          <a:stretch/>
        </p:blipFill>
        <p:spPr>
          <a:xfrm>
            <a:off x="1355642" y="856649"/>
            <a:ext cx="7176798" cy="3914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/>
          <p:nvPr/>
        </p:nvSpPr>
        <p:spPr>
          <a:xfrm>
            <a:off x="179512" y="267494"/>
            <a:ext cx="84249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>
                <a:solidFill>
                  <a:srgbClr val="A40000"/>
                </a:solidFill>
                <a:latin typeface="Arial"/>
                <a:ea typeface="Arial"/>
                <a:cs typeface="Arial"/>
                <a:sym typeface="Arial"/>
              </a:rPr>
              <a:t>Сеть учреждений культурно-досугового типа на 01.01.22</a:t>
            </a:r>
            <a:endParaRPr/>
          </a:p>
        </p:txBody>
      </p:sp>
      <p:grpSp>
        <p:nvGrpSpPr>
          <p:cNvPr id="139" name="Google Shape;139;p21"/>
          <p:cNvGrpSpPr/>
          <p:nvPr/>
        </p:nvGrpSpPr>
        <p:grpSpPr>
          <a:xfrm>
            <a:off x="1043594" y="699542"/>
            <a:ext cx="7131002" cy="3823175"/>
            <a:chOff x="144002" y="0"/>
            <a:chExt cx="7131002" cy="3823175"/>
          </a:xfrm>
        </p:grpSpPr>
        <p:sp>
          <p:nvSpPr>
            <p:cNvPr id="140" name="Google Shape;140;p21"/>
            <p:cNvSpPr/>
            <p:nvPr/>
          </p:nvSpPr>
          <p:spPr>
            <a:xfrm>
              <a:off x="2715598" y="0"/>
              <a:ext cx="1983100" cy="1983100"/>
            </a:xfrm>
            <a:prstGeom prst="ellipse">
              <a:avLst/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1"/>
            <p:cNvSpPr txBox="1"/>
            <p:nvPr/>
          </p:nvSpPr>
          <p:spPr>
            <a:xfrm>
              <a:off x="2715598" y="0"/>
              <a:ext cx="1983100" cy="198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909</a:t>
              </a:r>
              <a:r>
                <a:rPr lang="ru-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клубных учреждений</a:t>
              </a:r>
              <a:endParaRPr/>
            </a:p>
          </p:txBody>
        </p:sp>
        <p:sp>
          <p:nvSpPr>
            <p:cNvPr id="142" name="Google Shape;142;p21"/>
            <p:cNvSpPr/>
            <p:nvPr/>
          </p:nvSpPr>
          <p:spPr>
            <a:xfrm rot="7732449">
              <a:off x="1736735" y="2169872"/>
              <a:ext cx="1585382" cy="565183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1"/>
            <p:cNvSpPr/>
            <p:nvPr/>
          </p:nvSpPr>
          <p:spPr>
            <a:xfrm>
              <a:off x="828940" y="2316016"/>
              <a:ext cx="2405967" cy="1507156"/>
            </a:xfrm>
            <a:prstGeom prst="roundRect">
              <a:avLst>
                <a:gd name="adj" fmla="val 10000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1"/>
            <p:cNvSpPr txBox="1"/>
            <p:nvPr/>
          </p:nvSpPr>
          <p:spPr>
            <a:xfrm>
              <a:off x="828940" y="2316016"/>
              <a:ext cx="2405967" cy="150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b="1" i="1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15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i="1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Домов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i="1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кино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1"/>
            <p:cNvSpPr/>
            <p:nvPr/>
          </p:nvSpPr>
          <p:spPr>
            <a:xfrm rot="10336217">
              <a:off x="1255455" y="960633"/>
              <a:ext cx="1473692" cy="565183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1"/>
            <p:cNvSpPr/>
            <p:nvPr/>
          </p:nvSpPr>
          <p:spPr>
            <a:xfrm>
              <a:off x="144002" y="576065"/>
              <a:ext cx="2070625" cy="1517193"/>
            </a:xfrm>
            <a:prstGeom prst="roundRect">
              <a:avLst>
                <a:gd name="adj" fmla="val 10000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1"/>
            <p:cNvSpPr txBox="1"/>
            <p:nvPr/>
          </p:nvSpPr>
          <p:spPr>
            <a:xfrm>
              <a:off x="144002" y="576065"/>
              <a:ext cx="2070625" cy="15171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85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районных и городских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Домов культуры</a:t>
              </a:r>
              <a:endParaRPr/>
            </a:p>
          </p:txBody>
        </p:sp>
        <p:sp>
          <p:nvSpPr>
            <p:cNvPr id="148" name="Google Shape;148;p21"/>
            <p:cNvSpPr/>
            <p:nvPr/>
          </p:nvSpPr>
          <p:spPr>
            <a:xfrm rot="3068605">
              <a:off x="4091823" y="2169963"/>
              <a:ext cx="1584761" cy="565183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1"/>
            <p:cNvSpPr/>
            <p:nvPr/>
          </p:nvSpPr>
          <p:spPr>
            <a:xfrm>
              <a:off x="4258764" y="2316019"/>
              <a:ext cx="2245116" cy="1507156"/>
            </a:xfrm>
            <a:prstGeom prst="roundRect">
              <a:avLst>
                <a:gd name="adj" fmla="val 10000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1"/>
            <p:cNvSpPr txBox="1"/>
            <p:nvPr/>
          </p:nvSpPr>
          <p:spPr>
            <a:xfrm>
              <a:off x="4258764" y="2316019"/>
              <a:ext cx="2245116" cy="150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b="1" i="1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23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i="1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передвижных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i="1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клубных учреждения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 rot="426276">
              <a:off x="4709836" y="880613"/>
              <a:ext cx="1466611" cy="565183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B1C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1"/>
            <p:cNvSpPr/>
            <p:nvPr/>
          </p:nvSpPr>
          <p:spPr>
            <a:xfrm>
              <a:off x="5187273" y="552557"/>
              <a:ext cx="2087731" cy="1507156"/>
            </a:xfrm>
            <a:prstGeom prst="roundRect">
              <a:avLst>
                <a:gd name="adj" fmla="val 10000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1"/>
            <p:cNvSpPr txBox="1"/>
            <p:nvPr/>
          </p:nvSpPr>
          <p:spPr>
            <a:xfrm>
              <a:off x="5187273" y="552557"/>
              <a:ext cx="2087731" cy="1507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b="1" i="1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786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i="1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сельских учреждений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79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97480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</Words>
  <Application>Microsoft Office PowerPoint</Application>
  <PresentationFormat>Экран (16:9)</PresentationFormat>
  <Paragraphs>92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Calibri</vt:lpstr>
      <vt:lpstr>Corsiva</vt:lpstr>
      <vt:lpstr>Arial</vt:lpstr>
      <vt:lpstr>Times New Roman</vt:lpstr>
      <vt:lpstr>1_Тема Office</vt:lpstr>
      <vt:lpstr>ГАУК «Саратовский областной центр  народного творчества имени Л.А. Руслановой»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ГАУК «Саратовский областной центр  народного творчества имени Л.А. Руслановой»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ГАУК «Саратовский областной центр  народного творчества имени Л.А. Руслановой»</dc:title>
  <dc:creator>1</dc:creator>
  <cp:lastModifiedBy>Моисеенко Наталья Владимировна</cp:lastModifiedBy>
  <cp:revision>1</cp:revision>
  <dcterms:modified xsi:type="dcterms:W3CDTF">2022-12-16T04:41:58Z</dcterms:modified>
</cp:coreProperties>
</file>