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9" r:id="rId1"/>
  </p:sldMasterIdLst>
  <p:sldIdLst>
    <p:sldId id="256" r:id="rId2"/>
    <p:sldId id="275" r:id="rId3"/>
    <p:sldId id="286" r:id="rId4"/>
    <p:sldId id="276" r:id="rId5"/>
    <p:sldId id="277" r:id="rId6"/>
    <p:sldId id="257" r:id="rId7"/>
    <p:sldId id="258" r:id="rId8"/>
    <p:sldId id="280" r:id="rId9"/>
    <p:sldId id="281" r:id="rId10"/>
    <p:sldId id="259" r:id="rId11"/>
    <p:sldId id="282" r:id="rId12"/>
    <p:sldId id="261" r:id="rId13"/>
    <p:sldId id="262" r:id="rId14"/>
    <p:sldId id="263" r:id="rId15"/>
    <p:sldId id="264" r:id="rId16"/>
    <p:sldId id="285" r:id="rId17"/>
    <p:sldId id="265" r:id="rId18"/>
    <p:sldId id="284" r:id="rId19"/>
    <p:sldId id="266" r:id="rId20"/>
    <p:sldId id="268" r:id="rId21"/>
    <p:sldId id="270" r:id="rId22"/>
    <p:sldId id="274" r:id="rId23"/>
    <p:sldId id="272" r:id="rId24"/>
    <p:sldId id="273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B743DC4-3C2E-4144-96A9-06E6887F1F93}">
          <p14:sldIdLst>
            <p14:sldId id="256"/>
            <p14:sldId id="275"/>
            <p14:sldId id="286"/>
            <p14:sldId id="276"/>
            <p14:sldId id="277"/>
            <p14:sldId id="257"/>
            <p14:sldId id="258"/>
            <p14:sldId id="280"/>
            <p14:sldId id="281"/>
            <p14:sldId id="259"/>
            <p14:sldId id="282"/>
            <p14:sldId id="261"/>
            <p14:sldId id="262"/>
            <p14:sldId id="263"/>
            <p14:sldId id="264"/>
            <p14:sldId id="285"/>
            <p14:sldId id="265"/>
            <p14:sldId id="284"/>
            <p14:sldId id="266"/>
            <p14:sldId id="268"/>
            <p14:sldId id="270"/>
            <p14:sldId id="274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73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93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96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45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6245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1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28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2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1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80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16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2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37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13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25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35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BD52-4420-437C-A9B7-19FD2EAB4F13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5CEF6A-5202-42B8-A718-32DCF688F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3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  <p:sldLayoutId id="2147484462" r:id="rId13"/>
    <p:sldLayoutId id="2147484463" r:id="rId14"/>
    <p:sldLayoutId id="2147484464" r:id="rId15"/>
    <p:sldLayoutId id="21474844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4000">
              <a:schemeClr val="bg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4506E-5BD8-13C6-4292-E9175CF56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18" y="2404533"/>
            <a:ext cx="10908146" cy="2119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ПРОЕКТ МЕРОПРИЯТИЙ ПО РАСШИРЕНИЮ АССОРТИМЕНТА СЕТИ ЗАПРАВОЧНЫХ СТАНЦИЙ ООО «РН-ВОЛГОГРАД» </a:t>
            </a:r>
            <a:br>
              <a:rPr lang="ru-RU" sz="3200" b="1" dirty="0"/>
            </a:br>
            <a:r>
              <a:rPr lang="ru-RU" sz="3200" b="1" dirty="0"/>
              <a:t>В ГОРОДЕ ВОЛГОГРАД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708A98-AFAD-1D6B-453D-E5A392A3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138" y="3986488"/>
            <a:ext cx="10949049" cy="109689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Реконструкция автозаправочной станции в многотопливную с размещением участка реализации КПГ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94ECA0-14A8-0435-0F73-131C4758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171" y="188999"/>
            <a:ext cx="2726981" cy="1813423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2A1B590E-73E8-5ABF-3B76-C897E949E023}"/>
              </a:ext>
            </a:extLst>
          </p:cNvPr>
          <p:cNvSpPr txBox="1">
            <a:spLocks/>
          </p:cNvSpPr>
          <p:nvPr/>
        </p:nvSpPr>
        <p:spPr>
          <a:xfrm>
            <a:off x="8377381" y="5032473"/>
            <a:ext cx="2170545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1200" dirty="0"/>
              <a:t>Беднарчук А.З.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17B00BD0-84A5-D1B7-2C04-B67A3069889B}"/>
              </a:ext>
            </a:extLst>
          </p:cNvPr>
          <p:cNvSpPr txBox="1">
            <a:spLocks/>
          </p:cNvSpPr>
          <p:nvPr/>
        </p:nvSpPr>
        <p:spPr>
          <a:xfrm>
            <a:off x="6958954" y="4926608"/>
            <a:ext cx="4380677" cy="1738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</a:rPr>
              <a:t>Выполнил </a:t>
            </a:r>
            <a:r>
              <a:rPr lang="ru-RU" sz="2400" dirty="0" err="1">
                <a:solidFill>
                  <a:schemeClr val="tx1"/>
                </a:solidFill>
              </a:rPr>
              <a:t>Беднарчук</a:t>
            </a:r>
            <a:r>
              <a:rPr lang="ru-RU" sz="2400" dirty="0">
                <a:solidFill>
                  <a:schemeClr val="tx1"/>
                </a:solidFill>
              </a:rPr>
              <a:t> А.З.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Руководитель д.э.н., профессор</a:t>
            </a:r>
          </a:p>
          <a:p>
            <a:r>
              <a:rPr lang="ru-RU" sz="2400" dirty="0">
                <a:solidFill>
                  <a:schemeClr val="tx1"/>
                </a:solidFill>
              </a:rPr>
              <a:t>Фоменко А.В.</a:t>
            </a: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0106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6F200-94F3-C2F1-3CCA-7474D417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20" y="205839"/>
            <a:ext cx="8019308" cy="698402"/>
          </a:xfrm>
        </p:spPr>
        <p:txBody>
          <a:bodyPr>
            <a:noAutofit/>
          </a:bodyPr>
          <a:lstStyle/>
          <a:p>
            <a:r>
              <a:rPr lang="ru-RU" sz="3200" b="1" dirty="0"/>
              <a:t>ПОТРЕБИТЕЛЬ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25A945-CC44-7866-01FC-1F49B07F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71419"/>
            <a:ext cx="9094627" cy="4921757"/>
          </a:xfrm>
        </p:spPr>
        <p:txBody>
          <a:bodyPr>
            <a:normAutofit/>
          </a:bodyPr>
          <a:lstStyle/>
          <a:p>
            <a:r>
              <a:rPr lang="ru-RU" sz="2800" dirty="0"/>
              <a:t>Исходя из стоимости установки газового оборудования в размере 73 тыс. рублей и годового пробега порядка 15-20 тыс. км </a:t>
            </a:r>
            <a:r>
              <a:rPr lang="ru-RU" sz="2800" b="1" i="1" dirty="0"/>
              <a:t>окупаемость</a:t>
            </a:r>
            <a:r>
              <a:rPr lang="ru-RU" sz="2800" dirty="0"/>
              <a:t> перехода на КПГ составляет в среднем </a:t>
            </a:r>
            <a:r>
              <a:rPr lang="ru-RU" sz="2800" b="1" i="1" dirty="0"/>
              <a:t>около 2 х лет </a:t>
            </a:r>
            <a:r>
              <a:rPr lang="ru-RU" sz="2800" dirty="0"/>
              <a:t>.</a:t>
            </a:r>
          </a:p>
          <a:p>
            <a:r>
              <a:rPr lang="ru-RU" sz="2800" dirty="0"/>
              <a:t>При наличии явной экономической выгоды от перехода на КПГ для потребителя существует основной </a:t>
            </a:r>
            <a:r>
              <a:rPr lang="ru-RU" sz="2800" b="1" i="1" dirty="0"/>
              <a:t>сдерживающий фактор обеспеченность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16746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0" u="none" strike="noStrike" baseline="0" dirty="0"/>
              <a:t>ОКУПАЕМОСТЬ ДЛЯ ЭКСПЛУАТАНТА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142328-2BF2-E878-90BA-9CADB714EC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987" y="1448790"/>
            <a:ext cx="11777186" cy="5130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6">
            <a:extLst>
              <a:ext uri="{FF2B5EF4-FFF2-40B4-BE49-F238E27FC236}">
                <a16:creationId xmlns:a16="http://schemas.microsoft.com/office/drawing/2014/main" xmlns="" id="{8AD6293F-5AEE-DFE8-7992-EE51E49D6B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36" y="1080656"/>
            <a:ext cx="4256232" cy="5080212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D20C7-A40B-C1C6-5595-02C5F498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36" y="182089"/>
            <a:ext cx="10623884" cy="471055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/>
              <a:t>МЕСТО РАСПОЛОЖЕНИЯ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6705A9-6617-B279-3C95-149649B55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262" y="1080655"/>
            <a:ext cx="6709702" cy="577734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u="sng" dirty="0">
                <a:latin typeface="Franklin Gothic Book" panose="020B0503020102020204" pitchFamily="34" charset="0"/>
              </a:rPr>
              <a:t>Критерии выбора площадки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Franklin Gothic Book" panose="020B0503020102020204" pitchFamily="34" charset="0"/>
              </a:rPr>
              <a:t>Близость основных потребителей–выгодное расположение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Franklin Gothic Book" panose="020B0503020102020204" pitchFamily="34" charset="0"/>
              </a:rPr>
              <a:t>для заправки локального и промышленного транспорта, высокий автомобильный трафик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Franklin Gothic Book" panose="020B0503020102020204" pitchFamily="34" charset="0"/>
              </a:rPr>
              <a:t>Возможность технологического присоединения к сети газораспределения.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Franklin Gothic Book" panose="020B0503020102020204" pitchFamily="34" charset="0"/>
              </a:rPr>
              <a:t>Соблюдение действующих норм безопасности при размещении объекта.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Franklin Gothic Book" panose="020B0503020102020204" pitchFamily="34" charset="0"/>
              </a:rPr>
              <a:t>Географический центр Волгограда.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Franklin Gothic Book" panose="020B0503020102020204" pitchFamily="34" charset="0"/>
              </a:rPr>
              <a:t>Рядом крупный торговый центр Мармелад.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Franklin Gothic Book" panose="020B0503020102020204" pitchFamily="34" charset="0"/>
              </a:rPr>
              <a:t>Мемориальный комплекс федерального значения Мамаев Курган.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Franklin Gothic Book" panose="020B0503020102020204" pitchFamily="34" charset="0"/>
              </a:rPr>
              <a:t>Крупный региональный логистический комплекс «СОЛНЕЧНЫЙ». 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Franklin Gothic Book" panose="020B0503020102020204" pitchFamily="34" charset="0"/>
              </a:rPr>
              <a:t>Основная автомагистраль города 2-ая Продольная магистраль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Franklin Gothic Book" panose="020B0503020102020204" pitchFamily="34" charset="0"/>
              </a:rPr>
              <a:t>Транспортное кольцо -возможность заезда/выезда с любого направления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Franklin Gothic Book" panose="020B0503020102020204" pitchFamily="34" charset="0"/>
              </a:rPr>
              <a:t>Приближенность к крупнейшим потребителям КПГ (автобусный парк)</a:t>
            </a:r>
          </a:p>
          <a:p>
            <a:pPr>
              <a:lnSpc>
                <a:spcPct val="110000"/>
              </a:lnSpc>
            </a:pPr>
            <a:endParaRPr lang="ru-RU" sz="2700" dirty="0"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  <p:sp>
        <p:nvSpPr>
          <p:cNvPr id="12" name="Скругленная прямоугольная выноска 21">
            <a:extLst>
              <a:ext uri="{FF2B5EF4-FFF2-40B4-BE49-F238E27FC236}">
                <a16:creationId xmlns:a16="http://schemas.microsoft.com/office/drawing/2014/main" xmlns="" id="{60DF36FB-53A3-6AA6-50BA-560F35139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4740" y="2539211"/>
            <a:ext cx="1154430" cy="471055"/>
          </a:xfrm>
          <a:prstGeom prst="wedgeRoundRectCallout">
            <a:avLst>
              <a:gd name="adj1" fmla="val -114640"/>
              <a:gd name="adj2" fmla="val 150386"/>
              <a:gd name="adj3" fmla="val 16667"/>
            </a:avLst>
          </a:prstGeom>
          <a:solidFill>
            <a:srgbClr val="F8FE02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7718" tIns="48860" rIns="97718" bIns="48860" anchor="ctr">
            <a:noAutofit/>
          </a:bodyPr>
          <a:lstStyle/>
          <a:p>
            <a:pPr algn="ctr" fontAlgn="base">
              <a:spcAft>
                <a:spcPts val="0"/>
              </a:spcAft>
            </a:pPr>
            <a:endParaRPr lang="ru-RU" sz="700" b="1" kern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 algn="ctr" fontAlgn="base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Проектируемый объект</a:t>
            </a:r>
            <a:endParaRPr lang="ru-RU" sz="10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Скругленная прямоугольная выноска 16">
            <a:extLst>
              <a:ext uri="{FF2B5EF4-FFF2-40B4-BE49-F238E27FC236}">
                <a16:creationId xmlns:a16="http://schemas.microsoft.com/office/drawing/2014/main" xmlns="" id="{6FF6557C-D981-1CA3-44A7-45C09DA95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36" y="3948250"/>
            <a:ext cx="983465" cy="383720"/>
          </a:xfrm>
          <a:prstGeom prst="wedgeRoundRectCallout">
            <a:avLst>
              <a:gd name="adj1" fmla="val 125132"/>
              <a:gd name="adj2" fmla="val 117698"/>
              <a:gd name="adj3" fmla="val 16667"/>
            </a:avLst>
          </a:prstGeom>
          <a:solidFill>
            <a:srgbClr val="F8FE02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7718" tIns="48860" rIns="97718" bIns="48860" anchor="ctr">
            <a:noAutofit/>
          </a:bodyPr>
          <a:lstStyle/>
          <a:p>
            <a:pPr algn="ctr" fontAlgn="base">
              <a:spcAft>
                <a:spcPts val="0"/>
              </a:spcAft>
            </a:pPr>
            <a:endParaRPr lang="ru-RU" sz="700" b="1" kern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 algn="ctr" fontAlgn="base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ТЦ Мармелад</a:t>
            </a:r>
            <a:endParaRPr lang="ru-RU" sz="10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5" name="Скругленная прямоугольная выноска 16">
            <a:extLst>
              <a:ext uri="{FF2B5EF4-FFF2-40B4-BE49-F238E27FC236}">
                <a16:creationId xmlns:a16="http://schemas.microsoft.com/office/drawing/2014/main" xmlns="" id="{76733F88-C496-F526-E2B9-60D6CB9FB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36" y="4760176"/>
            <a:ext cx="1730225" cy="383720"/>
          </a:xfrm>
          <a:prstGeom prst="wedgeRoundRectCallout">
            <a:avLst>
              <a:gd name="adj1" fmla="val 105314"/>
              <a:gd name="adj2" fmla="val -7409"/>
              <a:gd name="adj3" fmla="val 16667"/>
            </a:avLst>
          </a:prstGeom>
          <a:solidFill>
            <a:srgbClr val="F8FE02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7718" tIns="48860" rIns="97718" bIns="48860" anchor="ctr">
            <a:noAutofit/>
          </a:bodyPr>
          <a:lstStyle/>
          <a:p>
            <a:pPr algn="ctr" fontAlgn="base">
              <a:spcAft>
                <a:spcPts val="0"/>
              </a:spcAft>
            </a:pPr>
            <a:endParaRPr lang="ru-RU" sz="700" b="1" kern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 algn="ctr" fontAlgn="base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Мамаев Курган</a:t>
            </a:r>
            <a:endParaRPr lang="ru-RU" sz="10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6" name="Скругленная прямоугольная выноска 21">
            <a:extLst>
              <a:ext uri="{FF2B5EF4-FFF2-40B4-BE49-F238E27FC236}">
                <a16:creationId xmlns:a16="http://schemas.microsoft.com/office/drawing/2014/main" xmlns="" id="{9A2EDD2D-2968-5484-143A-90BBFD10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19" y="1756462"/>
            <a:ext cx="1394460" cy="380063"/>
          </a:xfrm>
          <a:prstGeom prst="wedgeRoundRectCallout">
            <a:avLst>
              <a:gd name="adj1" fmla="val -41868"/>
              <a:gd name="adj2" fmla="val -195129"/>
              <a:gd name="adj3" fmla="val 16667"/>
            </a:avLst>
          </a:prstGeom>
          <a:solidFill>
            <a:srgbClr val="F8FE02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7718" tIns="48860" rIns="97718" bIns="48860" anchor="ctr">
            <a:noAutofit/>
          </a:bodyPr>
          <a:lstStyle/>
          <a:p>
            <a:pPr algn="ctr" fontAlgn="base">
              <a:spcAft>
                <a:spcPts val="0"/>
              </a:spcAft>
            </a:pPr>
            <a:endParaRPr lang="ru-RU" sz="1000" b="1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 algn="ctr" fontAlgn="base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«СОЛНЕЧНЫ</a:t>
            </a:r>
            <a:r>
              <a:rPr lang="ru-RU" sz="10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Й»</a:t>
            </a:r>
            <a:endParaRPr lang="ru-RU" sz="10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Скругленная прямоугольная выноска 16">
            <a:extLst>
              <a:ext uri="{FF2B5EF4-FFF2-40B4-BE49-F238E27FC236}">
                <a16:creationId xmlns:a16="http://schemas.microsoft.com/office/drawing/2014/main" xmlns="" id="{DB9B4343-ABCB-65AE-7282-2989DD25B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870" y="1295538"/>
            <a:ext cx="1337310" cy="383720"/>
          </a:xfrm>
          <a:prstGeom prst="wedgeRoundRectCallout">
            <a:avLst>
              <a:gd name="adj1" fmla="val -225062"/>
              <a:gd name="adj2" fmla="val -66983"/>
              <a:gd name="adj3" fmla="val 16667"/>
            </a:avLst>
          </a:prstGeom>
          <a:solidFill>
            <a:srgbClr val="F8FE02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7718" tIns="48860" rIns="97718" bIns="48860" anchor="ctr">
            <a:noAutofit/>
          </a:bodyPr>
          <a:lstStyle/>
          <a:p>
            <a:pPr algn="ctr" fontAlgn="base">
              <a:spcAft>
                <a:spcPts val="0"/>
              </a:spcAft>
            </a:pPr>
            <a:endParaRPr lang="ru-RU" sz="700" b="1" kern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 algn="ctr" fontAlgn="base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3ая Продольная магистраль</a:t>
            </a:r>
            <a:endParaRPr lang="ru-RU" sz="10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8" name="Скругленная прямоугольная выноска 16">
            <a:extLst>
              <a:ext uri="{FF2B5EF4-FFF2-40B4-BE49-F238E27FC236}">
                <a16:creationId xmlns:a16="http://schemas.microsoft.com/office/drawing/2014/main" xmlns="" id="{5313F414-AE87-DA92-C3E1-428BFE73F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52" y="2522374"/>
            <a:ext cx="1303313" cy="383720"/>
          </a:xfrm>
          <a:prstGeom prst="wedgeRoundRectCallout">
            <a:avLst>
              <a:gd name="adj1" fmla="val 125132"/>
              <a:gd name="adj2" fmla="val 117698"/>
              <a:gd name="adj3" fmla="val 16667"/>
            </a:avLst>
          </a:prstGeom>
          <a:solidFill>
            <a:srgbClr val="F8FE02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7718" tIns="48860" rIns="97718" bIns="48860" anchor="ctr">
            <a:noAutofit/>
          </a:bodyPr>
          <a:lstStyle/>
          <a:p>
            <a:pPr algn="ctr" fontAlgn="base">
              <a:spcAft>
                <a:spcPts val="0"/>
              </a:spcAft>
            </a:pPr>
            <a:endParaRPr lang="ru-RU" sz="700" b="1" kern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 algn="ctr" fontAlgn="base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2ая Продольная магистраль</a:t>
            </a:r>
            <a:endParaRPr lang="ru-RU" sz="10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9" name="Скругленная прямоугольная выноска 16">
            <a:extLst>
              <a:ext uri="{FF2B5EF4-FFF2-40B4-BE49-F238E27FC236}">
                <a16:creationId xmlns:a16="http://schemas.microsoft.com/office/drawing/2014/main" xmlns="" id="{487F7ED9-FBB3-8FAA-B0BF-2ABFFB35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552" y="1894139"/>
            <a:ext cx="1154430" cy="383720"/>
          </a:xfrm>
          <a:prstGeom prst="wedgeRoundRectCallout">
            <a:avLst>
              <a:gd name="adj1" fmla="val 125132"/>
              <a:gd name="adj2" fmla="val 117698"/>
              <a:gd name="adj3" fmla="val 16667"/>
            </a:avLst>
          </a:prstGeom>
          <a:solidFill>
            <a:srgbClr val="F8FE02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7718" tIns="48860" rIns="97718" bIns="48860" anchor="ctr">
            <a:noAutofit/>
          </a:bodyPr>
          <a:lstStyle/>
          <a:p>
            <a:pPr algn="ctr" fontAlgn="base">
              <a:spcAft>
                <a:spcPts val="0"/>
              </a:spcAft>
            </a:pPr>
            <a:endParaRPr lang="ru-RU" sz="700" b="1" kern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 algn="ctr" fontAlgn="base"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1ая Продольная магистраль</a:t>
            </a:r>
            <a:endParaRPr lang="ru-RU" sz="10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2024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4B029-B3F8-292D-2444-EFC9D0E5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74" y="167760"/>
            <a:ext cx="7330506" cy="437881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/>
              <a:t>ЦЕНООБРАЗОВАНИЕ</a:t>
            </a:r>
            <a:endParaRPr lang="ru-RU" sz="3200" b="1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57D20945-FAB3-6B2A-46F0-502041D31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731" y="1068778"/>
            <a:ext cx="3172389" cy="46817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Входящая цена на газ формируется следующими составляющими: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0" i="0" u="none" strike="noStrike" baseline="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+Оптовая цена на газ, утвержденная ФАС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+Затраты за услуги транспортировки газа по ГРС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+Плата за снабженческо-сбытовые услуги</a:t>
            </a:r>
          </a:p>
        </p:txBody>
      </p:sp>
      <p:graphicFrame>
        <p:nvGraphicFramePr>
          <p:cNvPr id="60" name="Таблица 59">
            <a:extLst>
              <a:ext uri="{FF2B5EF4-FFF2-40B4-BE49-F238E27FC236}">
                <a16:creationId xmlns:a16="http://schemas.microsoft.com/office/drawing/2014/main" xmlns="" id="{975F93BC-CEB8-7AAF-CAF1-8291D32D0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5828010"/>
              </p:ext>
            </p:extLst>
          </p:nvPr>
        </p:nvGraphicFramePr>
        <p:xfrm>
          <a:off x="3526275" y="824048"/>
          <a:ext cx="807522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2555">
                  <a:extLst>
                    <a:ext uri="{9D8B030D-6E8A-4147-A177-3AD203B41FA5}">
                      <a16:colId xmlns:a16="http://schemas.microsoft.com/office/drawing/2014/main" xmlns="" val="225415233"/>
                    </a:ext>
                  </a:extLst>
                </a:gridCol>
                <a:gridCol w="1187533">
                  <a:extLst>
                    <a:ext uri="{9D8B030D-6E8A-4147-A177-3AD203B41FA5}">
                      <a16:colId xmlns:a16="http://schemas.microsoft.com/office/drawing/2014/main" xmlns="" val="1179052619"/>
                    </a:ext>
                  </a:extLst>
                </a:gridCol>
                <a:gridCol w="1615044">
                  <a:extLst>
                    <a:ext uri="{9D8B030D-6E8A-4147-A177-3AD203B41FA5}">
                      <a16:colId xmlns:a16="http://schemas.microsoft.com/office/drawing/2014/main" xmlns="" val="2065229641"/>
                    </a:ext>
                  </a:extLst>
                </a:gridCol>
                <a:gridCol w="1793174">
                  <a:extLst>
                    <a:ext uri="{9D8B030D-6E8A-4147-A177-3AD203B41FA5}">
                      <a16:colId xmlns:a16="http://schemas.microsoft.com/office/drawing/2014/main" xmlns="" val="216970979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xmlns="" val="1664882174"/>
                    </a:ext>
                  </a:extLst>
                </a:gridCol>
              </a:tblGrid>
              <a:tr h="1817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Регион / Период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Динамика темпов инфляции, %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Итоговая входящая цена ПГ, руб./м³ без НДС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Розничная цена КПГ в регионе, руб./м³ без НДС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Маржа, руб./м³ без НДС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92537380"/>
                  </a:ext>
                </a:extLst>
              </a:tr>
              <a:tr h="7901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Волгоградская область 2022 г.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6,03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16,7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10,67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4798542"/>
                  </a:ext>
                </a:extLst>
              </a:tr>
              <a:tr h="703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 концу 2022 года.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6,87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19,04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12,17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4687570"/>
                  </a:ext>
                </a:extLst>
              </a:tr>
              <a:tr h="331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2023 г.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7,21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19,99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12,78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6588424"/>
                  </a:ext>
                </a:extLst>
              </a:tr>
              <a:tr h="331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2024 г.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7,5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20,79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13,29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13274657"/>
                  </a:ext>
                </a:extLst>
              </a:tr>
              <a:tr h="10745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2025 г. (условно по уровню 2024 г.)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7,8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21,62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13,82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7973602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C967C4B-1107-DBA1-C236-D4B1E03897D2}"/>
              </a:ext>
            </a:extLst>
          </p:cNvPr>
          <p:cNvSpPr txBox="1"/>
          <p:nvPr/>
        </p:nvSpPr>
        <p:spPr>
          <a:xfrm>
            <a:off x="534390" y="6414101"/>
            <a:ext cx="11364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Вопрос о ценообразовании на КПГ находится в рыночной плоскости</a:t>
            </a:r>
            <a:r>
              <a:rPr lang="ru-RU" sz="2000" dirty="0">
                <a:latin typeface="Franklin Gothic Book" panose="020B0503020102020204" pitchFamily="34" charset="0"/>
              </a:rPr>
              <a:t>, </a:t>
            </a:r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цены не регулируются ФАС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1863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34C560-4ED3-E714-71A4-967AEDBC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07" y="146462"/>
            <a:ext cx="8596668" cy="521970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/>
              <a:t>ПЛАНИРУЕМЫЕ ОБЪЕМЫ РЕАЛИЗАЦИИ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FBD013-FD35-A447-20C9-CB45E000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3" y="748146"/>
            <a:ext cx="11459688" cy="56526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0" i="0" u="none" strike="noStrike" baseline="0" dirty="0"/>
              <a:t>Установленная мощность объекта 5,5 млн. м³/год. </a:t>
            </a:r>
          </a:p>
          <a:p>
            <a:pPr marL="0" indent="0">
              <a:buNone/>
            </a:pPr>
            <a:r>
              <a:rPr lang="ru-RU" sz="7200" b="0" i="0" u="none" strike="noStrike" baseline="0" dirty="0"/>
              <a:t>Два сценария объемов реализации в первый год: </a:t>
            </a:r>
          </a:p>
          <a:p>
            <a:pPr marL="0" indent="0">
              <a:buNone/>
            </a:pPr>
            <a:endParaRPr lang="ru-RU" sz="7200" b="0" i="0" u="none" strike="noStrike" baseline="0" dirty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b="0" i="0" u="none" strike="noStrike" baseline="0" dirty="0"/>
          </a:p>
          <a:p>
            <a:pPr marL="0" indent="0">
              <a:buNone/>
            </a:pPr>
            <a:endParaRPr lang="ru-RU" sz="2400" b="0" i="0" u="none" strike="noStrike" baseline="0" dirty="0"/>
          </a:p>
          <a:p>
            <a:pPr marL="0" indent="0">
              <a:buNone/>
            </a:pPr>
            <a:endParaRPr lang="ru-RU" sz="2400" b="0" i="0" u="none" strike="noStrike" baseline="0" dirty="0"/>
          </a:p>
          <a:p>
            <a:pPr marL="0" indent="0">
              <a:buNone/>
            </a:pPr>
            <a:endParaRPr lang="ru-RU" sz="2400" b="0" i="0" u="none" strike="noStrike" baseline="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b="0" i="0" u="none" strike="noStrike" baseline="0" dirty="0"/>
          </a:p>
          <a:p>
            <a:pPr marL="0" indent="0">
              <a:buNone/>
            </a:pPr>
            <a:endParaRPr lang="ru-RU" sz="2400" b="0" i="0" u="none" strike="noStrike" baseline="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b="0" i="0" u="none" strike="noStrike" baseline="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9600" b="0" i="0" u="none" strike="noStrike" baseline="0" dirty="0"/>
          </a:p>
          <a:p>
            <a:pPr marL="0" indent="0">
              <a:buNone/>
            </a:pPr>
            <a:r>
              <a:rPr lang="ru-RU" sz="9600" b="0" i="0" u="none" strike="noStrike" baseline="0" dirty="0"/>
              <a:t>Дополнительный доход: реализация сопутствующих товаров (кофе, вода, снеки...). </a:t>
            </a:r>
          </a:p>
          <a:p>
            <a:pPr marL="0" indent="0">
              <a:buNone/>
            </a:pPr>
            <a:r>
              <a:rPr lang="ru-RU" sz="9600" b="0" i="0" u="none" strike="noStrike" baseline="0" dirty="0"/>
              <a:t>Средний чек 150 руб. </a:t>
            </a:r>
          </a:p>
          <a:p>
            <a:pPr marL="0" indent="0">
              <a:buNone/>
            </a:pPr>
            <a:r>
              <a:rPr lang="ru-RU" sz="9600" b="0" i="0" u="none" strike="noStrike" baseline="0" dirty="0"/>
              <a:t>Покупка -каждым 10-ым  клиентом. </a:t>
            </a:r>
          </a:p>
          <a:p>
            <a:pPr marL="0" indent="0">
              <a:buNone/>
            </a:pPr>
            <a:r>
              <a:rPr lang="ru-RU" sz="9600" b="0" i="0" u="none" strike="noStrike" baseline="0" dirty="0"/>
              <a:t>Выручка 1 год -1,4 млн. руб. со 2го -1,7 млн. руб.</a:t>
            </a:r>
            <a:endParaRPr lang="ru-RU" sz="9600" b="0" i="0" u="none" strike="noStrike" baseline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ru-RU" sz="1800" b="0" i="0" u="none" strike="noStrike" baseline="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ru-RU" sz="1800" b="0" i="0" u="none" strike="noStrike" baseline="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ru-RU" sz="1800" b="0" i="0" u="none" strike="noStrike" baseline="0" dirty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ru-RU" sz="1800" b="0" i="0" u="none" strike="noStrike" baseline="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E5B9A14A-8C13-8690-151D-093B5F72E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4216642"/>
              </p:ext>
            </p:extLst>
          </p:nvPr>
        </p:nvGraphicFramePr>
        <p:xfrm>
          <a:off x="273133" y="1361841"/>
          <a:ext cx="11139054" cy="172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8467">
                  <a:extLst>
                    <a:ext uri="{9D8B030D-6E8A-4147-A177-3AD203B41FA5}">
                      <a16:colId xmlns:a16="http://schemas.microsoft.com/office/drawing/2014/main" xmlns="" val="119379624"/>
                    </a:ext>
                  </a:extLst>
                </a:gridCol>
                <a:gridCol w="6230587">
                  <a:extLst>
                    <a:ext uri="{9D8B030D-6E8A-4147-A177-3AD203B41FA5}">
                      <a16:colId xmlns:a16="http://schemas.microsoft.com/office/drawing/2014/main" xmlns="" val="921570570"/>
                    </a:ext>
                  </a:extLst>
                </a:gridCol>
              </a:tblGrid>
              <a:tr h="1723924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Базовый-средняя загрузка 65%, реализация 3,575 млн. м³/год 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(58 млн. руб.).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Пессимистичный (минус 10% от базового) средняя загрузка 58,5%,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реализация 3,217 млн. м³/год 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(52 млн . Руб.)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1142379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2570247-531D-D9F3-89E1-78DAD67876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133" y="2820033"/>
            <a:ext cx="2454613" cy="15539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2650381-5E1E-76E9-7FB7-3F0694BFA1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0745" y="2820033"/>
            <a:ext cx="2454613" cy="15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25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01D849-8155-386A-A7A4-45C65E94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378"/>
            <a:ext cx="11744696" cy="445061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/>
              <a:t>ЭТАПЫ ПРОЕКТА</a:t>
            </a:r>
            <a:endParaRPr lang="ru-RU" sz="32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7E23F06-CEDB-B76B-1890-35FD5E780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995681"/>
            <a:ext cx="8596312" cy="5020510"/>
          </a:xfrm>
        </p:spPr>
      </p:pic>
    </p:spTree>
    <p:extLst>
      <p:ext uri="{BB962C8B-B14F-4D97-AF65-F5344CB8AC3E}">
        <p14:creationId xmlns:p14="http://schemas.microsoft.com/office/powerpoint/2010/main" xmlns="" val="152023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1202"/>
          </a:xfrm>
        </p:spPr>
        <p:txBody>
          <a:bodyPr>
            <a:normAutofit/>
          </a:bodyPr>
          <a:lstStyle/>
          <a:p>
            <a:r>
              <a:rPr lang="ru-RU" sz="3200" b="1" dirty="0"/>
              <a:t>СХЕМА ОБОРУДОВАНИЯ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2BA50FC2-6E98-832D-D28A-112F00B51B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4" y="934719"/>
            <a:ext cx="10544848" cy="55536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3FB22-4474-810C-D443-B4B3F35C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32" y="217714"/>
            <a:ext cx="11104967" cy="419100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/>
              <a:t>КАПИТАЛЬНЫЕ ВЛОЖЕНИЯ</a:t>
            </a:r>
            <a:endParaRPr lang="ru-RU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57E259-3A85-1A72-6401-EB57326D97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72" y="934721"/>
            <a:ext cx="5660115" cy="5442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5032EA-A9C4-F438-3243-90BB61A6EC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3287" y="919004"/>
            <a:ext cx="6116475" cy="54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15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720F97-BF35-0181-8393-C645B3FA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94" y="331191"/>
            <a:ext cx="8596668" cy="434109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>
                <a:cs typeface="Calibri" panose="020F0502020204030204" pitchFamily="34" charset="0"/>
              </a:rPr>
              <a:t>РЕКЛАМНАЯ</a:t>
            </a:r>
            <a:r>
              <a:rPr lang="ru-RU" sz="3200" b="1" i="0" u="none" strike="noStrike" baseline="0" dirty="0"/>
              <a:t> СТРАТЕГИЯ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2A7497-67D2-2DDE-278D-92A40CE0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33753"/>
            <a:ext cx="12005952" cy="5616429"/>
          </a:xfrm>
        </p:spPr>
        <p:txBody>
          <a:bodyPr>
            <a:normAutofit/>
          </a:bodyPr>
          <a:lstStyle/>
          <a:p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Месторасположение АГНКС вблизи основной дорожной артерии города –являет собой -рекламную коммуникацию с прямым потребителем. АГНКС находится в поле зрения практически всех участников дорожного движения основной городской магистрали</a:t>
            </a:r>
          </a:p>
          <a:p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Оформление АГНКС и объектов на ее территории в цвета, соответствующие торговой марке.</a:t>
            </a:r>
          </a:p>
          <a:p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Изготовление стелы в фирменном стиле, со светящимся табло.</a:t>
            </a:r>
          </a:p>
          <a:p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Размещение рекламных щитов, с указателями проезда к АГНКС на основных транзитных магистралях.</a:t>
            </a:r>
          </a:p>
          <a:p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Заключение договоров о сотрудничестве с перевозчиками МУП  «Волгоградское пассажирское автотранспортное предприятие №7», ГУП «</a:t>
            </a:r>
            <a:r>
              <a:rPr lang="ru-RU" sz="2000" b="0" i="0" u="none" strike="noStrike" baseline="0" dirty="0" err="1">
                <a:latin typeface="Franklin Gothic Book" panose="020B0503020102020204" pitchFamily="34" charset="0"/>
              </a:rPr>
              <a:t>Волгоградавтотранс</a:t>
            </a:r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». Автопарк данных предприятий 70 единиц транспортных средств, использующих метан в качестве топлива.</a:t>
            </a:r>
          </a:p>
          <a:p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Распространение рекламной печатной продукции в сервисных центрах, которые оказывают </a:t>
            </a:r>
            <a:endParaRPr lang="ru-RU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	услуги по техническому обслуживанию и установке газобаллонного оборудования. </a:t>
            </a:r>
          </a:p>
          <a:p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Сотрудничество с интернет-сервисом «Яндекс-Заправки».</a:t>
            </a:r>
          </a:p>
          <a:p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Размещение информации о АГНКС в электронных информационных системах картографии 2Гис, </a:t>
            </a:r>
            <a:r>
              <a:rPr lang="ru-RU" sz="2000" b="0" i="0" u="none" strike="noStrike" baseline="0" dirty="0" err="1">
                <a:latin typeface="Franklin Gothic Book" panose="020B0503020102020204" pitchFamily="34" charset="0"/>
              </a:rPr>
              <a:t>GoogleMaps</a:t>
            </a:r>
            <a:r>
              <a:rPr lang="ru-RU" sz="2000" b="0" i="0" u="none" strike="noStrike" baseline="0" dirty="0">
                <a:latin typeface="Franklin Gothic Book" panose="020B0503020102020204" pitchFamily="34" charset="0"/>
              </a:rPr>
              <a:t>, Яндекс Карты.</a:t>
            </a:r>
          </a:p>
          <a:p>
            <a:endParaRPr lang="ru-RU" sz="1800" b="0" i="0" u="none" strike="noStrike" baseline="0" dirty="0"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860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40CE2-29C3-40D6-9480-6FF35B19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06" y="229590"/>
            <a:ext cx="11069473" cy="548640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/>
              <a:t>ЭКСПЛУАТАЦИОННЫЕ ЗАТРАТЫ –ГГ. 1-5</a:t>
            </a:r>
            <a:endParaRPr lang="ru-RU" sz="32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F2A4668-BE10-A739-021A-3E3566D92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4498" y="1103948"/>
            <a:ext cx="8988782" cy="5134292"/>
          </a:xfrm>
        </p:spPr>
      </p:pic>
    </p:spTree>
    <p:extLst>
      <p:ext uri="{BB962C8B-B14F-4D97-AF65-F5344CB8AC3E}">
        <p14:creationId xmlns:p14="http://schemas.microsoft.com/office/powerpoint/2010/main" xmlns="" val="23367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335598"/>
            <a:ext cx="11333018" cy="1381442"/>
          </a:xfrm>
        </p:spPr>
        <p:txBody>
          <a:bodyPr>
            <a:noAutofit/>
          </a:bodyPr>
          <a:lstStyle/>
          <a:p>
            <a:r>
              <a:rPr lang="ru-RU" sz="3200" b="1" dirty="0"/>
              <a:t>Цель ИАР: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8463"/>
            <a:ext cx="10308116" cy="4913939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Разработка мероприятий по развитию заправочной инфраструктуры газомоторного топлива на территории города Волгоград и организация продажи наиболее высокодоходного и перспективного вида топлива-компримированного природного газа, а так же закрепление имиджа Компании ООО «РН-Волгоград» как социально-ориентированной и передовой в технологическом плане.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027111-53E7-F073-4ACB-44001C34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360"/>
            <a:ext cx="11982203" cy="1005840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/>
              <a:t>ГОСУДАРСТВЕННАЯ ПОДДЕРЖКА (ФИНАНСИРОВАНИЕ) МЕРОПРИЯТИЙ ПО РАЗВИТИЮ ГМТ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C02F54-E4B3-3314-C7D3-2509447A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29" y="1219200"/>
            <a:ext cx="11768447" cy="508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0" i="0" u="none" strike="noStrike" baseline="0" dirty="0"/>
              <a:t>15 апреля 2014 года постановлением Правительства РФ утверждена государственная программа Российской Федерации «Энергоэффективность и развитие энергетики». </a:t>
            </a:r>
          </a:p>
          <a:p>
            <a:pPr marL="0" indent="0">
              <a:buNone/>
            </a:pPr>
            <a:r>
              <a:rPr lang="ru-RU" sz="2400" b="0" i="0" u="none" strike="noStrike" baseline="0" dirty="0"/>
              <a:t>28 марта 2019 г. эта программа получила наименование «Развитие энергетики» и срок реализации продлен до 2024 года.</a:t>
            </a:r>
          </a:p>
          <a:p>
            <a:pPr marL="0" indent="0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</a:rPr>
              <a:t>Объем бюджетных ассигнований из средств федерального бюджета составляет 19 290 000 тыс. рублей, в том числе:</a:t>
            </a:r>
          </a:p>
          <a:p>
            <a:pPr marL="0" indent="0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</a:rPr>
              <a:t>• на 2022 год –4 980 000 тыс. рублей;</a:t>
            </a:r>
          </a:p>
          <a:p>
            <a:pPr marL="0" indent="0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</a:rPr>
              <a:t>• на 2023 год –1 800 000 тыс. рублей;</a:t>
            </a:r>
          </a:p>
          <a:p>
            <a:pPr marL="0" indent="0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</a:rPr>
              <a:t>• на 2024 год –2 550 000 тыс. рублей.</a:t>
            </a:r>
          </a:p>
          <a:p>
            <a:pPr marL="0" indent="0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</a:rPr>
              <a:t>Получателями субсидий являются инвесторы проектов по строительству объектов заправки природным газом (стационарные АГНКС, многотопливные АЗС, имеющие возможность заправки природным газом, в том числе путем реконструкции существующих АЗС).</a:t>
            </a:r>
          </a:p>
        </p:txBody>
      </p:sp>
    </p:spTree>
    <p:extLst>
      <p:ext uri="{BB962C8B-B14F-4D97-AF65-F5344CB8AC3E}">
        <p14:creationId xmlns:p14="http://schemas.microsoft.com/office/powerpoint/2010/main" xmlns="" val="281174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9CC018-1083-E422-7DE1-AA064783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32" y="193964"/>
            <a:ext cx="11074487" cy="414528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/>
              <a:t>РАСЧЕТ ЭКОНОМИЧЕСКОЙ ЭФФЕКТИВНОСТИ</a:t>
            </a:r>
            <a:endParaRPr lang="ru-RU" sz="3200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12DE4FF4-D7F4-CBD2-9B14-5139344B7D3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235048624"/>
              </p:ext>
            </p:extLst>
          </p:nvPr>
        </p:nvGraphicFramePr>
        <p:xfrm>
          <a:off x="166255" y="748147"/>
          <a:ext cx="11625941" cy="5914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9327">
                  <a:extLst>
                    <a:ext uri="{9D8B030D-6E8A-4147-A177-3AD203B41FA5}">
                      <a16:colId xmlns:a16="http://schemas.microsoft.com/office/drawing/2014/main" xmlns="" val="23279962"/>
                    </a:ext>
                  </a:extLst>
                </a:gridCol>
                <a:gridCol w="1395768">
                  <a:extLst>
                    <a:ext uri="{9D8B030D-6E8A-4147-A177-3AD203B41FA5}">
                      <a16:colId xmlns:a16="http://schemas.microsoft.com/office/drawing/2014/main" xmlns="" val="1881423773"/>
                    </a:ext>
                  </a:extLst>
                </a:gridCol>
                <a:gridCol w="1215141">
                  <a:extLst>
                    <a:ext uri="{9D8B030D-6E8A-4147-A177-3AD203B41FA5}">
                      <a16:colId xmlns:a16="http://schemas.microsoft.com/office/drawing/2014/main" xmlns="" val="3575303677"/>
                    </a:ext>
                  </a:extLst>
                </a:gridCol>
                <a:gridCol w="1215141">
                  <a:extLst>
                    <a:ext uri="{9D8B030D-6E8A-4147-A177-3AD203B41FA5}">
                      <a16:colId xmlns:a16="http://schemas.microsoft.com/office/drawing/2014/main" xmlns="" val="3675592599"/>
                    </a:ext>
                  </a:extLst>
                </a:gridCol>
                <a:gridCol w="1215141">
                  <a:extLst>
                    <a:ext uri="{9D8B030D-6E8A-4147-A177-3AD203B41FA5}">
                      <a16:colId xmlns:a16="http://schemas.microsoft.com/office/drawing/2014/main" xmlns="" val="2763684974"/>
                    </a:ext>
                  </a:extLst>
                </a:gridCol>
                <a:gridCol w="1215141">
                  <a:extLst>
                    <a:ext uri="{9D8B030D-6E8A-4147-A177-3AD203B41FA5}">
                      <a16:colId xmlns:a16="http://schemas.microsoft.com/office/drawing/2014/main" xmlns="" val="1172283114"/>
                    </a:ext>
                  </a:extLst>
                </a:gridCol>
                <a:gridCol w="1215141">
                  <a:extLst>
                    <a:ext uri="{9D8B030D-6E8A-4147-A177-3AD203B41FA5}">
                      <a16:colId xmlns:a16="http://schemas.microsoft.com/office/drawing/2014/main" xmlns="" val="2811911218"/>
                    </a:ext>
                  </a:extLst>
                </a:gridCol>
                <a:gridCol w="1215141">
                  <a:extLst>
                    <a:ext uri="{9D8B030D-6E8A-4147-A177-3AD203B41FA5}">
                      <a16:colId xmlns:a16="http://schemas.microsoft.com/office/drawing/2014/main" xmlns="" val="626503384"/>
                    </a:ext>
                  </a:extLst>
                </a:gridCol>
              </a:tblGrid>
              <a:tr h="23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Показатели, руб. без НДС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5" marR="2955" marT="2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Итого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5" marR="2955" marT="2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5" marR="2955" marT="2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5" marR="2955" marT="2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5" marR="2955" marT="2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5" marR="2955" marT="2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5" marR="2955" marT="2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5" marR="2955" marT="2955" marB="0" anchor="ctr"/>
                </a:tc>
                <a:extLst>
                  <a:ext uri="{0D108BD9-81ED-4DB2-BD59-A6C34878D82A}">
                    <a16:rowId xmlns:a16="http://schemas.microsoft.com/office/drawing/2014/main" xmlns="" val="1924188440"/>
                  </a:ext>
                </a:extLst>
              </a:tr>
              <a:tr h="391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Ставка дисконтирования/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Коэффициент дисконтирования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0,58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3243094473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Собственные средств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70 000,00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2586719697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Кредитные средств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4022237446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Валовая прибыль общая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1 072 210,58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38 838,78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49 618,03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51 305,05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53 100,72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54 959,25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17698081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Операционные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376 356,11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15 889,18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17 589,93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17 863,25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18 177,94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19 177,24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2946727215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Возврат долга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793670838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Возврат процентов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3887971152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Субсидия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17 283,81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1471984181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Capex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57 612,71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57 612,71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1790859871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Амортизация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57 612,71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3 840,85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3 840,85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3 840,85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3 840,85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3 840,85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51495763"/>
                  </a:ext>
                </a:extLst>
              </a:tr>
              <a:tr h="391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Остаточная стоимость основных средств на конец периода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460 901,65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57 612,71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53 771,86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49 931,01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46 090,16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42 249,32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38 408,47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647829334"/>
                  </a:ext>
                </a:extLst>
              </a:tr>
              <a:tr h="58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 на имущество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70% - движимое имущество,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30% - недвижимое имущество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2 850,77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366,51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342,22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316,87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291,52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266,17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3581901995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Операционная прибыль, </a:t>
                      </a:r>
                      <a:r>
                        <a:rPr lang="en-US" sz="1200" u="none" strike="noStrike">
                          <a:effectLst/>
                        </a:rPr>
                        <a:t>EBIT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652 674,79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36 026,05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27 845,04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29 284,08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30 790,42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31 674,99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3052663367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 на прибыль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130 534,96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7 205,21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5 569,01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5 856,82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6 158,08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6 335,00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2542120471"/>
                  </a:ext>
                </a:extLst>
              </a:tr>
              <a:tr h="58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Денежный поток предприятия (проекта) «после финансирования» и налогообложения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12 387,29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32 661,69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26 116,88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27 268,11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28 473,18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29 180,84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1922622775"/>
                  </a:ext>
                </a:extLst>
              </a:tr>
              <a:tr h="585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Накопленный денежный поток предприятия (проекта) «после финансирования» и налогообложения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12 387,29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45 048,98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71 165,86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98 433,97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126 907,15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156 087,99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2703337037"/>
                  </a:ext>
                </a:extLst>
              </a:tr>
              <a:tr h="19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Денежный поток для расчета NPV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522 139,83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-57 612,71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32 661,69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26 116,88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27 268,11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28 473,18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29 180,84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2577074127"/>
                  </a:ext>
                </a:extLst>
              </a:tr>
              <a:tr h="382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Дисконтированный денежный поток, </a:t>
                      </a:r>
                      <a:r>
                        <a:rPr lang="en-US" sz="1200" u="none" strike="noStrike">
                          <a:effectLst/>
                        </a:rPr>
                        <a:t>DCF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83 841,93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-57 612,71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27 218,08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18 136,72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15 780,16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13 731,28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11 727,13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1759539868"/>
                  </a:ext>
                </a:extLst>
              </a:tr>
              <a:tr h="391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Накопленный дисконтированный денежный поток, CDCF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-57 612,71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-30 394,63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-12 257,91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3 522,25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17 253,53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28 980,65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55" marR="2955" marT="2955" marB="0" anchor="b"/>
                </a:tc>
                <a:extLst>
                  <a:ext uri="{0D108BD9-81ED-4DB2-BD59-A6C34878D82A}">
                    <a16:rowId xmlns:a16="http://schemas.microsoft.com/office/drawing/2014/main" xmlns="" val="1702874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990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23F2CF5-CA69-472E-81F0-0E2A264B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97" y="253340"/>
            <a:ext cx="8596668" cy="387096"/>
          </a:xfrm>
        </p:spPr>
        <p:txBody>
          <a:bodyPr>
            <a:noAutofit/>
          </a:bodyPr>
          <a:lstStyle/>
          <a:p>
            <a:r>
              <a:rPr lang="en-US" sz="3200" b="1" i="0" u="none" strike="noStrike" baseline="0" dirty="0"/>
              <a:t>SWOT-</a:t>
            </a:r>
            <a:r>
              <a:rPr lang="ru-RU" sz="3200" b="1" i="0" u="none" strike="noStrike" baseline="0" dirty="0"/>
              <a:t>анализ</a:t>
            </a:r>
            <a:endParaRPr lang="ru-RU" sz="32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6A46854-FA1E-2BF4-BD98-55E36B9BF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7476" y="1026160"/>
            <a:ext cx="9030763" cy="4869222"/>
          </a:xfrm>
        </p:spPr>
      </p:pic>
    </p:spTree>
    <p:extLst>
      <p:ext uri="{BB962C8B-B14F-4D97-AF65-F5344CB8AC3E}">
        <p14:creationId xmlns:p14="http://schemas.microsoft.com/office/powerpoint/2010/main" xmlns="" val="4246264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7F20FD-DEF4-520D-C85D-C11B7E9A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58" y="265215"/>
            <a:ext cx="8596668" cy="387096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/>
              <a:t>РИСКИ ПРОЕКТА</a:t>
            </a:r>
            <a:endParaRPr lang="ru-RU" sz="32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C0912BD-0523-A024-1F24-172A92869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0880" y="1056640"/>
            <a:ext cx="8859520" cy="4985385"/>
          </a:xfrm>
        </p:spPr>
      </p:pic>
    </p:spTree>
    <p:extLst>
      <p:ext uri="{BB962C8B-B14F-4D97-AF65-F5344CB8AC3E}">
        <p14:creationId xmlns:p14="http://schemas.microsoft.com/office/powerpoint/2010/main" xmlns="" val="3257038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6395B6-F5F2-948B-9596-5B5468F8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21920"/>
            <a:ext cx="9268724" cy="894079"/>
          </a:xfrm>
        </p:spPr>
        <p:txBody>
          <a:bodyPr>
            <a:noAutofit/>
          </a:bodyPr>
          <a:lstStyle/>
          <a:p>
            <a:r>
              <a:rPr lang="ru-RU" sz="3200" b="1" i="0" u="none" strike="noStrike" baseline="0" dirty="0"/>
              <a:t>ОПИСАНИЕ РИСКОВ</a:t>
            </a:r>
            <a:endParaRPr lang="ru-RU" sz="32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33B489E-4081-A9D2-B2B3-2E9FA70ED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7575269"/>
              </p:ext>
            </p:extLst>
          </p:nvPr>
        </p:nvGraphicFramePr>
        <p:xfrm>
          <a:off x="264160" y="1015999"/>
          <a:ext cx="11094721" cy="5384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669">
                  <a:extLst>
                    <a:ext uri="{9D8B030D-6E8A-4147-A177-3AD203B41FA5}">
                      <a16:colId xmlns:a16="http://schemas.microsoft.com/office/drawing/2014/main" xmlns="" val="3528525729"/>
                    </a:ext>
                  </a:extLst>
                </a:gridCol>
                <a:gridCol w="1365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0613">
                  <a:extLst>
                    <a:ext uri="{9D8B030D-6E8A-4147-A177-3AD203B41FA5}">
                      <a16:colId xmlns:a16="http://schemas.microsoft.com/office/drawing/2014/main" xmlns="" val="676336208"/>
                    </a:ext>
                  </a:extLst>
                </a:gridCol>
                <a:gridCol w="2814673">
                  <a:extLst>
                    <a:ext uri="{9D8B030D-6E8A-4147-A177-3AD203B41FA5}">
                      <a16:colId xmlns:a16="http://schemas.microsoft.com/office/drawing/2014/main" xmlns="" val="1393905538"/>
                    </a:ext>
                  </a:extLst>
                </a:gridCol>
                <a:gridCol w="4348918">
                  <a:extLst>
                    <a:ext uri="{9D8B030D-6E8A-4147-A177-3AD203B41FA5}">
                      <a16:colId xmlns:a16="http://schemas.microsoft.com/office/drawing/2014/main" xmlns="" val="2700837562"/>
                    </a:ext>
                  </a:extLst>
                </a:gridCol>
              </a:tblGrid>
              <a:tr h="398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№№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Идентификация </a:t>
                      </a:r>
                      <a:endParaRPr lang="ru-RU" sz="1200" dirty="0"/>
                    </a:p>
                  </a:txBody>
                  <a:tcPr marL="4752" marR="4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Последствия появления и величина ущерба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Антикризисные мероприятия и их стоимостная оценка </a:t>
                      </a:r>
                      <a:endParaRPr lang="ru-RU" sz="1200" dirty="0"/>
                    </a:p>
                  </a:txBody>
                  <a:tcPr marL="4752" marR="4752" marT="0" marB="0"/>
                </a:tc>
                <a:extLst>
                  <a:ext uri="{0D108BD9-81ED-4DB2-BD59-A6C34878D82A}">
                    <a16:rowId xmlns:a16="http://schemas.microsoft.com/office/drawing/2014/main" xmlns="" val="3489806012"/>
                  </a:ext>
                </a:extLst>
              </a:tr>
              <a:tr h="17353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Название риска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Причины появления риска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8376312"/>
                  </a:ext>
                </a:extLst>
              </a:tr>
              <a:tr h="1081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объемов реализации проекта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Увеличение доли Газпрома на рынке газомоторного топлива в регионе. Реконструкция и строительство новых АГНКС в регионе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Снижение выручки. Ущерб = упущенная выручка, перешедшая к конкурентам </a:t>
                      </a:r>
                      <a:endParaRPr lang="ru-RU" sz="1200" dirty="0"/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 с организованными потребителями (автопарками) и лицензированными компаниями по установке ГБО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- расходы на рекламу (заложено в расчете эффективности проекта)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extLst>
                  <a:ext uri="{0D108BD9-81ED-4DB2-BD59-A6C34878D82A}">
                    <a16:rowId xmlns:a16="http://schemas.microsoft.com/office/drawing/2014/main" xmlns="" val="2596267025"/>
                  </a:ext>
                </a:extLst>
              </a:tr>
              <a:tr h="799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Низкий уровень сервиса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Низкая квалификация персонала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Снижение выручки из-за оттока покупателей по причине не достаточного уровня сервиса. Ущерб = упущенная выручка </a:t>
                      </a:r>
                      <a:endParaRPr lang="ru-RU" sz="1200" dirty="0"/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Подбор квалифицированного персонала. Контроль за его работой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Стоимость поиска персонала (заложено в расчете эффективности проекта)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extLst>
                  <a:ext uri="{0D108BD9-81ED-4DB2-BD59-A6C34878D82A}">
                    <a16:rowId xmlns:a16="http://schemas.microsoft.com/office/drawing/2014/main" xmlns="" val="207656487"/>
                  </a:ext>
                </a:extLst>
              </a:tr>
              <a:tr h="1787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Срыв сроков реализации проекта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Срыв сроков поставки оборудования и выполнения работ со стороны поставщиков и подрядчиков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Снижение экономических показателей проекта. Ущерб = разность между базовой моделью и моделью с растянутыми сроками реализации проекта </a:t>
                      </a:r>
                      <a:endParaRPr lang="ru-RU" sz="1200" dirty="0"/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Составление графиков и планов выполнения работ и контроль их исполнения.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Заключение договора на поставку оборудования/выполнения работ со штрафными санкциями за нарушение сроков поставки/работ и фиксацию цены.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- возможное увеличение стоимости со стороны Контрагентов в результате закладывания ими своих рисков в стоимость договора.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extLst>
                  <a:ext uri="{0D108BD9-81ED-4DB2-BD59-A6C34878D82A}">
                    <a16:rowId xmlns:a16="http://schemas.microsoft.com/office/drawing/2014/main" xmlns="" val="2216194876"/>
                  </a:ext>
                </a:extLst>
              </a:tr>
              <a:tr h="978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Увеличение операционных расходов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учтены все расходы в базовом сценарии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Снижение экономических показателей проекта. Ущерб = разность между базовой моделью и моделью с увеличенными операционными расходами </a:t>
                      </a:r>
                      <a:endParaRPr lang="ru-RU" sz="1200" dirty="0"/>
                    </a:p>
                  </a:txBody>
                  <a:tcPr marL="4752" marR="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работы на снижение операционных затрат. Анализ возможного влияния данного фактора проведен в анализе чувствительности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" marR="4752" marT="0" marB="0"/>
                </a:tc>
                <a:extLst>
                  <a:ext uri="{0D108BD9-81ED-4DB2-BD59-A6C34878D82A}">
                    <a16:rowId xmlns:a16="http://schemas.microsoft.com/office/drawing/2014/main" xmlns="" val="292236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2957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7" y="4583875"/>
            <a:ext cx="11744696" cy="1542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Общество с ограниченной ответственностью «РН-Волгоград»</a:t>
            </a:r>
          </a:p>
          <a:p>
            <a:r>
              <a:rPr lang="ru-RU" dirty="0"/>
              <a:t>Юр. адрес: Российская Федерация, 400001, Волгоградская область, г. Волгоград, ул. им. Калинина, д. 13</a:t>
            </a:r>
          </a:p>
          <a:p>
            <a:endParaRPr lang="ru-RU" dirty="0"/>
          </a:p>
        </p:txBody>
      </p:sp>
      <p:pic>
        <p:nvPicPr>
          <p:cNvPr id="4" name="Picture 2" descr="РН-Волгоград, Волгоградская обла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49" y="-1"/>
            <a:ext cx="7562711" cy="2873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76B43F-70B2-8AC5-DC7B-7EBAFDF3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78740"/>
          </a:xfrm>
        </p:spPr>
        <p:txBody>
          <a:bodyPr>
            <a:normAutofit fontScale="90000"/>
          </a:bodyPr>
          <a:lstStyle/>
          <a:p>
            <a:r>
              <a:rPr lang="ru-RU" dirty="0"/>
              <a:t>В соответствии с поставленной целью решаются следующие 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E140F2-CF06-E819-F1B0-4E15E30B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4227"/>
            <a:ext cx="9281914" cy="4587135"/>
          </a:xfrm>
        </p:spPr>
        <p:txBody>
          <a:bodyPr>
            <a:normAutofit fontScale="77500" lnSpcReduction="20000"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Осуществить теоретический обзор современных подходов к расширению ассортиментной политики ТЭК.</a:t>
            </a:r>
          </a:p>
          <a:p>
            <a:pPr indent="449580" algn="just">
              <a:lnSpc>
                <a:spcPct val="150000"/>
              </a:lnSpc>
            </a:pP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Провести анализ факторов бизнес-пространства и хозяйственно экономических показателей реализации проекта.</a:t>
            </a:r>
          </a:p>
          <a:p>
            <a:pPr indent="449580" algn="just">
              <a:lnSpc>
                <a:spcPct val="150000"/>
              </a:lnSpc>
            </a:pP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мероприятия по расширению ассортимента сети заправочных станций ООО «РН-Волгоград».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350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97162" cy="89971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Объект исследования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9985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Система управления сетью заправочных станций </a:t>
            </a:r>
          </a:p>
          <a:p>
            <a:pPr marL="0" indent="0" algn="just">
              <a:buNone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ООО «РН-Волгоград».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5E0840E-2AE3-7226-B8ED-31DEF92AE85B}"/>
              </a:ext>
            </a:extLst>
          </p:cNvPr>
          <p:cNvSpPr txBox="1">
            <a:spLocks/>
          </p:cNvSpPr>
          <p:nvPr/>
        </p:nvSpPr>
        <p:spPr>
          <a:xfrm>
            <a:off x="609600" y="28527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Предмет исследования</a:t>
            </a:r>
            <a:endParaRPr lang="ru-RU" dirty="0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E4220C12-C3B0-A64C-2B9B-DA8FDB93C8B3}"/>
              </a:ext>
            </a:extLst>
          </p:cNvPr>
          <p:cNvSpPr txBox="1">
            <a:spLocks/>
          </p:cNvSpPr>
          <p:nvPr/>
        </p:nvSpPr>
        <p:spPr>
          <a:xfrm>
            <a:off x="782320" y="4249735"/>
            <a:ext cx="10972800" cy="164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Социальные и экономические отношения возникающие </a:t>
            </a:r>
          </a:p>
          <a:p>
            <a:pPr marL="0" indent="0" algn="just">
              <a:buNone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процессе реализации мероприятий по расширению </a:t>
            </a:r>
          </a:p>
          <a:p>
            <a:pPr marL="0" indent="0" algn="just">
              <a:buNone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ассортимента сети заправочных станций ООО «РН-Волгоград».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880" y="1294410"/>
            <a:ext cx="10385329" cy="516147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500" b="1" dirty="0"/>
              <a:t>ООО «РН-Волгоград», Волгоградская область.</a:t>
            </a:r>
          </a:p>
          <a:p>
            <a:pPr marL="0" indent="0" algn="just">
              <a:buNone/>
            </a:pPr>
            <a:r>
              <a:rPr lang="ru-RU" sz="3100" dirty="0"/>
              <a:t>На рынке нефтепродуктов Волгоградской области </a:t>
            </a:r>
          </a:p>
          <a:p>
            <a:pPr marL="0" indent="0" algn="just">
              <a:buNone/>
            </a:pPr>
            <a:r>
              <a:rPr lang="ru-RU" sz="3100" dirty="0"/>
              <a:t>ПАО «НК «Роснефть» представлена предприятием нефтепродуктообеспечения ООО «РН-Волгоград». </a:t>
            </a:r>
          </a:p>
          <a:p>
            <a:pPr marL="0" indent="0" algn="just">
              <a:buNone/>
            </a:pPr>
            <a:r>
              <a:rPr lang="ru-RU" sz="3100" dirty="0"/>
              <a:t>Общество образовано и работает на рынке с 01.10.2014 года.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3100" dirty="0"/>
              <a:t>Общество осуществляет реализацию моторного топлива через собственную сеть АЗК. 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3074" name="Picture 2" descr="РН-Волгоград, Волгоградская обла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-101601"/>
            <a:ext cx="3187587" cy="1211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E6A4D3-0894-8CAA-8093-65875FF8C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615" y="3227976"/>
            <a:ext cx="8195512" cy="327058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F4FB988-3CEA-9C3E-2D80-AD63D7E1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40" y="386847"/>
            <a:ext cx="8921462" cy="8377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u="none" strike="noStrike" baseline="0" dirty="0"/>
              <a:t>ОПИСАНИЕ ПРОЕКТА</a:t>
            </a:r>
            <a:br>
              <a:rPr lang="ru-RU" sz="3600" b="1" i="0" u="none" strike="noStrike" baseline="0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6309C82-EC8E-0239-36C0-464B7B7D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01" y="951345"/>
            <a:ext cx="10697236" cy="2182790"/>
          </a:xfrm>
        </p:spPr>
        <p:txBody>
          <a:bodyPr>
            <a:normAutofit fontScale="55000" lnSpcReduction="2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ru-RU" sz="4000" b="0" i="0" u="none" strike="noStrike" baseline="0" dirty="0"/>
              <a:t>В данном проекте планируется реконструкция автомобильной газозаправочной станции (АГЗС), реализующей компримированный природный газ (КПГ), </a:t>
            </a:r>
          </a:p>
          <a:p>
            <a:pPr marL="0" indent="0">
              <a:buNone/>
            </a:pPr>
            <a:r>
              <a:rPr lang="ru-RU" sz="4000" b="0" i="0" u="none" strike="noStrike" baseline="0" dirty="0"/>
              <a:t>Предполагаемая стоимость проекта до момента начала эксплуатации 69, 1 млн. руб. </a:t>
            </a:r>
          </a:p>
          <a:p>
            <a:pPr marL="0" indent="0">
              <a:buNone/>
            </a:pPr>
            <a:r>
              <a:rPr lang="ru-RU" sz="4000" b="0" i="0" u="none" strike="noStrike" baseline="0" dirty="0"/>
              <a:t>Период реализация проекта –1 год.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7577887C-50D3-668C-CC13-44CEBAD6CF31}"/>
              </a:ext>
            </a:extLst>
          </p:cNvPr>
          <p:cNvSpPr/>
          <p:nvPr/>
        </p:nvSpPr>
        <p:spPr>
          <a:xfrm>
            <a:off x="8607301" y="5486013"/>
            <a:ext cx="154462" cy="1474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933E9064-0D04-304B-81F2-2A9985743EAB}"/>
              </a:ext>
            </a:extLst>
          </p:cNvPr>
          <p:cNvSpPr/>
          <p:nvPr/>
        </p:nvSpPr>
        <p:spPr>
          <a:xfrm>
            <a:off x="5752320" y="3461115"/>
            <a:ext cx="146945" cy="12532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91F5719C-E4B2-C816-26A1-BD49B4424941}"/>
              </a:ext>
            </a:extLst>
          </p:cNvPr>
          <p:cNvSpPr/>
          <p:nvPr/>
        </p:nvSpPr>
        <p:spPr>
          <a:xfrm>
            <a:off x="2197116" y="5362265"/>
            <a:ext cx="154462" cy="1474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2BAF25-1134-A506-42F7-3DD30A2CE847}"/>
              </a:ext>
            </a:extLst>
          </p:cNvPr>
          <p:cNvSpPr txBox="1"/>
          <p:nvPr/>
        </p:nvSpPr>
        <p:spPr>
          <a:xfrm>
            <a:off x="2909546" y="5309246"/>
            <a:ext cx="3215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АГНКС «Газпром» – 4 шт.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262912D2-12BF-F227-CC8D-D0274C395FB9}"/>
              </a:ext>
            </a:extLst>
          </p:cNvPr>
          <p:cNvSpPr/>
          <p:nvPr/>
        </p:nvSpPr>
        <p:spPr>
          <a:xfrm>
            <a:off x="2694956" y="5904806"/>
            <a:ext cx="146297" cy="147432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58365018-E115-0664-A612-EA692ED57043}"/>
              </a:ext>
            </a:extLst>
          </p:cNvPr>
          <p:cNvSpPr/>
          <p:nvPr/>
        </p:nvSpPr>
        <p:spPr>
          <a:xfrm>
            <a:off x="8450608" y="3429000"/>
            <a:ext cx="154462" cy="147432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DF291795-1BA4-17E9-F015-8AEB0D434411}"/>
              </a:ext>
            </a:extLst>
          </p:cNvPr>
          <p:cNvSpPr/>
          <p:nvPr/>
        </p:nvSpPr>
        <p:spPr>
          <a:xfrm>
            <a:off x="9588830" y="5811461"/>
            <a:ext cx="146297" cy="16706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05BE31-0F7E-1E55-40DB-7239291A416D}"/>
              </a:ext>
            </a:extLst>
          </p:cNvPr>
          <p:cNvSpPr txBox="1"/>
          <p:nvPr/>
        </p:nvSpPr>
        <p:spPr>
          <a:xfrm>
            <a:off x="2909546" y="5837031"/>
            <a:ext cx="3172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АГНКС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Автогаз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2 шт.</a:t>
            </a:r>
          </a:p>
        </p:txBody>
      </p:sp>
      <p:sp>
        <p:nvSpPr>
          <p:cNvPr id="18" name="Скругленная прямоугольная выноска 16">
            <a:extLst>
              <a:ext uri="{FF2B5EF4-FFF2-40B4-BE49-F238E27FC236}">
                <a16:creationId xmlns:a16="http://schemas.microsoft.com/office/drawing/2014/main" xmlns="" id="{60B72A21-A3BC-D200-D487-0FD0977B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860" y="3906018"/>
            <a:ext cx="2185059" cy="520700"/>
          </a:xfrm>
          <a:prstGeom prst="wedgeRoundRectCallout">
            <a:avLst>
              <a:gd name="adj1" fmla="val 125132"/>
              <a:gd name="adj2" fmla="val 117698"/>
              <a:gd name="adj3" fmla="val 16667"/>
            </a:avLst>
          </a:prstGeom>
          <a:solidFill>
            <a:srgbClr val="F8FE02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7718" tIns="48860" rIns="97718" bIns="48860" anchor="ctr">
            <a:no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Проектируемый объект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56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8D9466-8594-1FE1-410F-0CC6EAE1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5" y="428711"/>
            <a:ext cx="9893147" cy="849246"/>
          </a:xfrm>
        </p:spPr>
        <p:txBody>
          <a:bodyPr>
            <a:noAutofit/>
          </a:bodyPr>
          <a:lstStyle/>
          <a:p>
            <a:pPr algn="ctr"/>
            <a:r>
              <a:rPr lang="ru-RU" sz="3200" b="1" i="0" u="none" strike="noStrike" baseline="0" dirty="0"/>
              <a:t>ПРЕИМУЩЕСТВА И НЕДОСТАТКИ КПГ</a:t>
            </a:r>
            <a:endParaRPr lang="ru-RU" sz="32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E77BF6A-50BB-687E-7C58-EA31F9E3E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3377"/>
            <a:ext cx="4201564" cy="4875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0" u="none" strike="noStrike" baseline="0" dirty="0"/>
              <a:t>ПРЕИМУЩЕСТВА</a:t>
            </a:r>
          </a:p>
          <a:p>
            <a:pPr>
              <a:buNone/>
            </a:pPr>
            <a:r>
              <a:rPr lang="ru-RU" sz="2800" b="0" i="0" u="none" strike="noStrike" baseline="0" dirty="0"/>
              <a:t>- Экологичность </a:t>
            </a:r>
          </a:p>
          <a:p>
            <a:pPr>
              <a:buNone/>
            </a:pPr>
            <a:r>
              <a:rPr lang="ru-RU" sz="2800" b="0" i="0" u="none" strike="noStrike" baseline="0" dirty="0"/>
              <a:t>- Безопасность </a:t>
            </a:r>
          </a:p>
          <a:p>
            <a:pPr>
              <a:buNone/>
            </a:pPr>
            <a:r>
              <a:rPr lang="ru-RU" sz="2800" b="0" i="0" u="none" strike="noStrike" baseline="0" dirty="0"/>
              <a:t>- Доступность</a:t>
            </a:r>
          </a:p>
          <a:p>
            <a:pPr>
              <a:buFontTx/>
              <a:buChar char="-"/>
            </a:pPr>
            <a:r>
              <a:rPr lang="ru-RU" sz="2800" b="0" i="0" u="none" strike="noStrike" baseline="0" dirty="0"/>
              <a:t>Господдержка</a:t>
            </a:r>
          </a:p>
          <a:p>
            <a:pPr marL="0" indent="0">
              <a:buNone/>
            </a:pPr>
            <a:r>
              <a:rPr lang="ru-RU" sz="2800" b="0" i="0" u="none" strike="noStrike" baseline="0" dirty="0"/>
              <a:t>инфраструктуры</a:t>
            </a:r>
          </a:p>
          <a:p>
            <a:pPr>
              <a:buFontTx/>
              <a:buChar char="-"/>
            </a:pPr>
            <a:r>
              <a:rPr lang="ru-RU" sz="2800" b="0" i="0" u="none" strike="noStrike" baseline="0" dirty="0"/>
              <a:t>Накопленный положительный опыт</a:t>
            </a:r>
          </a:p>
          <a:p>
            <a:pPr marL="0" indent="0">
              <a:buNone/>
            </a:pPr>
            <a:endParaRPr lang="ru-RU" sz="1800" b="0" i="0" u="none" strike="noStrike" baseline="0" dirty="0">
              <a:latin typeface="Franklin Gothic Demi" panose="020B0703020102020204" pitchFamily="34" charset="0"/>
            </a:endParaRPr>
          </a:p>
          <a:p>
            <a:endParaRPr lang="ru-RU" sz="1800" b="0" i="0" u="none" strike="noStrike" baseline="0" dirty="0">
              <a:latin typeface="Franklin Gothic Demi" panose="020B0703020102020204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78897" y="1553377"/>
            <a:ext cx="48049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НЕДОСТАТКИ</a:t>
            </a:r>
          </a:p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Увеличение массы ТС</a:t>
            </a:r>
          </a:p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Слаборазвитая инфраструктура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Уменьшение запаса хода ТС на одной заправке, который также усугубляется малоразвитой инфраструктурой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6362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48709B-A587-EE01-A12C-BFEFCB4466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684" y="486889"/>
            <a:ext cx="11290718" cy="6222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8771EF-3A09-086F-8574-59FFA3ACE9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014" y="1645629"/>
            <a:ext cx="11313224" cy="4785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02D437-D466-E1F5-26A3-9FC92EE599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4061" y="731834"/>
            <a:ext cx="6240165" cy="13157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9">
      <a:dk1>
        <a:srgbClr val="181818"/>
      </a:dk1>
      <a:lt1>
        <a:srgbClr val="F8F8F8"/>
      </a:lt1>
      <a:dk2>
        <a:srgbClr val="181818"/>
      </a:dk2>
      <a:lt2>
        <a:srgbClr val="F8F8F8"/>
      </a:lt2>
      <a:accent1>
        <a:srgbClr val="181818"/>
      </a:accent1>
      <a:accent2>
        <a:srgbClr val="FFFF00"/>
      </a:accent2>
      <a:accent3>
        <a:srgbClr val="FFFF00"/>
      </a:accent3>
      <a:accent4>
        <a:srgbClr val="FFC000"/>
      </a:accent4>
      <a:accent5>
        <a:srgbClr val="FFC619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711</TotalTime>
  <Words>1475</Words>
  <Application>Microsoft Office PowerPoint</Application>
  <PresentationFormat>Произвольный</PresentationFormat>
  <Paragraphs>365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ПРОЕКТ МЕРОПРИЯТИЙ ПО РАСШИРЕНИЮ АССОРТИМЕНТА СЕТИ ЗАПРАВОЧНЫХ СТАНЦИЙ ООО «РН-ВОЛГОГРАД»  В ГОРОДЕ ВОЛГОГРАД </vt:lpstr>
      <vt:lpstr>Цель ИАР:</vt:lpstr>
      <vt:lpstr>В соответствии с поставленной целью решаются следующие задачи: </vt:lpstr>
      <vt:lpstr>Объект исследования</vt:lpstr>
      <vt:lpstr>Слайд 5</vt:lpstr>
      <vt:lpstr>ОПИСАНИЕ ПРОЕКТА </vt:lpstr>
      <vt:lpstr>ПРЕИМУЩЕСТВА И НЕДОСТАТКИ КПГ</vt:lpstr>
      <vt:lpstr>Слайд 8</vt:lpstr>
      <vt:lpstr>Слайд 9</vt:lpstr>
      <vt:lpstr>ПОТРЕБИТЕЛЬ</vt:lpstr>
      <vt:lpstr>ОКУПАЕМОСТЬ ДЛЯ ЭКСПЛУАТАНТА</vt:lpstr>
      <vt:lpstr>МЕСТО РАСПОЛОЖЕНИЯ</vt:lpstr>
      <vt:lpstr>ЦЕНООБРАЗОВАНИЕ</vt:lpstr>
      <vt:lpstr>ПЛАНИРУЕМЫЕ ОБЪЕМЫ РЕАЛИЗАЦИИ</vt:lpstr>
      <vt:lpstr>ЭТАПЫ ПРОЕКТА</vt:lpstr>
      <vt:lpstr>СХЕМА ОБОРУДОВАНИЯ</vt:lpstr>
      <vt:lpstr>КАПИТАЛЬНЫЕ ВЛОЖЕНИЯ</vt:lpstr>
      <vt:lpstr>РЕКЛАМНАЯ СТРАТЕГИЯ</vt:lpstr>
      <vt:lpstr>ЭКСПЛУАТАЦИОННЫЕ ЗАТРАТЫ –ГГ. 1-5</vt:lpstr>
      <vt:lpstr>ГОСУДАРСТВЕННАЯ ПОДДЕРЖКА (ФИНАНСИРОВАНИЕ) МЕРОПРИЯТИЙ ПО РАЗВИТИЮ ГМТ</vt:lpstr>
      <vt:lpstr>РАСЧЕТ ЭКОНОМИЧЕСКОЙ ЭФФЕКТИВНОСТИ</vt:lpstr>
      <vt:lpstr>SWOT-анализ</vt:lpstr>
      <vt:lpstr>РИСКИ ПРОЕКТА</vt:lpstr>
      <vt:lpstr>ОПИСАНИЕ РИСКОВ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МЕРОПРИЯТИИ ПО РАСШИРЕНИЮ АССОРТИМЕНТА СЕТИ ЗАПРАВОЧНЫХ СТАНЦИЙ ООО «РН-ВОЛГОГРАД» В ГОРОДЕ ВОЛГОГРАД</dc:title>
  <dc:creator>Беднарчук Андрей Зиновьевич</dc:creator>
  <cp:lastModifiedBy>1</cp:lastModifiedBy>
  <cp:revision>28</cp:revision>
  <dcterms:created xsi:type="dcterms:W3CDTF">2022-06-20T15:47:37Z</dcterms:created>
  <dcterms:modified xsi:type="dcterms:W3CDTF">2022-12-16T11:55:05Z</dcterms:modified>
</cp:coreProperties>
</file>