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8" r:id="rId1"/>
  </p:sldMasterIdLst>
  <p:notesMasterIdLst>
    <p:notesMasterId r:id="rId28"/>
  </p:notesMasterIdLst>
  <p:sldIdLst>
    <p:sldId id="258" r:id="rId2"/>
    <p:sldId id="284" r:id="rId3"/>
    <p:sldId id="260" r:id="rId4"/>
    <p:sldId id="272" r:id="rId5"/>
    <p:sldId id="280" r:id="rId6"/>
    <p:sldId id="265" r:id="rId7"/>
    <p:sldId id="285" r:id="rId8"/>
    <p:sldId id="268" r:id="rId9"/>
    <p:sldId id="286" r:id="rId10"/>
    <p:sldId id="287" r:id="rId11"/>
    <p:sldId id="288" r:id="rId12"/>
    <p:sldId id="289" r:id="rId13"/>
    <p:sldId id="290" r:id="rId14"/>
    <p:sldId id="292" r:id="rId15"/>
    <p:sldId id="291" r:id="rId16"/>
    <p:sldId id="293" r:id="rId17"/>
    <p:sldId id="294" r:id="rId18"/>
    <p:sldId id="296" r:id="rId19"/>
    <p:sldId id="298" r:id="rId20"/>
    <p:sldId id="297" r:id="rId21"/>
    <p:sldId id="299" r:id="rId22"/>
    <p:sldId id="300" r:id="rId23"/>
    <p:sldId id="301" r:id="rId24"/>
    <p:sldId id="302" r:id="rId25"/>
    <p:sldId id="303" r:id="rId26"/>
    <p:sldId id="305" r:id="rId2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995D"/>
    <a:srgbClr val="EC7728"/>
    <a:srgbClr val="C85C12"/>
    <a:srgbClr val="F5B487"/>
    <a:srgbClr val="336600"/>
    <a:srgbClr val="009900"/>
    <a:srgbClr val="339933"/>
    <a:srgbClr val="DB64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67" autoAdjust="0"/>
    <p:restoredTop sz="94660"/>
  </p:normalViewPr>
  <p:slideViewPr>
    <p:cSldViewPr snapToGrid="0">
      <p:cViewPr varScale="1">
        <p:scale>
          <a:sx n="57" d="100"/>
          <a:sy n="57" d="100"/>
        </p:scale>
        <p:origin x="90" y="12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int.mechel.corp\cmk\Personal\KunetsAA\&#1050;&#1091;&#1085;&#1077;&#1094;\&#1057;&#1055;&#1056;&#1040;&#1042;&#1050;&#1040;%20&#1076;&#1083;&#1103;%20&#1082;&#1088;&#1077;&#1076;&#1080;&#1090;&#1072;\&#1055;&#1088;&#1077;&#1079;&#1080;&#1076;&#1077;&#1085;&#1089;&#1090;&#1082;&#1072;&#1103;\&#1044;&#1083;&#1103;%20&#1082;&#1086;&#1085;&#1090;&#1088;&#1086;&#1083;&#1100;&#1085;&#1086;&#1081;\&#1044;&#1080;&#1087;&#1083;&#1086;&#1084;\PES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int.mechel.corp\cmk\Personal\KunetsAA\&#1050;&#1091;&#1085;&#1077;&#1094;\&#1057;&#1055;&#1056;&#1040;&#1042;&#1050;&#1040;%20&#1076;&#1083;&#1103;%20&#1082;&#1088;&#1077;&#1076;&#1080;&#1090;&#1072;\&#1055;&#1088;&#1077;&#1079;&#1080;&#1076;&#1077;&#1085;&#1089;&#1090;&#1082;&#1072;&#1103;\&#1044;&#1083;&#1103;%20&#1082;&#1086;&#1085;&#1090;&#1088;&#1086;&#1083;&#1100;&#1085;&#1086;&#1081;\&#1044;&#1080;&#1087;&#1083;&#1086;&#1084;\PEST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just"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400" b="1" dirty="0" smtClean="0"/>
              <a:t>ДИНАМИКА ДОХОДОВ И РАСХОДОВ ЗА</a:t>
            </a:r>
            <a:r>
              <a:rPr lang="ru-RU" sz="1400" b="1" baseline="0" dirty="0" smtClean="0"/>
              <a:t> 2018-2021ГГ. МЛРД. РУБ.</a:t>
            </a:r>
            <a:endParaRPr lang="ru-RU" sz="1400" b="1" dirty="0"/>
          </a:p>
        </c:rich>
      </c:tx>
      <c:layout>
        <c:manualLayout>
          <c:xMode val="edge"/>
          <c:yMode val="edge"/>
          <c:x val="0.10833207472241028"/>
          <c:y val="1.26620114332978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just"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'Фин анализ'!$B$36</c:f>
              <c:strCache>
                <c:ptCount val="1"/>
                <c:pt idx="0">
                  <c:v>Выручка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'Фин анализ'!$A$37:$A$40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'Фин анализ'!$B$37:$B$40</c:f>
              <c:numCache>
                <c:formatCode>_-* #\ ##0_-;\-* #\ ##0_-;_-* "-"??_-;_-@_-</c:formatCode>
                <c:ptCount val="4"/>
                <c:pt idx="0">
                  <c:v>124371936</c:v>
                </c:pt>
                <c:pt idx="1">
                  <c:v>112992149</c:v>
                </c:pt>
                <c:pt idx="2">
                  <c:v>114042220</c:v>
                </c:pt>
                <c:pt idx="3">
                  <c:v>176848560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0F8-4435-8EBE-B9687B9891D1}"/>
            </c:ext>
          </c:extLst>
        </c:ser>
        <c:ser>
          <c:idx val="1"/>
          <c:order val="1"/>
          <c:tx>
            <c:strRef>
              <c:f>'Фин анализ'!$C$36</c:f>
              <c:strCache>
                <c:ptCount val="1"/>
                <c:pt idx="0">
                  <c:v>Себестоимость продаж</c:v>
                </c:pt>
              </c:strCache>
            </c:strRef>
          </c:tx>
          <c:spPr>
            <a:solidFill>
              <a:srgbClr val="F5B487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'Фин анализ'!$A$37:$A$40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'Фин анализ'!$C$37:$C$40</c:f>
              <c:numCache>
                <c:formatCode>_-* #\ ##0_-;\-* #\ ##0_-;_-* "-"??_-;_-@_-</c:formatCode>
                <c:ptCount val="4"/>
                <c:pt idx="0">
                  <c:v>101431825</c:v>
                </c:pt>
                <c:pt idx="1">
                  <c:v>100888784</c:v>
                </c:pt>
                <c:pt idx="2">
                  <c:v>94530865</c:v>
                </c:pt>
                <c:pt idx="3">
                  <c:v>146600794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0F8-4435-8EBE-B9687B9891D1}"/>
            </c:ext>
          </c:extLst>
        </c:ser>
        <c:ser>
          <c:idx val="2"/>
          <c:order val="2"/>
          <c:tx>
            <c:strRef>
              <c:f>'Фин анализ'!$D$36</c:f>
              <c:strCache>
                <c:ptCount val="1"/>
                <c:pt idx="0">
                  <c:v>Валовая прибыль (убыток)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'Фин анализ'!$A$37:$A$40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'Фин анализ'!$D$37:$D$40</c:f>
              <c:numCache>
                <c:formatCode>_-* #\ ##0_-;\-* #\ ##0_-;_-* "-"??_-;_-@_-</c:formatCode>
                <c:ptCount val="4"/>
                <c:pt idx="0">
                  <c:v>22940111</c:v>
                </c:pt>
                <c:pt idx="1">
                  <c:v>12103365</c:v>
                </c:pt>
                <c:pt idx="2">
                  <c:v>19511355</c:v>
                </c:pt>
                <c:pt idx="3">
                  <c:v>30247766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0F8-4435-8EBE-B9687B9891D1}"/>
            </c:ext>
          </c:extLst>
        </c:ser>
        <c:ser>
          <c:idx val="3"/>
          <c:order val="3"/>
          <c:tx>
            <c:strRef>
              <c:f>'Фин анализ'!$E$36</c:f>
              <c:strCache>
                <c:ptCount val="1"/>
                <c:pt idx="0">
                  <c:v>Коммерческие расходы</c:v>
                </c:pt>
              </c:strCache>
            </c:strRef>
          </c:tx>
          <c:spPr>
            <a:solidFill>
              <a:srgbClr val="C85C1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'Фин анализ'!$A$37:$A$40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'Фин анализ'!$E$37:$E$40</c:f>
              <c:numCache>
                <c:formatCode>_-* #\ ##0_-;\-* #\ ##0_-;_-* "-"??_-;_-@_-</c:formatCode>
                <c:ptCount val="4"/>
                <c:pt idx="0">
                  <c:v>7770556</c:v>
                </c:pt>
                <c:pt idx="1">
                  <c:v>12103365</c:v>
                </c:pt>
                <c:pt idx="2">
                  <c:v>8489607</c:v>
                </c:pt>
                <c:pt idx="3">
                  <c:v>14039527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3-70F8-4435-8EBE-B9687B9891D1}"/>
            </c:ext>
          </c:extLst>
        </c:ser>
        <c:ser>
          <c:idx val="5"/>
          <c:order val="5"/>
          <c:tx>
            <c:strRef>
              <c:f>'Фин анализ'!$G$36</c:f>
              <c:strCache>
                <c:ptCount val="1"/>
                <c:pt idx="0">
                  <c:v>Прибыль (убыток) от продаж</c:v>
                </c:pt>
              </c:strCache>
            </c:strRef>
          </c:tx>
          <c:spPr>
            <a:solidFill>
              <a:srgbClr val="00990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'Фин анализ'!$A$37:$A$40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'Фин анализ'!$G$37:$G$40</c:f>
              <c:numCache>
                <c:formatCode>_-* #\ ##0_-;\-* #\ ##0_-;_-* "-"??_-;_-@_-</c:formatCode>
                <c:ptCount val="4"/>
                <c:pt idx="0">
                  <c:v>12933710</c:v>
                </c:pt>
                <c:pt idx="1">
                  <c:v>2734967</c:v>
                </c:pt>
                <c:pt idx="2">
                  <c:v>8684649</c:v>
                </c:pt>
                <c:pt idx="3">
                  <c:v>13845930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0F8-4435-8EBE-B9687B9891D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gapDepth val="91"/>
        <c:shape val="box"/>
        <c:axId val="572408984"/>
        <c:axId val="572409968"/>
        <c:axId val="0"/>
        <c:extLst>
          <c:ext xmlns:c15="http://schemas.microsoft.com/office/drawing/2012/chart" uri="{02D57815-91ED-43cb-92C2-25804820EDAC}">
            <c15:filteredBarSeries>
              <c15:ser>
                <c:idx val="4"/>
                <c:order val="4"/>
                <c:tx>
                  <c:strRef>
                    <c:extLst>
                      <c:ext uri="{02D57815-91ED-43cb-92C2-25804820EDAC}">
                        <c15:formulaRef>
                          <c15:sqref>'Фин анализ'!$F$36</c15:sqref>
                        </c15:formulaRef>
                      </c:ext>
                    </c:extLst>
                    <c:strCache>
                      <c:ptCount val="1"/>
                      <c:pt idx="0">
                        <c:v>Управленческие расходы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  <a:sp3d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>
                      <c:ext uri="{02D57815-91ED-43cb-92C2-25804820EDAC}">
                        <c15:formulaRef>
                          <c15:sqref>'Фин анализ'!$A$37:$A$40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2018</c:v>
                      </c:pt>
                      <c:pt idx="1">
                        <c:v>2019</c:v>
                      </c:pt>
                      <c:pt idx="2">
                        <c:v>2020</c:v>
                      </c:pt>
                      <c:pt idx="3">
                        <c:v>2021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'Фин анализ'!$F$37:$F$40</c15:sqref>
                        </c15:formulaRef>
                      </c:ext>
                    </c:extLst>
                    <c:numCache>
                      <c:formatCode>_-* #\ ##0_-;\-* #\ ##0_-;_-* "-"??_-;_-@_-</c:formatCode>
                      <c:ptCount val="4"/>
                      <c:pt idx="0">
                        <c:v>2235845</c:v>
                      </c:pt>
                      <c:pt idx="1">
                        <c:v>2218119</c:v>
                      </c:pt>
                      <c:pt idx="2">
                        <c:v>2337279</c:v>
                      </c:pt>
                      <c:pt idx="3">
                        <c:v>2362309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5-70F8-4435-8EBE-B9687B9891D1}"/>
                  </c:ext>
                </c:extLst>
              </c15:ser>
            </c15:filteredBarSeries>
          </c:ext>
        </c:extLst>
      </c:bar3DChart>
      <c:catAx>
        <c:axId val="572408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72409968"/>
        <c:crossesAt val="0"/>
        <c:auto val="1"/>
        <c:lblAlgn val="ctr"/>
        <c:lblOffset val="100"/>
        <c:noMultiLvlLbl val="0"/>
      </c:catAx>
      <c:valAx>
        <c:axId val="572409968"/>
        <c:scaling>
          <c:orientation val="minMax"/>
          <c:max val="180000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\ ##0_-;\-* #\ ##0_-;_-* &quot;-&quot;??_-;_-@_-" sourceLinked="1"/>
        <c:majorTickMark val="in"/>
        <c:minorTickMark val="out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72408984"/>
        <c:crosses val="autoZero"/>
        <c:crossBetween val="between"/>
        <c:majorUnit val="18000000"/>
        <c:minorUnit val="5000000"/>
        <c:dispUnits>
          <c:builtInUnit val="millions"/>
        </c:dispUnits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b="1" dirty="0" smtClean="0">
                <a:latin typeface="+mn-lt"/>
                <a:cs typeface="Times New Roman" panose="02020603050405020304" pitchFamily="18" charset="0"/>
              </a:rPr>
              <a:t>ЧИСТАЯ ПРИБЫЛЬ, </a:t>
            </a:r>
            <a:r>
              <a:rPr lang="ru-RU" sz="1400" b="1" dirty="0" smtClean="0">
                <a:latin typeface="+mn-lt"/>
                <a:cs typeface="Times New Roman" panose="02020603050405020304" pitchFamily="18" charset="0"/>
              </a:rPr>
              <a:t>МЛРД</a:t>
            </a:r>
            <a:r>
              <a:rPr lang="ru-RU" b="1" dirty="0" smtClean="0">
                <a:latin typeface="+mn-lt"/>
                <a:cs typeface="Times New Roman" panose="02020603050405020304" pitchFamily="18" charset="0"/>
              </a:rPr>
              <a:t>. РУБ. И РЕНТАБЕЛЬНОСТЬ, %</a:t>
            </a:r>
            <a:endParaRPr lang="ru-RU" b="1" dirty="0">
              <a:latin typeface="+mn-lt"/>
              <a:cs typeface="Times New Roman" panose="02020603050405020304" pitchFamily="18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0714312425986329"/>
          <c:y val="0.13752046814407284"/>
          <c:w val="0.82642026606832453"/>
          <c:h val="0.75231886479181709"/>
        </c:manualLayout>
      </c:layout>
      <c:lineChart>
        <c:grouping val="stacked"/>
        <c:varyColors val="0"/>
        <c:ser>
          <c:idx val="0"/>
          <c:order val="0"/>
          <c:tx>
            <c:strRef>
              <c:f>'Фин анализ'!$A$8</c:f>
              <c:strCache>
                <c:ptCount val="1"/>
                <c:pt idx="0">
                  <c:v>Чистая прибыль, млн. руб.</c:v>
                </c:pt>
              </c:strCache>
            </c:strRef>
          </c:tx>
          <c:spPr>
            <a:ln w="25400" cap="rnd" cmpd="sng">
              <a:solidFill>
                <a:schemeClr val="tx1"/>
              </a:solidFill>
              <a:prstDash val="solid"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 cap="flat">
                <a:solidFill>
                  <a:schemeClr val="accent2"/>
                </a:solidFill>
                <a:prstDash val="lgDashDotDot"/>
                <a:round/>
              </a:ln>
              <a:effectLst/>
            </c:spPr>
          </c:marker>
          <c:dLbls>
            <c:dLbl>
              <c:idx val="1"/>
              <c:layout>
                <c:manualLayout>
                  <c:x val="-2.0394887855433658E-2"/>
                  <c:y val="6.395319936337548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9DFA-43D8-837D-BD0298E19C41}"/>
                </c:ext>
              </c:extLst>
            </c:dLbl>
            <c:dLbl>
              <c:idx val="2"/>
              <c:layout>
                <c:manualLayout>
                  <c:x val="0.04"/>
                  <c:y val="2.411347517730496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9DFA-43D8-837D-BD0298E19C41}"/>
                </c:ext>
              </c:extLst>
            </c:dLbl>
            <c:dLbl>
              <c:idx val="3"/>
              <c:layout>
                <c:manualLayout>
                  <c:x val="4.8484848484848485E-3"/>
                  <c:y val="-6.909827760891598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9DFA-43D8-837D-BD0298E19C41}"/>
                </c:ext>
              </c:extLst>
            </c:dLbl>
            <c:dLbl>
              <c:idx val="4"/>
              <c:layout>
                <c:manualLayout>
                  <c:x val="-5.2906876086399553E-2"/>
                  <c:y val="-0.14735805034562699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9DFA-43D8-837D-BD0298E19C41}"/>
                </c:ext>
              </c:extLst>
            </c:dLbl>
            <c:dLbl>
              <c:idx val="5"/>
              <c:layout>
                <c:manualLayout>
                  <c:x val="-0.12234417203570776"/>
                  <c:y val="-0.1077976287747730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9DFA-43D8-837D-BD0298E19C4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'Фин анализ'!$B$2:$G$2</c:f>
              <c:strCache>
                <c:ptCount val="6"/>
                <c:pt idx="0">
                  <c:v>2016 г.</c:v>
                </c:pt>
                <c:pt idx="1">
                  <c:v>2017 г.</c:v>
                </c:pt>
                <c:pt idx="2">
                  <c:v>2018 г.</c:v>
                </c:pt>
                <c:pt idx="3">
                  <c:v>2019 г.</c:v>
                </c:pt>
                <c:pt idx="4">
                  <c:v>2020 г.</c:v>
                </c:pt>
                <c:pt idx="5">
                  <c:v>2021 г.</c:v>
                </c:pt>
              </c:strCache>
            </c:strRef>
          </c:cat>
          <c:val>
            <c:numRef>
              <c:f>'Фин анализ'!$B$8:$G$8</c:f>
              <c:numCache>
                <c:formatCode>General</c:formatCode>
                <c:ptCount val="6"/>
                <c:pt idx="1">
                  <c:v>4027</c:v>
                </c:pt>
                <c:pt idx="2" formatCode="_-* #\ ##0_-;\-* #\ ##0_-;_-* &quot;-&quot;??_-;_-@_-">
                  <c:v>14956</c:v>
                </c:pt>
                <c:pt idx="3" formatCode="_-* #\ ##0_-;\-* #\ ##0_-;_-* &quot;-&quot;??_-;_-@_-">
                  <c:v>5325</c:v>
                </c:pt>
                <c:pt idx="4" formatCode="_-* #\ ##0_-;\-* #\ ##0_-;_-* &quot;-&quot;??_-;_-@_-">
                  <c:v>-506</c:v>
                </c:pt>
                <c:pt idx="5" formatCode="_-* #\ ##0_-;\-* #\ ##0_-;_-* &quot;-&quot;??_-;_-@_-">
                  <c:v>8897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9DFA-43D8-837D-BD0298E19C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58907024"/>
        <c:axId val="558907352"/>
      </c:lineChart>
      <c:lineChart>
        <c:grouping val="stacked"/>
        <c:varyColors val="0"/>
        <c:ser>
          <c:idx val="1"/>
          <c:order val="1"/>
          <c:tx>
            <c:strRef>
              <c:f>'Фин анализ'!$A$9</c:f>
              <c:strCache>
                <c:ptCount val="1"/>
                <c:pt idx="0">
                  <c:v>Уровень рентабельности, %</c:v>
                </c:pt>
              </c:strCache>
            </c:strRef>
          </c:tx>
          <c:spPr>
            <a:ln w="28575" cap="rnd">
              <a:solidFill>
                <a:srgbClr val="336600"/>
              </a:solidFill>
              <a:prstDash val="dash"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 cap="flat">
                <a:solidFill>
                  <a:schemeClr val="accent2"/>
                </a:solidFill>
                <a:prstDash val="lgDashDotDot"/>
                <a:round/>
              </a:ln>
              <a:effectLst/>
            </c:spPr>
          </c:marker>
          <c:dLbls>
            <c:dLbl>
              <c:idx val="1"/>
              <c:layout>
                <c:manualLayout>
                  <c:x val="7.2047538416549498E-2"/>
                  <c:y val="-1.3533196946465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9DFA-43D8-837D-BD0298E19C41}"/>
                </c:ext>
              </c:extLst>
            </c:dLbl>
            <c:dLbl>
              <c:idx val="2"/>
              <c:layout>
                <c:manualLayout>
                  <c:x val="0.11701993855867583"/>
                  <c:y val="0.1807555243966509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9DFA-43D8-837D-BD0298E19C41}"/>
                </c:ext>
              </c:extLst>
            </c:dLbl>
            <c:dLbl>
              <c:idx val="3"/>
              <c:layout>
                <c:manualLayout>
                  <c:x val="-9.1468777484608618E-2"/>
                  <c:y val="5.44958972170189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9DFA-43D8-837D-BD0298E19C41}"/>
                </c:ext>
              </c:extLst>
            </c:dLbl>
            <c:dLbl>
              <c:idx val="4"/>
              <c:layout>
                <c:manualLayout>
                  <c:x val="2.9903254177660508E-2"/>
                  <c:y val="4.72297775880829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9DFA-43D8-837D-BD0298E19C41}"/>
                </c:ext>
              </c:extLst>
            </c:dLbl>
            <c:dLbl>
              <c:idx val="5"/>
              <c:layout>
                <c:manualLayout>
                  <c:x val="-3.1875438248953794E-2"/>
                  <c:y val="9.92591329926011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9DFA-43D8-837D-BD0298E19C4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'Фин анализ'!$B$2:$G$2</c:f>
              <c:strCache>
                <c:ptCount val="6"/>
                <c:pt idx="0">
                  <c:v>2016 г.</c:v>
                </c:pt>
                <c:pt idx="1">
                  <c:v>2017 г.</c:v>
                </c:pt>
                <c:pt idx="2">
                  <c:v>2018 г.</c:v>
                </c:pt>
                <c:pt idx="3">
                  <c:v>2019 г.</c:v>
                </c:pt>
                <c:pt idx="4">
                  <c:v>2020 г.</c:v>
                </c:pt>
                <c:pt idx="5">
                  <c:v>2021 г.</c:v>
                </c:pt>
              </c:strCache>
            </c:strRef>
          </c:cat>
          <c:val>
            <c:numRef>
              <c:f>'Фин анализ'!$B$9:$G$9</c:f>
              <c:numCache>
                <c:formatCode>0.00%</c:formatCode>
                <c:ptCount val="6"/>
                <c:pt idx="1">
                  <c:v>4.4999999999999998E-2</c:v>
                </c:pt>
                <c:pt idx="2">
                  <c:v>0.14000000000000001</c:v>
                </c:pt>
                <c:pt idx="3">
                  <c:v>5.2999999999999999E-2</c:v>
                </c:pt>
                <c:pt idx="4">
                  <c:v>-2E-3</c:v>
                </c:pt>
                <c:pt idx="5">
                  <c:v>5.0463711093936624E-2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9DFA-43D8-837D-BD0298E19C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84738296"/>
        <c:axId val="384745184"/>
      </c:lineChart>
      <c:dateAx>
        <c:axId val="5589070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in"/>
        <c:minorTickMark val="none"/>
        <c:tickLblPos val="low"/>
        <c:spPr>
          <a:noFill/>
          <a:ln w="15875" cap="flat" cmpd="sng" algn="ctr">
            <a:solidFill>
              <a:schemeClr val="tx1"/>
            </a:solidFill>
            <a:round/>
            <a:tailEnd type="none"/>
          </a:ln>
          <a:effectLst/>
        </c:spPr>
        <c:txPr>
          <a:bodyPr rot="-60000000" spcFirstLastPara="1" vertOverflow="ellipsis" vert="horz" wrap="square" anchor="b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558907352"/>
        <c:crosses val="autoZero"/>
        <c:auto val="0"/>
        <c:lblOffset val="100"/>
        <c:baseTimeUnit val="days"/>
      </c:dateAx>
      <c:valAx>
        <c:axId val="5589073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 w="15875">
            <a:solidFill>
              <a:schemeClr val="tx1"/>
            </a:solidFill>
            <a:tailEnd type="stealth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558907024"/>
        <c:crosses val="autoZero"/>
        <c:crossBetween val="midCat"/>
        <c:dispUnits>
          <c:builtInUnit val="thousands"/>
        </c:dispUnits>
      </c:valAx>
      <c:valAx>
        <c:axId val="384745184"/>
        <c:scaling>
          <c:orientation val="minMax"/>
        </c:scaling>
        <c:delete val="0"/>
        <c:axPos val="r"/>
        <c:numFmt formatCode="0%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84738296"/>
        <c:crosses val="max"/>
        <c:crossBetween val="between"/>
      </c:valAx>
      <c:dateAx>
        <c:axId val="38473829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84745184"/>
        <c:crosses val="autoZero"/>
        <c:auto val="0"/>
        <c:lblOffset val="100"/>
        <c:baseTimeUnit val="days"/>
      </c:date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F02BEF-B6B7-4198-9E43-ECB53A988C82}" type="doc">
      <dgm:prSet loTypeId="urn:microsoft.com/office/officeart/2005/8/layout/hierarchy1" loCatId="hierarchy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571E0F63-67A7-4008-835C-DA910C2E5B95}">
      <dgm:prSet phldrT="[Текст]" custT="1"/>
      <dgm:spPr/>
      <dgm:t>
        <a:bodyPr/>
        <a:lstStyle/>
        <a:p>
          <a:r>
            <a:rPr lang="ru-RU" sz="1000" dirty="0"/>
            <a:t>УПРАВЛЯЮЩИЙ ДИРЕКТОР</a:t>
          </a:r>
        </a:p>
      </dgm:t>
    </dgm:pt>
    <dgm:pt modelId="{55FC62E3-545B-4CBB-B499-31D4093F1175}" type="parTrans" cxnId="{F6BAD64E-E9BE-4103-B73A-A1D07269B57D}">
      <dgm:prSet/>
      <dgm:spPr/>
      <dgm:t>
        <a:bodyPr/>
        <a:lstStyle/>
        <a:p>
          <a:endParaRPr lang="ru-RU"/>
        </a:p>
      </dgm:t>
    </dgm:pt>
    <dgm:pt modelId="{97DCD2EB-1383-4640-B763-F83C4B4151FD}" type="sibTrans" cxnId="{F6BAD64E-E9BE-4103-B73A-A1D07269B57D}">
      <dgm:prSet/>
      <dgm:spPr/>
      <dgm:t>
        <a:bodyPr/>
        <a:lstStyle/>
        <a:p>
          <a:endParaRPr lang="ru-RU"/>
        </a:p>
      </dgm:t>
    </dgm:pt>
    <dgm:pt modelId="{B7985C36-B5FF-4E5D-9FE7-1FE0DB53FB11}">
      <dgm:prSet phldrT="[Текст]" custT="1"/>
      <dgm:spPr/>
      <dgm:t>
        <a:bodyPr/>
        <a:lstStyle/>
        <a:p>
          <a:r>
            <a:rPr lang="ru-RU" sz="600"/>
            <a:t>УПРАВЛЕНИЕ ПО ЭКОНОМИКЕ И ФИНАНСАМ</a:t>
          </a:r>
        </a:p>
      </dgm:t>
    </dgm:pt>
    <dgm:pt modelId="{208B9D17-6468-489D-92AA-47D6C7C4DB4B}" type="parTrans" cxnId="{F7E412CE-AA3B-4276-BE51-915DDD895C58}">
      <dgm:prSet/>
      <dgm:spPr/>
      <dgm:t>
        <a:bodyPr/>
        <a:lstStyle/>
        <a:p>
          <a:endParaRPr lang="ru-RU"/>
        </a:p>
      </dgm:t>
    </dgm:pt>
    <dgm:pt modelId="{27D4542A-1E52-4294-B1C5-2264F73D972C}" type="sibTrans" cxnId="{F7E412CE-AA3B-4276-BE51-915DDD895C58}">
      <dgm:prSet/>
      <dgm:spPr/>
      <dgm:t>
        <a:bodyPr/>
        <a:lstStyle/>
        <a:p>
          <a:endParaRPr lang="ru-RU"/>
        </a:p>
      </dgm:t>
    </dgm:pt>
    <dgm:pt modelId="{6C7073A7-449D-4B10-B685-233D8EBAE04F}">
      <dgm:prSet phldrT="[Текст]" custT="1"/>
      <dgm:spPr/>
      <dgm:t>
        <a:bodyPr/>
        <a:lstStyle/>
        <a:p>
          <a:r>
            <a:rPr lang="ru-RU" sz="700"/>
            <a:t>УПРАВЛЕНИЕ ПО ОПЕРАЦИОННОЙ ДЕЯТЕЛЬНОСТИ</a:t>
          </a:r>
        </a:p>
      </dgm:t>
    </dgm:pt>
    <dgm:pt modelId="{F426BF20-ABEE-4D6A-8AE4-938282131872}" type="parTrans" cxnId="{04CFCAA7-55B2-42A9-9AD8-A0EC162717F1}">
      <dgm:prSet/>
      <dgm:spPr/>
      <dgm:t>
        <a:bodyPr/>
        <a:lstStyle/>
        <a:p>
          <a:endParaRPr lang="ru-RU"/>
        </a:p>
      </dgm:t>
    </dgm:pt>
    <dgm:pt modelId="{C0B1CB81-A0AF-4284-A181-EB6ADEFC78AD}" type="sibTrans" cxnId="{04CFCAA7-55B2-42A9-9AD8-A0EC162717F1}">
      <dgm:prSet/>
      <dgm:spPr/>
      <dgm:t>
        <a:bodyPr/>
        <a:lstStyle/>
        <a:p>
          <a:endParaRPr lang="ru-RU"/>
        </a:p>
      </dgm:t>
    </dgm:pt>
    <dgm:pt modelId="{969EAEC7-B8D8-435A-823D-19309EBE7EB0}">
      <dgm:prSet phldrT="[Текст]" custT="1"/>
      <dgm:spPr>
        <a:solidFill>
          <a:srgbClr val="FF0000">
            <a:alpha val="90000"/>
          </a:srgbClr>
        </a:solidFill>
      </dgm:spPr>
      <dgm:t>
        <a:bodyPr/>
        <a:lstStyle/>
        <a:p>
          <a:r>
            <a:rPr lang="ru-RU" sz="600"/>
            <a:t>УПРАВЛЕНИЕ КОММЕРЧЕСКОЙ ДЕЯТЕЛЬНОСТИ</a:t>
          </a:r>
        </a:p>
      </dgm:t>
    </dgm:pt>
    <dgm:pt modelId="{F2ACDC02-1B16-4041-A1FF-8CCA531A8A6A}" type="parTrans" cxnId="{E7731E50-1F13-4D86-880C-298BD3BA9D5C}">
      <dgm:prSet/>
      <dgm:spPr/>
      <dgm:t>
        <a:bodyPr/>
        <a:lstStyle/>
        <a:p>
          <a:endParaRPr lang="ru-RU"/>
        </a:p>
      </dgm:t>
    </dgm:pt>
    <dgm:pt modelId="{7F45C93C-3224-41AF-AB39-FBAD3082E6FA}" type="sibTrans" cxnId="{E7731E50-1F13-4D86-880C-298BD3BA9D5C}">
      <dgm:prSet/>
      <dgm:spPr/>
      <dgm:t>
        <a:bodyPr/>
        <a:lstStyle/>
        <a:p>
          <a:endParaRPr lang="ru-RU"/>
        </a:p>
      </dgm:t>
    </dgm:pt>
    <dgm:pt modelId="{51F82068-EAFC-4649-A91C-9A1B46F7A7A0}">
      <dgm:prSet custT="1"/>
      <dgm:spPr/>
      <dgm:t>
        <a:bodyPr/>
        <a:lstStyle/>
        <a:p>
          <a:r>
            <a:rPr lang="ru-RU" sz="600" dirty="0"/>
            <a:t>УПРАВЛЕНИЕ ПО </a:t>
          </a:r>
          <a:r>
            <a:rPr lang="ru-RU" sz="700" dirty="0"/>
            <a:t>ПРАВОВЫМ</a:t>
          </a:r>
          <a:r>
            <a:rPr lang="ru-RU" sz="600" dirty="0"/>
            <a:t> ВОПРОСАМ</a:t>
          </a:r>
        </a:p>
      </dgm:t>
    </dgm:pt>
    <dgm:pt modelId="{64DA93F7-434F-4A02-9114-61528477CFF9}" type="parTrans" cxnId="{03EE9BDC-E40F-483C-8309-C70D8754EBD5}">
      <dgm:prSet/>
      <dgm:spPr/>
      <dgm:t>
        <a:bodyPr/>
        <a:lstStyle/>
        <a:p>
          <a:endParaRPr lang="ru-RU"/>
        </a:p>
      </dgm:t>
    </dgm:pt>
    <dgm:pt modelId="{AECC8BE6-BD55-4204-88BB-E496951709E2}" type="sibTrans" cxnId="{03EE9BDC-E40F-483C-8309-C70D8754EBD5}">
      <dgm:prSet/>
      <dgm:spPr/>
      <dgm:t>
        <a:bodyPr/>
        <a:lstStyle/>
        <a:p>
          <a:endParaRPr lang="ru-RU"/>
        </a:p>
      </dgm:t>
    </dgm:pt>
    <dgm:pt modelId="{E057E48B-5E6D-43F3-99D7-505FA9C70E6F}">
      <dgm:prSet custT="1"/>
      <dgm:spPr/>
      <dgm:t>
        <a:bodyPr/>
        <a:lstStyle/>
        <a:p>
          <a:r>
            <a:rPr lang="ru-RU" sz="600"/>
            <a:t>УПРАВЛЕНИЕ ПО РАБОТЕ С ПЕРСОНАЛОМ</a:t>
          </a:r>
        </a:p>
      </dgm:t>
    </dgm:pt>
    <dgm:pt modelId="{1DDDB8BA-4B57-4FEB-8B6A-AB3AD0310017}" type="parTrans" cxnId="{F9760223-F104-4998-9867-5D1C7B03975D}">
      <dgm:prSet/>
      <dgm:spPr/>
      <dgm:t>
        <a:bodyPr/>
        <a:lstStyle/>
        <a:p>
          <a:endParaRPr lang="ru-RU"/>
        </a:p>
      </dgm:t>
    </dgm:pt>
    <dgm:pt modelId="{DDF44C73-D270-4F6D-BF36-207D48A4B241}" type="sibTrans" cxnId="{F9760223-F104-4998-9867-5D1C7B03975D}">
      <dgm:prSet/>
      <dgm:spPr/>
      <dgm:t>
        <a:bodyPr/>
        <a:lstStyle/>
        <a:p>
          <a:endParaRPr lang="ru-RU"/>
        </a:p>
      </dgm:t>
    </dgm:pt>
    <dgm:pt modelId="{72EBA89D-E6BC-49E1-8EFD-6A2FED2F0896}">
      <dgm:prSet custT="1"/>
      <dgm:spPr/>
      <dgm:t>
        <a:bodyPr/>
        <a:lstStyle/>
        <a:p>
          <a:r>
            <a:rPr lang="ru-RU" sz="600"/>
            <a:t>УПРАВЛЕНИЕ КОРПОРАТИВНОЙ БЕЗОПАСНОСТИ</a:t>
          </a:r>
        </a:p>
      </dgm:t>
    </dgm:pt>
    <dgm:pt modelId="{6B0976CA-9030-49EA-A6CA-649EF72B4397}" type="parTrans" cxnId="{8821AE23-BB68-4100-A5EC-3019538E4DBA}">
      <dgm:prSet/>
      <dgm:spPr/>
      <dgm:t>
        <a:bodyPr/>
        <a:lstStyle/>
        <a:p>
          <a:endParaRPr lang="ru-RU"/>
        </a:p>
      </dgm:t>
    </dgm:pt>
    <dgm:pt modelId="{DF97CC80-1701-4EF3-A425-6BFD94ECA8ED}" type="sibTrans" cxnId="{8821AE23-BB68-4100-A5EC-3019538E4DBA}">
      <dgm:prSet/>
      <dgm:spPr/>
      <dgm:t>
        <a:bodyPr/>
        <a:lstStyle/>
        <a:p>
          <a:endParaRPr lang="ru-RU"/>
        </a:p>
      </dgm:t>
    </dgm:pt>
    <dgm:pt modelId="{684CE179-0B2A-48E6-B316-127D6F2E18ED}">
      <dgm:prSet custT="1"/>
      <dgm:spPr/>
      <dgm:t>
        <a:bodyPr/>
        <a:lstStyle/>
        <a:p>
          <a:r>
            <a:rPr lang="ru-RU" sz="600" dirty="0" smtClean="0"/>
            <a:t>ДЕПАРТАМЕНТ </a:t>
          </a:r>
          <a:r>
            <a:rPr lang="ru-RU" sz="600" dirty="0"/>
            <a:t>АДМИНИСТРАТИВНО-ХОЗЯЙСТВЕННОГО ОБЕСПЕЧЕНИЯ</a:t>
          </a:r>
        </a:p>
      </dgm:t>
    </dgm:pt>
    <dgm:pt modelId="{55B1F0B7-BF18-4D97-994E-E5A09C4D927F}" type="parTrans" cxnId="{4DFE2BF3-4B8F-4866-8510-C15E56DDB0B7}">
      <dgm:prSet/>
      <dgm:spPr/>
      <dgm:t>
        <a:bodyPr/>
        <a:lstStyle/>
        <a:p>
          <a:endParaRPr lang="ru-RU"/>
        </a:p>
      </dgm:t>
    </dgm:pt>
    <dgm:pt modelId="{1501F3B1-B9AD-410D-B7A0-8112A4E4F7DE}" type="sibTrans" cxnId="{4DFE2BF3-4B8F-4866-8510-C15E56DDB0B7}">
      <dgm:prSet/>
      <dgm:spPr/>
      <dgm:t>
        <a:bodyPr/>
        <a:lstStyle/>
        <a:p>
          <a:endParaRPr lang="ru-RU"/>
        </a:p>
      </dgm:t>
    </dgm:pt>
    <dgm:pt modelId="{D31006E0-A308-4E73-ACE9-B5B881054A3D}">
      <dgm:prSet custT="1"/>
      <dgm:spPr/>
      <dgm:t>
        <a:bodyPr/>
        <a:lstStyle/>
        <a:p>
          <a:r>
            <a:rPr lang="ru-RU" sz="600"/>
            <a:t>УПРАВЛЕНИЕ ИНФОРМАЦИОННЫХ ТЕХНОЛОГИЙ</a:t>
          </a:r>
        </a:p>
      </dgm:t>
    </dgm:pt>
    <dgm:pt modelId="{DE5E79FF-D123-41BE-A2E0-745D7358CE76}" type="parTrans" cxnId="{5F67AE2F-14B8-4C14-8CAB-C40359016D1C}">
      <dgm:prSet/>
      <dgm:spPr/>
      <dgm:t>
        <a:bodyPr/>
        <a:lstStyle/>
        <a:p>
          <a:endParaRPr lang="ru-RU"/>
        </a:p>
      </dgm:t>
    </dgm:pt>
    <dgm:pt modelId="{510698C7-F3D3-4D01-AC9A-8874C3DE4A16}" type="sibTrans" cxnId="{5F67AE2F-14B8-4C14-8CAB-C40359016D1C}">
      <dgm:prSet/>
      <dgm:spPr/>
      <dgm:t>
        <a:bodyPr/>
        <a:lstStyle/>
        <a:p>
          <a:endParaRPr lang="ru-RU"/>
        </a:p>
      </dgm:t>
    </dgm:pt>
    <dgm:pt modelId="{9D6A7D5F-C690-4F10-9741-99EA32C10300}">
      <dgm:prSet custT="1"/>
      <dgm:spPr/>
      <dgm:t>
        <a:bodyPr/>
        <a:lstStyle/>
        <a:p>
          <a:r>
            <a:rPr lang="ru-RU" sz="600" dirty="0" smtClean="0"/>
            <a:t>ДЕПАРТАМЕНТ </a:t>
          </a:r>
          <a:r>
            <a:rPr lang="ru-RU" sz="600" dirty="0"/>
            <a:t>ВНЕШНИХ И ВНУТРЕННИХ КОММУНИКАЦИЙ</a:t>
          </a:r>
        </a:p>
      </dgm:t>
    </dgm:pt>
    <dgm:pt modelId="{234D5F7F-2623-455C-9EA2-EA0613ED9906}" type="parTrans" cxnId="{FDB6519D-1351-428C-BBC8-E152638F5309}">
      <dgm:prSet/>
      <dgm:spPr/>
      <dgm:t>
        <a:bodyPr/>
        <a:lstStyle/>
        <a:p>
          <a:endParaRPr lang="ru-RU"/>
        </a:p>
      </dgm:t>
    </dgm:pt>
    <dgm:pt modelId="{147A6108-291B-47C6-B09F-10971A3BE6E8}" type="sibTrans" cxnId="{FDB6519D-1351-428C-BBC8-E152638F5309}">
      <dgm:prSet/>
      <dgm:spPr/>
      <dgm:t>
        <a:bodyPr/>
        <a:lstStyle/>
        <a:p>
          <a:endParaRPr lang="ru-RU"/>
        </a:p>
      </dgm:t>
    </dgm:pt>
    <dgm:pt modelId="{06CA9508-37BD-4CC1-84BC-E2681E66462B}">
      <dgm:prSet custT="1"/>
      <dgm:spPr/>
      <dgm:t>
        <a:bodyPr/>
        <a:lstStyle/>
        <a:p>
          <a:r>
            <a:rPr lang="ru-RU" sz="600"/>
            <a:t>СЛУЖБА РЕМОНТА И ТЕХНИЧЕСКОГО ОБСЛУЖИВАНИЯ</a:t>
          </a:r>
        </a:p>
      </dgm:t>
    </dgm:pt>
    <dgm:pt modelId="{AC0C7806-887D-4342-8407-0D4E1DC12A38}" type="parTrans" cxnId="{2A6D697E-C824-4121-A403-5D07966D65C5}">
      <dgm:prSet/>
      <dgm:spPr/>
      <dgm:t>
        <a:bodyPr/>
        <a:lstStyle/>
        <a:p>
          <a:endParaRPr lang="ru-RU"/>
        </a:p>
      </dgm:t>
    </dgm:pt>
    <dgm:pt modelId="{EF5EFF5D-2B6F-4E57-9F3C-7DB203E57DDA}" type="sibTrans" cxnId="{2A6D697E-C824-4121-A403-5D07966D65C5}">
      <dgm:prSet/>
      <dgm:spPr/>
      <dgm:t>
        <a:bodyPr/>
        <a:lstStyle/>
        <a:p>
          <a:endParaRPr lang="ru-RU"/>
        </a:p>
      </dgm:t>
    </dgm:pt>
    <dgm:pt modelId="{4A545B5C-6C41-4C95-A0DC-BE1656AD2F3D}">
      <dgm:prSet custT="1"/>
      <dgm:spPr/>
      <dgm:t>
        <a:bodyPr/>
        <a:lstStyle/>
        <a:p>
          <a:r>
            <a:rPr lang="ru-RU" sz="600"/>
            <a:t>ДЕПАРТАМЕНТ ТЕХНИЧЕСКОГО РАЗВИТИЯ</a:t>
          </a:r>
        </a:p>
      </dgm:t>
    </dgm:pt>
    <dgm:pt modelId="{00180C1C-1427-4D66-8A55-68470E855F7C}" type="parTrans" cxnId="{970F822B-9543-44FA-970D-CBA451BC7DF0}">
      <dgm:prSet/>
      <dgm:spPr/>
      <dgm:t>
        <a:bodyPr/>
        <a:lstStyle/>
        <a:p>
          <a:endParaRPr lang="ru-RU"/>
        </a:p>
      </dgm:t>
    </dgm:pt>
    <dgm:pt modelId="{E44D0933-76DD-4E79-B99B-6E02457D7A02}" type="sibTrans" cxnId="{970F822B-9543-44FA-970D-CBA451BC7DF0}">
      <dgm:prSet/>
      <dgm:spPr/>
      <dgm:t>
        <a:bodyPr/>
        <a:lstStyle/>
        <a:p>
          <a:endParaRPr lang="ru-RU"/>
        </a:p>
      </dgm:t>
    </dgm:pt>
    <dgm:pt modelId="{25F3290A-4259-477E-A46D-86206050CAEF}">
      <dgm:prSet custT="1"/>
      <dgm:spPr/>
      <dgm:t>
        <a:bodyPr/>
        <a:lstStyle/>
        <a:p>
          <a:r>
            <a:rPr lang="ru-RU" sz="600"/>
            <a:t>ПРОИЗВОДСТВЕННАЯ СЛУЖБА</a:t>
          </a:r>
        </a:p>
      </dgm:t>
    </dgm:pt>
    <dgm:pt modelId="{E23212C5-FFDF-4B24-B3D2-3FFA48A30A28}" type="parTrans" cxnId="{00786097-89C3-496B-B166-8D44797D8D5B}">
      <dgm:prSet/>
      <dgm:spPr/>
      <dgm:t>
        <a:bodyPr/>
        <a:lstStyle/>
        <a:p>
          <a:endParaRPr lang="ru-RU"/>
        </a:p>
      </dgm:t>
    </dgm:pt>
    <dgm:pt modelId="{29A1723A-8DC8-4A41-88EA-53FD6560DB1C}" type="sibTrans" cxnId="{00786097-89C3-496B-B166-8D44797D8D5B}">
      <dgm:prSet/>
      <dgm:spPr/>
      <dgm:t>
        <a:bodyPr/>
        <a:lstStyle/>
        <a:p>
          <a:endParaRPr lang="ru-RU"/>
        </a:p>
      </dgm:t>
    </dgm:pt>
    <dgm:pt modelId="{1CADD194-4D02-456E-94E8-2D01EF31A168}">
      <dgm:prSet custT="1"/>
      <dgm:spPr/>
      <dgm:t>
        <a:bodyPr/>
        <a:lstStyle/>
        <a:p>
          <a:r>
            <a:rPr lang="ru-RU" sz="600"/>
            <a:t>ДЕПАРТАМЕНТ ИНВЕСТИЦИОННОГО ПЛАНИРОВАНИЯ, КАПИТАЛЬНОГО СТРОИТЕЛЬСТВА И РЕКОНСТРУКЦИИ</a:t>
          </a:r>
        </a:p>
      </dgm:t>
    </dgm:pt>
    <dgm:pt modelId="{FD9646B8-2AD5-4814-9AF1-D8C2F41B6398}" type="parTrans" cxnId="{68C93181-84FF-4A5D-A015-210254F065BA}">
      <dgm:prSet/>
      <dgm:spPr/>
      <dgm:t>
        <a:bodyPr/>
        <a:lstStyle/>
        <a:p>
          <a:endParaRPr lang="ru-RU"/>
        </a:p>
      </dgm:t>
    </dgm:pt>
    <dgm:pt modelId="{AD31B7C1-1649-4A48-97A4-E2EDBCFF249E}" type="sibTrans" cxnId="{68C93181-84FF-4A5D-A015-210254F065BA}">
      <dgm:prSet/>
      <dgm:spPr/>
      <dgm:t>
        <a:bodyPr/>
        <a:lstStyle/>
        <a:p>
          <a:endParaRPr lang="ru-RU"/>
        </a:p>
      </dgm:t>
    </dgm:pt>
    <dgm:pt modelId="{B5E160A2-6BF5-4A25-978A-2BE20FE5CC3F}">
      <dgm:prSet custT="1"/>
      <dgm:spPr/>
      <dgm:t>
        <a:bodyPr/>
        <a:lstStyle/>
        <a:p>
          <a:r>
            <a:rPr lang="ru-RU" sz="600"/>
            <a:t>ОТДЕЛ ЭКОЛОГИЧЕСКОЙ БЕЗОПАСНОСТИ</a:t>
          </a:r>
        </a:p>
      </dgm:t>
    </dgm:pt>
    <dgm:pt modelId="{98111154-81EF-407D-A84F-6081B79D1EA6}" type="parTrans" cxnId="{FD711E9F-7D9F-4E36-A187-A0FD447CDA08}">
      <dgm:prSet/>
      <dgm:spPr/>
      <dgm:t>
        <a:bodyPr/>
        <a:lstStyle/>
        <a:p>
          <a:endParaRPr lang="ru-RU"/>
        </a:p>
      </dgm:t>
    </dgm:pt>
    <dgm:pt modelId="{0507D175-0400-498E-8319-A400A078F597}" type="sibTrans" cxnId="{FD711E9F-7D9F-4E36-A187-A0FD447CDA08}">
      <dgm:prSet/>
      <dgm:spPr/>
      <dgm:t>
        <a:bodyPr/>
        <a:lstStyle/>
        <a:p>
          <a:endParaRPr lang="ru-RU"/>
        </a:p>
      </dgm:t>
    </dgm:pt>
    <dgm:pt modelId="{B938A0D3-AE45-4FB1-9A9B-BE6F5EBFCBE2}">
      <dgm:prSet custT="1"/>
      <dgm:spPr/>
      <dgm:t>
        <a:bodyPr/>
        <a:lstStyle/>
        <a:p>
          <a:r>
            <a:rPr lang="ru-RU" sz="600"/>
            <a:t>ДЕПАРТАМЕНТ ПО КОНТРОЛЮ КАЧЕСТВА</a:t>
          </a:r>
        </a:p>
      </dgm:t>
    </dgm:pt>
    <dgm:pt modelId="{1CA2AC6D-D6B8-48BF-8994-4FC7C9D2D21B}" type="parTrans" cxnId="{4813BBEA-138F-487E-BB3A-AD224536639D}">
      <dgm:prSet/>
      <dgm:spPr/>
      <dgm:t>
        <a:bodyPr/>
        <a:lstStyle/>
        <a:p>
          <a:endParaRPr lang="ru-RU"/>
        </a:p>
      </dgm:t>
    </dgm:pt>
    <dgm:pt modelId="{EAEB8B29-B08B-453F-8773-1AA34AF36EE3}" type="sibTrans" cxnId="{4813BBEA-138F-487E-BB3A-AD224536639D}">
      <dgm:prSet/>
      <dgm:spPr/>
      <dgm:t>
        <a:bodyPr/>
        <a:lstStyle/>
        <a:p>
          <a:endParaRPr lang="ru-RU"/>
        </a:p>
      </dgm:t>
    </dgm:pt>
    <dgm:pt modelId="{13C35811-CDA9-4CB1-94E3-6C5BEAED7265}">
      <dgm:prSet custT="1"/>
      <dgm:spPr/>
      <dgm:t>
        <a:bodyPr/>
        <a:lstStyle/>
        <a:p>
          <a:r>
            <a:rPr lang="ru-RU" sz="600"/>
            <a:t>ОТДЕЛ ПО СЕРТИФИКАЦИИ И МЕНЕДЖМЕНТУ КАЧЕСТВА</a:t>
          </a:r>
        </a:p>
      </dgm:t>
    </dgm:pt>
    <dgm:pt modelId="{5C42ECF1-CB40-40E4-AD18-29E202836E95}" type="parTrans" cxnId="{E717D76E-1655-4E3C-BD3B-2C3D81F8BC54}">
      <dgm:prSet/>
      <dgm:spPr/>
      <dgm:t>
        <a:bodyPr/>
        <a:lstStyle/>
        <a:p>
          <a:endParaRPr lang="ru-RU"/>
        </a:p>
      </dgm:t>
    </dgm:pt>
    <dgm:pt modelId="{26D089C7-1B06-4C25-B308-A72DF6DD2BDA}" type="sibTrans" cxnId="{E717D76E-1655-4E3C-BD3B-2C3D81F8BC54}">
      <dgm:prSet/>
      <dgm:spPr/>
      <dgm:t>
        <a:bodyPr/>
        <a:lstStyle/>
        <a:p>
          <a:endParaRPr lang="ru-RU"/>
        </a:p>
      </dgm:t>
    </dgm:pt>
    <dgm:pt modelId="{3D2B6332-A608-4C52-BB2B-B9C91DA77B25}">
      <dgm:prSet custT="1"/>
      <dgm:spPr/>
      <dgm:t>
        <a:bodyPr/>
        <a:lstStyle/>
        <a:p>
          <a:r>
            <a:rPr lang="ru-RU" sz="600"/>
            <a:t>СЛУЖБА ПО ОБЕСПЕЧЕНИЮ РЕМОНТНО ПРОДУКЦИЕЙ</a:t>
          </a:r>
        </a:p>
      </dgm:t>
    </dgm:pt>
    <dgm:pt modelId="{A0878E4F-E882-410A-B34F-B0C4656B7EC6}" type="parTrans" cxnId="{49C96661-1A72-4567-8012-9E272B213165}">
      <dgm:prSet/>
      <dgm:spPr/>
      <dgm:t>
        <a:bodyPr/>
        <a:lstStyle/>
        <a:p>
          <a:endParaRPr lang="ru-RU"/>
        </a:p>
      </dgm:t>
    </dgm:pt>
    <dgm:pt modelId="{36601E94-79C1-4CF7-B291-BAB33BF4D239}" type="sibTrans" cxnId="{49C96661-1A72-4567-8012-9E272B213165}">
      <dgm:prSet/>
      <dgm:spPr/>
      <dgm:t>
        <a:bodyPr/>
        <a:lstStyle/>
        <a:p>
          <a:endParaRPr lang="ru-RU"/>
        </a:p>
      </dgm:t>
    </dgm:pt>
    <dgm:pt modelId="{D21791A7-E56C-44BC-8169-E40489114A16}">
      <dgm:prSet custT="1"/>
      <dgm:spPr>
        <a:solidFill>
          <a:srgbClr val="FF0000"/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600"/>
            <a:t>ДЕПАРТАМЕНТ ЛОГИСТИКИ ЗАКУПОК</a:t>
          </a:r>
        </a:p>
      </dgm:t>
    </dgm:pt>
    <dgm:pt modelId="{A60B1501-8ADD-4BCC-ACA4-F319C3659D4C}" type="parTrans" cxnId="{8C0FABF9-2CF7-4A46-9F48-A9E35B974334}">
      <dgm:prSet/>
      <dgm:spPr/>
      <dgm:t>
        <a:bodyPr/>
        <a:lstStyle/>
        <a:p>
          <a:endParaRPr lang="ru-RU"/>
        </a:p>
      </dgm:t>
    </dgm:pt>
    <dgm:pt modelId="{1E667579-5478-443F-AC7D-1AD6C350CC87}" type="sibTrans" cxnId="{8C0FABF9-2CF7-4A46-9F48-A9E35B974334}">
      <dgm:prSet/>
      <dgm:spPr/>
      <dgm:t>
        <a:bodyPr/>
        <a:lstStyle/>
        <a:p>
          <a:endParaRPr lang="ru-RU"/>
        </a:p>
      </dgm:t>
    </dgm:pt>
    <dgm:pt modelId="{72A35B3D-E422-4FC4-B7CF-D4AEAFE2D9A9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600"/>
            <a:t>ДЕПАРТАМЕНТ ПРОДАЖ</a:t>
          </a:r>
        </a:p>
      </dgm:t>
    </dgm:pt>
    <dgm:pt modelId="{E6339A82-AD00-4A60-A3C5-44981DE7AF2B}" type="parTrans" cxnId="{C6730EC6-5404-416C-97E6-8ACFB4A814B4}">
      <dgm:prSet/>
      <dgm:spPr/>
      <dgm:t>
        <a:bodyPr/>
        <a:lstStyle/>
        <a:p>
          <a:endParaRPr lang="ru-RU"/>
        </a:p>
      </dgm:t>
    </dgm:pt>
    <dgm:pt modelId="{9251DCF3-E2AB-4C9B-B143-30747167B61E}" type="sibTrans" cxnId="{C6730EC6-5404-416C-97E6-8ACFB4A814B4}">
      <dgm:prSet/>
      <dgm:spPr/>
      <dgm:t>
        <a:bodyPr/>
        <a:lstStyle/>
        <a:p>
          <a:endParaRPr lang="ru-RU"/>
        </a:p>
      </dgm:t>
    </dgm:pt>
    <dgm:pt modelId="{3FDC7334-7438-4AAF-A4EC-FF613784617E}">
      <dgm:prSet custT="1"/>
      <dgm:spPr>
        <a:solidFill>
          <a:srgbClr val="FF0000"/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600"/>
            <a:t>ДЕПАРТАМЕНТ ЗАКУПОК</a:t>
          </a:r>
        </a:p>
      </dgm:t>
    </dgm:pt>
    <dgm:pt modelId="{47C07F10-71A7-4F7B-A2EB-C2F383230310}" type="parTrans" cxnId="{E8D56713-CB29-4D73-BF83-7BE1522E0615}">
      <dgm:prSet/>
      <dgm:spPr/>
      <dgm:t>
        <a:bodyPr/>
        <a:lstStyle/>
        <a:p>
          <a:endParaRPr lang="ru-RU"/>
        </a:p>
      </dgm:t>
    </dgm:pt>
    <dgm:pt modelId="{86F8B584-659D-4E65-A3A5-30256912C256}" type="sibTrans" cxnId="{E8D56713-CB29-4D73-BF83-7BE1522E0615}">
      <dgm:prSet/>
      <dgm:spPr/>
      <dgm:t>
        <a:bodyPr/>
        <a:lstStyle/>
        <a:p>
          <a:endParaRPr lang="ru-RU"/>
        </a:p>
      </dgm:t>
    </dgm:pt>
    <dgm:pt modelId="{9B0A290C-8BC2-484D-ACB7-9AB619D7470B}">
      <dgm:prSet custT="1"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r>
            <a:rPr lang="ru-RU" sz="600"/>
            <a:t>ДЕПАРТАМЕНТ ЛОГИСТИКИ ГОТОВОЙ ПРОДУКЦИИ</a:t>
          </a:r>
        </a:p>
      </dgm:t>
    </dgm:pt>
    <dgm:pt modelId="{23F7F9A3-5D6C-41C3-A8D5-E0B7EA58EEAC}" type="parTrans" cxnId="{65FB07C3-4E81-4E9C-9845-E95FB760323E}">
      <dgm:prSet/>
      <dgm:spPr/>
      <dgm:t>
        <a:bodyPr/>
        <a:lstStyle/>
        <a:p>
          <a:endParaRPr lang="ru-RU"/>
        </a:p>
      </dgm:t>
    </dgm:pt>
    <dgm:pt modelId="{B2695DF6-AA16-4CBB-AE6C-FCD77D97AB76}" type="sibTrans" cxnId="{65FB07C3-4E81-4E9C-9845-E95FB760323E}">
      <dgm:prSet/>
      <dgm:spPr/>
      <dgm:t>
        <a:bodyPr/>
        <a:lstStyle/>
        <a:p>
          <a:endParaRPr lang="ru-RU"/>
        </a:p>
      </dgm:t>
    </dgm:pt>
    <dgm:pt modelId="{E305166E-D5CF-405D-A5D0-A8AD0A0627A8}">
      <dgm:prSet custT="1"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r>
            <a:rPr lang="ru-RU" sz="600"/>
            <a:t>ОТДЕЛ ПЛАНИРОВАНИЯ И АНАЛИЗА КОММЕРЧЕСКОЙ ДЕЯТЕЛЬНОСТИ</a:t>
          </a:r>
        </a:p>
      </dgm:t>
    </dgm:pt>
    <dgm:pt modelId="{9AB0015E-39F5-49E5-92D4-37BB720F59A8}" type="parTrans" cxnId="{ED4D005A-2536-41D8-B1F2-F7C658A8825D}">
      <dgm:prSet/>
      <dgm:spPr/>
      <dgm:t>
        <a:bodyPr/>
        <a:lstStyle/>
        <a:p>
          <a:endParaRPr lang="ru-RU"/>
        </a:p>
      </dgm:t>
    </dgm:pt>
    <dgm:pt modelId="{915A4553-C366-4DC5-B82F-47CC43423AAB}" type="sibTrans" cxnId="{ED4D005A-2536-41D8-B1F2-F7C658A8825D}">
      <dgm:prSet/>
      <dgm:spPr/>
      <dgm:t>
        <a:bodyPr/>
        <a:lstStyle/>
        <a:p>
          <a:endParaRPr lang="ru-RU"/>
        </a:p>
      </dgm:t>
    </dgm:pt>
    <dgm:pt modelId="{BE0B0DFF-33CD-45B6-AA3E-638FF36BF2CC}">
      <dgm:prSet custT="1"/>
      <dgm:spPr>
        <a:solidFill>
          <a:srgbClr val="FF0000">
            <a:alpha val="90000"/>
          </a:srgbClr>
        </a:solidFill>
      </dgm:spPr>
      <dgm:t>
        <a:bodyPr/>
        <a:lstStyle/>
        <a:p>
          <a:r>
            <a:rPr lang="ru-RU" sz="600" dirty="0"/>
            <a:t>ОТДЕЛ ЗАКУПОК СЫРЬЯ И МАТЕРИАЛОВ</a:t>
          </a:r>
        </a:p>
      </dgm:t>
    </dgm:pt>
    <dgm:pt modelId="{72ACB83F-CEF2-4347-ADB2-6B3C200A843C}" type="parTrans" cxnId="{4968376C-A194-4B50-86EE-7AF7EA750848}">
      <dgm:prSet/>
      <dgm:spPr/>
      <dgm:t>
        <a:bodyPr/>
        <a:lstStyle/>
        <a:p>
          <a:endParaRPr lang="ru-RU"/>
        </a:p>
      </dgm:t>
    </dgm:pt>
    <dgm:pt modelId="{749433A5-BF65-42DA-A418-8FDAD9D5A0C4}" type="sibTrans" cxnId="{4968376C-A194-4B50-86EE-7AF7EA750848}">
      <dgm:prSet/>
      <dgm:spPr/>
      <dgm:t>
        <a:bodyPr/>
        <a:lstStyle/>
        <a:p>
          <a:endParaRPr lang="ru-RU"/>
        </a:p>
      </dgm:t>
    </dgm:pt>
    <dgm:pt modelId="{C72DE67D-CB58-4355-A1E3-8775C5B012F0}">
      <dgm:prSet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ru-RU" sz="600" dirty="0"/>
            <a:t>ОТДЕЛ ЗАКУПОК ОБОРУДОВАНИЯ</a:t>
          </a:r>
        </a:p>
      </dgm:t>
    </dgm:pt>
    <dgm:pt modelId="{72067A51-8BBF-4E3E-AA5B-02B77E6468DF}" type="parTrans" cxnId="{930CC9AF-5220-4B64-90EC-C76992F79E4C}">
      <dgm:prSet/>
      <dgm:spPr/>
      <dgm:t>
        <a:bodyPr/>
        <a:lstStyle/>
        <a:p>
          <a:endParaRPr lang="ru-RU"/>
        </a:p>
      </dgm:t>
    </dgm:pt>
    <dgm:pt modelId="{54E31144-6D5C-4A84-B838-1DD7839B45D8}" type="sibTrans" cxnId="{930CC9AF-5220-4B64-90EC-C76992F79E4C}">
      <dgm:prSet/>
      <dgm:spPr/>
      <dgm:t>
        <a:bodyPr/>
        <a:lstStyle/>
        <a:p>
          <a:endParaRPr lang="ru-RU"/>
        </a:p>
      </dgm:t>
    </dgm:pt>
    <dgm:pt modelId="{C9A08D01-D0A0-4F35-8296-33CF84BA9AF4}">
      <dgm:prSet custT="1"/>
      <dgm:spPr/>
      <dgm:t>
        <a:bodyPr/>
        <a:lstStyle/>
        <a:p>
          <a:r>
            <a:rPr lang="ru-RU" sz="600"/>
            <a:t>ОТДЕЛ СКЛАДСКОГО ОБЕСПЕЧЕНИЯ</a:t>
          </a:r>
        </a:p>
      </dgm:t>
    </dgm:pt>
    <dgm:pt modelId="{13E0F4DE-24F4-4551-83B4-C02F586245CD}" type="parTrans" cxnId="{3E59EA52-3663-4FF2-AD5F-CF60E3C137DB}">
      <dgm:prSet/>
      <dgm:spPr/>
      <dgm:t>
        <a:bodyPr/>
        <a:lstStyle/>
        <a:p>
          <a:endParaRPr lang="ru-RU"/>
        </a:p>
      </dgm:t>
    </dgm:pt>
    <dgm:pt modelId="{1D1DA622-F39E-41EF-A9A9-C9F5B90BA3E3}" type="sibTrans" cxnId="{3E59EA52-3663-4FF2-AD5F-CF60E3C137DB}">
      <dgm:prSet/>
      <dgm:spPr/>
      <dgm:t>
        <a:bodyPr/>
        <a:lstStyle/>
        <a:p>
          <a:endParaRPr lang="ru-RU"/>
        </a:p>
      </dgm:t>
    </dgm:pt>
    <dgm:pt modelId="{F611F423-FEAE-470D-9FF6-50F125EF1256}">
      <dgm:prSet/>
      <dgm:spPr>
        <a:solidFill>
          <a:srgbClr val="FF0000">
            <a:alpha val="90000"/>
          </a:srgbClr>
        </a:solidFill>
      </dgm:spPr>
      <dgm:t>
        <a:bodyPr/>
        <a:lstStyle/>
        <a:p>
          <a:r>
            <a:rPr lang="ru-RU"/>
            <a:t>ОТДЕЛ ОРГАНИЗАЦИИ ДОСТАВКИ</a:t>
          </a:r>
        </a:p>
      </dgm:t>
    </dgm:pt>
    <dgm:pt modelId="{6476EB15-652C-4CC6-83E0-B296DF381CB1}" type="parTrans" cxnId="{2D84CD29-BEAD-427F-B22D-BB2BC6FA5857}">
      <dgm:prSet/>
      <dgm:spPr/>
      <dgm:t>
        <a:bodyPr/>
        <a:lstStyle/>
        <a:p>
          <a:endParaRPr lang="ru-RU"/>
        </a:p>
      </dgm:t>
    </dgm:pt>
    <dgm:pt modelId="{7D8FCC12-6A04-4804-A1C3-4C69ADA30186}" type="sibTrans" cxnId="{2D84CD29-BEAD-427F-B22D-BB2BC6FA5857}">
      <dgm:prSet/>
      <dgm:spPr/>
      <dgm:t>
        <a:bodyPr/>
        <a:lstStyle/>
        <a:p>
          <a:endParaRPr lang="ru-RU"/>
        </a:p>
      </dgm:t>
    </dgm:pt>
    <dgm:pt modelId="{EBF01A85-D3A4-498D-89CC-F1A0B74525DE}">
      <dgm:prSet custT="1"/>
      <dgm:spPr/>
      <dgm:t>
        <a:bodyPr/>
        <a:lstStyle/>
        <a:p>
          <a:r>
            <a:rPr lang="ru-RU" sz="600"/>
            <a:t> ГРУППА РЕСТРУКТУРИЗАЦИИ</a:t>
          </a:r>
        </a:p>
      </dgm:t>
    </dgm:pt>
    <dgm:pt modelId="{4C59FF7E-B5E9-497F-A5B5-F017D4558159}" type="parTrans" cxnId="{41263581-CE2A-4250-A5C5-F27F1DE6384D}">
      <dgm:prSet/>
      <dgm:spPr/>
      <dgm:t>
        <a:bodyPr/>
        <a:lstStyle/>
        <a:p>
          <a:endParaRPr lang="ru-RU"/>
        </a:p>
      </dgm:t>
    </dgm:pt>
    <dgm:pt modelId="{8169BC27-22B3-4B83-A8C6-44D415D811A3}" type="sibTrans" cxnId="{41263581-CE2A-4250-A5C5-F27F1DE6384D}">
      <dgm:prSet/>
      <dgm:spPr/>
      <dgm:t>
        <a:bodyPr/>
        <a:lstStyle/>
        <a:p>
          <a:endParaRPr lang="ru-RU"/>
        </a:p>
      </dgm:t>
    </dgm:pt>
    <dgm:pt modelId="{E53DD577-E1C7-4BC7-AEB8-CE89643C2F0E}" type="pres">
      <dgm:prSet presAssocID="{D1F02BEF-B6B7-4198-9E43-ECB53A988C8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AB5079A-FD50-40E0-AA72-F9FDBE2027C7}" type="pres">
      <dgm:prSet presAssocID="{571E0F63-67A7-4008-835C-DA910C2E5B95}" presName="hierRoot1" presStyleCnt="0"/>
      <dgm:spPr/>
    </dgm:pt>
    <dgm:pt modelId="{E9F3874F-50AF-4BA6-88A4-317CE07E6B88}" type="pres">
      <dgm:prSet presAssocID="{571E0F63-67A7-4008-835C-DA910C2E5B95}" presName="composite" presStyleCnt="0"/>
      <dgm:spPr/>
    </dgm:pt>
    <dgm:pt modelId="{8E4AF3F1-DD7D-41CA-9ED6-22E0456F58C2}" type="pres">
      <dgm:prSet presAssocID="{571E0F63-67A7-4008-835C-DA910C2E5B95}" presName="background" presStyleLbl="node0" presStyleIdx="0" presStyleCnt="1"/>
      <dgm:spPr/>
    </dgm:pt>
    <dgm:pt modelId="{1607D640-6B46-4811-ACD0-3B104A8B640D}" type="pres">
      <dgm:prSet presAssocID="{571E0F63-67A7-4008-835C-DA910C2E5B95}" presName="text" presStyleLbl="fgAcc0" presStyleIdx="0" presStyleCnt="1" custScaleX="385434" custScaleY="197502" custLinFactY="-27399" custLinFactNeighborX="463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E043134-B871-4534-A0F4-55CCAFC01DF6}" type="pres">
      <dgm:prSet presAssocID="{571E0F63-67A7-4008-835C-DA910C2E5B95}" presName="hierChild2" presStyleCnt="0"/>
      <dgm:spPr/>
    </dgm:pt>
    <dgm:pt modelId="{BAF862F7-2FFE-4F2F-B06A-C1FAB1C55122}" type="pres">
      <dgm:prSet presAssocID="{208B9D17-6468-489D-92AA-47D6C7C4DB4B}" presName="Name10" presStyleLbl="parChTrans1D2" presStyleIdx="0" presStyleCnt="9"/>
      <dgm:spPr/>
      <dgm:t>
        <a:bodyPr/>
        <a:lstStyle/>
        <a:p>
          <a:endParaRPr lang="ru-RU"/>
        </a:p>
      </dgm:t>
    </dgm:pt>
    <dgm:pt modelId="{6258971C-81E2-4452-B6FF-467CF41404F5}" type="pres">
      <dgm:prSet presAssocID="{B7985C36-B5FF-4E5D-9FE7-1FE0DB53FB11}" presName="hierRoot2" presStyleCnt="0"/>
      <dgm:spPr/>
    </dgm:pt>
    <dgm:pt modelId="{7DAEEC3F-F7CE-4A95-87A3-B632853F47FE}" type="pres">
      <dgm:prSet presAssocID="{B7985C36-B5FF-4E5D-9FE7-1FE0DB53FB11}" presName="composite2" presStyleCnt="0"/>
      <dgm:spPr/>
    </dgm:pt>
    <dgm:pt modelId="{B666A0E0-4112-4C33-902E-147C8BA6BE7D}" type="pres">
      <dgm:prSet presAssocID="{B7985C36-B5FF-4E5D-9FE7-1FE0DB53FB11}" presName="background2" presStyleLbl="node2" presStyleIdx="0" presStyleCnt="9"/>
      <dgm:spPr/>
    </dgm:pt>
    <dgm:pt modelId="{1942F446-8172-4BD8-AEB8-8048F8BFD01A}" type="pres">
      <dgm:prSet presAssocID="{B7985C36-B5FF-4E5D-9FE7-1FE0DB53FB11}" presName="text2" presStyleLbl="fgAcc2" presStyleIdx="0" presStyleCnt="9" custScaleX="116957" custScaleY="19646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75AB853-3642-4832-A3BE-156D807B944D}" type="pres">
      <dgm:prSet presAssocID="{B7985C36-B5FF-4E5D-9FE7-1FE0DB53FB11}" presName="hierChild3" presStyleCnt="0"/>
      <dgm:spPr/>
    </dgm:pt>
    <dgm:pt modelId="{6C7A71B3-D3AC-46FF-9053-EA4C2C90C921}" type="pres">
      <dgm:prSet presAssocID="{64DA93F7-434F-4A02-9114-61528477CFF9}" presName="Name10" presStyleLbl="parChTrans1D2" presStyleIdx="1" presStyleCnt="9"/>
      <dgm:spPr/>
      <dgm:t>
        <a:bodyPr/>
        <a:lstStyle/>
        <a:p>
          <a:endParaRPr lang="ru-RU"/>
        </a:p>
      </dgm:t>
    </dgm:pt>
    <dgm:pt modelId="{757FCC9F-DC7C-4F86-B055-8CEE9260ED8B}" type="pres">
      <dgm:prSet presAssocID="{51F82068-EAFC-4649-A91C-9A1B46F7A7A0}" presName="hierRoot2" presStyleCnt="0"/>
      <dgm:spPr/>
    </dgm:pt>
    <dgm:pt modelId="{67E5145F-D293-462F-B771-3D80609264A3}" type="pres">
      <dgm:prSet presAssocID="{51F82068-EAFC-4649-A91C-9A1B46F7A7A0}" presName="composite2" presStyleCnt="0"/>
      <dgm:spPr/>
    </dgm:pt>
    <dgm:pt modelId="{ECC88A09-B813-461F-97A6-0A66917CEB5D}" type="pres">
      <dgm:prSet presAssocID="{51F82068-EAFC-4649-A91C-9A1B46F7A7A0}" presName="background2" presStyleLbl="node2" presStyleIdx="1" presStyleCnt="9"/>
      <dgm:spPr/>
    </dgm:pt>
    <dgm:pt modelId="{65DBAC3E-D8B7-462B-9CCF-622FDE6E375B}" type="pres">
      <dgm:prSet presAssocID="{51F82068-EAFC-4649-A91C-9A1B46F7A7A0}" presName="text2" presStyleLbl="fgAcc2" presStyleIdx="1" presStyleCnt="9" custScaleX="116957" custScaleY="19646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12E1067-66A2-4A76-92DA-1AEA0028DD6F}" type="pres">
      <dgm:prSet presAssocID="{51F82068-EAFC-4649-A91C-9A1B46F7A7A0}" presName="hierChild3" presStyleCnt="0"/>
      <dgm:spPr/>
    </dgm:pt>
    <dgm:pt modelId="{9ABAD75D-4EBC-435C-8508-5FF92E65A3C1}" type="pres">
      <dgm:prSet presAssocID="{F426BF20-ABEE-4D6A-8AE4-938282131872}" presName="Name10" presStyleLbl="parChTrans1D2" presStyleIdx="2" presStyleCnt="9"/>
      <dgm:spPr/>
      <dgm:t>
        <a:bodyPr/>
        <a:lstStyle/>
        <a:p>
          <a:endParaRPr lang="ru-RU"/>
        </a:p>
      </dgm:t>
    </dgm:pt>
    <dgm:pt modelId="{19C65E2C-F1C4-42D9-B029-F227D2B99C50}" type="pres">
      <dgm:prSet presAssocID="{6C7073A7-449D-4B10-B685-233D8EBAE04F}" presName="hierRoot2" presStyleCnt="0"/>
      <dgm:spPr/>
    </dgm:pt>
    <dgm:pt modelId="{C7444256-8D57-4624-9F9A-5028773A348C}" type="pres">
      <dgm:prSet presAssocID="{6C7073A7-449D-4B10-B685-233D8EBAE04F}" presName="composite2" presStyleCnt="0"/>
      <dgm:spPr/>
    </dgm:pt>
    <dgm:pt modelId="{269C3E05-FEFB-4047-B87E-A45C09403BB0}" type="pres">
      <dgm:prSet presAssocID="{6C7073A7-449D-4B10-B685-233D8EBAE04F}" presName="background2" presStyleLbl="node2" presStyleIdx="2" presStyleCnt="9"/>
      <dgm:spPr/>
    </dgm:pt>
    <dgm:pt modelId="{C9F58130-10DD-43A8-BE93-23989E90D98E}" type="pres">
      <dgm:prSet presAssocID="{6C7073A7-449D-4B10-B685-233D8EBAE04F}" presName="text2" presStyleLbl="fgAcc2" presStyleIdx="2" presStyleCnt="9" custScaleX="116957" custScaleY="19646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84656E7-B94E-4E49-8D0A-C631B4684FFF}" type="pres">
      <dgm:prSet presAssocID="{6C7073A7-449D-4B10-B685-233D8EBAE04F}" presName="hierChild3" presStyleCnt="0"/>
      <dgm:spPr/>
    </dgm:pt>
    <dgm:pt modelId="{B2B004A3-F3C4-4352-8BA7-6DA1E2328BB4}" type="pres">
      <dgm:prSet presAssocID="{AC0C7806-887D-4342-8407-0D4E1DC12A38}" presName="Name17" presStyleLbl="parChTrans1D3" presStyleIdx="0" presStyleCnt="13"/>
      <dgm:spPr/>
      <dgm:t>
        <a:bodyPr/>
        <a:lstStyle/>
        <a:p>
          <a:endParaRPr lang="ru-RU"/>
        </a:p>
      </dgm:t>
    </dgm:pt>
    <dgm:pt modelId="{17AB7272-5A4E-41A7-AA86-F04BBAA8E423}" type="pres">
      <dgm:prSet presAssocID="{06CA9508-37BD-4CC1-84BC-E2681E66462B}" presName="hierRoot3" presStyleCnt="0"/>
      <dgm:spPr/>
    </dgm:pt>
    <dgm:pt modelId="{1901371C-4D46-4C54-9817-2CAD128E3516}" type="pres">
      <dgm:prSet presAssocID="{06CA9508-37BD-4CC1-84BC-E2681E66462B}" presName="composite3" presStyleCnt="0"/>
      <dgm:spPr/>
    </dgm:pt>
    <dgm:pt modelId="{B35E4522-F6C0-4DDB-92B5-A2A1772AF48B}" type="pres">
      <dgm:prSet presAssocID="{06CA9508-37BD-4CC1-84BC-E2681E66462B}" presName="background3" presStyleLbl="node3" presStyleIdx="0" presStyleCnt="13"/>
      <dgm:spPr/>
    </dgm:pt>
    <dgm:pt modelId="{FC75C9BC-0F77-45A7-9F46-A3C4E97383BD}" type="pres">
      <dgm:prSet presAssocID="{06CA9508-37BD-4CC1-84BC-E2681E66462B}" presName="text3" presStyleLbl="fgAcc3" presStyleIdx="0" presStyleCnt="13" custScaleX="98887" custScaleY="352417" custLinFactY="7460" custLinFactNeighborX="-9522" custLinFactNeighborY="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503C05F-7EFD-4CC8-AA48-A997AD7912CD}" type="pres">
      <dgm:prSet presAssocID="{06CA9508-37BD-4CC1-84BC-E2681E66462B}" presName="hierChild4" presStyleCnt="0"/>
      <dgm:spPr/>
    </dgm:pt>
    <dgm:pt modelId="{36BEFBDA-4F96-438F-B2EA-8F0F10042B1A}" type="pres">
      <dgm:prSet presAssocID="{98111154-81EF-407D-A84F-6081B79D1EA6}" presName="Name17" presStyleLbl="parChTrans1D3" presStyleIdx="1" presStyleCnt="13"/>
      <dgm:spPr/>
      <dgm:t>
        <a:bodyPr/>
        <a:lstStyle/>
        <a:p>
          <a:endParaRPr lang="ru-RU"/>
        </a:p>
      </dgm:t>
    </dgm:pt>
    <dgm:pt modelId="{5F0757A9-2A2D-4F6A-AEED-FF63B573E8E2}" type="pres">
      <dgm:prSet presAssocID="{B5E160A2-6BF5-4A25-978A-2BE20FE5CC3F}" presName="hierRoot3" presStyleCnt="0"/>
      <dgm:spPr/>
    </dgm:pt>
    <dgm:pt modelId="{40DA44DE-CFBA-4B85-AFEC-8208E2A3FA42}" type="pres">
      <dgm:prSet presAssocID="{B5E160A2-6BF5-4A25-978A-2BE20FE5CC3F}" presName="composite3" presStyleCnt="0"/>
      <dgm:spPr/>
    </dgm:pt>
    <dgm:pt modelId="{606D3608-64E2-427B-81D6-3E47FB21AF8D}" type="pres">
      <dgm:prSet presAssocID="{B5E160A2-6BF5-4A25-978A-2BE20FE5CC3F}" presName="background3" presStyleLbl="node3" presStyleIdx="1" presStyleCnt="13"/>
      <dgm:spPr/>
    </dgm:pt>
    <dgm:pt modelId="{D2CFF72E-79F1-4D71-A840-8C9DFDB95A45}" type="pres">
      <dgm:prSet presAssocID="{B5E160A2-6BF5-4A25-978A-2BE20FE5CC3F}" presName="text3" presStyleLbl="fgAcc3" presStyleIdx="1" presStyleCnt="13" custScaleX="98887" custScaleY="352417" custLinFactY="7460" custLinFactNeighborX="-9522" custLinFactNeighborY="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AF5DBFF-8491-4199-859D-2E09FDCB7B5E}" type="pres">
      <dgm:prSet presAssocID="{B5E160A2-6BF5-4A25-978A-2BE20FE5CC3F}" presName="hierChild4" presStyleCnt="0"/>
      <dgm:spPr/>
    </dgm:pt>
    <dgm:pt modelId="{BBC53DEE-5445-4440-A49D-044593E20987}" type="pres">
      <dgm:prSet presAssocID="{1CA2AC6D-D6B8-48BF-8994-4FC7C9D2D21B}" presName="Name17" presStyleLbl="parChTrans1D3" presStyleIdx="2" presStyleCnt="13"/>
      <dgm:spPr/>
      <dgm:t>
        <a:bodyPr/>
        <a:lstStyle/>
        <a:p>
          <a:endParaRPr lang="ru-RU"/>
        </a:p>
      </dgm:t>
    </dgm:pt>
    <dgm:pt modelId="{22AC9B3C-1AEE-4EEE-8EB2-73DC0224EE27}" type="pres">
      <dgm:prSet presAssocID="{B938A0D3-AE45-4FB1-9A9B-BE6F5EBFCBE2}" presName="hierRoot3" presStyleCnt="0"/>
      <dgm:spPr/>
    </dgm:pt>
    <dgm:pt modelId="{D1A6697C-7040-4CE7-AFF7-76AB1FC4DEA1}" type="pres">
      <dgm:prSet presAssocID="{B938A0D3-AE45-4FB1-9A9B-BE6F5EBFCBE2}" presName="composite3" presStyleCnt="0"/>
      <dgm:spPr/>
    </dgm:pt>
    <dgm:pt modelId="{6951BCD5-CE1E-4A87-9C95-DF9570B1A8E8}" type="pres">
      <dgm:prSet presAssocID="{B938A0D3-AE45-4FB1-9A9B-BE6F5EBFCBE2}" presName="background3" presStyleLbl="node3" presStyleIdx="2" presStyleCnt="13"/>
      <dgm:spPr/>
    </dgm:pt>
    <dgm:pt modelId="{0E676517-1A5E-41E0-87F1-F64311BAE093}" type="pres">
      <dgm:prSet presAssocID="{B938A0D3-AE45-4FB1-9A9B-BE6F5EBFCBE2}" presName="text3" presStyleLbl="fgAcc3" presStyleIdx="2" presStyleCnt="13" custScaleX="98887" custScaleY="352417" custLinFactY="7460" custLinFactNeighborX="-9522" custLinFactNeighborY="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5BF3E4A-71FE-461A-BED9-5FD915162DA9}" type="pres">
      <dgm:prSet presAssocID="{B938A0D3-AE45-4FB1-9A9B-BE6F5EBFCBE2}" presName="hierChild4" presStyleCnt="0"/>
      <dgm:spPr/>
    </dgm:pt>
    <dgm:pt modelId="{DA38FD71-5B1B-4472-9F15-CB74E3864955}" type="pres">
      <dgm:prSet presAssocID="{5C42ECF1-CB40-40E4-AD18-29E202836E95}" presName="Name17" presStyleLbl="parChTrans1D3" presStyleIdx="3" presStyleCnt="13"/>
      <dgm:spPr/>
      <dgm:t>
        <a:bodyPr/>
        <a:lstStyle/>
        <a:p>
          <a:endParaRPr lang="ru-RU"/>
        </a:p>
      </dgm:t>
    </dgm:pt>
    <dgm:pt modelId="{D1EDA70D-F10F-4357-B367-1AB62942287B}" type="pres">
      <dgm:prSet presAssocID="{13C35811-CDA9-4CB1-94E3-6C5BEAED7265}" presName="hierRoot3" presStyleCnt="0"/>
      <dgm:spPr/>
    </dgm:pt>
    <dgm:pt modelId="{A85CD457-5008-49B1-A8CE-A5350AA9D8F2}" type="pres">
      <dgm:prSet presAssocID="{13C35811-CDA9-4CB1-94E3-6C5BEAED7265}" presName="composite3" presStyleCnt="0"/>
      <dgm:spPr/>
    </dgm:pt>
    <dgm:pt modelId="{6436E8AD-532A-4995-8F64-B280CCAE1F51}" type="pres">
      <dgm:prSet presAssocID="{13C35811-CDA9-4CB1-94E3-6C5BEAED7265}" presName="background3" presStyleLbl="node3" presStyleIdx="3" presStyleCnt="13"/>
      <dgm:spPr/>
    </dgm:pt>
    <dgm:pt modelId="{FCB46D0C-D1AE-4C08-8339-DC4D1ACD9802}" type="pres">
      <dgm:prSet presAssocID="{13C35811-CDA9-4CB1-94E3-6C5BEAED7265}" presName="text3" presStyleLbl="fgAcc3" presStyleIdx="3" presStyleCnt="13" custScaleX="98887" custScaleY="352417" custLinFactY="7460" custLinFactNeighborX="-9522" custLinFactNeighborY="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80BD458-AFC4-4A39-BDBF-AE824E8E9D28}" type="pres">
      <dgm:prSet presAssocID="{13C35811-CDA9-4CB1-94E3-6C5BEAED7265}" presName="hierChild4" presStyleCnt="0"/>
      <dgm:spPr/>
    </dgm:pt>
    <dgm:pt modelId="{576618C4-0D6E-4E25-BE46-621464BB922C}" type="pres">
      <dgm:prSet presAssocID="{A0878E4F-E882-410A-B34F-B0C4656B7EC6}" presName="Name17" presStyleLbl="parChTrans1D3" presStyleIdx="4" presStyleCnt="13"/>
      <dgm:spPr/>
      <dgm:t>
        <a:bodyPr/>
        <a:lstStyle/>
        <a:p>
          <a:endParaRPr lang="ru-RU"/>
        </a:p>
      </dgm:t>
    </dgm:pt>
    <dgm:pt modelId="{5B098B9A-2349-4FFB-96F2-0E416530E7AC}" type="pres">
      <dgm:prSet presAssocID="{3D2B6332-A608-4C52-BB2B-B9C91DA77B25}" presName="hierRoot3" presStyleCnt="0"/>
      <dgm:spPr/>
    </dgm:pt>
    <dgm:pt modelId="{643DF8B2-D398-4F8F-89EB-4737BE4EB9B1}" type="pres">
      <dgm:prSet presAssocID="{3D2B6332-A608-4C52-BB2B-B9C91DA77B25}" presName="composite3" presStyleCnt="0"/>
      <dgm:spPr/>
    </dgm:pt>
    <dgm:pt modelId="{E7A63315-5002-4707-B8E1-D958AD3257AA}" type="pres">
      <dgm:prSet presAssocID="{3D2B6332-A608-4C52-BB2B-B9C91DA77B25}" presName="background3" presStyleLbl="node3" presStyleIdx="4" presStyleCnt="13"/>
      <dgm:spPr/>
    </dgm:pt>
    <dgm:pt modelId="{1879CB2C-69E7-4B67-95CB-3943A9D5FE22}" type="pres">
      <dgm:prSet presAssocID="{3D2B6332-A608-4C52-BB2B-B9C91DA77B25}" presName="text3" presStyleLbl="fgAcc3" presStyleIdx="4" presStyleCnt="13" custScaleX="98887" custScaleY="352417" custLinFactY="7460" custLinFactNeighborX="-9522" custLinFactNeighborY="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737327A-F66B-4587-A400-311C267704A6}" type="pres">
      <dgm:prSet presAssocID="{3D2B6332-A608-4C52-BB2B-B9C91DA77B25}" presName="hierChild4" presStyleCnt="0"/>
      <dgm:spPr/>
    </dgm:pt>
    <dgm:pt modelId="{1110AA33-9A04-4B05-A542-E1C0072CDD13}" type="pres">
      <dgm:prSet presAssocID="{FD9646B8-2AD5-4814-9AF1-D8C2F41B6398}" presName="Name17" presStyleLbl="parChTrans1D3" presStyleIdx="5" presStyleCnt="13"/>
      <dgm:spPr/>
      <dgm:t>
        <a:bodyPr/>
        <a:lstStyle/>
        <a:p>
          <a:endParaRPr lang="ru-RU"/>
        </a:p>
      </dgm:t>
    </dgm:pt>
    <dgm:pt modelId="{FDDF5EBC-7FED-464C-8872-0A86ECBECA07}" type="pres">
      <dgm:prSet presAssocID="{1CADD194-4D02-456E-94E8-2D01EF31A168}" presName="hierRoot3" presStyleCnt="0"/>
      <dgm:spPr/>
    </dgm:pt>
    <dgm:pt modelId="{0E63B1BD-A3DE-4D0F-9A68-EAFC90C83D97}" type="pres">
      <dgm:prSet presAssocID="{1CADD194-4D02-456E-94E8-2D01EF31A168}" presName="composite3" presStyleCnt="0"/>
      <dgm:spPr/>
    </dgm:pt>
    <dgm:pt modelId="{2FF7FFA6-ADAA-46A6-8CBB-8824D1817A52}" type="pres">
      <dgm:prSet presAssocID="{1CADD194-4D02-456E-94E8-2D01EF31A168}" presName="background3" presStyleLbl="node3" presStyleIdx="5" presStyleCnt="13"/>
      <dgm:spPr/>
    </dgm:pt>
    <dgm:pt modelId="{E0B5F1CF-4345-46F1-A57F-186B1D34D940}" type="pres">
      <dgm:prSet presAssocID="{1CADD194-4D02-456E-94E8-2D01EF31A168}" presName="text3" presStyleLbl="fgAcc3" presStyleIdx="5" presStyleCnt="13" custScaleX="98887" custScaleY="352417" custLinFactY="7460" custLinFactNeighborX="-9522" custLinFactNeighborY="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2E0E04D-6854-4850-AC52-B84EAF589486}" type="pres">
      <dgm:prSet presAssocID="{1CADD194-4D02-456E-94E8-2D01EF31A168}" presName="hierChild4" presStyleCnt="0"/>
      <dgm:spPr/>
    </dgm:pt>
    <dgm:pt modelId="{208FEA6D-2E6B-45B5-96E4-2C421B39AFEE}" type="pres">
      <dgm:prSet presAssocID="{00180C1C-1427-4D66-8A55-68470E855F7C}" presName="Name17" presStyleLbl="parChTrans1D3" presStyleIdx="6" presStyleCnt="13"/>
      <dgm:spPr/>
      <dgm:t>
        <a:bodyPr/>
        <a:lstStyle/>
        <a:p>
          <a:endParaRPr lang="ru-RU"/>
        </a:p>
      </dgm:t>
    </dgm:pt>
    <dgm:pt modelId="{F1AB2A9C-37EE-4E5E-8861-65E9FC1B37C7}" type="pres">
      <dgm:prSet presAssocID="{4A545B5C-6C41-4C95-A0DC-BE1656AD2F3D}" presName="hierRoot3" presStyleCnt="0"/>
      <dgm:spPr/>
    </dgm:pt>
    <dgm:pt modelId="{D46532C1-2860-41E7-8EA0-70122F5ECE35}" type="pres">
      <dgm:prSet presAssocID="{4A545B5C-6C41-4C95-A0DC-BE1656AD2F3D}" presName="composite3" presStyleCnt="0"/>
      <dgm:spPr/>
    </dgm:pt>
    <dgm:pt modelId="{F5B5B8A4-F3A1-4DAD-98A4-44B76032F893}" type="pres">
      <dgm:prSet presAssocID="{4A545B5C-6C41-4C95-A0DC-BE1656AD2F3D}" presName="background3" presStyleLbl="node3" presStyleIdx="6" presStyleCnt="13"/>
      <dgm:spPr/>
    </dgm:pt>
    <dgm:pt modelId="{ED57BE96-8AB7-46DA-80E8-7BEF5215BC2C}" type="pres">
      <dgm:prSet presAssocID="{4A545B5C-6C41-4C95-A0DC-BE1656AD2F3D}" presName="text3" presStyleLbl="fgAcc3" presStyleIdx="6" presStyleCnt="13" custScaleX="98887" custScaleY="352417" custLinFactY="7460" custLinFactNeighborX="-9522" custLinFactNeighborY="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2D6F798-3A79-4814-9660-72288865C547}" type="pres">
      <dgm:prSet presAssocID="{4A545B5C-6C41-4C95-A0DC-BE1656AD2F3D}" presName="hierChild4" presStyleCnt="0"/>
      <dgm:spPr/>
    </dgm:pt>
    <dgm:pt modelId="{A24BC6D4-2062-4A68-95C6-8A043148757E}" type="pres">
      <dgm:prSet presAssocID="{E23212C5-FFDF-4B24-B3D2-3FFA48A30A28}" presName="Name17" presStyleLbl="parChTrans1D3" presStyleIdx="7" presStyleCnt="13"/>
      <dgm:spPr/>
      <dgm:t>
        <a:bodyPr/>
        <a:lstStyle/>
        <a:p>
          <a:endParaRPr lang="ru-RU"/>
        </a:p>
      </dgm:t>
    </dgm:pt>
    <dgm:pt modelId="{6EEF3896-7A07-446F-8373-FE4946CC5CB8}" type="pres">
      <dgm:prSet presAssocID="{25F3290A-4259-477E-A46D-86206050CAEF}" presName="hierRoot3" presStyleCnt="0"/>
      <dgm:spPr/>
    </dgm:pt>
    <dgm:pt modelId="{A684352E-B228-4F4A-94F6-1261802239A4}" type="pres">
      <dgm:prSet presAssocID="{25F3290A-4259-477E-A46D-86206050CAEF}" presName="composite3" presStyleCnt="0"/>
      <dgm:spPr/>
    </dgm:pt>
    <dgm:pt modelId="{F9B5337E-7674-4F20-9488-7FAC5BC135F1}" type="pres">
      <dgm:prSet presAssocID="{25F3290A-4259-477E-A46D-86206050CAEF}" presName="background3" presStyleLbl="node3" presStyleIdx="7" presStyleCnt="13"/>
      <dgm:spPr/>
    </dgm:pt>
    <dgm:pt modelId="{04914278-84CB-4B0F-92F7-BF338A19477F}" type="pres">
      <dgm:prSet presAssocID="{25F3290A-4259-477E-A46D-86206050CAEF}" presName="text3" presStyleLbl="fgAcc3" presStyleIdx="7" presStyleCnt="13" custScaleX="98887" custScaleY="352417" custLinFactY="7460" custLinFactNeighborX="-9522" custLinFactNeighborY="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C57F2A7-0E34-4132-9616-6499A49EB9B7}" type="pres">
      <dgm:prSet presAssocID="{25F3290A-4259-477E-A46D-86206050CAEF}" presName="hierChild4" presStyleCnt="0"/>
      <dgm:spPr/>
    </dgm:pt>
    <dgm:pt modelId="{8430B5FF-BFA8-4D5E-B5FD-30F220276161}" type="pres">
      <dgm:prSet presAssocID="{1DDDB8BA-4B57-4FEB-8B6A-AB3AD0310017}" presName="Name10" presStyleLbl="parChTrans1D2" presStyleIdx="3" presStyleCnt="9"/>
      <dgm:spPr/>
      <dgm:t>
        <a:bodyPr/>
        <a:lstStyle/>
        <a:p>
          <a:endParaRPr lang="ru-RU"/>
        </a:p>
      </dgm:t>
    </dgm:pt>
    <dgm:pt modelId="{807F8EEC-D16C-45D0-8D56-B2847041A017}" type="pres">
      <dgm:prSet presAssocID="{E057E48B-5E6D-43F3-99D7-505FA9C70E6F}" presName="hierRoot2" presStyleCnt="0"/>
      <dgm:spPr/>
    </dgm:pt>
    <dgm:pt modelId="{D3754EE7-263A-4273-ADCC-940755DB7F4E}" type="pres">
      <dgm:prSet presAssocID="{E057E48B-5E6D-43F3-99D7-505FA9C70E6F}" presName="composite2" presStyleCnt="0"/>
      <dgm:spPr/>
    </dgm:pt>
    <dgm:pt modelId="{F7756001-C09A-4AA6-A1E0-813B60625740}" type="pres">
      <dgm:prSet presAssocID="{E057E48B-5E6D-43F3-99D7-505FA9C70E6F}" presName="background2" presStyleLbl="node2" presStyleIdx="3" presStyleCnt="9"/>
      <dgm:spPr/>
    </dgm:pt>
    <dgm:pt modelId="{8B96AA4D-024C-4524-AEF9-759B01288E59}" type="pres">
      <dgm:prSet presAssocID="{E057E48B-5E6D-43F3-99D7-505FA9C70E6F}" presName="text2" presStyleLbl="fgAcc2" presStyleIdx="3" presStyleCnt="9" custScaleX="116957" custScaleY="19646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CFFD497-FFFC-4469-8D27-8E28C38789DC}" type="pres">
      <dgm:prSet presAssocID="{E057E48B-5E6D-43F3-99D7-505FA9C70E6F}" presName="hierChild3" presStyleCnt="0"/>
      <dgm:spPr/>
    </dgm:pt>
    <dgm:pt modelId="{60F9C0C6-B9B9-46F9-B826-D53BA332FF24}" type="pres">
      <dgm:prSet presAssocID="{6B0976CA-9030-49EA-A6CA-649EF72B4397}" presName="Name10" presStyleLbl="parChTrans1D2" presStyleIdx="4" presStyleCnt="9"/>
      <dgm:spPr/>
      <dgm:t>
        <a:bodyPr/>
        <a:lstStyle/>
        <a:p>
          <a:endParaRPr lang="ru-RU"/>
        </a:p>
      </dgm:t>
    </dgm:pt>
    <dgm:pt modelId="{4836DC73-DE6C-49D3-A2DF-FB3EED256123}" type="pres">
      <dgm:prSet presAssocID="{72EBA89D-E6BC-49E1-8EFD-6A2FED2F0896}" presName="hierRoot2" presStyleCnt="0"/>
      <dgm:spPr/>
    </dgm:pt>
    <dgm:pt modelId="{429E6EDC-04E4-4B23-870C-E9CBC49B1F9B}" type="pres">
      <dgm:prSet presAssocID="{72EBA89D-E6BC-49E1-8EFD-6A2FED2F0896}" presName="composite2" presStyleCnt="0"/>
      <dgm:spPr/>
    </dgm:pt>
    <dgm:pt modelId="{DE37914E-96FD-4BD4-B1F5-461CF4B924A2}" type="pres">
      <dgm:prSet presAssocID="{72EBA89D-E6BC-49E1-8EFD-6A2FED2F0896}" presName="background2" presStyleLbl="node2" presStyleIdx="4" presStyleCnt="9"/>
      <dgm:spPr/>
    </dgm:pt>
    <dgm:pt modelId="{DFB90E47-BC92-4860-B24F-F32145106B2E}" type="pres">
      <dgm:prSet presAssocID="{72EBA89D-E6BC-49E1-8EFD-6A2FED2F0896}" presName="text2" presStyleLbl="fgAcc2" presStyleIdx="4" presStyleCnt="9" custScaleX="116957" custScaleY="19646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51BE19F-7406-46F9-9DA3-960BD7E763CB}" type="pres">
      <dgm:prSet presAssocID="{72EBA89D-E6BC-49E1-8EFD-6A2FED2F0896}" presName="hierChild3" presStyleCnt="0"/>
      <dgm:spPr/>
    </dgm:pt>
    <dgm:pt modelId="{9E9D4F20-6DB7-41AF-8C9A-9D33C073F657}" type="pres">
      <dgm:prSet presAssocID="{234D5F7F-2623-455C-9EA2-EA0613ED9906}" presName="Name10" presStyleLbl="parChTrans1D2" presStyleIdx="5" presStyleCnt="9"/>
      <dgm:spPr/>
      <dgm:t>
        <a:bodyPr/>
        <a:lstStyle/>
        <a:p>
          <a:endParaRPr lang="ru-RU"/>
        </a:p>
      </dgm:t>
    </dgm:pt>
    <dgm:pt modelId="{5B5E693E-B3AA-44B8-A26B-5694CBDFF611}" type="pres">
      <dgm:prSet presAssocID="{9D6A7D5F-C690-4F10-9741-99EA32C10300}" presName="hierRoot2" presStyleCnt="0"/>
      <dgm:spPr/>
    </dgm:pt>
    <dgm:pt modelId="{1A2F82A5-3981-4A49-AEE1-4B8850010A34}" type="pres">
      <dgm:prSet presAssocID="{9D6A7D5F-C690-4F10-9741-99EA32C10300}" presName="composite2" presStyleCnt="0"/>
      <dgm:spPr/>
    </dgm:pt>
    <dgm:pt modelId="{45F7220B-7423-4A57-BBB6-75A9D86719C4}" type="pres">
      <dgm:prSet presAssocID="{9D6A7D5F-C690-4F10-9741-99EA32C10300}" presName="background2" presStyleLbl="node2" presStyleIdx="5" presStyleCnt="9"/>
      <dgm:spPr/>
    </dgm:pt>
    <dgm:pt modelId="{46E4628A-C7F5-4A1E-8BDC-420CBC601472}" type="pres">
      <dgm:prSet presAssocID="{9D6A7D5F-C690-4F10-9741-99EA32C10300}" presName="text2" presStyleLbl="fgAcc2" presStyleIdx="5" presStyleCnt="9" custScaleX="116957" custScaleY="196463" custLinFactX="79322" custLinFactNeighborX="100000" custLinFactNeighborY="-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B7C4531-696C-48F7-B9B4-5A66C0FCB94B}" type="pres">
      <dgm:prSet presAssocID="{9D6A7D5F-C690-4F10-9741-99EA32C10300}" presName="hierChild3" presStyleCnt="0"/>
      <dgm:spPr/>
    </dgm:pt>
    <dgm:pt modelId="{EE90D7FE-E110-4C94-89E7-608DA5362AFE}" type="pres">
      <dgm:prSet presAssocID="{DE5E79FF-D123-41BE-A2E0-745D7358CE76}" presName="Name10" presStyleLbl="parChTrans1D2" presStyleIdx="6" presStyleCnt="9"/>
      <dgm:spPr/>
      <dgm:t>
        <a:bodyPr/>
        <a:lstStyle/>
        <a:p>
          <a:endParaRPr lang="ru-RU"/>
        </a:p>
      </dgm:t>
    </dgm:pt>
    <dgm:pt modelId="{FC217CD2-404D-49F8-95BD-2B0C79247464}" type="pres">
      <dgm:prSet presAssocID="{D31006E0-A308-4E73-ACE9-B5B881054A3D}" presName="hierRoot2" presStyleCnt="0"/>
      <dgm:spPr/>
    </dgm:pt>
    <dgm:pt modelId="{85A9483E-4387-4A8F-AF86-EDFE756B7DBE}" type="pres">
      <dgm:prSet presAssocID="{D31006E0-A308-4E73-ACE9-B5B881054A3D}" presName="composite2" presStyleCnt="0"/>
      <dgm:spPr/>
    </dgm:pt>
    <dgm:pt modelId="{51DEC6DA-8160-4898-B02A-DB0C7BDAE06D}" type="pres">
      <dgm:prSet presAssocID="{D31006E0-A308-4E73-ACE9-B5B881054A3D}" presName="background2" presStyleLbl="node2" presStyleIdx="6" presStyleCnt="9"/>
      <dgm:spPr/>
    </dgm:pt>
    <dgm:pt modelId="{F7324BFD-C41A-466D-8D79-F77192CD89C9}" type="pres">
      <dgm:prSet presAssocID="{D31006E0-A308-4E73-ACE9-B5B881054A3D}" presName="text2" presStyleLbl="fgAcc2" presStyleIdx="6" presStyleCnt="9" custScaleX="116957" custScaleY="196463" custLinFactX="87255" custLinFactNeighborX="100000" custLinFactNeighborY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D3539D4-6094-4108-A9D0-AB30FEE25E05}" type="pres">
      <dgm:prSet presAssocID="{D31006E0-A308-4E73-ACE9-B5B881054A3D}" presName="hierChild3" presStyleCnt="0"/>
      <dgm:spPr/>
    </dgm:pt>
    <dgm:pt modelId="{F48B67B6-46FF-4C8D-BF16-90F5E89A3AA9}" type="pres">
      <dgm:prSet presAssocID="{F2ACDC02-1B16-4041-A1FF-8CCA531A8A6A}" presName="Name10" presStyleLbl="parChTrans1D2" presStyleIdx="7" presStyleCnt="9"/>
      <dgm:spPr/>
      <dgm:t>
        <a:bodyPr/>
        <a:lstStyle/>
        <a:p>
          <a:endParaRPr lang="ru-RU"/>
        </a:p>
      </dgm:t>
    </dgm:pt>
    <dgm:pt modelId="{6F9F7ACA-79C6-4D35-9941-247A8BD71462}" type="pres">
      <dgm:prSet presAssocID="{969EAEC7-B8D8-435A-823D-19309EBE7EB0}" presName="hierRoot2" presStyleCnt="0"/>
      <dgm:spPr/>
    </dgm:pt>
    <dgm:pt modelId="{23943F4F-C0D1-4CC8-BF1A-75911922486D}" type="pres">
      <dgm:prSet presAssocID="{969EAEC7-B8D8-435A-823D-19309EBE7EB0}" presName="composite2" presStyleCnt="0"/>
      <dgm:spPr/>
    </dgm:pt>
    <dgm:pt modelId="{3ED74F06-0463-49E2-B76C-6E22F8DDFD9A}" type="pres">
      <dgm:prSet presAssocID="{969EAEC7-B8D8-435A-823D-19309EBE7EB0}" presName="background2" presStyleLbl="node2" presStyleIdx="7" presStyleCnt="9"/>
      <dgm:spPr/>
    </dgm:pt>
    <dgm:pt modelId="{3FD73DE5-C2EB-4538-B910-61CC7718FFAE}" type="pres">
      <dgm:prSet presAssocID="{969EAEC7-B8D8-435A-823D-19309EBE7EB0}" presName="text2" presStyleLbl="fgAcc2" presStyleIdx="7" presStyleCnt="9" custScaleX="116957" custScaleY="196463" custLinFactNeighborX="94923" custLinFactNeighborY="48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B417A7B-B91F-4E89-90D2-119EEDD541E4}" type="pres">
      <dgm:prSet presAssocID="{969EAEC7-B8D8-435A-823D-19309EBE7EB0}" presName="hierChild3" presStyleCnt="0"/>
      <dgm:spPr/>
    </dgm:pt>
    <dgm:pt modelId="{E37C492E-9638-4232-8BCB-6DE224CDB6B8}" type="pres">
      <dgm:prSet presAssocID="{A60B1501-8ADD-4BCC-ACA4-F319C3659D4C}" presName="Name17" presStyleLbl="parChTrans1D3" presStyleIdx="8" presStyleCnt="13"/>
      <dgm:spPr/>
      <dgm:t>
        <a:bodyPr/>
        <a:lstStyle/>
        <a:p>
          <a:endParaRPr lang="ru-RU"/>
        </a:p>
      </dgm:t>
    </dgm:pt>
    <dgm:pt modelId="{38AAD006-3E6A-4664-98CC-0BF4ABE5504B}" type="pres">
      <dgm:prSet presAssocID="{D21791A7-E56C-44BC-8169-E40489114A16}" presName="hierRoot3" presStyleCnt="0"/>
      <dgm:spPr/>
    </dgm:pt>
    <dgm:pt modelId="{5F941215-61E2-419F-8AE6-431B5E994AF1}" type="pres">
      <dgm:prSet presAssocID="{D21791A7-E56C-44BC-8169-E40489114A16}" presName="composite3" presStyleCnt="0"/>
      <dgm:spPr/>
    </dgm:pt>
    <dgm:pt modelId="{B45039B1-EA33-4697-940A-E5B1A24A0EEE}" type="pres">
      <dgm:prSet presAssocID="{D21791A7-E56C-44BC-8169-E40489114A16}" presName="background3" presStyleLbl="node3" presStyleIdx="8" presStyleCnt="13"/>
      <dgm:spPr>
        <a:solidFill>
          <a:schemeClr val="bg2"/>
        </a:solidFill>
      </dgm:spPr>
    </dgm:pt>
    <dgm:pt modelId="{7D348B5B-5205-40A4-A371-F4180E61768B}" type="pres">
      <dgm:prSet presAssocID="{D21791A7-E56C-44BC-8169-E40489114A16}" presName="text3" presStyleLbl="fgAcc3" presStyleIdx="8" presStyleCnt="13" custScaleX="98291" custScaleY="218742" custLinFactX="87412" custLinFactNeighborX="100000" custLinFactNeighborY="7373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D1221FC-2074-4271-BBC7-75285F8C7A30}" type="pres">
      <dgm:prSet presAssocID="{D21791A7-E56C-44BC-8169-E40489114A16}" presName="hierChild4" presStyleCnt="0"/>
      <dgm:spPr/>
    </dgm:pt>
    <dgm:pt modelId="{0D2761B5-6E2B-4A4E-9E03-B234C54FD425}" type="pres">
      <dgm:prSet presAssocID="{13E0F4DE-24F4-4551-83B4-C02F586245CD}" presName="Name23" presStyleLbl="parChTrans1D4" presStyleIdx="0" presStyleCnt="5"/>
      <dgm:spPr/>
      <dgm:t>
        <a:bodyPr/>
        <a:lstStyle/>
        <a:p>
          <a:endParaRPr lang="ru-RU"/>
        </a:p>
      </dgm:t>
    </dgm:pt>
    <dgm:pt modelId="{A2DAB640-5CC4-424E-A3A1-363EC456ED98}" type="pres">
      <dgm:prSet presAssocID="{C9A08D01-D0A0-4F35-8296-33CF84BA9AF4}" presName="hierRoot4" presStyleCnt="0"/>
      <dgm:spPr/>
    </dgm:pt>
    <dgm:pt modelId="{B38ADC76-48CF-4AC2-A01D-0AEC9A49940C}" type="pres">
      <dgm:prSet presAssocID="{C9A08D01-D0A0-4F35-8296-33CF84BA9AF4}" presName="composite4" presStyleCnt="0"/>
      <dgm:spPr/>
    </dgm:pt>
    <dgm:pt modelId="{6484B412-3E5D-4AE5-9653-EDBBFF17C059}" type="pres">
      <dgm:prSet presAssocID="{C9A08D01-D0A0-4F35-8296-33CF84BA9AF4}" presName="background4" presStyleLbl="node4" presStyleIdx="0" presStyleCnt="5"/>
      <dgm:spPr/>
    </dgm:pt>
    <dgm:pt modelId="{6F1D7E3C-39B8-4572-B677-095141CF4158}" type="pres">
      <dgm:prSet presAssocID="{C9A08D01-D0A0-4F35-8296-33CF84BA9AF4}" presName="text4" presStyleLbl="fgAcc4" presStyleIdx="0" presStyleCnt="5" custLinFactX="134750" custLinFactNeighborX="200000" custLinFactNeighborY="9587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F60B904-382B-46BD-B4DD-59E1EFC5CC28}" type="pres">
      <dgm:prSet presAssocID="{C9A08D01-D0A0-4F35-8296-33CF84BA9AF4}" presName="hierChild5" presStyleCnt="0"/>
      <dgm:spPr/>
    </dgm:pt>
    <dgm:pt modelId="{EC611B3C-09F4-412A-9FF1-2BC0A40F3D8D}" type="pres">
      <dgm:prSet presAssocID="{6476EB15-652C-4CC6-83E0-B296DF381CB1}" presName="Name23" presStyleLbl="parChTrans1D4" presStyleIdx="1" presStyleCnt="5"/>
      <dgm:spPr/>
      <dgm:t>
        <a:bodyPr/>
        <a:lstStyle/>
        <a:p>
          <a:endParaRPr lang="ru-RU"/>
        </a:p>
      </dgm:t>
    </dgm:pt>
    <dgm:pt modelId="{2DE5C5AD-7E2C-4C4A-AF72-DED6B46BE353}" type="pres">
      <dgm:prSet presAssocID="{F611F423-FEAE-470D-9FF6-50F125EF1256}" presName="hierRoot4" presStyleCnt="0"/>
      <dgm:spPr/>
    </dgm:pt>
    <dgm:pt modelId="{117FE41E-6E99-49F2-9606-5172805F7FE3}" type="pres">
      <dgm:prSet presAssocID="{F611F423-FEAE-470D-9FF6-50F125EF1256}" presName="composite4" presStyleCnt="0"/>
      <dgm:spPr/>
    </dgm:pt>
    <dgm:pt modelId="{7B2FEC02-27A9-4591-A053-F2B7289B61F8}" type="pres">
      <dgm:prSet presAssocID="{F611F423-FEAE-470D-9FF6-50F125EF1256}" presName="background4" presStyleLbl="node4" presStyleIdx="1" presStyleCnt="5"/>
      <dgm:spPr/>
    </dgm:pt>
    <dgm:pt modelId="{01D324D5-CEFD-4DF7-8DE8-1ACC421C7304}" type="pres">
      <dgm:prSet presAssocID="{F611F423-FEAE-470D-9FF6-50F125EF1256}" presName="text4" presStyleLbl="fgAcc4" presStyleIdx="1" presStyleCnt="5" custLinFactNeighborX="76059" custLinFactNeighborY="9385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2CC1FD6-CC88-467D-82F5-35CC10B28215}" type="pres">
      <dgm:prSet presAssocID="{F611F423-FEAE-470D-9FF6-50F125EF1256}" presName="hierChild5" presStyleCnt="0"/>
      <dgm:spPr/>
    </dgm:pt>
    <dgm:pt modelId="{BC8B0224-1D8B-429C-9544-EEF415F133F2}" type="pres">
      <dgm:prSet presAssocID="{9AB0015E-39F5-49E5-92D4-37BB720F59A8}" presName="Name17" presStyleLbl="parChTrans1D3" presStyleIdx="9" presStyleCnt="13"/>
      <dgm:spPr/>
      <dgm:t>
        <a:bodyPr/>
        <a:lstStyle/>
        <a:p>
          <a:endParaRPr lang="ru-RU"/>
        </a:p>
      </dgm:t>
    </dgm:pt>
    <dgm:pt modelId="{4E9C3AA3-7AD3-447A-A78F-15E8ADD187BE}" type="pres">
      <dgm:prSet presAssocID="{E305166E-D5CF-405D-A5D0-A8AD0A0627A8}" presName="hierRoot3" presStyleCnt="0"/>
      <dgm:spPr/>
    </dgm:pt>
    <dgm:pt modelId="{1AF03E45-0D7D-41F6-A6A4-221D00FC87CA}" type="pres">
      <dgm:prSet presAssocID="{E305166E-D5CF-405D-A5D0-A8AD0A0627A8}" presName="composite3" presStyleCnt="0"/>
      <dgm:spPr/>
    </dgm:pt>
    <dgm:pt modelId="{451F09AD-F366-4787-8FC6-54725B0D6BA9}" type="pres">
      <dgm:prSet presAssocID="{E305166E-D5CF-405D-A5D0-A8AD0A0627A8}" presName="background3" presStyleLbl="node3" presStyleIdx="9" presStyleCnt="13"/>
      <dgm:spPr/>
    </dgm:pt>
    <dgm:pt modelId="{41186432-C087-4E8B-880B-B68717476DA3}" type="pres">
      <dgm:prSet presAssocID="{E305166E-D5CF-405D-A5D0-A8AD0A0627A8}" presName="text3" presStyleLbl="fgAcc3" presStyleIdx="9" presStyleCnt="13" custScaleX="98291" custScaleY="218742" custLinFactX="200000" custLinFactNeighborX="234709" custLinFactNeighborY="7183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43947E2-0BBE-44CB-B5EA-10B2AB604B07}" type="pres">
      <dgm:prSet presAssocID="{E305166E-D5CF-405D-A5D0-A8AD0A0627A8}" presName="hierChild4" presStyleCnt="0"/>
      <dgm:spPr/>
    </dgm:pt>
    <dgm:pt modelId="{D52BAFD9-17BB-45A5-AFEA-AF1806E15F51}" type="pres">
      <dgm:prSet presAssocID="{47C07F10-71A7-4F7B-A2EB-C2F383230310}" presName="Name17" presStyleLbl="parChTrans1D3" presStyleIdx="10" presStyleCnt="13"/>
      <dgm:spPr/>
      <dgm:t>
        <a:bodyPr/>
        <a:lstStyle/>
        <a:p>
          <a:endParaRPr lang="ru-RU"/>
        </a:p>
      </dgm:t>
    </dgm:pt>
    <dgm:pt modelId="{6FEEBEC4-597B-4971-A889-D4690A2702A3}" type="pres">
      <dgm:prSet presAssocID="{3FDC7334-7438-4AAF-A4EC-FF613784617E}" presName="hierRoot3" presStyleCnt="0"/>
      <dgm:spPr/>
    </dgm:pt>
    <dgm:pt modelId="{24C1EBAD-30B0-4910-9D0A-6CB3624A59C3}" type="pres">
      <dgm:prSet presAssocID="{3FDC7334-7438-4AAF-A4EC-FF613784617E}" presName="composite3" presStyleCnt="0"/>
      <dgm:spPr/>
    </dgm:pt>
    <dgm:pt modelId="{D2269576-9472-416E-A7DB-2CEE2855995D}" type="pres">
      <dgm:prSet presAssocID="{3FDC7334-7438-4AAF-A4EC-FF613784617E}" presName="background3" presStyleLbl="node3" presStyleIdx="10" presStyleCnt="13"/>
      <dgm:spPr/>
    </dgm:pt>
    <dgm:pt modelId="{FE6AC002-9946-4F0A-8F29-3191964A2824}" type="pres">
      <dgm:prSet presAssocID="{3FDC7334-7438-4AAF-A4EC-FF613784617E}" presName="text3" presStyleLbl="fgAcc3" presStyleIdx="10" presStyleCnt="13" custScaleX="98291" custScaleY="218742" custLinFactX="-100000" custLinFactNeighborX="-139053" custLinFactNeighborY="7177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04B18FE-FDCB-460A-9450-45A75130FFF0}" type="pres">
      <dgm:prSet presAssocID="{3FDC7334-7438-4AAF-A4EC-FF613784617E}" presName="hierChild4" presStyleCnt="0"/>
      <dgm:spPr/>
    </dgm:pt>
    <dgm:pt modelId="{1E4214DA-C73E-442E-B74F-5D2CB3A68AAC}" type="pres">
      <dgm:prSet presAssocID="{72ACB83F-CEF2-4347-ADB2-6B3C200A843C}" presName="Name23" presStyleLbl="parChTrans1D4" presStyleIdx="2" presStyleCnt="5"/>
      <dgm:spPr/>
      <dgm:t>
        <a:bodyPr/>
        <a:lstStyle/>
        <a:p>
          <a:endParaRPr lang="ru-RU"/>
        </a:p>
      </dgm:t>
    </dgm:pt>
    <dgm:pt modelId="{C7D390E1-D934-45DC-8880-A46EA1433487}" type="pres">
      <dgm:prSet presAssocID="{BE0B0DFF-33CD-45B6-AA3E-638FF36BF2CC}" presName="hierRoot4" presStyleCnt="0"/>
      <dgm:spPr/>
    </dgm:pt>
    <dgm:pt modelId="{D712EA80-3762-4040-8E27-A5D1EA0F384B}" type="pres">
      <dgm:prSet presAssocID="{BE0B0DFF-33CD-45B6-AA3E-638FF36BF2CC}" presName="composite4" presStyleCnt="0"/>
      <dgm:spPr/>
    </dgm:pt>
    <dgm:pt modelId="{B7CBD25C-4A6B-421F-A626-779F67097CA3}" type="pres">
      <dgm:prSet presAssocID="{BE0B0DFF-33CD-45B6-AA3E-638FF36BF2CC}" presName="background4" presStyleLbl="node4" presStyleIdx="2" presStyleCnt="5"/>
      <dgm:spPr/>
    </dgm:pt>
    <dgm:pt modelId="{AB093B81-BB20-4622-93EC-EEB835647676}" type="pres">
      <dgm:prSet presAssocID="{BE0B0DFF-33CD-45B6-AA3E-638FF36BF2CC}" presName="text4" presStyleLbl="fgAcc4" presStyleIdx="2" presStyleCnt="5" custLinFactX="-100000" custLinFactNeighborX="-102217" custLinFactNeighborY="9938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A8147EF-5C5D-4468-8BD8-085CEFC87DCC}" type="pres">
      <dgm:prSet presAssocID="{BE0B0DFF-33CD-45B6-AA3E-638FF36BF2CC}" presName="hierChild5" presStyleCnt="0"/>
      <dgm:spPr/>
    </dgm:pt>
    <dgm:pt modelId="{F2B75647-F8D2-40D3-8472-42DBEC82E497}" type="pres">
      <dgm:prSet presAssocID="{72067A51-8BBF-4E3E-AA5B-02B77E6468DF}" presName="Name23" presStyleLbl="parChTrans1D4" presStyleIdx="3" presStyleCnt="5"/>
      <dgm:spPr/>
      <dgm:t>
        <a:bodyPr/>
        <a:lstStyle/>
        <a:p>
          <a:endParaRPr lang="ru-RU"/>
        </a:p>
      </dgm:t>
    </dgm:pt>
    <dgm:pt modelId="{E0AB7AEB-5992-480D-9DF2-E6DBDCD59EAF}" type="pres">
      <dgm:prSet presAssocID="{C72DE67D-CB58-4355-A1E3-8775C5B012F0}" presName="hierRoot4" presStyleCnt="0"/>
      <dgm:spPr/>
    </dgm:pt>
    <dgm:pt modelId="{D4E6AD29-34F6-420A-B366-8D3DD4434219}" type="pres">
      <dgm:prSet presAssocID="{C72DE67D-CB58-4355-A1E3-8775C5B012F0}" presName="composite4" presStyleCnt="0"/>
      <dgm:spPr/>
    </dgm:pt>
    <dgm:pt modelId="{32CD1134-8C6A-4310-B6B1-14639B67BE1F}" type="pres">
      <dgm:prSet presAssocID="{C72DE67D-CB58-4355-A1E3-8775C5B012F0}" presName="background4" presStyleLbl="node4" presStyleIdx="3" presStyleCnt="5"/>
      <dgm:spPr/>
    </dgm:pt>
    <dgm:pt modelId="{F1FCC0BD-FCDA-4F7B-9185-AD04B80B67FA}" type="pres">
      <dgm:prSet presAssocID="{C72DE67D-CB58-4355-A1E3-8775C5B012F0}" presName="text4" presStyleLbl="fgAcc4" presStyleIdx="3" presStyleCnt="5" custLinFactX="-124775" custLinFactY="100000" custLinFactNeighborX="-200000" custLinFactNeighborY="14694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247D393-C4C3-448F-9F07-8FA423E94F1B}" type="pres">
      <dgm:prSet presAssocID="{C72DE67D-CB58-4355-A1E3-8775C5B012F0}" presName="hierChild5" presStyleCnt="0"/>
      <dgm:spPr/>
    </dgm:pt>
    <dgm:pt modelId="{DEF01C96-6B67-49F7-8A62-F445809665D4}" type="pres">
      <dgm:prSet presAssocID="{4C59FF7E-B5E9-497F-A5B5-F017D4558159}" presName="Name23" presStyleLbl="parChTrans1D4" presStyleIdx="4" presStyleCnt="5"/>
      <dgm:spPr/>
      <dgm:t>
        <a:bodyPr/>
        <a:lstStyle/>
        <a:p>
          <a:endParaRPr lang="ru-RU"/>
        </a:p>
      </dgm:t>
    </dgm:pt>
    <dgm:pt modelId="{4C02139E-BAA7-4670-9A8E-B0394B5011F7}" type="pres">
      <dgm:prSet presAssocID="{EBF01A85-D3A4-498D-89CC-F1A0B74525DE}" presName="hierRoot4" presStyleCnt="0"/>
      <dgm:spPr/>
    </dgm:pt>
    <dgm:pt modelId="{5C8F7D80-7846-4B81-9650-BC8AE668CB08}" type="pres">
      <dgm:prSet presAssocID="{EBF01A85-D3A4-498D-89CC-F1A0B74525DE}" presName="composite4" presStyleCnt="0"/>
      <dgm:spPr/>
    </dgm:pt>
    <dgm:pt modelId="{DB7A9991-083C-489E-9B11-CE542543A145}" type="pres">
      <dgm:prSet presAssocID="{EBF01A85-D3A4-498D-89CC-F1A0B74525DE}" presName="background4" presStyleLbl="node4" presStyleIdx="4" presStyleCnt="5"/>
      <dgm:spPr/>
    </dgm:pt>
    <dgm:pt modelId="{F10B08C1-5DC8-4B0D-9CC3-EEEF5B657FB4}" type="pres">
      <dgm:prSet presAssocID="{EBF01A85-D3A4-498D-89CC-F1A0B74525DE}" presName="text4" presStyleLbl="fgAcc4" presStyleIdx="4" presStyleCnt="5" custLinFactX="-100000" custLinFactY="100000" custLinFactNeighborX="-198519" custLinFactNeighborY="14601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728DF91-1A04-4C52-B064-7241EC73FFDB}" type="pres">
      <dgm:prSet presAssocID="{EBF01A85-D3A4-498D-89CC-F1A0B74525DE}" presName="hierChild5" presStyleCnt="0"/>
      <dgm:spPr/>
    </dgm:pt>
    <dgm:pt modelId="{AB548BCF-9A6F-45B7-85C4-A3883F110F59}" type="pres">
      <dgm:prSet presAssocID="{E6339A82-AD00-4A60-A3C5-44981DE7AF2B}" presName="Name17" presStyleLbl="parChTrans1D3" presStyleIdx="11" presStyleCnt="13"/>
      <dgm:spPr/>
      <dgm:t>
        <a:bodyPr/>
        <a:lstStyle/>
        <a:p>
          <a:endParaRPr lang="ru-RU"/>
        </a:p>
      </dgm:t>
    </dgm:pt>
    <dgm:pt modelId="{56893DAF-5202-49B5-A06E-663CAA228629}" type="pres">
      <dgm:prSet presAssocID="{72A35B3D-E422-4FC4-B7CF-D4AEAFE2D9A9}" presName="hierRoot3" presStyleCnt="0"/>
      <dgm:spPr/>
    </dgm:pt>
    <dgm:pt modelId="{F7D0A2F3-7F58-4B08-B8F8-53FC0031AED7}" type="pres">
      <dgm:prSet presAssocID="{72A35B3D-E422-4FC4-B7CF-D4AEAFE2D9A9}" presName="composite3" presStyleCnt="0"/>
      <dgm:spPr/>
    </dgm:pt>
    <dgm:pt modelId="{393BFA29-B3D1-44C9-9BE7-8B2DD8E2F66B}" type="pres">
      <dgm:prSet presAssocID="{72A35B3D-E422-4FC4-B7CF-D4AEAFE2D9A9}" presName="background3" presStyleLbl="node3" presStyleIdx="11" presStyleCnt="13"/>
      <dgm:spPr/>
    </dgm:pt>
    <dgm:pt modelId="{9CA604EA-746D-47CD-A8EB-EE10050F1B33}" type="pres">
      <dgm:prSet presAssocID="{72A35B3D-E422-4FC4-B7CF-D4AEAFE2D9A9}" presName="text3" presStyleLbl="fgAcc3" presStyleIdx="11" presStyleCnt="13" custScaleX="98291" custScaleY="218742" custLinFactX="-23099" custLinFactNeighborX="-100000" custLinFactNeighborY="7078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65E51CD-1229-49DB-B09F-A625B7B01D58}" type="pres">
      <dgm:prSet presAssocID="{72A35B3D-E422-4FC4-B7CF-D4AEAFE2D9A9}" presName="hierChild4" presStyleCnt="0"/>
      <dgm:spPr/>
    </dgm:pt>
    <dgm:pt modelId="{7141F88E-1F07-4BA5-AFEB-BD3F562EC3B5}" type="pres">
      <dgm:prSet presAssocID="{23F7F9A3-5D6C-41C3-A8D5-E0B7EA58EEAC}" presName="Name17" presStyleLbl="parChTrans1D3" presStyleIdx="12" presStyleCnt="13"/>
      <dgm:spPr/>
      <dgm:t>
        <a:bodyPr/>
        <a:lstStyle/>
        <a:p>
          <a:endParaRPr lang="ru-RU"/>
        </a:p>
      </dgm:t>
    </dgm:pt>
    <dgm:pt modelId="{A3276CC3-BEA2-448B-9F99-855C2DBBDC60}" type="pres">
      <dgm:prSet presAssocID="{9B0A290C-8BC2-484D-ACB7-9AB619D7470B}" presName="hierRoot3" presStyleCnt="0"/>
      <dgm:spPr/>
    </dgm:pt>
    <dgm:pt modelId="{710421CE-6E13-451E-9957-9067108EEA08}" type="pres">
      <dgm:prSet presAssocID="{9B0A290C-8BC2-484D-ACB7-9AB619D7470B}" presName="composite3" presStyleCnt="0"/>
      <dgm:spPr/>
    </dgm:pt>
    <dgm:pt modelId="{2E2926DF-A733-44A3-A625-8D2C74DF4D0B}" type="pres">
      <dgm:prSet presAssocID="{9B0A290C-8BC2-484D-ACB7-9AB619D7470B}" presName="background3" presStyleLbl="node3" presStyleIdx="12" presStyleCnt="13"/>
      <dgm:spPr/>
    </dgm:pt>
    <dgm:pt modelId="{C96EE17B-80F5-4257-B591-F80A2EE86C46}" type="pres">
      <dgm:prSet presAssocID="{9B0A290C-8BC2-484D-ACB7-9AB619D7470B}" presName="text3" presStyleLbl="fgAcc3" presStyleIdx="12" presStyleCnt="13" custScaleX="98291" custScaleY="218742" custLinFactX="-19648" custLinFactNeighborX="-100000" custLinFactNeighborY="7435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8E8CDB4-27CB-424C-BEB1-AE4AB5321A60}" type="pres">
      <dgm:prSet presAssocID="{9B0A290C-8BC2-484D-ACB7-9AB619D7470B}" presName="hierChild4" presStyleCnt="0"/>
      <dgm:spPr/>
    </dgm:pt>
    <dgm:pt modelId="{612E5B32-6447-43E7-8504-7DE0AC4F8915}" type="pres">
      <dgm:prSet presAssocID="{55B1F0B7-BF18-4D97-994E-E5A09C4D927F}" presName="Name10" presStyleLbl="parChTrans1D2" presStyleIdx="8" presStyleCnt="9"/>
      <dgm:spPr/>
      <dgm:t>
        <a:bodyPr/>
        <a:lstStyle/>
        <a:p>
          <a:endParaRPr lang="ru-RU"/>
        </a:p>
      </dgm:t>
    </dgm:pt>
    <dgm:pt modelId="{C7DE5456-2764-4C63-B2EF-F3C1AEB0B791}" type="pres">
      <dgm:prSet presAssocID="{684CE179-0B2A-48E6-B316-127D6F2E18ED}" presName="hierRoot2" presStyleCnt="0"/>
      <dgm:spPr/>
    </dgm:pt>
    <dgm:pt modelId="{23BA9294-CDC5-426B-8A63-C13BE41EBD3F}" type="pres">
      <dgm:prSet presAssocID="{684CE179-0B2A-48E6-B316-127D6F2E18ED}" presName="composite2" presStyleCnt="0"/>
      <dgm:spPr/>
    </dgm:pt>
    <dgm:pt modelId="{52A52830-9C65-4937-8064-F8D714F67FFA}" type="pres">
      <dgm:prSet presAssocID="{684CE179-0B2A-48E6-B316-127D6F2E18ED}" presName="background2" presStyleLbl="node2" presStyleIdx="8" presStyleCnt="9"/>
      <dgm:spPr/>
    </dgm:pt>
    <dgm:pt modelId="{6BC58407-4E08-4C51-A857-16C9B7EB1329}" type="pres">
      <dgm:prSet presAssocID="{684CE179-0B2A-48E6-B316-127D6F2E18ED}" presName="text2" presStyleLbl="fgAcc2" presStyleIdx="8" presStyleCnt="9" custScaleX="116957" custScaleY="196463" custLinFactX="-257670" custLinFactNeighborX="-300000" custLinFactNeighborY="201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A88B55B-D7D3-4AE8-A57B-837356AF5A2C}" type="pres">
      <dgm:prSet presAssocID="{684CE179-0B2A-48E6-B316-127D6F2E18ED}" presName="hierChild3" presStyleCnt="0"/>
      <dgm:spPr/>
    </dgm:pt>
  </dgm:ptLst>
  <dgm:cxnLst>
    <dgm:cxn modelId="{5F67AE2F-14B8-4C14-8CAB-C40359016D1C}" srcId="{571E0F63-67A7-4008-835C-DA910C2E5B95}" destId="{D31006E0-A308-4E73-ACE9-B5B881054A3D}" srcOrd="6" destOrd="0" parTransId="{DE5E79FF-D123-41BE-A2E0-745D7358CE76}" sibTransId="{510698C7-F3D3-4D01-AC9A-8874C3DE4A16}"/>
    <dgm:cxn modelId="{13E26CA0-CCD9-4D9D-A82B-23F35633CDCA}" type="presOf" srcId="{E6339A82-AD00-4A60-A3C5-44981DE7AF2B}" destId="{AB548BCF-9A6F-45B7-85C4-A3883F110F59}" srcOrd="0" destOrd="0" presId="urn:microsoft.com/office/officeart/2005/8/layout/hierarchy1"/>
    <dgm:cxn modelId="{4E2F9DF4-06FA-429A-A147-6B310EB151ED}" type="presOf" srcId="{23F7F9A3-5D6C-41C3-A8D5-E0B7EA58EEAC}" destId="{7141F88E-1F07-4BA5-AFEB-BD3F562EC3B5}" srcOrd="0" destOrd="0" presId="urn:microsoft.com/office/officeart/2005/8/layout/hierarchy1"/>
    <dgm:cxn modelId="{BE003215-5AD8-4D10-A10A-C8F481B7D66C}" type="presOf" srcId="{13C35811-CDA9-4CB1-94E3-6C5BEAED7265}" destId="{FCB46D0C-D1AE-4C08-8339-DC4D1ACD9802}" srcOrd="0" destOrd="0" presId="urn:microsoft.com/office/officeart/2005/8/layout/hierarchy1"/>
    <dgm:cxn modelId="{C2FF9C70-05ED-4770-BA71-B1D7714EAC12}" type="presOf" srcId="{6476EB15-652C-4CC6-83E0-B296DF381CB1}" destId="{EC611B3C-09F4-412A-9FF1-2BC0A40F3D8D}" srcOrd="0" destOrd="0" presId="urn:microsoft.com/office/officeart/2005/8/layout/hierarchy1"/>
    <dgm:cxn modelId="{4BD44DA4-BF4E-4D82-B8EC-E27CED0FA8CF}" type="presOf" srcId="{13E0F4DE-24F4-4551-83B4-C02F586245CD}" destId="{0D2761B5-6E2B-4A4E-9E03-B234C54FD425}" srcOrd="0" destOrd="0" presId="urn:microsoft.com/office/officeart/2005/8/layout/hierarchy1"/>
    <dgm:cxn modelId="{1B98BF79-ADAE-4C87-9B5F-B4746A307F57}" type="presOf" srcId="{4A545B5C-6C41-4C95-A0DC-BE1656AD2F3D}" destId="{ED57BE96-8AB7-46DA-80E8-7BEF5215BC2C}" srcOrd="0" destOrd="0" presId="urn:microsoft.com/office/officeart/2005/8/layout/hierarchy1"/>
    <dgm:cxn modelId="{FDB6519D-1351-428C-BBC8-E152638F5309}" srcId="{571E0F63-67A7-4008-835C-DA910C2E5B95}" destId="{9D6A7D5F-C690-4F10-9741-99EA32C10300}" srcOrd="5" destOrd="0" parTransId="{234D5F7F-2623-455C-9EA2-EA0613ED9906}" sibTransId="{147A6108-291B-47C6-B09F-10971A3BE6E8}"/>
    <dgm:cxn modelId="{23E1FC96-8D48-428C-B401-601D46661D02}" type="presOf" srcId="{C72DE67D-CB58-4355-A1E3-8775C5B012F0}" destId="{F1FCC0BD-FCDA-4F7B-9185-AD04B80B67FA}" srcOrd="0" destOrd="0" presId="urn:microsoft.com/office/officeart/2005/8/layout/hierarchy1"/>
    <dgm:cxn modelId="{A6E39129-4CED-4006-99CA-28FC5AFB2334}" type="presOf" srcId="{51F82068-EAFC-4649-A91C-9A1B46F7A7A0}" destId="{65DBAC3E-D8B7-462B-9CCF-622FDE6E375B}" srcOrd="0" destOrd="0" presId="urn:microsoft.com/office/officeart/2005/8/layout/hierarchy1"/>
    <dgm:cxn modelId="{F2AC76E0-8E57-4CC1-A79D-9F77D9CA932A}" type="presOf" srcId="{72067A51-8BBF-4E3E-AA5B-02B77E6468DF}" destId="{F2B75647-F8D2-40D3-8472-42DBEC82E497}" srcOrd="0" destOrd="0" presId="urn:microsoft.com/office/officeart/2005/8/layout/hierarchy1"/>
    <dgm:cxn modelId="{F4803370-AC15-49AE-B81C-8CB99E52352F}" type="presOf" srcId="{E305166E-D5CF-405D-A5D0-A8AD0A0627A8}" destId="{41186432-C087-4E8B-880B-B68717476DA3}" srcOrd="0" destOrd="0" presId="urn:microsoft.com/office/officeart/2005/8/layout/hierarchy1"/>
    <dgm:cxn modelId="{8821AE23-BB68-4100-A5EC-3019538E4DBA}" srcId="{571E0F63-67A7-4008-835C-DA910C2E5B95}" destId="{72EBA89D-E6BC-49E1-8EFD-6A2FED2F0896}" srcOrd="4" destOrd="0" parTransId="{6B0976CA-9030-49EA-A6CA-649EF72B4397}" sibTransId="{DF97CC80-1701-4EF3-A425-6BFD94ECA8ED}"/>
    <dgm:cxn modelId="{4D6A5CFD-590E-40E1-B3B5-4D13941F6461}" type="presOf" srcId="{A60B1501-8ADD-4BCC-ACA4-F319C3659D4C}" destId="{E37C492E-9638-4232-8BCB-6DE224CDB6B8}" srcOrd="0" destOrd="0" presId="urn:microsoft.com/office/officeart/2005/8/layout/hierarchy1"/>
    <dgm:cxn modelId="{3E59EA52-3663-4FF2-AD5F-CF60E3C137DB}" srcId="{D21791A7-E56C-44BC-8169-E40489114A16}" destId="{C9A08D01-D0A0-4F35-8296-33CF84BA9AF4}" srcOrd="0" destOrd="0" parTransId="{13E0F4DE-24F4-4551-83B4-C02F586245CD}" sibTransId="{1D1DA622-F39E-41EF-A9A9-C9F5B90BA3E3}"/>
    <dgm:cxn modelId="{FBAE7E20-2EF5-4D58-BDAC-63662E8D178A}" type="presOf" srcId="{25F3290A-4259-477E-A46D-86206050CAEF}" destId="{04914278-84CB-4B0F-92F7-BF338A19477F}" srcOrd="0" destOrd="0" presId="urn:microsoft.com/office/officeart/2005/8/layout/hierarchy1"/>
    <dgm:cxn modelId="{DC7458EA-C5A2-4989-A1EA-36FF673ECBC6}" type="presOf" srcId="{6B0976CA-9030-49EA-A6CA-649EF72B4397}" destId="{60F9C0C6-B9B9-46F9-B826-D53BA332FF24}" srcOrd="0" destOrd="0" presId="urn:microsoft.com/office/officeart/2005/8/layout/hierarchy1"/>
    <dgm:cxn modelId="{FEFDDABC-4EA0-4B24-9748-B5F36136DFE2}" type="presOf" srcId="{D1F02BEF-B6B7-4198-9E43-ECB53A988C82}" destId="{E53DD577-E1C7-4BC7-AEB8-CE89643C2F0E}" srcOrd="0" destOrd="0" presId="urn:microsoft.com/office/officeart/2005/8/layout/hierarchy1"/>
    <dgm:cxn modelId="{C6730EC6-5404-416C-97E6-8ACFB4A814B4}" srcId="{969EAEC7-B8D8-435A-823D-19309EBE7EB0}" destId="{72A35B3D-E422-4FC4-B7CF-D4AEAFE2D9A9}" srcOrd="3" destOrd="0" parTransId="{E6339A82-AD00-4A60-A3C5-44981DE7AF2B}" sibTransId="{9251DCF3-E2AB-4C9B-B143-30747167B61E}"/>
    <dgm:cxn modelId="{50D615B0-D736-4CA3-8696-C198BA4E6CC5}" type="presOf" srcId="{4C59FF7E-B5E9-497F-A5B5-F017D4558159}" destId="{DEF01C96-6B67-49F7-8A62-F445809665D4}" srcOrd="0" destOrd="0" presId="urn:microsoft.com/office/officeart/2005/8/layout/hierarchy1"/>
    <dgm:cxn modelId="{28CAB79B-8CEC-4E02-B555-38C4BEABDEF9}" type="presOf" srcId="{E23212C5-FFDF-4B24-B3D2-3FFA48A30A28}" destId="{A24BC6D4-2062-4A68-95C6-8A043148757E}" srcOrd="0" destOrd="0" presId="urn:microsoft.com/office/officeart/2005/8/layout/hierarchy1"/>
    <dgm:cxn modelId="{787F2B3A-4B7D-4CA5-BF48-273BF83DD192}" type="presOf" srcId="{1CADD194-4D02-456E-94E8-2D01EF31A168}" destId="{E0B5F1CF-4345-46F1-A57F-186B1D34D940}" srcOrd="0" destOrd="0" presId="urn:microsoft.com/office/officeart/2005/8/layout/hierarchy1"/>
    <dgm:cxn modelId="{FCACBF40-F7A1-4859-9FBF-3BCD58388F49}" type="presOf" srcId="{1CA2AC6D-D6B8-48BF-8994-4FC7C9D2D21B}" destId="{BBC53DEE-5445-4440-A49D-044593E20987}" srcOrd="0" destOrd="0" presId="urn:microsoft.com/office/officeart/2005/8/layout/hierarchy1"/>
    <dgm:cxn modelId="{F37FCA61-7D58-4C5B-A8A1-C7D2C7FAEEAE}" type="presOf" srcId="{9D6A7D5F-C690-4F10-9741-99EA32C10300}" destId="{46E4628A-C7F5-4A1E-8BDC-420CBC601472}" srcOrd="0" destOrd="0" presId="urn:microsoft.com/office/officeart/2005/8/layout/hierarchy1"/>
    <dgm:cxn modelId="{B196CBCE-749C-4A1E-9E76-856C61DC412E}" type="presOf" srcId="{DE5E79FF-D123-41BE-A2E0-745D7358CE76}" destId="{EE90D7FE-E110-4C94-89E7-608DA5362AFE}" srcOrd="0" destOrd="0" presId="urn:microsoft.com/office/officeart/2005/8/layout/hierarchy1"/>
    <dgm:cxn modelId="{EF7A469F-8101-459C-9547-D015BD5B4BCE}" type="presOf" srcId="{208B9D17-6468-489D-92AA-47D6C7C4DB4B}" destId="{BAF862F7-2FFE-4F2F-B06A-C1FAB1C55122}" srcOrd="0" destOrd="0" presId="urn:microsoft.com/office/officeart/2005/8/layout/hierarchy1"/>
    <dgm:cxn modelId="{A04EDB8E-816F-42D7-8964-ABBB87D04690}" type="presOf" srcId="{72EBA89D-E6BC-49E1-8EFD-6A2FED2F0896}" destId="{DFB90E47-BC92-4860-B24F-F32145106B2E}" srcOrd="0" destOrd="0" presId="urn:microsoft.com/office/officeart/2005/8/layout/hierarchy1"/>
    <dgm:cxn modelId="{04CFCAA7-55B2-42A9-9AD8-A0EC162717F1}" srcId="{571E0F63-67A7-4008-835C-DA910C2E5B95}" destId="{6C7073A7-449D-4B10-B685-233D8EBAE04F}" srcOrd="2" destOrd="0" parTransId="{F426BF20-ABEE-4D6A-8AE4-938282131872}" sibTransId="{C0B1CB81-A0AF-4284-A181-EB6ADEFC78AD}"/>
    <dgm:cxn modelId="{DACDA4F9-8EFC-4A49-B170-D4C2EF101517}" type="presOf" srcId="{BE0B0DFF-33CD-45B6-AA3E-638FF36BF2CC}" destId="{AB093B81-BB20-4622-93EC-EEB835647676}" srcOrd="0" destOrd="0" presId="urn:microsoft.com/office/officeart/2005/8/layout/hierarchy1"/>
    <dgm:cxn modelId="{672E3BDC-BD94-4366-83B5-965CDDD82885}" type="presOf" srcId="{571E0F63-67A7-4008-835C-DA910C2E5B95}" destId="{1607D640-6B46-4811-ACD0-3B104A8B640D}" srcOrd="0" destOrd="0" presId="urn:microsoft.com/office/officeart/2005/8/layout/hierarchy1"/>
    <dgm:cxn modelId="{F6BAD64E-E9BE-4103-B73A-A1D07269B57D}" srcId="{D1F02BEF-B6B7-4198-9E43-ECB53A988C82}" destId="{571E0F63-67A7-4008-835C-DA910C2E5B95}" srcOrd="0" destOrd="0" parTransId="{55FC62E3-545B-4CBB-B499-31D4093F1175}" sibTransId="{97DCD2EB-1383-4640-B763-F83C4B4151FD}"/>
    <dgm:cxn modelId="{D22ED7F4-2DEB-45A4-A7BF-48094F856069}" type="presOf" srcId="{F2ACDC02-1B16-4041-A1FF-8CCA531A8A6A}" destId="{F48B67B6-46FF-4C8D-BF16-90F5E89A3AA9}" srcOrd="0" destOrd="0" presId="urn:microsoft.com/office/officeart/2005/8/layout/hierarchy1"/>
    <dgm:cxn modelId="{919FD7A2-1DC5-44F9-8171-3DF97E8C6F06}" type="presOf" srcId="{F611F423-FEAE-470D-9FF6-50F125EF1256}" destId="{01D324D5-CEFD-4DF7-8DE8-1ACC421C7304}" srcOrd="0" destOrd="0" presId="urn:microsoft.com/office/officeart/2005/8/layout/hierarchy1"/>
    <dgm:cxn modelId="{ED4D005A-2536-41D8-B1F2-F7C658A8825D}" srcId="{969EAEC7-B8D8-435A-823D-19309EBE7EB0}" destId="{E305166E-D5CF-405D-A5D0-A8AD0A0627A8}" srcOrd="1" destOrd="0" parTransId="{9AB0015E-39F5-49E5-92D4-37BB720F59A8}" sibTransId="{915A4553-C366-4DC5-B82F-47CC43423AAB}"/>
    <dgm:cxn modelId="{E717D76E-1655-4E3C-BD3B-2C3D81F8BC54}" srcId="{6C7073A7-449D-4B10-B685-233D8EBAE04F}" destId="{13C35811-CDA9-4CB1-94E3-6C5BEAED7265}" srcOrd="3" destOrd="0" parTransId="{5C42ECF1-CB40-40E4-AD18-29E202836E95}" sibTransId="{26D089C7-1B06-4C25-B308-A72DF6DD2BDA}"/>
    <dgm:cxn modelId="{68C93181-84FF-4A5D-A015-210254F065BA}" srcId="{6C7073A7-449D-4B10-B685-233D8EBAE04F}" destId="{1CADD194-4D02-456E-94E8-2D01EF31A168}" srcOrd="5" destOrd="0" parTransId="{FD9646B8-2AD5-4814-9AF1-D8C2F41B6398}" sibTransId="{AD31B7C1-1649-4A48-97A4-E2EDBCFF249E}"/>
    <dgm:cxn modelId="{41263581-CE2A-4250-A5C5-F27F1DE6384D}" srcId="{3FDC7334-7438-4AAF-A4EC-FF613784617E}" destId="{EBF01A85-D3A4-498D-89CC-F1A0B74525DE}" srcOrd="2" destOrd="0" parTransId="{4C59FF7E-B5E9-497F-A5B5-F017D4558159}" sibTransId="{8169BC27-22B3-4B83-A8C6-44D415D811A3}"/>
    <dgm:cxn modelId="{84220513-1A72-45EF-B08E-A34307DB55AA}" type="presOf" srcId="{72ACB83F-CEF2-4347-ADB2-6B3C200A843C}" destId="{1E4214DA-C73E-442E-B74F-5D2CB3A68AAC}" srcOrd="0" destOrd="0" presId="urn:microsoft.com/office/officeart/2005/8/layout/hierarchy1"/>
    <dgm:cxn modelId="{4968376C-A194-4B50-86EE-7AF7EA750848}" srcId="{3FDC7334-7438-4AAF-A4EC-FF613784617E}" destId="{BE0B0DFF-33CD-45B6-AA3E-638FF36BF2CC}" srcOrd="0" destOrd="0" parTransId="{72ACB83F-CEF2-4347-ADB2-6B3C200A843C}" sibTransId="{749433A5-BF65-42DA-A418-8FDAD9D5A0C4}"/>
    <dgm:cxn modelId="{D88BF172-3DD7-43AA-9D48-A7B4AD2CA590}" type="presOf" srcId="{6C7073A7-449D-4B10-B685-233D8EBAE04F}" destId="{C9F58130-10DD-43A8-BE93-23989E90D98E}" srcOrd="0" destOrd="0" presId="urn:microsoft.com/office/officeart/2005/8/layout/hierarchy1"/>
    <dgm:cxn modelId="{2A6D697E-C824-4121-A403-5D07966D65C5}" srcId="{6C7073A7-449D-4B10-B685-233D8EBAE04F}" destId="{06CA9508-37BD-4CC1-84BC-E2681E66462B}" srcOrd="0" destOrd="0" parTransId="{AC0C7806-887D-4342-8407-0D4E1DC12A38}" sibTransId="{EF5EFF5D-2B6F-4E57-9F3C-7DB203E57DDA}"/>
    <dgm:cxn modelId="{F0665079-EB14-4B79-97ED-1A8542C45214}" type="presOf" srcId="{B7985C36-B5FF-4E5D-9FE7-1FE0DB53FB11}" destId="{1942F446-8172-4BD8-AEB8-8048F8BFD01A}" srcOrd="0" destOrd="0" presId="urn:microsoft.com/office/officeart/2005/8/layout/hierarchy1"/>
    <dgm:cxn modelId="{03EE9BDC-E40F-483C-8309-C70D8754EBD5}" srcId="{571E0F63-67A7-4008-835C-DA910C2E5B95}" destId="{51F82068-EAFC-4649-A91C-9A1B46F7A7A0}" srcOrd="1" destOrd="0" parTransId="{64DA93F7-434F-4A02-9114-61528477CFF9}" sibTransId="{AECC8BE6-BD55-4204-88BB-E496951709E2}"/>
    <dgm:cxn modelId="{F7E412CE-AA3B-4276-BE51-915DDD895C58}" srcId="{571E0F63-67A7-4008-835C-DA910C2E5B95}" destId="{B7985C36-B5FF-4E5D-9FE7-1FE0DB53FB11}" srcOrd="0" destOrd="0" parTransId="{208B9D17-6468-489D-92AA-47D6C7C4DB4B}" sibTransId="{27D4542A-1E52-4294-B1C5-2264F73D972C}"/>
    <dgm:cxn modelId="{9910FCA1-E08D-4C28-9148-FBAF62F4B19A}" type="presOf" srcId="{D31006E0-A308-4E73-ACE9-B5B881054A3D}" destId="{F7324BFD-C41A-466D-8D79-F77192CD89C9}" srcOrd="0" destOrd="0" presId="urn:microsoft.com/office/officeart/2005/8/layout/hierarchy1"/>
    <dgm:cxn modelId="{EFD8F9F3-1C5C-41BC-9CE9-861F00109CF9}" type="presOf" srcId="{64DA93F7-434F-4A02-9114-61528477CFF9}" destId="{6C7A71B3-D3AC-46FF-9053-EA4C2C90C921}" srcOrd="0" destOrd="0" presId="urn:microsoft.com/office/officeart/2005/8/layout/hierarchy1"/>
    <dgm:cxn modelId="{930CC9AF-5220-4B64-90EC-C76992F79E4C}" srcId="{3FDC7334-7438-4AAF-A4EC-FF613784617E}" destId="{C72DE67D-CB58-4355-A1E3-8775C5B012F0}" srcOrd="1" destOrd="0" parTransId="{72067A51-8BBF-4E3E-AA5B-02B77E6468DF}" sibTransId="{54E31144-6D5C-4A84-B838-1DD7839B45D8}"/>
    <dgm:cxn modelId="{00D7D9C6-7E73-4945-A401-7887EA1707F2}" type="presOf" srcId="{B938A0D3-AE45-4FB1-9A9B-BE6F5EBFCBE2}" destId="{0E676517-1A5E-41E0-87F1-F64311BAE093}" srcOrd="0" destOrd="0" presId="urn:microsoft.com/office/officeart/2005/8/layout/hierarchy1"/>
    <dgm:cxn modelId="{00786097-89C3-496B-B166-8D44797D8D5B}" srcId="{6C7073A7-449D-4B10-B685-233D8EBAE04F}" destId="{25F3290A-4259-477E-A46D-86206050CAEF}" srcOrd="7" destOrd="0" parTransId="{E23212C5-FFDF-4B24-B3D2-3FFA48A30A28}" sibTransId="{29A1723A-8DC8-4A41-88EA-53FD6560DB1C}"/>
    <dgm:cxn modelId="{2527F00E-E7EC-4126-B61C-015E466D272E}" type="presOf" srcId="{EBF01A85-D3A4-498D-89CC-F1A0B74525DE}" destId="{F10B08C1-5DC8-4B0D-9CC3-EEEF5B657FB4}" srcOrd="0" destOrd="0" presId="urn:microsoft.com/office/officeart/2005/8/layout/hierarchy1"/>
    <dgm:cxn modelId="{6E44F853-52B9-41A4-B7C3-7F8C9203370E}" type="presOf" srcId="{B5E160A2-6BF5-4A25-978A-2BE20FE5CC3F}" destId="{D2CFF72E-79F1-4D71-A840-8C9DFDB95A45}" srcOrd="0" destOrd="0" presId="urn:microsoft.com/office/officeart/2005/8/layout/hierarchy1"/>
    <dgm:cxn modelId="{FA94EA9C-DE2C-4D4B-8290-F16ABABCD875}" type="presOf" srcId="{3D2B6332-A608-4C52-BB2B-B9C91DA77B25}" destId="{1879CB2C-69E7-4B67-95CB-3943A9D5FE22}" srcOrd="0" destOrd="0" presId="urn:microsoft.com/office/officeart/2005/8/layout/hierarchy1"/>
    <dgm:cxn modelId="{06BF8A82-EA89-4E34-83A8-FEFF461C51D7}" type="presOf" srcId="{98111154-81EF-407D-A84F-6081B79D1EA6}" destId="{36BEFBDA-4F96-438F-B2EA-8F0F10042B1A}" srcOrd="0" destOrd="0" presId="urn:microsoft.com/office/officeart/2005/8/layout/hierarchy1"/>
    <dgm:cxn modelId="{65FB07C3-4E81-4E9C-9845-E95FB760323E}" srcId="{969EAEC7-B8D8-435A-823D-19309EBE7EB0}" destId="{9B0A290C-8BC2-484D-ACB7-9AB619D7470B}" srcOrd="4" destOrd="0" parTransId="{23F7F9A3-5D6C-41C3-A8D5-E0B7EA58EEAC}" sibTransId="{B2695DF6-AA16-4CBB-AE6C-FCD77D97AB76}"/>
    <dgm:cxn modelId="{FD33F6B8-DECA-441C-94BF-981B7B7B0344}" type="presOf" srcId="{9AB0015E-39F5-49E5-92D4-37BB720F59A8}" destId="{BC8B0224-1D8B-429C-9544-EEF415F133F2}" srcOrd="0" destOrd="0" presId="urn:microsoft.com/office/officeart/2005/8/layout/hierarchy1"/>
    <dgm:cxn modelId="{E7B6A98F-81B6-412D-9674-41B8D93A7CD2}" type="presOf" srcId="{3FDC7334-7438-4AAF-A4EC-FF613784617E}" destId="{FE6AC002-9946-4F0A-8F29-3191964A2824}" srcOrd="0" destOrd="0" presId="urn:microsoft.com/office/officeart/2005/8/layout/hierarchy1"/>
    <dgm:cxn modelId="{4813BBEA-138F-487E-BB3A-AD224536639D}" srcId="{6C7073A7-449D-4B10-B685-233D8EBAE04F}" destId="{B938A0D3-AE45-4FB1-9A9B-BE6F5EBFCBE2}" srcOrd="2" destOrd="0" parTransId="{1CA2AC6D-D6B8-48BF-8994-4FC7C9D2D21B}" sibTransId="{EAEB8B29-B08B-453F-8773-1AA34AF36EE3}"/>
    <dgm:cxn modelId="{DC40C356-3550-4EB6-9F89-165973F175C1}" type="presOf" srcId="{AC0C7806-887D-4342-8407-0D4E1DC12A38}" destId="{B2B004A3-F3C4-4352-8BA7-6DA1E2328BB4}" srcOrd="0" destOrd="0" presId="urn:microsoft.com/office/officeart/2005/8/layout/hierarchy1"/>
    <dgm:cxn modelId="{8F3F50DD-6C02-4D73-A59B-69494A0F2F7C}" type="presOf" srcId="{47C07F10-71A7-4F7B-A2EB-C2F383230310}" destId="{D52BAFD9-17BB-45A5-AFEA-AF1806E15F51}" srcOrd="0" destOrd="0" presId="urn:microsoft.com/office/officeart/2005/8/layout/hierarchy1"/>
    <dgm:cxn modelId="{F9760223-F104-4998-9867-5D1C7B03975D}" srcId="{571E0F63-67A7-4008-835C-DA910C2E5B95}" destId="{E057E48B-5E6D-43F3-99D7-505FA9C70E6F}" srcOrd="3" destOrd="0" parTransId="{1DDDB8BA-4B57-4FEB-8B6A-AB3AD0310017}" sibTransId="{DDF44C73-D270-4F6D-BF36-207D48A4B241}"/>
    <dgm:cxn modelId="{17A99F52-3BC3-4992-BDC1-B364DC60D854}" type="presOf" srcId="{A0878E4F-E882-410A-B34F-B0C4656B7EC6}" destId="{576618C4-0D6E-4E25-BE46-621464BB922C}" srcOrd="0" destOrd="0" presId="urn:microsoft.com/office/officeart/2005/8/layout/hierarchy1"/>
    <dgm:cxn modelId="{190990B4-F336-4544-B177-9256C02C294C}" type="presOf" srcId="{9B0A290C-8BC2-484D-ACB7-9AB619D7470B}" destId="{C96EE17B-80F5-4257-B591-F80A2EE86C46}" srcOrd="0" destOrd="0" presId="urn:microsoft.com/office/officeart/2005/8/layout/hierarchy1"/>
    <dgm:cxn modelId="{F21A25BB-A080-44CB-B744-1EC17F0023DB}" type="presOf" srcId="{F426BF20-ABEE-4D6A-8AE4-938282131872}" destId="{9ABAD75D-4EBC-435C-8508-5FF92E65A3C1}" srcOrd="0" destOrd="0" presId="urn:microsoft.com/office/officeart/2005/8/layout/hierarchy1"/>
    <dgm:cxn modelId="{4DFE2BF3-4B8F-4866-8510-C15E56DDB0B7}" srcId="{571E0F63-67A7-4008-835C-DA910C2E5B95}" destId="{684CE179-0B2A-48E6-B316-127D6F2E18ED}" srcOrd="8" destOrd="0" parTransId="{55B1F0B7-BF18-4D97-994E-E5A09C4D927F}" sibTransId="{1501F3B1-B9AD-410D-B7A0-8112A4E4F7DE}"/>
    <dgm:cxn modelId="{E7731E50-1F13-4D86-880C-298BD3BA9D5C}" srcId="{571E0F63-67A7-4008-835C-DA910C2E5B95}" destId="{969EAEC7-B8D8-435A-823D-19309EBE7EB0}" srcOrd="7" destOrd="0" parTransId="{F2ACDC02-1B16-4041-A1FF-8CCA531A8A6A}" sibTransId="{7F45C93C-3224-41AF-AB39-FBAD3082E6FA}"/>
    <dgm:cxn modelId="{48CCFBB9-5E2F-4B1F-92AA-DB580B2D4777}" type="presOf" srcId="{FD9646B8-2AD5-4814-9AF1-D8C2F41B6398}" destId="{1110AA33-9A04-4B05-A542-E1C0072CDD13}" srcOrd="0" destOrd="0" presId="urn:microsoft.com/office/officeart/2005/8/layout/hierarchy1"/>
    <dgm:cxn modelId="{5D810A38-0155-4120-97B7-B2FFB2D9B26B}" type="presOf" srcId="{5C42ECF1-CB40-40E4-AD18-29E202836E95}" destId="{DA38FD71-5B1B-4472-9F15-CB74E3864955}" srcOrd="0" destOrd="0" presId="urn:microsoft.com/office/officeart/2005/8/layout/hierarchy1"/>
    <dgm:cxn modelId="{6CFA673B-1A9A-4DFD-A1A6-648C0B676AB0}" type="presOf" srcId="{234D5F7F-2623-455C-9EA2-EA0613ED9906}" destId="{9E9D4F20-6DB7-41AF-8C9A-9D33C073F657}" srcOrd="0" destOrd="0" presId="urn:microsoft.com/office/officeart/2005/8/layout/hierarchy1"/>
    <dgm:cxn modelId="{E4EFF155-C84B-4A58-BBF3-FCA637F6DB10}" type="presOf" srcId="{969EAEC7-B8D8-435A-823D-19309EBE7EB0}" destId="{3FD73DE5-C2EB-4538-B910-61CC7718FFAE}" srcOrd="0" destOrd="0" presId="urn:microsoft.com/office/officeart/2005/8/layout/hierarchy1"/>
    <dgm:cxn modelId="{2D84CD29-BEAD-427F-B22D-BB2BC6FA5857}" srcId="{D21791A7-E56C-44BC-8169-E40489114A16}" destId="{F611F423-FEAE-470D-9FF6-50F125EF1256}" srcOrd="1" destOrd="0" parTransId="{6476EB15-652C-4CC6-83E0-B296DF381CB1}" sibTransId="{7D8FCC12-6A04-4804-A1C3-4C69ADA30186}"/>
    <dgm:cxn modelId="{F7EDD3AA-9719-4E1B-B840-2458A36D4D21}" type="presOf" srcId="{1DDDB8BA-4B57-4FEB-8B6A-AB3AD0310017}" destId="{8430B5FF-BFA8-4D5E-B5FD-30F220276161}" srcOrd="0" destOrd="0" presId="urn:microsoft.com/office/officeart/2005/8/layout/hierarchy1"/>
    <dgm:cxn modelId="{607BAAA3-21D8-4B7B-8983-B6CDB47AF8AB}" type="presOf" srcId="{E057E48B-5E6D-43F3-99D7-505FA9C70E6F}" destId="{8B96AA4D-024C-4524-AEF9-759B01288E59}" srcOrd="0" destOrd="0" presId="urn:microsoft.com/office/officeart/2005/8/layout/hierarchy1"/>
    <dgm:cxn modelId="{108606B6-77AE-4AB9-87E0-DF9CF42CD77C}" type="presOf" srcId="{55B1F0B7-BF18-4D97-994E-E5A09C4D927F}" destId="{612E5B32-6447-43E7-8504-7DE0AC4F8915}" srcOrd="0" destOrd="0" presId="urn:microsoft.com/office/officeart/2005/8/layout/hierarchy1"/>
    <dgm:cxn modelId="{9795B3C7-1693-4B49-B0F1-3E9DD71122D3}" type="presOf" srcId="{06CA9508-37BD-4CC1-84BC-E2681E66462B}" destId="{FC75C9BC-0F77-45A7-9F46-A3C4E97383BD}" srcOrd="0" destOrd="0" presId="urn:microsoft.com/office/officeart/2005/8/layout/hierarchy1"/>
    <dgm:cxn modelId="{E8D56713-CB29-4D73-BF83-7BE1522E0615}" srcId="{969EAEC7-B8D8-435A-823D-19309EBE7EB0}" destId="{3FDC7334-7438-4AAF-A4EC-FF613784617E}" srcOrd="2" destOrd="0" parTransId="{47C07F10-71A7-4F7B-A2EB-C2F383230310}" sibTransId="{86F8B584-659D-4E65-A3A5-30256912C256}"/>
    <dgm:cxn modelId="{49B2905B-CE0A-4547-A31E-FD534D4E8A27}" type="presOf" srcId="{C9A08D01-D0A0-4F35-8296-33CF84BA9AF4}" destId="{6F1D7E3C-39B8-4572-B677-095141CF4158}" srcOrd="0" destOrd="0" presId="urn:microsoft.com/office/officeart/2005/8/layout/hierarchy1"/>
    <dgm:cxn modelId="{970F822B-9543-44FA-970D-CBA451BC7DF0}" srcId="{6C7073A7-449D-4B10-B685-233D8EBAE04F}" destId="{4A545B5C-6C41-4C95-A0DC-BE1656AD2F3D}" srcOrd="6" destOrd="0" parTransId="{00180C1C-1427-4D66-8A55-68470E855F7C}" sibTransId="{E44D0933-76DD-4E79-B99B-6E02457D7A02}"/>
    <dgm:cxn modelId="{5E34F2F2-E89D-455E-B3CC-01032BEEED61}" type="presOf" srcId="{00180C1C-1427-4D66-8A55-68470E855F7C}" destId="{208FEA6D-2E6B-45B5-96E4-2C421B39AFEE}" srcOrd="0" destOrd="0" presId="urn:microsoft.com/office/officeart/2005/8/layout/hierarchy1"/>
    <dgm:cxn modelId="{8ACF7D1B-FA91-4EAA-BFE8-B8EE1EFB1602}" type="presOf" srcId="{684CE179-0B2A-48E6-B316-127D6F2E18ED}" destId="{6BC58407-4E08-4C51-A857-16C9B7EB1329}" srcOrd="0" destOrd="0" presId="urn:microsoft.com/office/officeart/2005/8/layout/hierarchy1"/>
    <dgm:cxn modelId="{FD711E9F-7D9F-4E36-A187-A0FD447CDA08}" srcId="{6C7073A7-449D-4B10-B685-233D8EBAE04F}" destId="{B5E160A2-6BF5-4A25-978A-2BE20FE5CC3F}" srcOrd="1" destOrd="0" parTransId="{98111154-81EF-407D-A84F-6081B79D1EA6}" sibTransId="{0507D175-0400-498E-8319-A400A078F597}"/>
    <dgm:cxn modelId="{8C0FABF9-2CF7-4A46-9F48-A9E35B974334}" srcId="{969EAEC7-B8D8-435A-823D-19309EBE7EB0}" destId="{D21791A7-E56C-44BC-8169-E40489114A16}" srcOrd="0" destOrd="0" parTransId="{A60B1501-8ADD-4BCC-ACA4-F319C3659D4C}" sibTransId="{1E667579-5478-443F-AC7D-1AD6C350CC87}"/>
    <dgm:cxn modelId="{49C96661-1A72-4567-8012-9E272B213165}" srcId="{6C7073A7-449D-4B10-B685-233D8EBAE04F}" destId="{3D2B6332-A608-4C52-BB2B-B9C91DA77B25}" srcOrd="4" destOrd="0" parTransId="{A0878E4F-E882-410A-B34F-B0C4656B7EC6}" sibTransId="{36601E94-79C1-4CF7-B291-BAB33BF4D239}"/>
    <dgm:cxn modelId="{A1DA15D5-AFBC-47DB-BCC1-28DFFB12B471}" type="presOf" srcId="{D21791A7-E56C-44BC-8169-E40489114A16}" destId="{7D348B5B-5205-40A4-A371-F4180E61768B}" srcOrd="0" destOrd="0" presId="urn:microsoft.com/office/officeart/2005/8/layout/hierarchy1"/>
    <dgm:cxn modelId="{BECA0B7A-0CC4-4AED-901D-C49757D7123C}" type="presOf" srcId="{72A35B3D-E422-4FC4-B7CF-D4AEAFE2D9A9}" destId="{9CA604EA-746D-47CD-A8EB-EE10050F1B33}" srcOrd="0" destOrd="0" presId="urn:microsoft.com/office/officeart/2005/8/layout/hierarchy1"/>
    <dgm:cxn modelId="{24F8325A-6673-47DD-9CBE-ED623D480AB7}" type="presParOf" srcId="{E53DD577-E1C7-4BC7-AEB8-CE89643C2F0E}" destId="{EAB5079A-FD50-40E0-AA72-F9FDBE2027C7}" srcOrd="0" destOrd="0" presId="urn:microsoft.com/office/officeart/2005/8/layout/hierarchy1"/>
    <dgm:cxn modelId="{EA5F1033-408F-400E-883C-2D41BD18ECA6}" type="presParOf" srcId="{EAB5079A-FD50-40E0-AA72-F9FDBE2027C7}" destId="{E9F3874F-50AF-4BA6-88A4-317CE07E6B88}" srcOrd="0" destOrd="0" presId="urn:microsoft.com/office/officeart/2005/8/layout/hierarchy1"/>
    <dgm:cxn modelId="{417496B6-97F3-4E1C-B820-E13FA28CDA32}" type="presParOf" srcId="{E9F3874F-50AF-4BA6-88A4-317CE07E6B88}" destId="{8E4AF3F1-DD7D-41CA-9ED6-22E0456F58C2}" srcOrd="0" destOrd="0" presId="urn:microsoft.com/office/officeart/2005/8/layout/hierarchy1"/>
    <dgm:cxn modelId="{0F326215-0FF1-432E-90DB-0C2B68B363E3}" type="presParOf" srcId="{E9F3874F-50AF-4BA6-88A4-317CE07E6B88}" destId="{1607D640-6B46-4811-ACD0-3B104A8B640D}" srcOrd="1" destOrd="0" presId="urn:microsoft.com/office/officeart/2005/8/layout/hierarchy1"/>
    <dgm:cxn modelId="{BD0535D0-F028-4657-A305-13DFCB51146B}" type="presParOf" srcId="{EAB5079A-FD50-40E0-AA72-F9FDBE2027C7}" destId="{FE043134-B871-4534-A0F4-55CCAFC01DF6}" srcOrd="1" destOrd="0" presId="urn:microsoft.com/office/officeart/2005/8/layout/hierarchy1"/>
    <dgm:cxn modelId="{FB91FD72-4008-4F78-8C70-0C347DAB7990}" type="presParOf" srcId="{FE043134-B871-4534-A0F4-55CCAFC01DF6}" destId="{BAF862F7-2FFE-4F2F-B06A-C1FAB1C55122}" srcOrd="0" destOrd="0" presId="urn:microsoft.com/office/officeart/2005/8/layout/hierarchy1"/>
    <dgm:cxn modelId="{A1C9B0FF-2A34-46B1-B6AD-9F70DEE6F36A}" type="presParOf" srcId="{FE043134-B871-4534-A0F4-55CCAFC01DF6}" destId="{6258971C-81E2-4452-B6FF-467CF41404F5}" srcOrd="1" destOrd="0" presId="urn:microsoft.com/office/officeart/2005/8/layout/hierarchy1"/>
    <dgm:cxn modelId="{F98871F0-4742-40D5-B418-F9796B72113A}" type="presParOf" srcId="{6258971C-81E2-4452-B6FF-467CF41404F5}" destId="{7DAEEC3F-F7CE-4A95-87A3-B632853F47FE}" srcOrd="0" destOrd="0" presId="urn:microsoft.com/office/officeart/2005/8/layout/hierarchy1"/>
    <dgm:cxn modelId="{7AD80F28-E1C8-4BDB-99AA-4578F0F762F7}" type="presParOf" srcId="{7DAEEC3F-F7CE-4A95-87A3-B632853F47FE}" destId="{B666A0E0-4112-4C33-902E-147C8BA6BE7D}" srcOrd="0" destOrd="0" presId="urn:microsoft.com/office/officeart/2005/8/layout/hierarchy1"/>
    <dgm:cxn modelId="{E10DED3A-7649-43DB-9172-F54335C6AE1E}" type="presParOf" srcId="{7DAEEC3F-F7CE-4A95-87A3-B632853F47FE}" destId="{1942F446-8172-4BD8-AEB8-8048F8BFD01A}" srcOrd="1" destOrd="0" presId="urn:microsoft.com/office/officeart/2005/8/layout/hierarchy1"/>
    <dgm:cxn modelId="{2D04BABD-4AA2-4CC9-858C-6C3E21EE1C75}" type="presParOf" srcId="{6258971C-81E2-4452-B6FF-467CF41404F5}" destId="{F75AB853-3642-4832-A3BE-156D807B944D}" srcOrd="1" destOrd="0" presId="urn:microsoft.com/office/officeart/2005/8/layout/hierarchy1"/>
    <dgm:cxn modelId="{B6EF83F7-E992-4228-9FC0-8F886D5ABA53}" type="presParOf" srcId="{FE043134-B871-4534-A0F4-55CCAFC01DF6}" destId="{6C7A71B3-D3AC-46FF-9053-EA4C2C90C921}" srcOrd="2" destOrd="0" presId="urn:microsoft.com/office/officeart/2005/8/layout/hierarchy1"/>
    <dgm:cxn modelId="{F37D5EF9-9C63-4B2D-A023-054FF9E9A298}" type="presParOf" srcId="{FE043134-B871-4534-A0F4-55CCAFC01DF6}" destId="{757FCC9F-DC7C-4F86-B055-8CEE9260ED8B}" srcOrd="3" destOrd="0" presId="urn:microsoft.com/office/officeart/2005/8/layout/hierarchy1"/>
    <dgm:cxn modelId="{B1F15A55-1B3A-4883-A8F8-DD426B2583DC}" type="presParOf" srcId="{757FCC9F-DC7C-4F86-B055-8CEE9260ED8B}" destId="{67E5145F-D293-462F-B771-3D80609264A3}" srcOrd="0" destOrd="0" presId="urn:microsoft.com/office/officeart/2005/8/layout/hierarchy1"/>
    <dgm:cxn modelId="{72FB09CD-DC12-40EB-BEF7-1B0CDC7E4F70}" type="presParOf" srcId="{67E5145F-D293-462F-B771-3D80609264A3}" destId="{ECC88A09-B813-461F-97A6-0A66917CEB5D}" srcOrd="0" destOrd="0" presId="urn:microsoft.com/office/officeart/2005/8/layout/hierarchy1"/>
    <dgm:cxn modelId="{A2ABD5DC-21EB-4130-9489-376A85BCC8BD}" type="presParOf" srcId="{67E5145F-D293-462F-B771-3D80609264A3}" destId="{65DBAC3E-D8B7-462B-9CCF-622FDE6E375B}" srcOrd="1" destOrd="0" presId="urn:microsoft.com/office/officeart/2005/8/layout/hierarchy1"/>
    <dgm:cxn modelId="{335E5304-39BB-435A-847D-37517CB8C682}" type="presParOf" srcId="{757FCC9F-DC7C-4F86-B055-8CEE9260ED8B}" destId="{712E1067-66A2-4A76-92DA-1AEA0028DD6F}" srcOrd="1" destOrd="0" presId="urn:microsoft.com/office/officeart/2005/8/layout/hierarchy1"/>
    <dgm:cxn modelId="{78FF7EB5-1FC8-447A-8772-EBD5E7417C64}" type="presParOf" srcId="{FE043134-B871-4534-A0F4-55CCAFC01DF6}" destId="{9ABAD75D-4EBC-435C-8508-5FF92E65A3C1}" srcOrd="4" destOrd="0" presId="urn:microsoft.com/office/officeart/2005/8/layout/hierarchy1"/>
    <dgm:cxn modelId="{E02F98E9-48F4-4FB5-9267-DFA980CD41F6}" type="presParOf" srcId="{FE043134-B871-4534-A0F4-55CCAFC01DF6}" destId="{19C65E2C-F1C4-42D9-B029-F227D2B99C50}" srcOrd="5" destOrd="0" presId="urn:microsoft.com/office/officeart/2005/8/layout/hierarchy1"/>
    <dgm:cxn modelId="{86924A68-2ECF-4268-AE60-0BD2488C7940}" type="presParOf" srcId="{19C65E2C-F1C4-42D9-B029-F227D2B99C50}" destId="{C7444256-8D57-4624-9F9A-5028773A348C}" srcOrd="0" destOrd="0" presId="urn:microsoft.com/office/officeart/2005/8/layout/hierarchy1"/>
    <dgm:cxn modelId="{8A4E5119-D253-4039-A363-5FAEF5CC2BB9}" type="presParOf" srcId="{C7444256-8D57-4624-9F9A-5028773A348C}" destId="{269C3E05-FEFB-4047-B87E-A45C09403BB0}" srcOrd="0" destOrd="0" presId="urn:microsoft.com/office/officeart/2005/8/layout/hierarchy1"/>
    <dgm:cxn modelId="{B95534EF-A3D4-4F8D-9102-02B138C861B4}" type="presParOf" srcId="{C7444256-8D57-4624-9F9A-5028773A348C}" destId="{C9F58130-10DD-43A8-BE93-23989E90D98E}" srcOrd="1" destOrd="0" presId="urn:microsoft.com/office/officeart/2005/8/layout/hierarchy1"/>
    <dgm:cxn modelId="{93DCFA20-45B1-44A9-9BAA-A9F11356409D}" type="presParOf" srcId="{19C65E2C-F1C4-42D9-B029-F227D2B99C50}" destId="{C84656E7-B94E-4E49-8D0A-C631B4684FFF}" srcOrd="1" destOrd="0" presId="urn:microsoft.com/office/officeart/2005/8/layout/hierarchy1"/>
    <dgm:cxn modelId="{74BBBF8D-0234-4BFA-89C5-4E1B2A3D3DC3}" type="presParOf" srcId="{C84656E7-B94E-4E49-8D0A-C631B4684FFF}" destId="{B2B004A3-F3C4-4352-8BA7-6DA1E2328BB4}" srcOrd="0" destOrd="0" presId="urn:microsoft.com/office/officeart/2005/8/layout/hierarchy1"/>
    <dgm:cxn modelId="{741D462E-A3C1-4A9C-9079-F54216B9D830}" type="presParOf" srcId="{C84656E7-B94E-4E49-8D0A-C631B4684FFF}" destId="{17AB7272-5A4E-41A7-AA86-F04BBAA8E423}" srcOrd="1" destOrd="0" presId="urn:microsoft.com/office/officeart/2005/8/layout/hierarchy1"/>
    <dgm:cxn modelId="{46994D3F-0860-480F-A758-EB7D78544BAF}" type="presParOf" srcId="{17AB7272-5A4E-41A7-AA86-F04BBAA8E423}" destId="{1901371C-4D46-4C54-9817-2CAD128E3516}" srcOrd="0" destOrd="0" presId="urn:microsoft.com/office/officeart/2005/8/layout/hierarchy1"/>
    <dgm:cxn modelId="{82FC2AAF-3B6F-4890-AAB9-D35FE7E02118}" type="presParOf" srcId="{1901371C-4D46-4C54-9817-2CAD128E3516}" destId="{B35E4522-F6C0-4DDB-92B5-A2A1772AF48B}" srcOrd="0" destOrd="0" presId="urn:microsoft.com/office/officeart/2005/8/layout/hierarchy1"/>
    <dgm:cxn modelId="{F3E2599A-52AA-4E26-B863-F30112958C3C}" type="presParOf" srcId="{1901371C-4D46-4C54-9817-2CAD128E3516}" destId="{FC75C9BC-0F77-45A7-9F46-A3C4E97383BD}" srcOrd="1" destOrd="0" presId="urn:microsoft.com/office/officeart/2005/8/layout/hierarchy1"/>
    <dgm:cxn modelId="{5D7EA002-47B7-410F-8052-604FEE184D4C}" type="presParOf" srcId="{17AB7272-5A4E-41A7-AA86-F04BBAA8E423}" destId="{3503C05F-7EFD-4CC8-AA48-A997AD7912CD}" srcOrd="1" destOrd="0" presId="urn:microsoft.com/office/officeart/2005/8/layout/hierarchy1"/>
    <dgm:cxn modelId="{F201A689-7D75-4019-80DE-7068CC018066}" type="presParOf" srcId="{C84656E7-B94E-4E49-8D0A-C631B4684FFF}" destId="{36BEFBDA-4F96-438F-B2EA-8F0F10042B1A}" srcOrd="2" destOrd="0" presId="urn:microsoft.com/office/officeart/2005/8/layout/hierarchy1"/>
    <dgm:cxn modelId="{5FBD1D20-CC59-4C1F-B1CB-B78465870F89}" type="presParOf" srcId="{C84656E7-B94E-4E49-8D0A-C631B4684FFF}" destId="{5F0757A9-2A2D-4F6A-AEED-FF63B573E8E2}" srcOrd="3" destOrd="0" presId="urn:microsoft.com/office/officeart/2005/8/layout/hierarchy1"/>
    <dgm:cxn modelId="{CD6467D3-1B1F-4240-B06C-CA07D55B9AD1}" type="presParOf" srcId="{5F0757A9-2A2D-4F6A-AEED-FF63B573E8E2}" destId="{40DA44DE-CFBA-4B85-AFEC-8208E2A3FA42}" srcOrd="0" destOrd="0" presId="urn:microsoft.com/office/officeart/2005/8/layout/hierarchy1"/>
    <dgm:cxn modelId="{7ED8866E-07C6-4C17-9683-CDC910266C70}" type="presParOf" srcId="{40DA44DE-CFBA-4B85-AFEC-8208E2A3FA42}" destId="{606D3608-64E2-427B-81D6-3E47FB21AF8D}" srcOrd="0" destOrd="0" presId="urn:microsoft.com/office/officeart/2005/8/layout/hierarchy1"/>
    <dgm:cxn modelId="{64306664-8A41-4EEE-A2A4-3862A46FB4B7}" type="presParOf" srcId="{40DA44DE-CFBA-4B85-AFEC-8208E2A3FA42}" destId="{D2CFF72E-79F1-4D71-A840-8C9DFDB95A45}" srcOrd="1" destOrd="0" presId="urn:microsoft.com/office/officeart/2005/8/layout/hierarchy1"/>
    <dgm:cxn modelId="{A4DB6E0B-E6BB-41DE-872B-06E7FB4386BD}" type="presParOf" srcId="{5F0757A9-2A2D-4F6A-AEED-FF63B573E8E2}" destId="{EAF5DBFF-8491-4199-859D-2E09FDCB7B5E}" srcOrd="1" destOrd="0" presId="urn:microsoft.com/office/officeart/2005/8/layout/hierarchy1"/>
    <dgm:cxn modelId="{91E1C976-9BD5-4CC3-850C-FB7250A3C1E9}" type="presParOf" srcId="{C84656E7-B94E-4E49-8D0A-C631B4684FFF}" destId="{BBC53DEE-5445-4440-A49D-044593E20987}" srcOrd="4" destOrd="0" presId="urn:microsoft.com/office/officeart/2005/8/layout/hierarchy1"/>
    <dgm:cxn modelId="{57BFCED9-0781-4423-A48C-474F2977A6E4}" type="presParOf" srcId="{C84656E7-B94E-4E49-8D0A-C631B4684FFF}" destId="{22AC9B3C-1AEE-4EEE-8EB2-73DC0224EE27}" srcOrd="5" destOrd="0" presId="urn:microsoft.com/office/officeart/2005/8/layout/hierarchy1"/>
    <dgm:cxn modelId="{64DC5E2D-A61F-45AE-A766-8C1948ED1B2C}" type="presParOf" srcId="{22AC9B3C-1AEE-4EEE-8EB2-73DC0224EE27}" destId="{D1A6697C-7040-4CE7-AFF7-76AB1FC4DEA1}" srcOrd="0" destOrd="0" presId="urn:microsoft.com/office/officeart/2005/8/layout/hierarchy1"/>
    <dgm:cxn modelId="{D7B48EE1-9D66-4E41-804E-7D34D1612A3A}" type="presParOf" srcId="{D1A6697C-7040-4CE7-AFF7-76AB1FC4DEA1}" destId="{6951BCD5-CE1E-4A87-9C95-DF9570B1A8E8}" srcOrd="0" destOrd="0" presId="urn:microsoft.com/office/officeart/2005/8/layout/hierarchy1"/>
    <dgm:cxn modelId="{2977B95B-5D05-43A7-A18D-E6578C94ACAE}" type="presParOf" srcId="{D1A6697C-7040-4CE7-AFF7-76AB1FC4DEA1}" destId="{0E676517-1A5E-41E0-87F1-F64311BAE093}" srcOrd="1" destOrd="0" presId="urn:microsoft.com/office/officeart/2005/8/layout/hierarchy1"/>
    <dgm:cxn modelId="{A1977ACC-B96D-40E5-BC6C-B8597E10A4BF}" type="presParOf" srcId="{22AC9B3C-1AEE-4EEE-8EB2-73DC0224EE27}" destId="{75BF3E4A-71FE-461A-BED9-5FD915162DA9}" srcOrd="1" destOrd="0" presId="urn:microsoft.com/office/officeart/2005/8/layout/hierarchy1"/>
    <dgm:cxn modelId="{8C435472-B9B5-4B39-A2E7-EA7012E40A49}" type="presParOf" srcId="{C84656E7-B94E-4E49-8D0A-C631B4684FFF}" destId="{DA38FD71-5B1B-4472-9F15-CB74E3864955}" srcOrd="6" destOrd="0" presId="urn:microsoft.com/office/officeart/2005/8/layout/hierarchy1"/>
    <dgm:cxn modelId="{EC83978E-FBBB-40CB-A072-AE9F3B4B3CCB}" type="presParOf" srcId="{C84656E7-B94E-4E49-8D0A-C631B4684FFF}" destId="{D1EDA70D-F10F-4357-B367-1AB62942287B}" srcOrd="7" destOrd="0" presId="urn:microsoft.com/office/officeart/2005/8/layout/hierarchy1"/>
    <dgm:cxn modelId="{17105647-D036-4807-B646-E9BFEC9F2CE0}" type="presParOf" srcId="{D1EDA70D-F10F-4357-B367-1AB62942287B}" destId="{A85CD457-5008-49B1-A8CE-A5350AA9D8F2}" srcOrd="0" destOrd="0" presId="urn:microsoft.com/office/officeart/2005/8/layout/hierarchy1"/>
    <dgm:cxn modelId="{00B042FA-7801-43E8-A3CB-2E185A2F8687}" type="presParOf" srcId="{A85CD457-5008-49B1-A8CE-A5350AA9D8F2}" destId="{6436E8AD-532A-4995-8F64-B280CCAE1F51}" srcOrd="0" destOrd="0" presId="urn:microsoft.com/office/officeart/2005/8/layout/hierarchy1"/>
    <dgm:cxn modelId="{C0B8BF2F-F7C4-4644-8C90-AEE7CE0BA823}" type="presParOf" srcId="{A85CD457-5008-49B1-A8CE-A5350AA9D8F2}" destId="{FCB46D0C-D1AE-4C08-8339-DC4D1ACD9802}" srcOrd="1" destOrd="0" presId="urn:microsoft.com/office/officeart/2005/8/layout/hierarchy1"/>
    <dgm:cxn modelId="{017F7215-7167-4AB3-B768-5AFF6CA8D1EE}" type="presParOf" srcId="{D1EDA70D-F10F-4357-B367-1AB62942287B}" destId="{580BD458-AFC4-4A39-BDBF-AE824E8E9D28}" srcOrd="1" destOrd="0" presId="urn:microsoft.com/office/officeart/2005/8/layout/hierarchy1"/>
    <dgm:cxn modelId="{876C03D9-B21C-4224-A586-F7459CCEA2FF}" type="presParOf" srcId="{C84656E7-B94E-4E49-8D0A-C631B4684FFF}" destId="{576618C4-0D6E-4E25-BE46-621464BB922C}" srcOrd="8" destOrd="0" presId="urn:microsoft.com/office/officeart/2005/8/layout/hierarchy1"/>
    <dgm:cxn modelId="{735FED3E-6A25-47D0-A2CC-A4852475054D}" type="presParOf" srcId="{C84656E7-B94E-4E49-8D0A-C631B4684FFF}" destId="{5B098B9A-2349-4FFB-96F2-0E416530E7AC}" srcOrd="9" destOrd="0" presId="urn:microsoft.com/office/officeart/2005/8/layout/hierarchy1"/>
    <dgm:cxn modelId="{9E6D0AE8-6F0E-489B-B917-54D18D5B0293}" type="presParOf" srcId="{5B098B9A-2349-4FFB-96F2-0E416530E7AC}" destId="{643DF8B2-D398-4F8F-89EB-4737BE4EB9B1}" srcOrd="0" destOrd="0" presId="urn:microsoft.com/office/officeart/2005/8/layout/hierarchy1"/>
    <dgm:cxn modelId="{71000F1D-B07E-4739-AC9B-66E072B737F7}" type="presParOf" srcId="{643DF8B2-D398-4F8F-89EB-4737BE4EB9B1}" destId="{E7A63315-5002-4707-B8E1-D958AD3257AA}" srcOrd="0" destOrd="0" presId="urn:microsoft.com/office/officeart/2005/8/layout/hierarchy1"/>
    <dgm:cxn modelId="{392110C1-1190-449E-8558-97E235BEBD68}" type="presParOf" srcId="{643DF8B2-D398-4F8F-89EB-4737BE4EB9B1}" destId="{1879CB2C-69E7-4B67-95CB-3943A9D5FE22}" srcOrd="1" destOrd="0" presId="urn:microsoft.com/office/officeart/2005/8/layout/hierarchy1"/>
    <dgm:cxn modelId="{B067271A-E811-4504-A1BD-7F0E4A3FCFA0}" type="presParOf" srcId="{5B098B9A-2349-4FFB-96F2-0E416530E7AC}" destId="{B737327A-F66B-4587-A400-311C267704A6}" srcOrd="1" destOrd="0" presId="urn:microsoft.com/office/officeart/2005/8/layout/hierarchy1"/>
    <dgm:cxn modelId="{B8836DD8-C91A-44C4-8DE1-662EDD839E08}" type="presParOf" srcId="{C84656E7-B94E-4E49-8D0A-C631B4684FFF}" destId="{1110AA33-9A04-4B05-A542-E1C0072CDD13}" srcOrd="10" destOrd="0" presId="urn:microsoft.com/office/officeart/2005/8/layout/hierarchy1"/>
    <dgm:cxn modelId="{9FFBF979-3C45-456D-8608-7C569AB92F49}" type="presParOf" srcId="{C84656E7-B94E-4E49-8D0A-C631B4684FFF}" destId="{FDDF5EBC-7FED-464C-8872-0A86ECBECA07}" srcOrd="11" destOrd="0" presId="urn:microsoft.com/office/officeart/2005/8/layout/hierarchy1"/>
    <dgm:cxn modelId="{244A2201-A2CE-4F91-94C8-CFC60015BFC7}" type="presParOf" srcId="{FDDF5EBC-7FED-464C-8872-0A86ECBECA07}" destId="{0E63B1BD-A3DE-4D0F-9A68-EAFC90C83D97}" srcOrd="0" destOrd="0" presId="urn:microsoft.com/office/officeart/2005/8/layout/hierarchy1"/>
    <dgm:cxn modelId="{B807C983-F67C-47D7-B387-58F7FDD3CE9C}" type="presParOf" srcId="{0E63B1BD-A3DE-4D0F-9A68-EAFC90C83D97}" destId="{2FF7FFA6-ADAA-46A6-8CBB-8824D1817A52}" srcOrd="0" destOrd="0" presId="urn:microsoft.com/office/officeart/2005/8/layout/hierarchy1"/>
    <dgm:cxn modelId="{88A1FD67-D72D-4BD2-88AD-E4B5CF0F087F}" type="presParOf" srcId="{0E63B1BD-A3DE-4D0F-9A68-EAFC90C83D97}" destId="{E0B5F1CF-4345-46F1-A57F-186B1D34D940}" srcOrd="1" destOrd="0" presId="urn:microsoft.com/office/officeart/2005/8/layout/hierarchy1"/>
    <dgm:cxn modelId="{B7A644BD-A68D-4618-8BB0-4DE4F4AD2183}" type="presParOf" srcId="{FDDF5EBC-7FED-464C-8872-0A86ECBECA07}" destId="{42E0E04D-6854-4850-AC52-B84EAF589486}" srcOrd="1" destOrd="0" presId="urn:microsoft.com/office/officeart/2005/8/layout/hierarchy1"/>
    <dgm:cxn modelId="{AA88DD8D-F168-44A4-82CE-BD7F6F0243D1}" type="presParOf" srcId="{C84656E7-B94E-4E49-8D0A-C631B4684FFF}" destId="{208FEA6D-2E6B-45B5-96E4-2C421B39AFEE}" srcOrd="12" destOrd="0" presId="urn:microsoft.com/office/officeart/2005/8/layout/hierarchy1"/>
    <dgm:cxn modelId="{9653A4C4-6A5B-4160-B161-2AF5F51125E0}" type="presParOf" srcId="{C84656E7-B94E-4E49-8D0A-C631B4684FFF}" destId="{F1AB2A9C-37EE-4E5E-8861-65E9FC1B37C7}" srcOrd="13" destOrd="0" presId="urn:microsoft.com/office/officeart/2005/8/layout/hierarchy1"/>
    <dgm:cxn modelId="{BC3D2302-A556-4DF4-94E1-FB3BCFCED314}" type="presParOf" srcId="{F1AB2A9C-37EE-4E5E-8861-65E9FC1B37C7}" destId="{D46532C1-2860-41E7-8EA0-70122F5ECE35}" srcOrd="0" destOrd="0" presId="urn:microsoft.com/office/officeart/2005/8/layout/hierarchy1"/>
    <dgm:cxn modelId="{55A50AD0-41D1-4F3F-85AE-126B84A71C0C}" type="presParOf" srcId="{D46532C1-2860-41E7-8EA0-70122F5ECE35}" destId="{F5B5B8A4-F3A1-4DAD-98A4-44B76032F893}" srcOrd="0" destOrd="0" presId="urn:microsoft.com/office/officeart/2005/8/layout/hierarchy1"/>
    <dgm:cxn modelId="{7EC43DF5-869D-4C4C-BCA0-20D1DF8516EE}" type="presParOf" srcId="{D46532C1-2860-41E7-8EA0-70122F5ECE35}" destId="{ED57BE96-8AB7-46DA-80E8-7BEF5215BC2C}" srcOrd="1" destOrd="0" presId="urn:microsoft.com/office/officeart/2005/8/layout/hierarchy1"/>
    <dgm:cxn modelId="{671576D0-04D8-4A87-8C4D-7A7A855CD7CF}" type="presParOf" srcId="{F1AB2A9C-37EE-4E5E-8861-65E9FC1B37C7}" destId="{22D6F798-3A79-4814-9660-72288865C547}" srcOrd="1" destOrd="0" presId="urn:microsoft.com/office/officeart/2005/8/layout/hierarchy1"/>
    <dgm:cxn modelId="{F2A234C0-7560-423E-BCB0-8D26E7A1FA3A}" type="presParOf" srcId="{C84656E7-B94E-4E49-8D0A-C631B4684FFF}" destId="{A24BC6D4-2062-4A68-95C6-8A043148757E}" srcOrd="14" destOrd="0" presId="urn:microsoft.com/office/officeart/2005/8/layout/hierarchy1"/>
    <dgm:cxn modelId="{F625C5EC-6F37-472F-951A-1096E2E92D9F}" type="presParOf" srcId="{C84656E7-B94E-4E49-8D0A-C631B4684FFF}" destId="{6EEF3896-7A07-446F-8373-FE4946CC5CB8}" srcOrd="15" destOrd="0" presId="urn:microsoft.com/office/officeart/2005/8/layout/hierarchy1"/>
    <dgm:cxn modelId="{8CFC9D02-7348-4E38-A269-6DF85B6DC834}" type="presParOf" srcId="{6EEF3896-7A07-446F-8373-FE4946CC5CB8}" destId="{A684352E-B228-4F4A-94F6-1261802239A4}" srcOrd="0" destOrd="0" presId="urn:microsoft.com/office/officeart/2005/8/layout/hierarchy1"/>
    <dgm:cxn modelId="{6B4CCA09-A9CC-4DCF-BEED-324A0BC9AD1E}" type="presParOf" srcId="{A684352E-B228-4F4A-94F6-1261802239A4}" destId="{F9B5337E-7674-4F20-9488-7FAC5BC135F1}" srcOrd="0" destOrd="0" presId="urn:microsoft.com/office/officeart/2005/8/layout/hierarchy1"/>
    <dgm:cxn modelId="{016659D2-EB4F-46E3-84DF-59DE326052AA}" type="presParOf" srcId="{A684352E-B228-4F4A-94F6-1261802239A4}" destId="{04914278-84CB-4B0F-92F7-BF338A19477F}" srcOrd="1" destOrd="0" presId="urn:microsoft.com/office/officeart/2005/8/layout/hierarchy1"/>
    <dgm:cxn modelId="{E5564E9A-E68D-4D19-B042-0F54987267AA}" type="presParOf" srcId="{6EEF3896-7A07-446F-8373-FE4946CC5CB8}" destId="{AC57F2A7-0E34-4132-9616-6499A49EB9B7}" srcOrd="1" destOrd="0" presId="urn:microsoft.com/office/officeart/2005/8/layout/hierarchy1"/>
    <dgm:cxn modelId="{06FBDD02-5A5D-476D-8E43-BA36BE04FF8D}" type="presParOf" srcId="{FE043134-B871-4534-A0F4-55CCAFC01DF6}" destId="{8430B5FF-BFA8-4D5E-B5FD-30F220276161}" srcOrd="6" destOrd="0" presId="urn:microsoft.com/office/officeart/2005/8/layout/hierarchy1"/>
    <dgm:cxn modelId="{A82A390A-F446-4088-AEDD-C271539B72BF}" type="presParOf" srcId="{FE043134-B871-4534-A0F4-55CCAFC01DF6}" destId="{807F8EEC-D16C-45D0-8D56-B2847041A017}" srcOrd="7" destOrd="0" presId="urn:microsoft.com/office/officeart/2005/8/layout/hierarchy1"/>
    <dgm:cxn modelId="{CD7F9C2B-E10A-4D78-8DB1-F1C3CE9A9326}" type="presParOf" srcId="{807F8EEC-D16C-45D0-8D56-B2847041A017}" destId="{D3754EE7-263A-4273-ADCC-940755DB7F4E}" srcOrd="0" destOrd="0" presId="urn:microsoft.com/office/officeart/2005/8/layout/hierarchy1"/>
    <dgm:cxn modelId="{D66536C7-5094-4CAE-9FF6-88626055ADD7}" type="presParOf" srcId="{D3754EE7-263A-4273-ADCC-940755DB7F4E}" destId="{F7756001-C09A-4AA6-A1E0-813B60625740}" srcOrd="0" destOrd="0" presId="urn:microsoft.com/office/officeart/2005/8/layout/hierarchy1"/>
    <dgm:cxn modelId="{78C38E3A-1580-4927-B424-A811F2C3F924}" type="presParOf" srcId="{D3754EE7-263A-4273-ADCC-940755DB7F4E}" destId="{8B96AA4D-024C-4524-AEF9-759B01288E59}" srcOrd="1" destOrd="0" presId="urn:microsoft.com/office/officeart/2005/8/layout/hierarchy1"/>
    <dgm:cxn modelId="{E0BCAA81-9EAA-424C-93FD-42986C69CA56}" type="presParOf" srcId="{807F8EEC-D16C-45D0-8D56-B2847041A017}" destId="{9CFFD497-FFFC-4469-8D27-8E28C38789DC}" srcOrd="1" destOrd="0" presId="urn:microsoft.com/office/officeart/2005/8/layout/hierarchy1"/>
    <dgm:cxn modelId="{06EBAB3C-B53E-4DAE-9E85-502E1D496596}" type="presParOf" srcId="{FE043134-B871-4534-A0F4-55CCAFC01DF6}" destId="{60F9C0C6-B9B9-46F9-B826-D53BA332FF24}" srcOrd="8" destOrd="0" presId="urn:microsoft.com/office/officeart/2005/8/layout/hierarchy1"/>
    <dgm:cxn modelId="{1D89ABCC-5937-421F-9BC9-DEBD0F953536}" type="presParOf" srcId="{FE043134-B871-4534-A0F4-55CCAFC01DF6}" destId="{4836DC73-DE6C-49D3-A2DF-FB3EED256123}" srcOrd="9" destOrd="0" presId="urn:microsoft.com/office/officeart/2005/8/layout/hierarchy1"/>
    <dgm:cxn modelId="{53643B32-02C5-410C-ACDF-AB9C178AFF33}" type="presParOf" srcId="{4836DC73-DE6C-49D3-A2DF-FB3EED256123}" destId="{429E6EDC-04E4-4B23-870C-E9CBC49B1F9B}" srcOrd="0" destOrd="0" presId="urn:microsoft.com/office/officeart/2005/8/layout/hierarchy1"/>
    <dgm:cxn modelId="{64FF87B6-6E38-49D5-B2FC-4D8C7B92EDF2}" type="presParOf" srcId="{429E6EDC-04E4-4B23-870C-E9CBC49B1F9B}" destId="{DE37914E-96FD-4BD4-B1F5-461CF4B924A2}" srcOrd="0" destOrd="0" presId="urn:microsoft.com/office/officeart/2005/8/layout/hierarchy1"/>
    <dgm:cxn modelId="{22326DB2-B5C7-44ED-B339-13655411E147}" type="presParOf" srcId="{429E6EDC-04E4-4B23-870C-E9CBC49B1F9B}" destId="{DFB90E47-BC92-4860-B24F-F32145106B2E}" srcOrd="1" destOrd="0" presId="urn:microsoft.com/office/officeart/2005/8/layout/hierarchy1"/>
    <dgm:cxn modelId="{EAE4813D-5324-4925-9097-1F91A3471F86}" type="presParOf" srcId="{4836DC73-DE6C-49D3-A2DF-FB3EED256123}" destId="{151BE19F-7406-46F9-9DA3-960BD7E763CB}" srcOrd="1" destOrd="0" presId="urn:microsoft.com/office/officeart/2005/8/layout/hierarchy1"/>
    <dgm:cxn modelId="{FA08A74A-CF08-47A2-ADD7-6E15E25DB1F8}" type="presParOf" srcId="{FE043134-B871-4534-A0F4-55CCAFC01DF6}" destId="{9E9D4F20-6DB7-41AF-8C9A-9D33C073F657}" srcOrd="10" destOrd="0" presId="urn:microsoft.com/office/officeart/2005/8/layout/hierarchy1"/>
    <dgm:cxn modelId="{CB69327E-87B3-4876-8737-668993F90D12}" type="presParOf" srcId="{FE043134-B871-4534-A0F4-55CCAFC01DF6}" destId="{5B5E693E-B3AA-44B8-A26B-5694CBDFF611}" srcOrd="11" destOrd="0" presId="urn:microsoft.com/office/officeart/2005/8/layout/hierarchy1"/>
    <dgm:cxn modelId="{9ACEA6C0-1F04-4DB3-B1EB-59C2DE7653D0}" type="presParOf" srcId="{5B5E693E-B3AA-44B8-A26B-5694CBDFF611}" destId="{1A2F82A5-3981-4A49-AEE1-4B8850010A34}" srcOrd="0" destOrd="0" presId="urn:microsoft.com/office/officeart/2005/8/layout/hierarchy1"/>
    <dgm:cxn modelId="{599D7D08-5AB1-4C82-BA41-516AE9848729}" type="presParOf" srcId="{1A2F82A5-3981-4A49-AEE1-4B8850010A34}" destId="{45F7220B-7423-4A57-BBB6-75A9D86719C4}" srcOrd="0" destOrd="0" presId="urn:microsoft.com/office/officeart/2005/8/layout/hierarchy1"/>
    <dgm:cxn modelId="{826DC085-5D7B-4136-9406-448D046902F2}" type="presParOf" srcId="{1A2F82A5-3981-4A49-AEE1-4B8850010A34}" destId="{46E4628A-C7F5-4A1E-8BDC-420CBC601472}" srcOrd="1" destOrd="0" presId="urn:microsoft.com/office/officeart/2005/8/layout/hierarchy1"/>
    <dgm:cxn modelId="{2C276E52-4253-4686-B5C9-8F2AFF8AEC00}" type="presParOf" srcId="{5B5E693E-B3AA-44B8-A26B-5694CBDFF611}" destId="{FB7C4531-696C-48F7-B9B4-5A66C0FCB94B}" srcOrd="1" destOrd="0" presId="urn:microsoft.com/office/officeart/2005/8/layout/hierarchy1"/>
    <dgm:cxn modelId="{DCAA1DE4-8DBF-4D56-BC40-94A6EA445734}" type="presParOf" srcId="{FE043134-B871-4534-A0F4-55CCAFC01DF6}" destId="{EE90D7FE-E110-4C94-89E7-608DA5362AFE}" srcOrd="12" destOrd="0" presId="urn:microsoft.com/office/officeart/2005/8/layout/hierarchy1"/>
    <dgm:cxn modelId="{B0F3C65A-23AF-46F5-99B8-BDF52B3D348E}" type="presParOf" srcId="{FE043134-B871-4534-A0F4-55CCAFC01DF6}" destId="{FC217CD2-404D-49F8-95BD-2B0C79247464}" srcOrd="13" destOrd="0" presId="urn:microsoft.com/office/officeart/2005/8/layout/hierarchy1"/>
    <dgm:cxn modelId="{F81C3197-C293-4679-92DC-96D430D84F17}" type="presParOf" srcId="{FC217CD2-404D-49F8-95BD-2B0C79247464}" destId="{85A9483E-4387-4A8F-AF86-EDFE756B7DBE}" srcOrd="0" destOrd="0" presId="urn:microsoft.com/office/officeart/2005/8/layout/hierarchy1"/>
    <dgm:cxn modelId="{6E80F36F-4E5A-495B-A309-C8648DBD3128}" type="presParOf" srcId="{85A9483E-4387-4A8F-AF86-EDFE756B7DBE}" destId="{51DEC6DA-8160-4898-B02A-DB0C7BDAE06D}" srcOrd="0" destOrd="0" presId="urn:microsoft.com/office/officeart/2005/8/layout/hierarchy1"/>
    <dgm:cxn modelId="{08EBF3BB-8D87-421C-B5BE-1CA3EDD98507}" type="presParOf" srcId="{85A9483E-4387-4A8F-AF86-EDFE756B7DBE}" destId="{F7324BFD-C41A-466D-8D79-F77192CD89C9}" srcOrd="1" destOrd="0" presId="urn:microsoft.com/office/officeart/2005/8/layout/hierarchy1"/>
    <dgm:cxn modelId="{BF25C4FC-5E05-4617-AF16-4AD535E80450}" type="presParOf" srcId="{FC217CD2-404D-49F8-95BD-2B0C79247464}" destId="{AD3539D4-6094-4108-A9D0-AB30FEE25E05}" srcOrd="1" destOrd="0" presId="urn:microsoft.com/office/officeart/2005/8/layout/hierarchy1"/>
    <dgm:cxn modelId="{41E66228-CB12-4568-9BED-3CB08F876729}" type="presParOf" srcId="{FE043134-B871-4534-A0F4-55CCAFC01DF6}" destId="{F48B67B6-46FF-4C8D-BF16-90F5E89A3AA9}" srcOrd="14" destOrd="0" presId="urn:microsoft.com/office/officeart/2005/8/layout/hierarchy1"/>
    <dgm:cxn modelId="{7735CCDB-FD70-465A-87F2-E5B2CEEB66AD}" type="presParOf" srcId="{FE043134-B871-4534-A0F4-55CCAFC01DF6}" destId="{6F9F7ACA-79C6-4D35-9941-247A8BD71462}" srcOrd="15" destOrd="0" presId="urn:microsoft.com/office/officeart/2005/8/layout/hierarchy1"/>
    <dgm:cxn modelId="{EEBC4DBC-927A-4985-8AA7-E1CED5E97E6D}" type="presParOf" srcId="{6F9F7ACA-79C6-4D35-9941-247A8BD71462}" destId="{23943F4F-C0D1-4CC8-BF1A-75911922486D}" srcOrd="0" destOrd="0" presId="urn:microsoft.com/office/officeart/2005/8/layout/hierarchy1"/>
    <dgm:cxn modelId="{FC36441B-D1D2-4ECB-98F1-799A1CD028A4}" type="presParOf" srcId="{23943F4F-C0D1-4CC8-BF1A-75911922486D}" destId="{3ED74F06-0463-49E2-B76C-6E22F8DDFD9A}" srcOrd="0" destOrd="0" presId="urn:microsoft.com/office/officeart/2005/8/layout/hierarchy1"/>
    <dgm:cxn modelId="{789D51B1-6AAC-4FCC-B78E-E21BB3C3EFFB}" type="presParOf" srcId="{23943F4F-C0D1-4CC8-BF1A-75911922486D}" destId="{3FD73DE5-C2EB-4538-B910-61CC7718FFAE}" srcOrd="1" destOrd="0" presId="urn:microsoft.com/office/officeart/2005/8/layout/hierarchy1"/>
    <dgm:cxn modelId="{95D35174-E43C-4E2E-8321-C1925A3D220D}" type="presParOf" srcId="{6F9F7ACA-79C6-4D35-9941-247A8BD71462}" destId="{CB417A7B-B91F-4E89-90D2-119EEDD541E4}" srcOrd="1" destOrd="0" presId="urn:microsoft.com/office/officeart/2005/8/layout/hierarchy1"/>
    <dgm:cxn modelId="{0EA3EB76-C700-42E7-B767-15D00F930827}" type="presParOf" srcId="{CB417A7B-B91F-4E89-90D2-119EEDD541E4}" destId="{E37C492E-9638-4232-8BCB-6DE224CDB6B8}" srcOrd="0" destOrd="0" presId="urn:microsoft.com/office/officeart/2005/8/layout/hierarchy1"/>
    <dgm:cxn modelId="{66F6577E-9A99-437F-9806-B8CF8AD326DA}" type="presParOf" srcId="{CB417A7B-B91F-4E89-90D2-119EEDD541E4}" destId="{38AAD006-3E6A-4664-98CC-0BF4ABE5504B}" srcOrd="1" destOrd="0" presId="urn:microsoft.com/office/officeart/2005/8/layout/hierarchy1"/>
    <dgm:cxn modelId="{C1629069-4EFE-43C9-8F02-EE03D02C2F35}" type="presParOf" srcId="{38AAD006-3E6A-4664-98CC-0BF4ABE5504B}" destId="{5F941215-61E2-419F-8AE6-431B5E994AF1}" srcOrd="0" destOrd="0" presId="urn:microsoft.com/office/officeart/2005/8/layout/hierarchy1"/>
    <dgm:cxn modelId="{EC3394AB-04B2-410F-B5CA-76875DB77988}" type="presParOf" srcId="{5F941215-61E2-419F-8AE6-431B5E994AF1}" destId="{B45039B1-EA33-4697-940A-E5B1A24A0EEE}" srcOrd="0" destOrd="0" presId="urn:microsoft.com/office/officeart/2005/8/layout/hierarchy1"/>
    <dgm:cxn modelId="{82DED8D3-DECD-4E3B-A35D-4A8886A4A942}" type="presParOf" srcId="{5F941215-61E2-419F-8AE6-431B5E994AF1}" destId="{7D348B5B-5205-40A4-A371-F4180E61768B}" srcOrd="1" destOrd="0" presId="urn:microsoft.com/office/officeart/2005/8/layout/hierarchy1"/>
    <dgm:cxn modelId="{A5422D8B-0483-4FE0-A3D2-C6A3B981700A}" type="presParOf" srcId="{38AAD006-3E6A-4664-98CC-0BF4ABE5504B}" destId="{1D1221FC-2074-4271-BBC7-75285F8C7A30}" srcOrd="1" destOrd="0" presId="urn:microsoft.com/office/officeart/2005/8/layout/hierarchy1"/>
    <dgm:cxn modelId="{5430A8E9-F136-487B-8B3D-69FD5583CF6B}" type="presParOf" srcId="{1D1221FC-2074-4271-BBC7-75285F8C7A30}" destId="{0D2761B5-6E2B-4A4E-9E03-B234C54FD425}" srcOrd="0" destOrd="0" presId="urn:microsoft.com/office/officeart/2005/8/layout/hierarchy1"/>
    <dgm:cxn modelId="{6EE9FFE3-EC4D-4D3D-A735-90A42E801AA7}" type="presParOf" srcId="{1D1221FC-2074-4271-BBC7-75285F8C7A30}" destId="{A2DAB640-5CC4-424E-A3A1-363EC456ED98}" srcOrd="1" destOrd="0" presId="urn:microsoft.com/office/officeart/2005/8/layout/hierarchy1"/>
    <dgm:cxn modelId="{3185C447-2B9D-4406-A36A-52F1B0714522}" type="presParOf" srcId="{A2DAB640-5CC4-424E-A3A1-363EC456ED98}" destId="{B38ADC76-48CF-4AC2-A01D-0AEC9A49940C}" srcOrd="0" destOrd="0" presId="urn:microsoft.com/office/officeart/2005/8/layout/hierarchy1"/>
    <dgm:cxn modelId="{37C98DA7-59F7-4558-BC1D-EAD905035F80}" type="presParOf" srcId="{B38ADC76-48CF-4AC2-A01D-0AEC9A49940C}" destId="{6484B412-3E5D-4AE5-9653-EDBBFF17C059}" srcOrd="0" destOrd="0" presId="urn:microsoft.com/office/officeart/2005/8/layout/hierarchy1"/>
    <dgm:cxn modelId="{BEB58600-8314-43DC-8ADB-F4F74F60D564}" type="presParOf" srcId="{B38ADC76-48CF-4AC2-A01D-0AEC9A49940C}" destId="{6F1D7E3C-39B8-4572-B677-095141CF4158}" srcOrd="1" destOrd="0" presId="urn:microsoft.com/office/officeart/2005/8/layout/hierarchy1"/>
    <dgm:cxn modelId="{C1D1AD27-5D75-4985-81CC-CE3F6A7B706A}" type="presParOf" srcId="{A2DAB640-5CC4-424E-A3A1-363EC456ED98}" destId="{1F60B904-382B-46BD-B4DD-59E1EFC5CC28}" srcOrd="1" destOrd="0" presId="urn:microsoft.com/office/officeart/2005/8/layout/hierarchy1"/>
    <dgm:cxn modelId="{0DE1AA84-06B8-439B-80FA-23834D38F7BC}" type="presParOf" srcId="{1D1221FC-2074-4271-BBC7-75285F8C7A30}" destId="{EC611B3C-09F4-412A-9FF1-2BC0A40F3D8D}" srcOrd="2" destOrd="0" presId="urn:microsoft.com/office/officeart/2005/8/layout/hierarchy1"/>
    <dgm:cxn modelId="{0ED34AF4-1CDE-41AF-B2F4-091A51566EAA}" type="presParOf" srcId="{1D1221FC-2074-4271-BBC7-75285F8C7A30}" destId="{2DE5C5AD-7E2C-4C4A-AF72-DED6B46BE353}" srcOrd="3" destOrd="0" presId="urn:microsoft.com/office/officeart/2005/8/layout/hierarchy1"/>
    <dgm:cxn modelId="{75227573-8AB9-40A3-8896-D3CEF9309A8E}" type="presParOf" srcId="{2DE5C5AD-7E2C-4C4A-AF72-DED6B46BE353}" destId="{117FE41E-6E99-49F2-9606-5172805F7FE3}" srcOrd="0" destOrd="0" presId="urn:microsoft.com/office/officeart/2005/8/layout/hierarchy1"/>
    <dgm:cxn modelId="{46B61D1F-C135-41F4-A17D-74EBF72D1841}" type="presParOf" srcId="{117FE41E-6E99-49F2-9606-5172805F7FE3}" destId="{7B2FEC02-27A9-4591-A053-F2B7289B61F8}" srcOrd="0" destOrd="0" presId="urn:microsoft.com/office/officeart/2005/8/layout/hierarchy1"/>
    <dgm:cxn modelId="{5FD484CD-13AC-4B32-91AB-AA3C3B32DB99}" type="presParOf" srcId="{117FE41E-6E99-49F2-9606-5172805F7FE3}" destId="{01D324D5-CEFD-4DF7-8DE8-1ACC421C7304}" srcOrd="1" destOrd="0" presId="urn:microsoft.com/office/officeart/2005/8/layout/hierarchy1"/>
    <dgm:cxn modelId="{499E9C51-E73E-403C-A346-D961A8472E0B}" type="presParOf" srcId="{2DE5C5AD-7E2C-4C4A-AF72-DED6B46BE353}" destId="{82CC1FD6-CC88-467D-82F5-35CC10B28215}" srcOrd="1" destOrd="0" presId="urn:microsoft.com/office/officeart/2005/8/layout/hierarchy1"/>
    <dgm:cxn modelId="{2C0D071A-2147-4412-84F0-93484D0B2083}" type="presParOf" srcId="{CB417A7B-B91F-4E89-90D2-119EEDD541E4}" destId="{BC8B0224-1D8B-429C-9544-EEF415F133F2}" srcOrd="2" destOrd="0" presId="urn:microsoft.com/office/officeart/2005/8/layout/hierarchy1"/>
    <dgm:cxn modelId="{6F5E13D8-456D-4EDD-A312-E467DE830277}" type="presParOf" srcId="{CB417A7B-B91F-4E89-90D2-119EEDD541E4}" destId="{4E9C3AA3-7AD3-447A-A78F-15E8ADD187BE}" srcOrd="3" destOrd="0" presId="urn:microsoft.com/office/officeart/2005/8/layout/hierarchy1"/>
    <dgm:cxn modelId="{633ACC22-AB8F-4EFB-B96F-D62D56BAD1AE}" type="presParOf" srcId="{4E9C3AA3-7AD3-447A-A78F-15E8ADD187BE}" destId="{1AF03E45-0D7D-41F6-A6A4-221D00FC87CA}" srcOrd="0" destOrd="0" presId="urn:microsoft.com/office/officeart/2005/8/layout/hierarchy1"/>
    <dgm:cxn modelId="{AD059B18-8238-4420-8B94-2385B966CDDB}" type="presParOf" srcId="{1AF03E45-0D7D-41F6-A6A4-221D00FC87CA}" destId="{451F09AD-F366-4787-8FC6-54725B0D6BA9}" srcOrd="0" destOrd="0" presId="urn:microsoft.com/office/officeart/2005/8/layout/hierarchy1"/>
    <dgm:cxn modelId="{62CAE75E-6B3E-47B1-BF83-DE3C2ABC69C9}" type="presParOf" srcId="{1AF03E45-0D7D-41F6-A6A4-221D00FC87CA}" destId="{41186432-C087-4E8B-880B-B68717476DA3}" srcOrd="1" destOrd="0" presId="urn:microsoft.com/office/officeart/2005/8/layout/hierarchy1"/>
    <dgm:cxn modelId="{A97B93B3-172C-4A92-9BEF-18F8A082E7C4}" type="presParOf" srcId="{4E9C3AA3-7AD3-447A-A78F-15E8ADD187BE}" destId="{543947E2-0BBE-44CB-B5EA-10B2AB604B07}" srcOrd="1" destOrd="0" presId="urn:microsoft.com/office/officeart/2005/8/layout/hierarchy1"/>
    <dgm:cxn modelId="{8757B965-634A-4980-A3A4-6D1012264851}" type="presParOf" srcId="{CB417A7B-B91F-4E89-90D2-119EEDD541E4}" destId="{D52BAFD9-17BB-45A5-AFEA-AF1806E15F51}" srcOrd="4" destOrd="0" presId="urn:microsoft.com/office/officeart/2005/8/layout/hierarchy1"/>
    <dgm:cxn modelId="{0260A44C-6A78-440B-B8CE-2889A656DC7F}" type="presParOf" srcId="{CB417A7B-B91F-4E89-90D2-119EEDD541E4}" destId="{6FEEBEC4-597B-4971-A889-D4690A2702A3}" srcOrd="5" destOrd="0" presId="urn:microsoft.com/office/officeart/2005/8/layout/hierarchy1"/>
    <dgm:cxn modelId="{20386F1C-2E9A-49DD-9BD6-83FFCF92FCBF}" type="presParOf" srcId="{6FEEBEC4-597B-4971-A889-D4690A2702A3}" destId="{24C1EBAD-30B0-4910-9D0A-6CB3624A59C3}" srcOrd="0" destOrd="0" presId="urn:microsoft.com/office/officeart/2005/8/layout/hierarchy1"/>
    <dgm:cxn modelId="{DDF0075C-10BC-4D9E-B185-3FDED923623E}" type="presParOf" srcId="{24C1EBAD-30B0-4910-9D0A-6CB3624A59C3}" destId="{D2269576-9472-416E-A7DB-2CEE2855995D}" srcOrd="0" destOrd="0" presId="urn:microsoft.com/office/officeart/2005/8/layout/hierarchy1"/>
    <dgm:cxn modelId="{E25ACFD2-28D5-4120-A75C-4D8661141F3D}" type="presParOf" srcId="{24C1EBAD-30B0-4910-9D0A-6CB3624A59C3}" destId="{FE6AC002-9946-4F0A-8F29-3191964A2824}" srcOrd="1" destOrd="0" presId="urn:microsoft.com/office/officeart/2005/8/layout/hierarchy1"/>
    <dgm:cxn modelId="{62F04E09-7BC5-4D19-ADB6-80CE0472889A}" type="presParOf" srcId="{6FEEBEC4-597B-4971-A889-D4690A2702A3}" destId="{C04B18FE-FDCB-460A-9450-45A75130FFF0}" srcOrd="1" destOrd="0" presId="urn:microsoft.com/office/officeart/2005/8/layout/hierarchy1"/>
    <dgm:cxn modelId="{21C4658E-F823-4BE7-B118-BC83EEFDBFF0}" type="presParOf" srcId="{C04B18FE-FDCB-460A-9450-45A75130FFF0}" destId="{1E4214DA-C73E-442E-B74F-5D2CB3A68AAC}" srcOrd="0" destOrd="0" presId="urn:microsoft.com/office/officeart/2005/8/layout/hierarchy1"/>
    <dgm:cxn modelId="{55DF3E7F-8656-4491-BAAC-F44B04FC1BD0}" type="presParOf" srcId="{C04B18FE-FDCB-460A-9450-45A75130FFF0}" destId="{C7D390E1-D934-45DC-8880-A46EA1433487}" srcOrd="1" destOrd="0" presId="urn:microsoft.com/office/officeart/2005/8/layout/hierarchy1"/>
    <dgm:cxn modelId="{1B7BA29F-DB2F-4CED-B926-6957CF1A8545}" type="presParOf" srcId="{C7D390E1-D934-45DC-8880-A46EA1433487}" destId="{D712EA80-3762-4040-8E27-A5D1EA0F384B}" srcOrd="0" destOrd="0" presId="urn:microsoft.com/office/officeart/2005/8/layout/hierarchy1"/>
    <dgm:cxn modelId="{4FEEB3EF-80BB-4098-8C75-7C04521BB52B}" type="presParOf" srcId="{D712EA80-3762-4040-8E27-A5D1EA0F384B}" destId="{B7CBD25C-4A6B-421F-A626-779F67097CA3}" srcOrd="0" destOrd="0" presId="urn:microsoft.com/office/officeart/2005/8/layout/hierarchy1"/>
    <dgm:cxn modelId="{307EAAAB-BC30-4BF4-8D25-07AE563F469D}" type="presParOf" srcId="{D712EA80-3762-4040-8E27-A5D1EA0F384B}" destId="{AB093B81-BB20-4622-93EC-EEB835647676}" srcOrd="1" destOrd="0" presId="urn:microsoft.com/office/officeart/2005/8/layout/hierarchy1"/>
    <dgm:cxn modelId="{B2D8BF91-39A0-4468-AD84-ED3BBFC40911}" type="presParOf" srcId="{C7D390E1-D934-45DC-8880-A46EA1433487}" destId="{9A8147EF-5C5D-4468-8BD8-085CEFC87DCC}" srcOrd="1" destOrd="0" presId="urn:microsoft.com/office/officeart/2005/8/layout/hierarchy1"/>
    <dgm:cxn modelId="{65C36573-5D16-4441-8657-402A6881F72C}" type="presParOf" srcId="{C04B18FE-FDCB-460A-9450-45A75130FFF0}" destId="{F2B75647-F8D2-40D3-8472-42DBEC82E497}" srcOrd="2" destOrd="0" presId="urn:microsoft.com/office/officeart/2005/8/layout/hierarchy1"/>
    <dgm:cxn modelId="{7F4ED317-CE78-4A2A-9C7F-86C98099DA7A}" type="presParOf" srcId="{C04B18FE-FDCB-460A-9450-45A75130FFF0}" destId="{E0AB7AEB-5992-480D-9DF2-E6DBDCD59EAF}" srcOrd="3" destOrd="0" presId="urn:microsoft.com/office/officeart/2005/8/layout/hierarchy1"/>
    <dgm:cxn modelId="{02BC33AF-FFF6-4F7D-8BEA-4B329B4FB220}" type="presParOf" srcId="{E0AB7AEB-5992-480D-9DF2-E6DBDCD59EAF}" destId="{D4E6AD29-34F6-420A-B366-8D3DD4434219}" srcOrd="0" destOrd="0" presId="urn:microsoft.com/office/officeart/2005/8/layout/hierarchy1"/>
    <dgm:cxn modelId="{F85FC357-A7E2-43F5-84AF-7C3F4AB688F8}" type="presParOf" srcId="{D4E6AD29-34F6-420A-B366-8D3DD4434219}" destId="{32CD1134-8C6A-4310-B6B1-14639B67BE1F}" srcOrd="0" destOrd="0" presId="urn:microsoft.com/office/officeart/2005/8/layout/hierarchy1"/>
    <dgm:cxn modelId="{C573EC73-B20F-4F61-86A0-423BAFC72177}" type="presParOf" srcId="{D4E6AD29-34F6-420A-B366-8D3DD4434219}" destId="{F1FCC0BD-FCDA-4F7B-9185-AD04B80B67FA}" srcOrd="1" destOrd="0" presId="urn:microsoft.com/office/officeart/2005/8/layout/hierarchy1"/>
    <dgm:cxn modelId="{44E6858A-00BA-4AFB-BD44-4F7639F24652}" type="presParOf" srcId="{E0AB7AEB-5992-480D-9DF2-E6DBDCD59EAF}" destId="{6247D393-C4C3-448F-9F07-8FA423E94F1B}" srcOrd="1" destOrd="0" presId="urn:microsoft.com/office/officeart/2005/8/layout/hierarchy1"/>
    <dgm:cxn modelId="{9FECF232-D760-43AE-ABF3-10DB18A923EA}" type="presParOf" srcId="{C04B18FE-FDCB-460A-9450-45A75130FFF0}" destId="{DEF01C96-6B67-49F7-8A62-F445809665D4}" srcOrd="4" destOrd="0" presId="urn:microsoft.com/office/officeart/2005/8/layout/hierarchy1"/>
    <dgm:cxn modelId="{8BFFA224-8570-4248-BD41-A14E0D6EE1CC}" type="presParOf" srcId="{C04B18FE-FDCB-460A-9450-45A75130FFF0}" destId="{4C02139E-BAA7-4670-9A8E-B0394B5011F7}" srcOrd="5" destOrd="0" presId="urn:microsoft.com/office/officeart/2005/8/layout/hierarchy1"/>
    <dgm:cxn modelId="{F42BD803-CCDB-413E-A11B-59C11E31C34C}" type="presParOf" srcId="{4C02139E-BAA7-4670-9A8E-B0394B5011F7}" destId="{5C8F7D80-7846-4B81-9650-BC8AE668CB08}" srcOrd="0" destOrd="0" presId="urn:microsoft.com/office/officeart/2005/8/layout/hierarchy1"/>
    <dgm:cxn modelId="{262819E3-6654-4CCF-8D83-2E6DAE0D308D}" type="presParOf" srcId="{5C8F7D80-7846-4B81-9650-BC8AE668CB08}" destId="{DB7A9991-083C-489E-9B11-CE542543A145}" srcOrd="0" destOrd="0" presId="urn:microsoft.com/office/officeart/2005/8/layout/hierarchy1"/>
    <dgm:cxn modelId="{4ED93969-5F94-4403-A8A2-07ED949731C2}" type="presParOf" srcId="{5C8F7D80-7846-4B81-9650-BC8AE668CB08}" destId="{F10B08C1-5DC8-4B0D-9CC3-EEEF5B657FB4}" srcOrd="1" destOrd="0" presId="urn:microsoft.com/office/officeart/2005/8/layout/hierarchy1"/>
    <dgm:cxn modelId="{980E69BD-3B17-4CD2-93DD-CC3965C703C2}" type="presParOf" srcId="{4C02139E-BAA7-4670-9A8E-B0394B5011F7}" destId="{3728DF91-1A04-4C52-B064-7241EC73FFDB}" srcOrd="1" destOrd="0" presId="urn:microsoft.com/office/officeart/2005/8/layout/hierarchy1"/>
    <dgm:cxn modelId="{77C5A537-53DD-48E8-8B2E-A05ABB5B91A4}" type="presParOf" srcId="{CB417A7B-B91F-4E89-90D2-119EEDD541E4}" destId="{AB548BCF-9A6F-45B7-85C4-A3883F110F59}" srcOrd="6" destOrd="0" presId="urn:microsoft.com/office/officeart/2005/8/layout/hierarchy1"/>
    <dgm:cxn modelId="{18BAD173-F88B-4C44-8CA5-1E77FE138E4D}" type="presParOf" srcId="{CB417A7B-B91F-4E89-90D2-119EEDD541E4}" destId="{56893DAF-5202-49B5-A06E-663CAA228629}" srcOrd="7" destOrd="0" presId="urn:microsoft.com/office/officeart/2005/8/layout/hierarchy1"/>
    <dgm:cxn modelId="{8E95B0AA-B5FA-491B-9A89-22E6979696DF}" type="presParOf" srcId="{56893DAF-5202-49B5-A06E-663CAA228629}" destId="{F7D0A2F3-7F58-4B08-B8F8-53FC0031AED7}" srcOrd="0" destOrd="0" presId="urn:microsoft.com/office/officeart/2005/8/layout/hierarchy1"/>
    <dgm:cxn modelId="{1CB8831D-DA22-4509-B4FA-7AD2B57AE283}" type="presParOf" srcId="{F7D0A2F3-7F58-4B08-B8F8-53FC0031AED7}" destId="{393BFA29-B3D1-44C9-9BE7-8B2DD8E2F66B}" srcOrd="0" destOrd="0" presId="urn:microsoft.com/office/officeart/2005/8/layout/hierarchy1"/>
    <dgm:cxn modelId="{AC9CBB04-177D-4379-9E9C-87CB32E3DF6F}" type="presParOf" srcId="{F7D0A2F3-7F58-4B08-B8F8-53FC0031AED7}" destId="{9CA604EA-746D-47CD-A8EB-EE10050F1B33}" srcOrd="1" destOrd="0" presId="urn:microsoft.com/office/officeart/2005/8/layout/hierarchy1"/>
    <dgm:cxn modelId="{4D7F01FD-E5F9-4029-8E93-8E17EC067D6E}" type="presParOf" srcId="{56893DAF-5202-49B5-A06E-663CAA228629}" destId="{E65E51CD-1229-49DB-B09F-A625B7B01D58}" srcOrd="1" destOrd="0" presId="urn:microsoft.com/office/officeart/2005/8/layout/hierarchy1"/>
    <dgm:cxn modelId="{BC405061-A2BA-4FF9-9023-FA10CFE18426}" type="presParOf" srcId="{CB417A7B-B91F-4E89-90D2-119EEDD541E4}" destId="{7141F88E-1F07-4BA5-AFEB-BD3F562EC3B5}" srcOrd="8" destOrd="0" presId="urn:microsoft.com/office/officeart/2005/8/layout/hierarchy1"/>
    <dgm:cxn modelId="{EC5079D2-F3A5-4187-B2F6-2465557F370E}" type="presParOf" srcId="{CB417A7B-B91F-4E89-90D2-119EEDD541E4}" destId="{A3276CC3-BEA2-448B-9F99-855C2DBBDC60}" srcOrd="9" destOrd="0" presId="urn:microsoft.com/office/officeart/2005/8/layout/hierarchy1"/>
    <dgm:cxn modelId="{528BFA64-A1D5-4D29-8FD0-D7F8CDDE979C}" type="presParOf" srcId="{A3276CC3-BEA2-448B-9F99-855C2DBBDC60}" destId="{710421CE-6E13-451E-9957-9067108EEA08}" srcOrd="0" destOrd="0" presId="urn:microsoft.com/office/officeart/2005/8/layout/hierarchy1"/>
    <dgm:cxn modelId="{5D5E7894-6355-44B3-A9DF-4AADD3DD1B82}" type="presParOf" srcId="{710421CE-6E13-451E-9957-9067108EEA08}" destId="{2E2926DF-A733-44A3-A625-8D2C74DF4D0B}" srcOrd="0" destOrd="0" presId="urn:microsoft.com/office/officeart/2005/8/layout/hierarchy1"/>
    <dgm:cxn modelId="{C54BB4EB-2B9E-4007-9A35-DC4856B5C4FD}" type="presParOf" srcId="{710421CE-6E13-451E-9957-9067108EEA08}" destId="{C96EE17B-80F5-4257-B591-F80A2EE86C46}" srcOrd="1" destOrd="0" presId="urn:microsoft.com/office/officeart/2005/8/layout/hierarchy1"/>
    <dgm:cxn modelId="{986D8E38-D482-4C90-825D-5286798980E8}" type="presParOf" srcId="{A3276CC3-BEA2-448B-9F99-855C2DBBDC60}" destId="{F8E8CDB4-27CB-424C-BEB1-AE4AB5321A60}" srcOrd="1" destOrd="0" presId="urn:microsoft.com/office/officeart/2005/8/layout/hierarchy1"/>
    <dgm:cxn modelId="{66A574B7-A742-4B80-8FF3-1E22C7676356}" type="presParOf" srcId="{FE043134-B871-4534-A0F4-55CCAFC01DF6}" destId="{612E5B32-6447-43E7-8504-7DE0AC4F8915}" srcOrd="16" destOrd="0" presId="urn:microsoft.com/office/officeart/2005/8/layout/hierarchy1"/>
    <dgm:cxn modelId="{14B02475-0E3D-43B1-9D12-59D94277AC7F}" type="presParOf" srcId="{FE043134-B871-4534-A0F4-55CCAFC01DF6}" destId="{C7DE5456-2764-4C63-B2EF-F3C1AEB0B791}" srcOrd="17" destOrd="0" presId="urn:microsoft.com/office/officeart/2005/8/layout/hierarchy1"/>
    <dgm:cxn modelId="{E7C32CC5-00DB-4893-8E2A-63E2374DC7F0}" type="presParOf" srcId="{C7DE5456-2764-4C63-B2EF-F3C1AEB0B791}" destId="{23BA9294-CDC5-426B-8A63-C13BE41EBD3F}" srcOrd="0" destOrd="0" presId="urn:microsoft.com/office/officeart/2005/8/layout/hierarchy1"/>
    <dgm:cxn modelId="{F2017880-5372-4B05-AD21-D1E41EC265D8}" type="presParOf" srcId="{23BA9294-CDC5-426B-8A63-C13BE41EBD3F}" destId="{52A52830-9C65-4937-8064-F8D714F67FFA}" srcOrd="0" destOrd="0" presId="urn:microsoft.com/office/officeart/2005/8/layout/hierarchy1"/>
    <dgm:cxn modelId="{90E7430C-EDB0-4DDF-AE44-026B1CB01ED6}" type="presParOf" srcId="{23BA9294-CDC5-426B-8A63-C13BE41EBD3F}" destId="{6BC58407-4E08-4C51-A857-16C9B7EB1329}" srcOrd="1" destOrd="0" presId="urn:microsoft.com/office/officeart/2005/8/layout/hierarchy1"/>
    <dgm:cxn modelId="{FC09D396-08E6-4062-ACF4-D8C839425B6B}" type="presParOf" srcId="{C7DE5456-2764-4C63-B2EF-F3C1AEB0B791}" destId="{CA88B55B-D7D3-4AE8-A57B-837356AF5A2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2E5B32-6447-43E7-8504-7DE0AC4F8915}">
      <dsp:nvSpPr>
        <dsp:cNvPr id="0" name=""/>
        <dsp:cNvSpPr/>
      </dsp:nvSpPr>
      <dsp:spPr>
        <a:xfrm>
          <a:off x="5315368" y="1434161"/>
          <a:ext cx="569892" cy="6997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1495"/>
              </a:lnTo>
              <a:lnTo>
                <a:pt x="569892" y="641495"/>
              </a:lnTo>
              <a:lnTo>
                <a:pt x="569892" y="699759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41F88E-1F07-4BA5-AFEB-BD3F562EC3B5}">
      <dsp:nvSpPr>
        <dsp:cNvPr id="0" name=""/>
        <dsp:cNvSpPr/>
      </dsp:nvSpPr>
      <dsp:spPr>
        <a:xfrm>
          <a:off x="9114351" y="2912465"/>
          <a:ext cx="369316" cy="4779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9655"/>
              </a:lnTo>
              <a:lnTo>
                <a:pt x="369316" y="419655"/>
              </a:lnTo>
              <a:lnTo>
                <a:pt x="369316" y="47792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548BCF-9A6F-45B7-85C4-A3883F110F59}">
      <dsp:nvSpPr>
        <dsp:cNvPr id="0" name=""/>
        <dsp:cNvSpPr/>
      </dsp:nvSpPr>
      <dsp:spPr>
        <a:xfrm>
          <a:off x="8704001" y="2912465"/>
          <a:ext cx="410350" cy="463658"/>
        </a:xfrm>
        <a:custGeom>
          <a:avLst/>
          <a:gdLst/>
          <a:ahLst/>
          <a:cxnLst/>
          <a:rect l="0" t="0" r="0" b="0"/>
          <a:pathLst>
            <a:path>
              <a:moveTo>
                <a:pt x="410350" y="0"/>
              </a:moveTo>
              <a:lnTo>
                <a:pt x="410350" y="405393"/>
              </a:lnTo>
              <a:lnTo>
                <a:pt x="0" y="405393"/>
              </a:lnTo>
              <a:lnTo>
                <a:pt x="0" y="463658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F01C96-6B67-49F7-8A62-F445809665D4}">
      <dsp:nvSpPr>
        <dsp:cNvPr id="0" name=""/>
        <dsp:cNvSpPr/>
      </dsp:nvSpPr>
      <dsp:spPr>
        <a:xfrm>
          <a:off x="7216752" y="4253709"/>
          <a:ext cx="394702" cy="8787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20533"/>
              </a:lnTo>
              <a:lnTo>
                <a:pt x="394702" y="820533"/>
              </a:lnTo>
              <a:lnTo>
                <a:pt x="394702" y="878798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B75647-F8D2-40D3-8472-42DBEC82E497}">
      <dsp:nvSpPr>
        <dsp:cNvPr id="0" name=""/>
        <dsp:cNvSpPr/>
      </dsp:nvSpPr>
      <dsp:spPr>
        <a:xfrm>
          <a:off x="6677608" y="4253709"/>
          <a:ext cx="539144" cy="882520"/>
        </a:xfrm>
        <a:custGeom>
          <a:avLst/>
          <a:gdLst/>
          <a:ahLst/>
          <a:cxnLst/>
          <a:rect l="0" t="0" r="0" b="0"/>
          <a:pathLst>
            <a:path>
              <a:moveTo>
                <a:pt x="539144" y="0"/>
              </a:moveTo>
              <a:lnTo>
                <a:pt x="539144" y="824255"/>
              </a:lnTo>
              <a:lnTo>
                <a:pt x="0" y="824255"/>
              </a:lnTo>
              <a:lnTo>
                <a:pt x="0" y="88252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4214DA-C73E-442E-B74F-5D2CB3A68AAC}">
      <dsp:nvSpPr>
        <dsp:cNvPr id="0" name=""/>
        <dsp:cNvSpPr/>
      </dsp:nvSpPr>
      <dsp:spPr>
        <a:xfrm>
          <a:off x="6679720" y="4253709"/>
          <a:ext cx="537032" cy="293195"/>
        </a:xfrm>
        <a:custGeom>
          <a:avLst/>
          <a:gdLst/>
          <a:ahLst/>
          <a:cxnLst/>
          <a:rect l="0" t="0" r="0" b="0"/>
          <a:pathLst>
            <a:path>
              <a:moveTo>
                <a:pt x="537032" y="0"/>
              </a:moveTo>
              <a:lnTo>
                <a:pt x="537032" y="234930"/>
              </a:lnTo>
              <a:lnTo>
                <a:pt x="0" y="234930"/>
              </a:lnTo>
              <a:lnTo>
                <a:pt x="0" y="293195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2BAFD9-17BB-45A5-AFEA-AF1806E15F51}">
      <dsp:nvSpPr>
        <dsp:cNvPr id="0" name=""/>
        <dsp:cNvSpPr/>
      </dsp:nvSpPr>
      <dsp:spPr>
        <a:xfrm>
          <a:off x="7216752" y="2912465"/>
          <a:ext cx="1897599" cy="467632"/>
        </a:xfrm>
        <a:custGeom>
          <a:avLst/>
          <a:gdLst/>
          <a:ahLst/>
          <a:cxnLst/>
          <a:rect l="0" t="0" r="0" b="0"/>
          <a:pathLst>
            <a:path>
              <a:moveTo>
                <a:pt x="1897599" y="0"/>
              </a:moveTo>
              <a:lnTo>
                <a:pt x="1897599" y="409367"/>
              </a:lnTo>
              <a:lnTo>
                <a:pt x="0" y="409367"/>
              </a:lnTo>
              <a:lnTo>
                <a:pt x="0" y="467632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8B0224-1D8B-429C-9544-EEF415F133F2}">
      <dsp:nvSpPr>
        <dsp:cNvPr id="0" name=""/>
        <dsp:cNvSpPr/>
      </dsp:nvSpPr>
      <dsp:spPr>
        <a:xfrm>
          <a:off x="9114351" y="2912465"/>
          <a:ext cx="1127813" cy="4678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9603"/>
              </a:lnTo>
              <a:lnTo>
                <a:pt x="1127813" y="409603"/>
              </a:lnTo>
              <a:lnTo>
                <a:pt x="1127813" y="467867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611B3C-09F4-412A-9FF1-2BC0A40F3D8D}">
      <dsp:nvSpPr>
        <dsp:cNvPr id="0" name=""/>
        <dsp:cNvSpPr/>
      </dsp:nvSpPr>
      <dsp:spPr>
        <a:xfrm>
          <a:off x="7661212" y="4261525"/>
          <a:ext cx="315993" cy="263281"/>
        </a:xfrm>
        <a:custGeom>
          <a:avLst/>
          <a:gdLst/>
          <a:ahLst/>
          <a:cxnLst/>
          <a:rect l="0" t="0" r="0" b="0"/>
          <a:pathLst>
            <a:path>
              <a:moveTo>
                <a:pt x="315993" y="0"/>
              </a:moveTo>
              <a:lnTo>
                <a:pt x="315993" y="205016"/>
              </a:lnTo>
              <a:lnTo>
                <a:pt x="0" y="205016"/>
              </a:lnTo>
              <a:lnTo>
                <a:pt x="0" y="263281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2761B5-6E2B-4A4E-9E03-B234C54FD425}">
      <dsp:nvSpPr>
        <dsp:cNvPr id="0" name=""/>
        <dsp:cNvSpPr/>
      </dsp:nvSpPr>
      <dsp:spPr>
        <a:xfrm>
          <a:off x="7977206" y="4261525"/>
          <a:ext cx="542319" cy="2713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3088"/>
              </a:lnTo>
              <a:lnTo>
                <a:pt x="542319" y="213088"/>
              </a:lnTo>
              <a:lnTo>
                <a:pt x="542319" y="271352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7C492E-9638-4232-8BCB-6DE224CDB6B8}">
      <dsp:nvSpPr>
        <dsp:cNvPr id="0" name=""/>
        <dsp:cNvSpPr/>
      </dsp:nvSpPr>
      <dsp:spPr>
        <a:xfrm>
          <a:off x="7977206" y="2912465"/>
          <a:ext cx="1137145" cy="475448"/>
        </a:xfrm>
        <a:custGeom>
          <a:avLst/>
          <a:gdLst/>
          <a:ahLst/>
          <a:cxnLst/>
          <a:rect l="0" t="0" r="0" b="0"/>
          <a:pathLst>
            <a:path>
              <a:moveTo>
                <a:pt x="1137145" y="0"/>
              </a:moveTo>
              <a:lnTo>
                <a:pt x="1137145" y="417183"/>
              </a:lnTo>
              <a:lnTo>
                <a:pt x="0" y="417183"/>
              </a:lnTo>
              <a:lnTo>
                <a:pt x="0" y="475448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8B67B6-46FF-4C8D-BF16-90F5E89A3AA9}">
      <dsp:nvSpPr>
        <dsp:cNvPr id="0" name=""/>
        <dsp:cNvSpPr/>
      </dsp:nvSpPr>
      <dsp:spPr>
        <a:xfrm>
          <a:off x="5315368" y="1434161"/>
          <a:ext cx="3798983" cy="6936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5404"/>
              </a:lnTo>
              <a:lnTo>
                <a:pt x="3798983" y="635404"/>
              </a:lnTo>
              <a:lnTo>
                <a:pt x="3798983" y="693669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90D7FE-E110-4C94-89E7-608DA5362AFE}">
      <dsp:nvSpPr>
        <dsp:cNvPr id="0" name=""/>
        <dsp:cNvSpPr/>
      </dsp:nvSpPr>
      <dsp:spPr>
        <a:xfrm>
          <a:off x="5315368" y="1434161"/>
          <a:ext cx="2346741" cy="6917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3459"/>
              </a:lnTo>
              <a:lnTo>
                <a:pt x="2346741" y="633459"/>
              </a:lnTo>
              <a:lnTo>
                <a:pt x="2346741" y="691724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9D4F20-6DB7-41AF-8C9A-9D33C073F657}">
      <dsp:nvSpPr>
        <dsp:cNvPr id="0" name=""/>
        <dsp:cNvSpPr/>
      </dsp:nvSpPr>
      <dsp:spPr>
        <a:xfrm>
          <a:off x="5315368" y="1434161"/>
          <a:ext cx="1421486" cy="6917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3455"/>
              </a:lnTo>
              <a:lnTo>
                <a:pt x="1421486" y="633455"/>
              </a:lnTo>
              <a:lnTo>
                <a:pt x="1421486" y="69172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F9C0C6-B9B9-46F9-B826-D53BA332FF24}">
      <dsp:nvSpPr>
        <dsp:cNvPr id="0" name=""/>
        <dsp:cNvSpPr/>
      </dsp:nvSpPr>
      <dsp:spPr>
        <a:xfrm>
          <a:off x="4733657" y="1434161"/>
          <a:ext cx="581711" cy="691724"/>
        </a:xfrm>
        <a:custGeom>
          <a:avLst/>
          <a:gdLst/>
          <a:ahLst/>
          <a:cxnLst/>
          <a:rect l="0" t="0" r="0" b="0"/>
          <a:pathLst>
            <a:path>
              <a:moveTo>
                <a:pt x="581711" y="0"/>
              </a:moveTo>
              <a:lnTo>
                <a:pt x="581711" y="633459"/>
              </a:lnTo>
              <a:lnTo>
                <a:pt x="0" y="633459"/>
              </a:lnTo>
              <a:lnTo>
                <a:pt x="0" y="691724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30B5FF-BFA8-4D5E-B5FD-30F220276161}">
      <dsp:nvSpPr>
        <dsp:cNvPr id="0" name=""/>
        <dsp:cNvSpPr/>
      </dsp:nvSpPr>
      <dsp:spPr>
        <a:xfrm>
          <a:off x="3858296" y="1434161"/>
          <a:ext cx="1457072" cy="691724"/>
        </a:xfrm>
        <a:custGeom>
          <a:avLst/>
          <a:gdLst/>
          <a:ahLst/>
          <a:cxnLst/>
          <a:rect l="0" t="0" r="0" b="0"/>
          <a:pathLst>
            <a:path>
              <a:moveTo>
                <a:pt x="1457072" y="0"/>
              </a:moveTo>
              <a:lnTo>
                <a:pt x="1457072" y="633459"/>
              </a:lnTo>
              <a:lnTo>
                <a:pt x="0" y="633459"/>
              </a:lnTo>
              <a:lnTo>
                <a:pt x="0" y="691724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4BC6D4-2062-4A68-95C6-8A043148757E}">
      <dsp:nvSpPr>
        <dsp:cNvPr id="0" name=""/>
        <dsp:cNvSpPr/>
      </dsp:nvSpPr>
      <dsp:spPr>
        <a:xfrm>
          <a:off x="2982935" y="2910520"/>
          <a:ext cx="2606098" cy="6120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3827"/>
              </a:lnTo>
              <a:lnTo>
                <a:pt x="2606098" y="553827"/>
              </a:lnTo>
              <a:lnTo>
                <a:pt x="2606098" y="612092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8FEA6D-2E6B-45B5-96E4-2C421B39AFEE}">
      <dsp:nvSpPr>
        <dsp:cNvPr id="0" name=""/>
        <dsp:cNvSpPr/>
      </dsp:nvSpPr>
      <dsp:spPr>
        <a:xfrm>
          <a:off x="2982935" y="2910520"/>
          <a:ext cx="1844388" cy="6120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3827"/>
              </a:lnTo>
              <a:lnTo>
                <a:pt x="1844388" y="553827"/>
              </a:lnTo>
              <a:lnTo>
                <a:pt x="1844388" y="612092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10AA33-9A04-4B05-A542-E1C0072CDD13}">
      <dsp:nvSpPr>
        <dsp:cNvPr id="0" name=""/>
        <dsp:cNvSpPr/>
      </dsp:nvSpPr>
      <dsp:spPr>
        <a:xfrm>
          <a:off x="2982935" y="2910520"/>
          <a:ext cx="1082677" cy="6120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3827"/>
              </a:lnTo>
              <a:lnTo>
                <a:pt x="1082677" y="553827"/>
              </a:lnTo>
              <a:lnTo>
                <a:pt x="1082677" y="612092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6618C4-0D6E-4E25-BE46-621464BB922C}">
      <dsp:nvSpPr>
        <dsp:cNvPr id="0" name=""/>
        <dsp:cNvSpPr/>
      </dsp:nvSpPr>
      <dsp:spPr>
        <a:xfrm>
          <a:off x="2982935" y="2910520"/>
          <a:ext cx="320967" cy="6120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3827"/>
              </a:lnTo>
              <a:lnTo>
                <a:pt x="320967" y="553827"/>
              </a:lnTo>
              <a:lnTo>
                <a:pt x="320967" y="612092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38FD71-5B1B-4472-9F15-CB74E3864955}">
      <dsp:nvSpPr>
        <dsp:cNvPr id="0" name=""/>
        <dsp:cNvSpPr/>
      </dsp:nvSpPr>
      <dsp:spPr>
        <a:xfrm>
          <a:off x="2542192" y="2910520"/>
          <a:ext cx="440743" cy="612092"/>
        </a:xfrm>
        <a:custGeom>
          <a:avLst/>
          <a:gdLst/>
          <a:ahLst/>
          <a:cxnLst/>
          <a:rect l="0" t="0" r="0" b="0"/>
          <a:pathLst>
            <a:path>
              <a:moveTo>
                <a:pt x="440743" y="0"/>
              </a:moveTo>
              <a:lnTo>
                <a:pt x="440743" y="553827"/>
              </a:lnTo>
              <a:lnTo>
                <a:pt x="0" y="553827"/>
              </a:lnTo>
              <a:lnTo>
                <a:pt x="0" y="612092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C53DEE-5445-4440-A49D-044593E20987}">
      <dsp:nvSpPr>
        <dsp:cNvPr id="0" name=""/>
        <dsp:cNvSpPr/>
      </dsp:nvSpPr>
      <dsp:spPr>
        <a:xfrm>
          <a:off x="1780481" y="2910520"/>
          <a:ext cx="1202453" cy="612092"/>
        </a:xfrm>
        <a:custGeom>
          <a:avLst/>
          <a:gdLst/>
          <a:ahLst/>
          <a:cxnLst/>
          <a:rect l="0" t="0" r="0" b="0"/>
          <a:pathLst>
            <a:path>
              <a:moveTo>
                <a:pt x="1202453" y="0"/>
              </a:moveTo>
              <a:lnTo>
                <a:pt x="1202453" y="553827"/>
              </a:lnTo>
              <a:lnTo>
                <a:pt x="0" y="553827"/>
              </a:lnTo>
              <a:lnTo>
                <a:pt x="0" y="612092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BEFBDA-4F96-438F-B2EA-8F0F10042B1A}">
      <dsp:nvSpPr>
        <dsp:cNvPr id="0" name=""/>
        <dsp:cNvSpPr/>
      </dsp:nvSpPr>
      <dsp:spPr>
        <a:xfrm>
          <a:off x="1018771" y="2910520"/>
          <a:ext cx="1964164" cy="612092"/>
        </a:xfrm>
        <a:custGeom>
          <a:avLst/>
          <a:gdLst/>
          <a:ahLst/>
          <a:cxnLst/>
          <a:rect l="0" t="0" r="0" b="0"/>
          <a:pathLst>
            <a:path>
              <a:moveTo>
                <a:pt x="1964164" y="0"/>
              </a:moveTo>
              <a:lnTo>
                <a:pt x="1964164" y="553827"/>
              </a:lnTo>
              <a:lnTo>
                <a:pt x="0" y="553827"/>
              </a:lnTo>
              <a:lnTo>
                <a:pt x="0" y="612092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B004A3-F3C4-4352-8BA7-6DA1E2328BB4}">
      <dsp:nvSpPr>
        <dsp:cNvPr id="0" name=""/>
        <dsp:cNvSpPr/>
      </dsp:nvSpPr>
      <dsp:spPr>
        <a:xfrm>
          <a:off x="257060" y="2910520"/>
          <a:ext cx="2725874" cy="612092"/>
        </a:xfrm>
        <a:custGeom>
          <a:avLst/>
          <a:gdLst/>
          <a:ahLst/>
          <a:cxnLst/>
          <a:rect l="0" t="0" r="0" b="0"/>
          <a:pathLst>
            <a:path>
              <a:moveTo>
                <a:pt x="2725874" y="0"/>
              </a:moveTo>
              <a:lnTo>
                <a:pt x="2725874" y="553827"/>
              </a:lnTo>
              <a:lnTo>
                <a:pt x="0" y="553827"/>
              </a:lnTo>
              <a:lnTo>
                <a:pt x="0" y="612092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BAD75D-4EBC-435C-8508-5FF92E65A3C1}">
      <dsp:nvSpPr>
        <dsp:cNvPr id="0" name=""/>
        <dsp:cNvSpPr/>
      </dsp:nvSpPr>
      <dsp:spPr>
        <a:xfrm>
          <a:off x="2982935" y="1434161"/>
          <a:ext cx="2332432" cy="691724"/>
        </a:xfrm>
        <a:custGeom>
          <a:avLst/>
          <a:gdLst/>
          <a:ahLst/>
          <a:cxnLst/>
          <a:rect l="0" t="0" r="0" b="0"/>
          <a:pathLst>
            <a:path>
              <a:moveTo>
                <a:pt x="2332432" y="0"/>
              </a:moveTo>
              <a:lnTo>
                <a:pt x="2332432" y="633459"/>
              </a:lnTo>
              <a:lnTo>
                <a:pt x="0" y="633459"/>
              </a:lnTo>
              <a:lnTo>
                <a:pt x="0" y="691724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7A71B3-D3AC-46FF-9053-EA4C2C90C921}">
      <dsp:nvSpPr>
        <dsp:cNvPr id="0" name=""/>
        <dsp:cNvSpPr/>
      </dsp:nvSpPr>
      <dsp:spPr>
        <a:xfrm>
          <a:off x="2107574" y="1434161"/>
          <a:ext cx="3207793" cy="691724"/>
        </a:xfrm>
        <a:custGeom>
          <a:avLst/>
          <a:gdLst/>
          <a:ahLst/>
          <a:cxnLst/>
          <a:rect l="0" t="0" r="0" b="0"/>
          <a:pathLst>
            <a:path>
              <a:moveTo>
                <a:pt x="3207793" y="0"/>
              </a:moveTo>
              <a:lnTo>
                <a:pt x="3207793" y="633459"/>
              </a:lnTo>
              <a:lnTo>
                <a:pt x="0" y="633459"/>
              </a:lnTo>
              <a:lnTo>
                <a:pt x="0" y="691724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F862F7-2FFE-4F2F-B06A-C1FAB1C55122}">
      <dsp:nvSpPr>
        <dsp:cNvPr id="0" name=""/>
        <dsp:cNvSpPr/>
      </dsp:nvSpPr>
      <dsp:spPr>
        <a:xfrm>
          <a:off x="1232213" y="1434161"/>
          <a:ext cx="4083154" cy="691724"/>
        </a:xfrm>
        <a:custGeom>
          <a:avLst/>
          <a:gdLst/>
          <a:ahLst/>
          <a:cxnLst/>
          <a:rect l="0" t="0" r="0" b="0"/>
          <a:pathLst>
            <a:path>
              <a:moveTo>
                <a:pt x="4083154" y="0"/>
              </a:moveTo>
              <a:lnTo>
                <a:pt x="4083154" y="633459"/>
              </a:lnTo>
              <a:lnTo>
                <a:pt x="0" y="633459"/>
              </a:lnTo>
              <a:lnTo>
                <a:pt x="0" y="691724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4AF3F1-DD7D-41CA-9ED6-22E0456F58C2}">
      <dsp:nvSpPr>
        <dsp:cNvPr id="0" name=""/>
        <dsp:cNvSpPr/>
      </dsp:nvSpPr>
      <dsp:spPr>
        <a:xfrm>
          <a:off x="4103284" y="645378"/>
          <a:ext cx="2424168" cy="7887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607D640-6B46-4811-ACD0-3B104A8B640D}">
      <dsp:nvSpPr>
        <dsp:cNvPr id="0" name=""/>
        <dsp:cNvSpPr/>
      </dsp:nvSpPr>
      <dsp:spPr>
        <a:xfrm>
          <a:off x="4173167" y="711766"/>
          <a:ext cx="2424168" cy="7887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/>
            <a:t>УПРАВЛЯЮЩИЙ ДИРЕКТОР</a:t>
          </a:r>
        </a:p>
      </dsp:txBody>
      <dsp:txXfrm>
        <a:off x="4196270" y="734869"/>
        <a:ext cx="2377962" cy="742577"/>
      </dsp:txXfrm>
    </dsp:sp>
    <dsp:sp modelId="{B666A0E0-4112-4C33-902E-147C8BA6BE7D}">
      <dsp:nvSpPr>
        <dsp:cNvPr id="0" name=""/>
        <dsp:cNvSpPr/>
      </dsp:nvSpPr>
      <dsp:spPr>
        <a:xfrm>
          <a:off x="864416" y="2125886"/>
          <a:ext cx="735595" cy="7846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942F446-8172-4BD8-AEB8-8048F8BFD01A}">
      <dsp:nvSpPr>
        <dsp:cNvPr id="0" name=""/>
        <dsp:cNvSpPr/>
      </dsp:nvSpPr>
      <dsp:spPr>
        <a:xfrm>
          <a:off x="934299" y="2192274"/>
          <a:ext cx="735595" cy="7846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00" kern="1200"/>
            <a:t>УПРАВЛЕНИЕ ПО ЭКОНОМИКЕ И ФИНАНСАМ</a:t>
          </a:r>
        </a:p>
      </dsp:txBody>
      <dsp:txXfrm>
        <a:off x="955844" y="2213819"/>
        <a:ext cx="692505" cy="741544"/>
      </dsp:txXfrm>
    </dsp:sp>
    <dsp:sp modelId="{ECC88A09-B813-461F-97A6-0A66917CEB5D}">
      <dsp:nvSpPr>
        <dsp:cNvPr id="0" name=""/>
        <dsp:cNvSpPr/>
      </dsp:nvSpPr>
      <dsp:spPr>
        <a:xfrm>
          <a:off x="1739777" y="2125886"/>
          <a:ext cx="735595" cy="7846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5DBAC3E-D8B7-462B-9CCF-622FDE6E375B}">
      <dsp:nvSpPr>
        <dsp:cNvPr id="0" name=""/>
        <dsp:cNvSpPr/>
      </dsp:nvSpPr>
      <dsp:spPr>
        <a:xfrm>
          <a:off x="1809659" y="2192274"/>
          <a:ext cx="735595" cy="7846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00" kern="1200" dirty="0"/>
            <a:t>УПРАВЛЕНИЕ ПО </a:t>
          </a:r>
          <a:r>
            <a:rPr lang="ru-RU" sz="700" kern="1200" dirty="0"/>
            <a:t>ПРАВОВЫМ</a:t>
          </a:r>
          <a:r>
            <a:rPr lang="ru-RU" sz="600" kern="1200" dirty="0"/>
            <a:t> ВОПРОСАМ</a:t>
          </a:r>
        </a:p>
      </dsp:txBody>
      <dsp:txXfrm>
        <a:off x="1831204" y="2213819"/>
        <a:ext cx="692505" cy="741544"/>
      </dsp:txXfrm>
    </dsp:sp>
    <dsp:sp modelId="{269C3E05-FEFB-4047-B87E-A45C09403BB0}">
      <dsp:nvSpPr>
        <dsp:cNvPr id="0" name=""/>
        <dsp:cNvSpPr/>
      </dsp:nvSpPr>
      <dsp:spPr>
        <a:xfrm>
          <a:off x="2615137" y="2125886"/>
          <a:ext cx="735595" cy="7846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9F58130-10DD-43A8-BE93-23989E90D98E}">
      <dsp:nvSpPr>
        <dsp:cNvPr id="0" name=""/>
        <dsp:cNvSpPr/>
      </dsp:nvSpPr>
      <dsp:spPr>
        <a:xfrm>
          <a:off x="2685020" y="2192274"/>
          <a:ext cx="735595" cy="7846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kern="1200"/>
            <a:t>УПРАВЛЕНИЕ ПО ОПЕРАЦИОННОЙ ДЕЯТЕЛЬНОСТИ</a:t>
          </a:r>
        </a:p>
      </dsp:txBody>
      <dsp:txXfrm>
        <a:off x="2706565" y="2213819"/>
        <a:ext cx="692505" cy="741544"/>
      </dsp:txXfrm>
    </dsp:sp>
    <dsp:sp modelId="{B35E4522-F6C0-4DDB-92B5-A2A1772AF48B}">
      <dsp:nvSpPr>
        <dsp:cNvPr id="0" name=""/>
        <dsp:cNvSpPr/>
      </dsp:nvSpPr>
      <dsp:spPr>
        <a:xfrm>
          <a:off x="-53911" y="3522612"/>
          <a:ext cx="621944" cy="14074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C75C9BC-0F77-45A7-9F46-A3C4E97383BD}">
      <dsp:nvSpPr>
        <dsp:cNvPr id="0" name=""/>
        <dsp:cNvSpPr/>
      </dsp:nvSpPr>
      <dsp:spPr>
        <a:xfrm>
          <a:off x="15971" y="3589001"/>
          <a:ext cx="621944" cy="14074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00" kern="1200"/>
            <a:t>СЛУЖБА РЕМОНТА И ТЕХНИЧЕСКОГО ОБСЛУЖИВАНИЯ</a:t>
          </a:r>
        </a:p>
      </dsp:txBody>
      <dsp:txXfrm>
        <a:off x="34187" y="3607217"/>
        <a:ext cx="585512" cy="1371051"/>
      </dsp:txXfrm>
    </dsp:sp>
    <dsp:sp modelId="{606D3608-64E2-427B-81D6-3E47FB21AF8D}">
      <dsp:nvSpPr>
        <dsp:cNvPr id="0" name=""/>
        <dsp:cNvSpPr/>
      </dsp:nvSpPr>
      <dsp:spPr>
        <a:xfrm>
          <a:off x="707798" y="3522612"/>
          <a:ext cx="621944" cy="14074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2CFF72E-79F1-4D71-A840-8C9DFDB95A45}">
      <dsp:nvSpPr>
        <dsp:cNvPr id="0" name=""/>
        <dsp:cNvSpPr/>
      </dsp:nvSpPr>
      <dsp:spPr>
        <a:xfrm>
          <a:off x="777681" y="3589001"/>
          <a:ext cx="621944" cy="14074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00" kern="1200"/>
            <a:t>ОТДЕЛ ЭКОЛОГИЧЕСКОЙ БЕЗОПАСНОСТИ</a:t>
          </a:r>
        </a:p>
      </dsp:txBody>
      <dsp:txXfrm>
        <a:off x="795897" y="3607217"/>
        <a:ext cx="585512" cy="1371051"/>
      </dsp:txXfrm>
    </dsp:sp>
    <dsp:sp modelId="{6951BCD5-CE1E-4A87-9C95-DF9570B1A8E8}">
      <dsp:nvSpPr>
        <dsp:cNvPr id="0" name=""/>
        <dsp:cNvSpPr/>
      </dsp:nvSpPr>
      <dsp:spPr>
        <a:xfrm>
          <a:off x="1469509" y="3522612"/>
          <a:ext cx="621944" cy="14074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E676517-1A5E-41E0-87F1-F64311BAE093}">
      <dsp:nvSpPr>
        <dsp:cNvPr id="0" name=""/>
        <dsp:cNvSpPr/>
      </dsp:nvSpPr>
      <dsp:spPr>
        <a:xfrm>
          <a:off x="1539392" y="3589001"/>
          <a:ext cx="621944" cy="14074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00" kern="1200"/>
            <a:t>ДЕПАРТАМЕНТ ПО КОНТРОЛЮ КАЧЕСТВА</a:t>
          </a:r>
        </a:p>
      </dsp:txBody>
      <dsp:txXfrm>
        <a:off x="1557608" y="3607217"/>
        <a:ext cx="585512" cy="1371051"/>
      </dsp:txXfrm>
    </dsp:sp>
    <dsp:sp modelId="{6436E8AD-532A-4995-8F64-B280CCAE1F51}">
      <dsp:nvSpPr>
        <dsp:cNvPr id="0" name=""/>
        <dsp:cNvSpPr/>
      </dsp:nvSpPr>
      <dsp:spPr>
        <a:xfrm>
          <a:off x="2231219" y="3522612"/>
          <a:ext cx="621944" cy="14074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CB46D0C-D1AE-4C08-8339-DC4D1ACD9802}">
      <dsp:nvSpPr>
        <dsp:cNvPr id="0" name=""/>
        <dsp:cNvSpPr/>
      </dsp:nvSpPr>
      <dsp:spPr>
        <a:xfrm>
          <a:off x="2301102" y="3589001"/>
          <a:ext cx="621944" cy="14074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00" kern="1200"/>
            <a:t>ОТДЕЛ ПО СЕРТИФИКАЦИИ И МЕНЕДЖМЕНТУ КАЧЕСТВА</a:t>
          </a:r>
        </a:p>
      </dsp:txBody>
      <dsp:txXfrm>
        <a:off x="2319318" y="3607217"/>
        <a:ext cx="585512" cy="1371051"/>
      </dsp:txXfrm>
    </dsp:sp>
    <dsp:sp modelId="{E7A63315-5002-4707-B8E1-D958AD3257AA}">
      <dsp:nvSpPr>
        <dsp:cNvPr id="0" name=""/>
        <dsp:cNvSpPr/>
      </dsp:nvSpPr>
      <dsp:spPr>
        <a:xfrm>
          <a:off x="2992930" y="3522612"/>
          <a:ext cx="621944" cy="14074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879CB2C-69E7-4B67-95CB-3943A9D5FE22}">
      <dsp:nvSpPr>
        <dsp:cNvPr id="0" name=""/>
        <dsp:cNvSpPr/>
      </dsp:nvSpPr>
      <dsp:spPr>
        <a:xfrm>
          <a:off x="3062812" y="3589001"/>
          <a:ext cx="621944" cy="14074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00" kern="1200"/>
            <a:t>СЛУЖБА ПО ОБЕСПЕЧЕНИЮ РЕМОНТНО ПРОДУКЦИЕЙ</a:t>
          </a:r>
        </a:p>
      </dsp:txBody>
      <dsp:txXfrm>
        <a:off x="3081028" y="3607217"/>
        <a:ext cx="585512" cy="1371051"/>
      </dsp:txXfrm>
    </dsp:sp>
    <dsp:sp modelId="{2FF7FFA6-ADAA-46A6-8CBB-8824D1817A52}">
      <dsp:nvSpPr>
        <dsp:cNvPr id="0" name=""/>
        <dsp:cNvSpPr/>
      </dsp:nvSpPr>
      <dsp:spPr>
        <a:xfrm>
          <a:off x="3754640" y="3522612"/>
          <a:ext cx="621944" cy="14074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0B5F1CF-4345-46F1-A57F-186B1D34D940}">
      <dsp:nvSpPr>
        <dsp:cNvPr id="0" name=""/>
        <dsp:cNvSpPr/>
      </dsp:nvSpPr>
      <dsp:spPr>
        <a:xfrm>
          <a:off x="3824523" y="3589001"/>
          <a:ext cx="621944" cy="14074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00" kern="1200"/>
            <a:t>ДЕПАРТАМЕНТ ИНВЕСТИЦИОННОГО ПЛАНИРОВАНИЯ, КАПИТАЛЬНОГО СТРОИТЕЛЬСТВА И РЕКОНСТРУКЦИИ</a:t>
          </a:r>
        </a:p>
      </dsp:txBody>
      <dsp:txXfrm>
        <a:off x="3842739" y="3607217"/>
        <a:ext cx="585512" cy="1371051"/>
      </dsp:txXfrm>
    </dsp:sp>
    <dsp:sp modelId="{F5B5B8A4-F3A1-4DAD-98A4-44B76032F893}">
      <dsp:nvSpPr>
        <dsp:cNvPr id="0" name=""/>
        <dsp:cNvSpPr/>
      </dsp:nvSpPr>
      <dsp:spPr>
        <a:xfrm>
          <a:off x="4516351" y="3522612"/>
          <a:ext cx="621944" cy="14074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D57BE96-8AB7-46DA-80E8-7BEF5215BC2C}">
      <dsp:nvSpPr>
        <dsp:cNvPr id="0" name=""/>
        <dsp:cNvSpPr/>
      </dsp:nvSpPr>
      <dsp:spPr>
        <a:xfrm>
          <a:off x="4586233" y="3589001"/>
          <a:ext cx="621944" cy="14074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00" kern="1200"/>
            <a:t>ДЕПАРТАМЕНТ ТЕХНИЧЕСКОГО РАЗВИТИЯ</a:t>
          </a:r>
        </a:p>
      </dsp:txBody>
      <dsp:txXfrm>
        <a:off x="4604449" y="3607217"/>
        <a:ext cx="585512" cy="1371051"/>
      </dsp:txXfrm>
    </dsp:sp>
    <dsp:sp modelId="{F9B5337E-7674-4F20-9488-7FAC5BC135F1}">
      <dsp:nvSpPr>
        <dsp:cNvPr id="0" name=""/>
        <dsp:cNvSpPr/>
      </dsp:nvSpPr>
      <dsp:spPr>
        <a:xfrm>
          <a:off x="5278061" y="3522612"/>
          <a:ext cx="621944" cy="14074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4914278-84CB-4B0F-92F7-BF338A19477F}">
      <dsp:nvSpPr>
        <dsp:cNvPr id="0" name=""/>
        <dsp:cNvSpPr/>
      </dsp:nvSpPr>
      <dsp:spPr>
        <a:xfrm>
          <a:off x="5347944" y="3589001"/>
          <a:ext cx="621944" cy="14074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00" kern="1200"/>
            <a:t>ПРОИЗВОДСТВЕННАЯ СЛУЖБА</a:t>
          </a:r>
        </a:p>
      </dsp:txBody>
      <dsp:txXfrm>
        <a:off x="5366160" y="3607217"/>
        <a:ext cx="585512" cy="1371051"/>
      </dsp:txXfrm>
    </dsp:sp>
    <dsp:sp modelId="{F7756001-C09A-4AA6-A1E0-813B60625740}">
      <dsp:nvSpPr>
        <dsp:cNvPr id="0" name=""/>
        <dsp:cNvSpPr/>
      </dsp:nvSpPr>
      <dsp:spPr>
        <a:xfrm>
          <a:off x="3490498" y="2125886"/>
          <a:ext cx="735595" cy="7846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B96AA4D-024C-4524-AEF9-759B01288E59}">
      <dsp:nvSpPr>
        <dsp:cNvPr id="0" name=""/>
        <dsp:cNvSpPr/>
      </dsp:nvSpPr>
      <dsp:spPr>
        <a:xfrm>
          <a:off x="3560381" y="2192274"/>
          <a:ext cx="735595" cy="7846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00" kern="1200"/>
            <a:t>УПРАВЛЕНИЕ ПО РАБОТЕ С ПЕРСОНАЛОМ</a:t>
          </a:r>
        </a:p>
      </dsp:txBody>
      <dsp:txXfrm>
        <a:off x="3581926" y="2213819"/>
        <a:ext cx="692505" cy="741544"/>
      </dsp:txXfrm>
    </dsp:sp>
    <dsp:sp modelId="{DE37914E-96FD-4BD4-B1F5-461CF4B924A2}">
      <dsp:nvSpPr>
        <dsp:cNvPr id="0" name=""/>
        <dsp:cNvSpPr/>
      </dsp:nvSpPr>
      <dsp:spPr>
        <a:xfrm>
          <a:off x="4365859" y="2125886"/>
          <a:ext cx="735595" cy="7846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FB90E47-BC92-4860-B24F-F32145106B2E}">
      <dsp:nvSpPr>
        <dsp:cNvPr id="0" name=""/>
        <dsp:cNvSpPr/>
      </dsp:nvSpPr>
      <dsp:spPr>
        <a:xfrm>
          <a:off x="4435742" y="2192274"/>
          <a:ext cx="735595" cy="7846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00" kern="1200"/>
            <a:t>УПРАВЛЕНИЕ КОРПОРАТИВНОЙ БЕЗОПАСНОСТИ</a:t>
          </a:r>
        </a:p>
      </dsp:txBody>
      <dsp:txXfrm>
        <a:off x="4457287" y="2213819"/>
        <a:ext cx="692505" cy="741544"/>
      </dsp:txXfrm>
    </dsp:sp>
    <dsp:sp modelId="{45F7220B-7423-4A57-BBB6-75A9D86719C4}">
      <dsp:nvSpPr>
        <dsp:cNvPr id="0" name=""/>
        <dsp:cNvSpPr/>
      </dsp:nvSpPr>
      <dsp:spPr>
        <a:xfrm>
          <a:off x="6369057" y="2125882"/>
          <a:ext cx="735595" cy="7846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6E4628A-C7F5-4A1E-8BDC-420CBC601472}">
      <dsp:nvSpPr>
        <dsp:cNvPr id="0" name=""/>
        <dsp:cNvSpPr/>
      </dsp:nvSpPr>
      <dsp:spPr>
        <a:xfrm>
          <a:off x="6438940" y="2192270"/>
          <a:ext cx="735595" cy="7846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00" kern="1200" dirty="0" smtClean="0"/>
            <a:t>ДЕПАРТАМЕНТ </a:t>
          </a:r>
          <a:r>
            <a:rPr lang="ru-RU" sz="600" kern="1200" dirty="0"/>
            <a:t>ВНЕШНИХ И ВНУТРЕННИХ КОММУНИКАЦИЙ</a:t>
          </a:r>
        </a:p>
      </dsp:txBody>
      <dsp:txXfrm>
        <a:off x="6460485" y="2213815"/>
        <a:ext cx="692505" cy="741544"/>
      </dsp:txXfrm>
    </dsp:sp>
    <dsp:sp modelId="{51DEC6DA-8160-4898-B02A-DB0C7BDAE06D}">
      <dsp:nvSpPr>
        <dsp:cNvPr id="0" name=""/>
        <dsp:cNvSpPr/>
      </dsp:nvSpPr>
      <dsp:spPr>
        <a:xfrm>
          <a:off x="7294312" y="2125886"/>
          <a:ext cx="735595" cy="7846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7324BFD-C41A-466D-8D79-F77192CD89C9}">
      <dsp:nvSpPr>
        <dsp:cNvPr id="0" name=""/>
        <dsp:cNvSpPr/>
      </dsp:nvSpPr>
      <dsp:spPr>
        <a:xfrm>
          <a:off x="7364195" y="2192274"/>
          <a:ext cx="735595" cy="7846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00" kern="1200"/>
            <a:t>УПРАВЛЕНИЕ ИНФОРМАЦИОННЫХ ТЕХНОЛОГИЙ</a:t>
          </a:r>
        </a:p>
      </dsp:txBody>
      <dsp:txXfrm>
        <a:off x="7385740" y="2213819"/>
        <a:ext cx="692505" cy="741544"/>
      </dsp:txXfrm>
    </dsp:sp>
    <dsp:sp modelId="{3ED74F06-0463-49E2-B76C-6E22F8DDFD9A}">
      <dsp:nvSpPr>
        <dsp:cNvPr id="0" name=""/>
        <dsp:cNvSpPr/>
      </dsp:nvSpPr>
      <dsp:spPr>
        <a:xfrm>
          <a:off x="8746554" y="2127831"/>
          <a:ext cx="735595" cy="7846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FD73DE5-C2EB-4538-B910-61CC7718FFAE}">
      <dsp:nvSpPr>
        <dsp:cNvPr id="0" name=""/>
        <dsp:cNvSpPr/>
      </dsp:nvSpPr>
      <dsp:spPr>
        <a:xfrm>
          <a:off x="8816436" y="2194219"/>
          <a:ext cx="735595" cy="784634"/>
        </a:xfrm>
        <a:prstGeom prst="roundRect">
          <a:avLst>
            <a:gd name="adj" fmla="val 10000"/>
          </a:avLst>
        </a:prstGeom>
        <a:solidFill>
          <a:srgbClr val="FF0000">
            <a:alpha val="90000"/>
          </a:srgb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00" kern="1200"/>
            <a:t>УПРАВЛЕНИЕ КОММЕРЧЕСКОЙ ДЕЯТЕЛЬНОСТИ</a:t>
          </a:r>
        </a:p>
      </dsp:txBody>
      <dsp:txXfrm>
        <a:off x="8837981" y="2215764"/>
        <a:ext cx="692505" cy="741544"/>
      </dsp:txXfrm>
    </dsp:sp>
    <dsp:sp modelId="{B45039B1-EA33-4697-940A-E5B1A24A0EEE}">
      <dsp:nvSpPr>
        <dsp:cNvPr id="0" name=""/>
        <dsp:cNvSpPr/>
      </dsp:nvSpPr>
      <dsp:spPr>
        <a:xfrm>
          <a:off x="7668108" y="3387913"/>
          <a:ext cx="618196" cy="873612"/>
        </a:xfrm>
        <a:prstGeom prst="roundRect">
          <a:avLst>
            <a:gd name="adj" fmla="val 10000"/>
          </a:avLst>
        </a:prstGeom>
        <a:solidFill>
          <a:schemeClr val="bg2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D348B5B-5205-40A4-A371-F4180E61768B}">
      <dsp:nvSpPr>
        <dsp:cNvPr id="0" name=""/>
        <dsp:cNvSpPr/>
      </dsp:nvSpPr>
      <dsp:spPr>
        <a:xfrm>
          <a:off x="7737991" y="3454302"/>
          <a:ext cx="618196" cy="873612"/>
        </a:xfrm>
        <a:prstGeom prst="roundRect">
          <a:avLst>
            <a:gd name="adj" fmla="val 10000"/>
          </a:avLst>
        </a:prstGeom>
        <a:solidFill>
          <a:srgbClr val="FF0000"/>
        </a:solidFill>
        <a:ln w="635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00" kern="1200"/>
            <a:t>ДЕПАРТАМЕНТ ЛОГИСТИКИ ЗАКУПОК</a:t>
          </a:r>
        </a:p>
      </dsp:txBody>
      <dsp:txXfrm>
        <a:off x="7756097" y="3472408"/>
        <a:ext cx="581984" cy="837400"/>
      </dsp:txXfrm>
    </dsp:sp>
    <dsp:sp modelId="{6484B412-3E5D-4AE5-9653-EDBBFF17C059}">
      <dsp:nvSpPr>
        <dsp:cNvPr id="0" name=""/>
        <dsp:cNvSpPr/>
      </dsp:nvSpPr>
      <dsp:spPr>
        <a:xfrm>
          <a:off x="8205053" y="4532878"/>
          <a:ext cx="628945" cy="3993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F1D7E3C-39B8-4572-B677-095141CF4158}">
      <dsp:nvSpPr>
        <dsp:cNvPr id="0" name=""/>
        <dsp:cNvSpPr/>
      </dsp:nvSpPr>
      <dsp:spPr>
        <a:xfrm>
          <a:off x="8274936" y="4599267"/>
          <a:ext cx="628945" cy="3993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00" kern="1200"/>
            <a:t>ОТДЕЛ СКЛАДСКОГО ОБЕСПЕЧЕНИЯ</a:t>
          </a:r>
        </a:p>
      </dsp:txBody>
      <dsp:txXfrm>
        <a:off x="8286633" y="4610964"/>
        <a:ext cx="605551" cy="375986"/>
      </dsp:txXfrm>
    </dsp:sp>
    <dsp:sp modelId="{7B2FEC02-27A9-4591-A053-F2B7289B61F8}">
      <dsp:nvSpPr>
        <dsp:cNvPr id="0" name=""/>
        <dsp:cNvSpPr/>
      </dsp:nvSpPr>
      <dsp:spPr>
        <a:xfrm>
          <a:off x="7346740" y="4524807"/>
          <a:ext cx="628945" cy="3993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1D324D5-CEFD-4DF7-8DE8-1ACC421C7304}">
      <dsp:nvSpPr>
        <dsp:cNvPr id="0" name=""/>
        <dsp:cNvSpPr/>
      </dsp:nvSpPr>
      <dsp:spPr>
        <a:xfrm>
          <a:off x="7416622" y="4591195"/>
          <a:ext cx="628945" cy="399380"/>
        </a:xfrm>
        <a:prstGeom prst="roundRect">
          <a:avLst>
            <a:gd name="adj" fmla="val 10000"/>
          </a:avLst>
        </a:prstGeom>
        <a:solidFill>
          <a:srgbClr val="FF0000">
            <a:alpha val="90000"/>
          </a:srgb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00" kern="1200"/>
            <a:t>ОТДЕЛ ОРГАНИЗАЦИИ ДОСТАВКИ</a:t>
          </a:r>
        </a:p>
      </dsp:txBody>
      <dsp:txXfrm>
        <a:off x="7428319" y="4602892"/>
        <a:ext cx="605551" cy="375986"/>
      </dsp:txXfrm>
    </dsp:sp>
    <dsp:sp modelId="{451F09AD-F366-4787-8FC6-54725B0D6BA9}">
      <dsp:nvSpPr>
        <dsp:cNvPr id="0" name=""/>
        <dsp:cNvSpPr/>
      </dsp:nvSpPr>
      <dsp:spPr>
        <a:xfrm>
          <a:off x="9933066" y="3380333"/>
          <a:ext cx="618196" cy="8736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1186432-C087-4E8B-880B-B68717476DA3}">
      <dsp:nvSpPr>
        <dsp:cNvPr id="0" name=""/>
        <dsp:cNvSpPr/>
      </dsp:nvSpPr>
      <dsp:spPr>
        <a:xfrm>
          <a:off x="10002949" y="3446721"/>
          <a:ext cx="618196" cy="8736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00" kern="1200"/>
            <a:t>ОТДЕЛ ПЛАНИРОВАНИЯ И АНАЛИЗА КОММЕРЧЕСКОЙ ДЕЯТЕЛЬНОСТИ</a:t>
          </a:r>
        </a:p>
      </dsp:txBody>
      <dsp:txXfrm>
        <a:off x="10021055" y="3464827"/>
        <a:ext cx="581984" cy="837400"/>
      </dsp:txXfrm>
    </dsp:sp>
    <dsp:sp modelId="{D2269576-9472-416E-A7DB-2CEE2855995D}">
      <dsp:nvSpPr>
        <dsp:cNvPr id="0" name=""/>
        <dsp:cNvSpPr/>
      </dsp:nvSpPr>
      <dsp:spPr>
        <a:xfrm>
          <a:off x="6907654" y="3380097"/>
          <a:ext cx="618196" cy="8736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E6AC002-9946-4F0A-8F29-3191964A2824}">
      <dsp:nvSpPr>
        <dsp:cNvPr id="0" name=""/>
        <dsp:cNvSpPr/>
      </dsp:nvSpPr>
      <dsp:spPr>
        <a:xfrm>
          <a:off x="6977537" y="3446486"/>
          <a:ext cx="618196" cy="873612"/>
        </a:xfrm>
        <a:prstGeom prst="roundRect">
          <a:avLst>
            <a:gd name="adj" fmla="val 10000"/>
          </a:avLst>
        </a:prstGeom>
        <a:solidFill>
          <a:srgbClr val="FF0000"/>
        </a:solidFill>
        <a:ln w="635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00" kern="1200"/>
            <a:t>ДЕПАРТАМЕНТ ЗАКУПОК</a:t>
          </a:r>
        </a:p>
      </dsp:txBody>
      <dsp:txXfrm>
        <a:off x="6995643" y="3464592"/>
        <a:ext cx="581984" cy="837400"/>
      </dsp:txXfrm>
    </dsp:sp>
    <dsp:sp modelId="{B7CBD25C-4A6B-421F-A626-779F67097CA3}">
      <dsp:nvSpPr>
        <dsp:cNvPr id="0" name=""/>
        <dsp:cNvSpPr/>
      </dsp:nvSpPr>
      <dsp:spPr>
        <a:xfrm>
          <a:off x="6365247" y="4546904"/>
          <a:ext cx="628945" cy="3993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B093B81-BB20-4622-93EC-EEB835647676}">
      <dsp:nvSpPr>
        <dsp:cNvPr id="0" name=""/>
        <dsp:cNvSpPr/>
      </dsp:nvSpPr>
      <dsp:spPr>
        <a:xfrm>
          <a:off x="6435130" y="4613293"/>
          <a:ext cx="628945" cy="399380"/>
        </a:xfrm>
        <a:prstGeom prst="roundRect">
          <a:avLst>
            <a:gd name="adj" fmla="val 10000"/>
          </a:avLst>
        </a:prstGeom>
        <a:solidFill>
          <a:srgbClr val="FF0000">
            <a:alpha val="90000"/>
          </a:srgb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00" kern="1200" dirty="0"/>
            <a:t>ОТДЕЛ ЗАКУПОК СЫРЬЯ И МАТЕРИАЛОВ</a:t>
          </a:r>
        </a:p>
      </dsp:txBody>
      <dsp:txXfrm>
        <a:off x="6446827" y="4624990"/>
        <a:ext cx="605551" cy="375986"/>
      </dsp:txXfrm>
    </dsp:sp>
    <dsp:sp modelId="{32CD1134-8C6A-4310-B6B1-14639B67BE1F}">
      <dsp:nvSpPr>
        <dsp:cNvPr id="0" name=""/>
        <dsp:cNvSpPr/>
      </dsp:nvSpPr>
      <dsp:spPr>
        <a:xfrm>
          <a:off x="6363135" y="5136230"/>
          <a:ext cx="628945" cy="3993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1FCC0BD-FCDA-4F7B-9185-AD04B80B67FA}">
      <dsp:nvSpPr>
        <dsp:cNvPr id="0" name=""/>
        <dsp:cNvSpPr/>
      </dsp:nvSpPr>
      <dsp:spPr>
        <a:xfrm>
          <a:off x="6433018" y="5202618"/>
          <a:ext cx="628945" cy="399380"/>
        </a:xfrm>
        <a:prstGeom prst="roundRect">
          <a:avLst>
            <a:gd name="adj" fmla="val 10000"/>
          </a:avLst>
        </a:prstGeom>
        <a:solidFill>
          <a:schemeClr val="bg1">
            <a:alpha val="9000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00" kern="1200" dirty="0"/>
            <a:t>ОТДЕЛ ЗАКУПОК ОБОРУДОВАНИЯ</a:t>
          </a:r>
        </a:p>
      </dsp:txBody>
      <dsp:txXfrm>
        <a:off x="6444715" y="5214315"/>
        <a:ext cx="605551" cy="375986"/>
      </dsp:txXfrm>
    </dsp:sp>
    <dsp:sp modelId="{DB7A9991-083C-489E-9B11-CE542543A145}">
      <dsp:nvSpPr>
        <dsp:cNvPr id="0" name=""/>
        <dsp:cNvSpPr/>
      </dsp:nvSpPr>
      <dsp:spPr>
        <a:xfrm>
          <a:off x="7296982" y="5132507"/>
          <a:ext cx="628945" cy="3993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10B08C1-5DC8-4B0D-9CC3-EEEF5B657FB4}">
      <dsp:nvSpPr>
        <dsp:cNvPr id="0" name=""/>
        <dsp:cNvSpPr/>
      </dsp:nvSpPr>
      <dsp:spPr>
        <a:xfrm>
          <a:off x="7366865" y="5198896"/>
          <a:ext cx="628945" cy="3993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00" kern="1200"/>
            <a:t> ГРУППА РЕСТРУКТУРИЗАЦИИ</a:t>
          </a:r>
        </a:p>
      </dsp:txBody>
      <dsp:txXfrm>
        <a:off x="7378562" y="5210593"/>
        <a:ext cx="605551" cy="375986"/>
      </dsp:txXfrm>
    </dsp:sp>
    <dsp:sp modelId="{393BFA29-B3D1-44C9-9BE7-8B2DD8E2F66B}">
      <dsp:nvSpPr>
        <dsp:cNvPr id="0" name=""/>
        <dsp:cNvSpPr/>
      </dsp:nvSpPr>
      <dsp:spPr>
        <a:xfrm>
          <a:off x="8394903" y="3376123"/>
          <a:ext cx="618196" cy="8736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CA604EA-746D-47CD-A8EB-EE10050F1B33}">
      <dsp:nvSpPr>
        <dsp:cNvPr id="0" name=""/>
        <dsp:cNvSpPr/>
      </dsp:nvSpPr>
      <dsp:spPr>
        <a:xfrm>
          <a:off x="8464786" y="3442512"/>
          <a:ext cx="618196" cy="873612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00" kern="1200"/>
            <a:t>ДЕПАРТАМЕНТ ПРОДАЖ</a:t>
          </a:r>
        </a:p>
      </dsp:txBody>
      <dsp:txXfrm>
        <a:off x="8482892" y="3460618"/>
        <a:ext cx="581984" cy="837400"/>
      </dsp:txXfrm>
    </dsp:sp>
    <dsp:sp modelId="{2E2926DF-A733-44A3-A625-8D2C74DF4D0B}">
      <dsp:nvSpPr>
        <dsp:cNvPr id="0" name=""/>
        <dsp:cNvSpPr/>
      </dsp:nvSpPr>
      <dsp:spPr>
        <a:xfrm>
          <a:off x="9174570" y="3390385"/>
          <a:ext cx="618196" cy="8736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96EE17B-80F5-4257-B591-F80A2EE86C46}">
      <dsp:nvSpPr>
        <dsp:cNvPr id="0" name=""/>
        <dsp:cNvSpPr/>
      </dsp:nvSpPr>
      <dsp:spPr>
        <a:xfrm>
          <a:off x="9244452" y="3456774"/>
          <a:ext cx="618196" cy="8736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00" kern="1200"/>
            <a:t>ДЕПАРТАМЕНТ ЛОГИСТИКИ ГОТОВОЙ ПРОДУКЦИИ</a:t>
          </a:r>
        </a:p>
      </dsp:txBody>
      <dsp:txXfrm>
        <a:off x="9262558" y="3474880"/>
        <a:ext cx="581984" cy="837400"/>
      </dsp:txXfrm>
    </dsp:sp>
    <dsp:sp modelId="{52A52830-9C65-4937-8064-F8D714F67FFA}">
      <dsp:nvSpPr>
        <dsp:cNvPr id="0" name=""/>
        <dsp:cNvSpPr/>
      </dsp:nvSpPr>
      <dsp:spPr>
        <a:xfrm>
          <a:off x="5517463" y="2133921"/>
          <a:ext cx="735595" cy="7846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BC58407-4E08-4C51-A857-16C9B7EB1329}">
      <dsp:nvSpPr>
        <dsp:cNvPr id="0" name=""/>
        <dsp:cNvSpPr/>
      </dsp:nvSpPr>
      <dsp:spPr>
        <a:xfrm>
          <a:off x="5587346" y="2200310"/>
          <a:ext cx="735595" cy="7846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00" kern="1200" dirty="0" smtClean="0"/>
            <a:t>ДЕПАРТАМЕНТ </a:t>
          </a:r>
          <a:r>
            <a:rPr lang="ru-RU" sz="600" kern="1200" dirty="0"/>
            <a:t>АДМИНИСТРАТИВНО-ХОЗЯЙСТВЕННОГО ОБЕСПЕЧЕНИЯ</a:t>
          </a:r>
        </a:p>
      </dsp:txBody>
      <dsp:txXfrm>
        <a:off x="5608891" y="2221855"/>
        <a:ext cx="692505" cy="7415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152A0E-E828-4CFA-953D-97B03133ED8B}" type="datetimeFigureOut">
              <a:rPr lang="ru-RU" smtClean="0"/>
              <a:pPr/>
              <a:t>18.05.2022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509D1B-C35A-4348-9953-A5940E9B5E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9787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B4D38-0B31-43E8-8034-F057843BD327}" type="datetime1">
              <a:rPr lang="ru-RU" smtClean="0"/>
              <a:pPr/>
              <a:t>18.05.2022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0CA94-6F82-4CAC-8C5F-DEECE88A49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2825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96E53-ACA9-41B6-B94C-9F163E5DFB09}" type="datetime1">
              <a:rPr lang="ru-RU" smtClean="0"/>
              <a:pPr/>
              <a:t>18.05.2022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0CA94-6F82-4CAC-8C5F-DEECE88A49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1821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C91DA-A73C-4781-95B9-3F2E94F2C5EF}" type="datetime1">
              <a:rPr lang="ru-RU" smtClean="0"/>
              <a:pPr/>
              <a:t>18.05.2022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0CA94-6F82-4CAC-8C5F-DEECE88A49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7878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57057-274E-4633-A8C6-AE7715A95F46}" type="datetime1">
              <a:rPr lang="ru-RU" smtClean="0"/>
              <a:pPr/>
              <a:t>18.05.2022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0CA94-6F82-4CAC-8C5F-DEECE88A49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5769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73F99-81B7-4992-9CF0-73A20D9F2318}" type="datetime1">
              <a:rPr lang="ru-RU" smtClean="0"/>
              <a:pPr/>
              <a:t>18.05.2022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0CA94-6F82-4CAC-8C5F-DEECE88A49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6524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265F1-E7FD-41B8-BCAF-8849314B98F4}" type="datetime1">
              <a:rPr lang="ru-RU" smtClean="0"/>
              <a:pPr/>
              <a:t>18.05.2022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0CA94-6F82-4CAC-8C5F-DEECE88A49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2618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A2AA2-ED8F-4FA6-9400-F650A7E02B97}" type="datetime1">
              <a:rPr lang="ru-RU" smtClean="0"/>
              <a:pPr/>
              <a:t>18.05.2022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0CA94-6F82-4CAC-8C5F-DEECE88A49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6837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23FD3-105B-497E-982F-4BD104BF6E2E}" type="datetime1">
              <a:rPr lang="ru-RU" smtClean="0"/>
              <a:pPr/>
              <a:t>18.05.2022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0CA94-6F82-4CAC-8C5F-DEECE88A49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2871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8CF2A-B94F-437F-A424-7CAA8FC2C503}" type="datetime1">
              <a:rPr lang="ru-RU" smtClean="0"/>
              <a:pPr/>
              <a:t>18.05.2022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0CA94-6F82-4CAC-8C5F-DEECE88A49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7514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93BD0-39D4-4BDA-A811-1765FECE96FD}" type="datetime1">
              <a:rPr lang="ru-RU" smtClean="0"/>
              <a:pPr/>
              <a:t>18.05.2022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0CA94-6F82-4CAC-8C5F-DEECE88A49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8796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A462C-17B6-485B-AB46-842437F4A072}" type="datetime1">
              <a:rPr lang="ru-RU" smtClean="0"/>
              <a:pPr/>
              <a:t>18.05.2022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0CA94-6F82-4CAC-8C5F-DEECE88A49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9529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B8B06F-1DB9-426B-86E5-99F245E5DBA8}" type="datetime1">
              <a:rPr lang="ru-RU" smtClean="0"/>
              <a:pPr/>
              <a:t>18.05.2022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F0CA94-6F82-4CAC-8C5F-DEECE88A49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5606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base.garant.ru/70643464/c97cd9b59d97ee89f8842c374b081d6f/#block_100000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4.emf"/><Relationship Id="rId4" Type="http://schemas.openxmlformats.org/officeDocument/2006/relationships/oleObject" Target="../embeddings/oleObject1.bin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7967933" y="4560323"/>
            <a:ext cx="3962400" cy="1796027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latin typeface="Arial Narrow" panose="020B0606020202030204" pitchFamily="34" charset="0"/>
              </a:rPr>
              <a:t>Автор работы:</a:t>
            </a:r>
            <a:r>
              <a:rPr lang="ru-RU" sz="2400" dirty="0" smtClean="0">
                <a:latin typeface="Arial Narrow" panose="020B0606020202030204" pitchFamily="34" charset="0"/>
              </a:rPr>
              <a:t/>
            </a:r>
            <a:br>
              <a:rPr lang="ru-RU" sz="2400" dirty="0" smtClean="0">
                <a:latin typeface="Arial Narrow" panose="020B0606020202030204" pitchFamily="34" charset="0"/>
              </a:rPr>
            </a:br>
            <a:r>
              <a:rPr lang="ru-RU" sz="2400" dirty="0" err="1" smtClean="0">
                <a:latin typeface="Arial Narrow" panose="020B0606020202030204" pitchFamily="34" charset="0"/>
              </a:rPr>
              <a:t>Кунец</a:t>
            </a:r>
            <a:r>
              <a:rPr lang="ru-RU" sz="2400" dirty="0" smtClean="0">
                <a:latin typeface="Arial Narrow" panose="020B0606020202030204" pitchFamily="34" charset="0"/>
              </a:rPr>
              <a:t> Александр Андреевич</a:t>
            </a:r>
            <a:br>
              <a:rPr lang="ru-RU" sz="2400" dirty="0" smtClean="0">
                <a:latin typeface="Arial Narrow" panose="020B0606020202030204" pitchFamily="34" charset="0"/>
              </a:rPr>
            </a:br>
            <a:r>
              <a:rPr lang="ru-RU" sz="2400" dirty="0" smtClean="0">
                <a:latin typeface="Arial Narrow" panose="020B0606020202030204" pitchFamily="34" charset="0"/>
              </a:rPr>
              <a:t/>
            </a:r>
            <a:br>
              <a:rPr lang="ru-RU" sz="2400" dirty="0" smtClean="0">
                <a:latin typeface="Arial Narrow" panose="020B0606020202030204" pitchFamily="34" charset="0"/>
              </a:rPr>
            </a:br>
            <a:r>
              <a:rPr lang="ru-RU" sz="2400" b="1" dirty="0" smtClean="0">
                <a:latin typeface="Arial Narrow" panose="020B0606020202030204" pitchFamily="34" charset="0"/>
              </a:rPr>
              <a:t>Руководитель работы:</a:t>
            </a:r>
            <a:br>
              <a:rPr lang="ru-RU" sz="2400" b="1" dirty="0" smtClean="0">
                <a:latin typeface="Arial Narrow" panose="020B0606020202030204" pitchFamily="34" charset="0"/>
              </a:rPr>
            </a:br>
            <a:r>
              <a:rPr lang="ru-RU" sz="2400" dirty="0">
                <a:latin typeface="Arial Narrow" panose="020B0606020202030204" pitchFamily="34" charset="0"/>
              </a:rPr>
              <a:t>кандидат технических наук, доцент </a:t>
            </a:r>
            <a:br>
              <a:rPr lang="ru-RU" sz="2400" dirty="0">
                <a:latin typeface="Arial Narrow" panose="020B0606020202030204" pitchFamily="34" charset="0"/>
              </a:rPr>
            </a:br>
            <a:r>
              <a:rPr lang="ru-RU" sz="2400" dirty="0" err="1" smtClean="0">
                <a:latin typeface="Arial Narrow" panose="020B0606020202030204" pitchFamily="34" charset="0"/>
              </a:rPr>
              <a:t>Буторина</a:t>
            </a:r>
            <a:r>
              <a:rPr lang="ru-RU" sz="2400" dirty="0" smtClean="0">
                <a:latin typeface="Arial Narrow" panose="020B0606020202030204" pitchFamily="34" charset="0"/>
              </a:rPr>
              <a:t> </a:t>
            </a:r>
            <a:r>
              <a:rPr lang="ru-RU" sz="2400" dirty="0">
                <a:latin typeface="Arial Narrow" panose="020B0606020202030204" pitchFamily="34" charset="0"/>
              </a:rPr>
              <a:t>Ольга </a:t>
            </a:r>
            <a:r>
              <a:rPr lang="ru-RU" sz="2400" dirty="0" smtClean="0">
                <a:latin typeface="Arial Narrow" panose="020B0606020202030204" pitchFamily="34" charset="0"/>
              </a:rPr>
              <a:t>Сергеевна</a:t>
            </a:r>
            <a:endParaRPr lang="ru-RU" sz="2400" dirty="0">
              <a:latin typeface="Arial Narrow" panose="020B0606020202030204" pitchFamily="34" charset="0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0CA94-6F82-4CAC-8C5F-DEECE88A49F5}" type="slidenum">
              <a:rPr lang="ru-RU" smtClean="0">
                <a:solidFill>
                  <a:schemeClr val="bg1"/>
                </a:solidFill>
              </a:rPr>
              <a:pPr/>
              <a:t>1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310551" y="2678354"/>
            <a:ext cx="11619782" cy="13928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2000" dirty="0"/>
          </a:p>
          <a:p>
            <a:pPr algn="ctr"/>
            <a:r>
              <a:rPr lang="ru-RU" sz="12800" dirty="0" smtClean="0"/>
              <a:t>выпускная аттестационная работа</a:t>
            </a:r>
          </a:p>
          <a:p>
            <a:r>
              <a:rPr lang="ru-RU" sz="12800" dirty="0" smtClean="0"/>
              <a:t> </a:t>
            </a:r>
          </a:p>
          <a:p>
            <a:pPr algn="ctr"/>
            <a:r>
              <a:rPr lang="ru-RU" sz="1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Проектирование </a:t>
            </a:r>
            <a:r>
              <a:rPr lang="ru-RU" sz="1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организационной структуры </a:t>
            </a:r>
            <a:r>
              <a:rPr lang="ru-RU" sz="1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логистической системы ПАО «Челябинский металлургический комбинат</a:t>
            </a:r>
            <a:r>
              <a:rPr lang="ru-RU" sz="1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1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3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endParaRPr lang="ru-RU" sz="4500" dirty="0">
              <a:solidFill>
                <a:srgbClr val="C00000"/>
              </a:solidFill>
              <a:latin typeface="Arial Narrow" panose="020B0606020202030204" pitchFamily="34" charset="0"/>
            </a:endParaRPr>
          </a:p>
          <a:p>
            <a:r>
              <a:rPr lang="ru-RU" dirty="0"/>
              <a:t> </a:t>
            </a:r>
          </a:p>
          <a:p>
            <a:endParaRPr lang="ru-RU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4967315" y="6204799"/>
            <a:ext cx="2226887" cy="471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202</a:t>
            </a:r>
            <a:r>
              <a:rPr lang="ru-RU" sz="1800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2 г.</a:t>
            </a:r>
            <a:endParaRPr lang="ru-RU" sz="1800" dirty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367178" y="31028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b="1" dirty="0"/>
              <a:t>Федеральное государственное бюджетное образовательное учреждение</a:t>
            </a:r>
            <a:endParaRPr lang="ru-RU" altLang="ru-RU" dirty="0"/>
          </a:p>
          <a:p>
            <a:pPr algn="ctr">
              <a:spcBef>
                <a:spcPct val="0"/>
              </a:spcBef>
            </a:pPr>
            <a:r>
              <a:rPr lang="ru-RU" altLang="ru-RU" b="1" dirty="0"/>
              <a:t>высшего образования</a:t>
            </a:r>
            <a:endParaRPr lang="ru-RU" altLang="ru-RU" dirty="0"/>
          </a:p>
          <a:p>
            <a:pPr algn="ctr">
              <a:spcBef>
                <a:spcPct val="0"/>
              </a:spcBef>
            </a:pPr>
            <a:r>
              <a:rPr lang="ru-RU" altLang="ru-RU" b="1" dirty="0"/>
              <a:t>«РОССИЙСКАЯ АКАДЕМИЯ НАРОДНОГО ХОЗЯЙСТВА </a:t>
            </a:r>
            <a:endParaRPr lang="ru-RU" altLang="ru-RU" dirty="0"/>
          </a:p>
          <a:p>
            <a:pPr algn="ctr">
              <a:spcBef>
                <a:spcPct val="0"/>
              </a:spcBef>
            </a:pPr>
            <a:r>
              <a:rPr lang="ru-RU" altLang="ru-RU" b="1" dirty="0"/>
              <a:t>И ГОСУДАРСТВЕННОЙ СЛУЖБЫ </a:t>
            </a:r>
            <a:endParaRPr lang="ru-RU" altLang="ru-RU" dirty="0"/>
          </a:p>
          <a:p>
            <a:pPr algn="ctr">
              <a:spcBef>
                <a:spcPct val="0"/>
              </a:spcBef>
            </a:pPr>
            <a:r>
              <a:rPr lang="ru-RU" altLang="ru-RU" b="1" dirty="0"/>
              <a:t>при ПРЕЗИДЕНТЕ РОССИЙСКОЙ ФЕДЕРАЦИИ»</a:t>
            </a:r>
            <a:endParaRPr lang="ru-RU" altLang="ru-RU" dirty="0"/>
          </a:p>
          <a:p>
            <a:pPr algn="ctr">
              <a:spcBef>
                <a:spcPct val="0"/>
              </a:spcBef>
            </a:pPr>
            <a:r>
              <a:rPr lang="ru-RU" altLang="ru-RU" b="1" dirty="0"/>
              <a:t> </a:t>
            </a:r>
            <a:endParaRPr lang="ru-RU" altLang="ru-RU" dirty="0"/>
          </a:p>
          <a:p>
            <a:pPr algn="ctr">
              <a:spcBef>
                <a:spcPct val="0"/>
              </a:spcBef>
            </a:pPr>
            <a:r>
              <a:rPr lang="ru-RU" altLang="ru-RU" b="1" dirty="0"/>
              <a:t>Челябинский филиал</a:t>
            </a:r>
            <a:endParaRPr lang="ru-RU" altLang="ru-RU" dirty="0"/>
          </a:p>
        </p:txBody>
      </p:sp>
      <p:pic>
        <p:nvPicPr>
          <p:cNvPr id="9" name="Picture 4" descr="https://pp.vk.me/c623430/v623430718/47f0a/hIzFs8SlDwg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1043796" cy="987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365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4" descr="https://pp.vk.me/c623430/v623430718/47f0a/hIzFs8SlDwg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5914" y="12986"/>
            <a:ext cx="949108" cy="898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220200" y="6267450"/>
            <a:ext cx="2743200" cy="365125"/>
          </a:xfrm>
        </p:spPr>
        <p:txBody>
          <a:bodyPr/>
          <a:lstStyle/>
          <a:p>
            <a:fld id="{D4F0CA94-6F82-4CAC-8C5F-DEECE88A49F5}" type="slidenum">
              <a:rPr lang="ru-RU" sz="3600" smtClean="0"/>
              <a:pPr/>
              <a:t>10</a:t>
            </a:fld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170218" y="302465"/>
            <a:ext cx="8021782" cy="4795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5093701" y="336975"/>
            <a:ext cx="6869699" cy="5872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solidFill>
                  <a:schemeClr val="bg1"/>
                </a:solidFill>
              </a:rPr>
              <a:t>(</a:t>
            </a:r>
            <a:r>
              <a:rPr lang="en-US" dirty="0" smtClean="0">
                <a:solidFill>
                  <a:schemeClr val="bg1"/>
                </a:solidFill>
              </a:rPr>
              <a:t>SWOT</a:t>
            </a:r>
            <a:r>
              <a:rPr lang="ru-RU" dirty="0" smtClean="0">
                <a:solidFill>
                  <a:schemeClr val="bg1"/>
                </a:solidFill>
              </a:rPr>
              <a:t>-АНАЛИЗ)</a:t>
            </a:r>
            <a:endParaRPr lang="ru-RU" sz="28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29" name="Таблица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1471491"/>
              </p:ext>
            </p:extLst>
          </p:nvPr>
        </p:nvGraphicFramePr>
        <p:xfrm>
          <a:off x="530578" y="816524"/>
          <a:ext cx="10752773" cy="5827834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6077256">
                  <a:extLst>
                    <a:ext uri="{9D8B030D-6E8A-4147-A177-3AD203B41FA5}">
                      <a16:colId xmlns:a16="http://schemas.microsoft.com/office/drawing/2014/main" val="3099299622"/>
                    </a:ext>
                  </a:extLst>
                </a:gridCol>
                <a:gridCol w="4675517">
                  <a:extLst>
                    <a:ext uri="{9D8B030D-6E8A-4147-A177-3AD203B41FA5}">
                      <a16:colId xmlns:a16="http://schemas.microsoft.com/office/drawing/2014/main" val="106658775"/>
                    </a:ext>
                  </a:extLst>
                </a:gridCol>
              </a:tblGrid>
              <a:tr h="2960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Сильные</a:t>
                      </a:r>
                      <a:endParaRPr lang="ru-RU" sz="12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11" marR="3011" marT="30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Слабые</a:t>
                      </a:r>
                      <a:endParaRPr lang="ru-RU" sz="12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11" marR="3011" marT="30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0664677"/>
                  </a:ext>
                </a:extLst>
              </a:tr>
              <a:tr h="5520023">
                <a:tc>
                  <a:txBody>
                    <a:bodyPr/>
                    <a:lstStyle/>
                    <a:p>
                      <a:pPr marL="361950" indent="-228600" algn="just" fontAlgn="b">
                        <a:buAutoNum type="arabicPeriod"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Полный металлургический цикл, включающий в себя коксохимическое,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аглодоменное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сталеплавильное и прокатное производства;</a:t>
                      </a:r>
                    </a:p>
                    <a:p>
                      <a:pPr marL="361950" indent="-228600" algn="just" fontAlgn="b">
                        <a:buAutoNum type="arabicPeriod"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Наличие внутригрупповой кооперации в рамках вертикально-интегрированной структуры производства и сбыта продукции ПАО «ЧМК», начиная от добычи сырья и заканчивая собственными сбытовыми структурами;</a:t>
                      </a:r>
                    </a:p>
                    <a:p>
                      <a:pPr marL="361950" indent="-228600" algn="just" fontAlgn="b">
                        <a:buAutoNum type="arabicPeriod"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Наличие сертификата соответствия требованиям Технического регламента Таможенного союза на рельсы длиной до 100 метров;</a:t>
                      </a:r>
                    </a:p>
                    <a:p>
                      <a:pPr marL="361950" indent="-228600" algn="just" fontAlgn="b">
                        <a:buAutoNum type="arabicPeriod"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Уникальность продукции. Наличие права присваивать продукции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собственны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индекс - ЧС (челябинская сталь). Под этим индексом выпускается более 130 марок стали;</a:t>
                      </a:r>
                    </a:p>
                    <a:p>
                      <a:pPr marL="361950" indent="-228600" algn="just" fontAlgn="b">
                        <a:buAutoNum type="arabicPeriod"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 2018 года по настоящий день на комбинате функционирует система менеджмента качества, система экологического менеджмента и система менеджмента безопасности труда и охраны здоровья соответствующая требованиям международных стандартов ISO 9001:2015, ISO 14001:2015 и .OHSAS 18001:2007, что подтверждается сертификатами соответствия, выданными органом по сертификации ТЮФ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Рейнланд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;</a:t>
                      </a:r>
                    </a:p>
                    <a:p>
                      <a:pPr marL="361950" indent="-228600" algn="just" fontAlgn="b">
                        <a:buAutoNum type="arabicPeriod"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Освоение новых видов продукции (с начала пуска УРБС освоено 55 профилеразмеров двутавровой балки, 4 типа швеллеров, 3 профиля специального назначения, 4 типа рельсов, запущена новая линия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термоупрочнения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с целью улучшения качества выпускаемой продукции);</a:t>
                      </a:r>
                    </a:p>
                    <a:p>
                      <a:pPr marL="361950" indent="-228600" algn="just" fontAlgn="b">
                        <a:buAutoNum type="arabicPeriod"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Узнаваемость бренда «Мечел»;</a:t>
                      </a:r>
                    </a:p>
                    <a:p>
                      <a:pPr marL="361950" indent="-228600" algn="just" fontAlgn="b">
                        <a:buAutoNum type="arabicPeriod"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Внедряются элементы бережливого производства. Заключен договор на оказание услуг по внедрению инструментов и практик «Бережливого производства» с АНО «Центр содействия изучению международного опыта управления и организации производства «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Кайдзэн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»;</a:t>
                      </a:r>
                    </a:p>
                    <a:p>
                      <a:pPr marL="361950" indent="-228600" algn="just" fontAlgn="b">
                        <a:buAutoNum type="arabicPeriod"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Осуществляется переход на новый вид телефонной связи – IP телефонии; внедрение системы видеонаблюдения «Умный глаз», направленную на обеспечение безопасности. Это позволит в том числе, предотвратить несчастные случаи.</a:t>
                      </a:r>
                    </a:p>
                    <a:p>
                      <a:pPr marL="361950" indent="-228600" algn="just" fontAlgn="b">
                        <a:buAutoNum type="arabicPeriod"/>
                      </a:pPr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Наличие собственных социальных программ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направленных на социокультурное развитие персонала (Программа "Здоровье и отдых", "Забота", "Спорт", "Жилье");</a:t>
                      </a:r>
                    </a:p>
                    <a:p>
                      <a:pPr marL="361950" indent="-228600" algn="just" fontAlgn="b">
                        <a:buAutoNum type="arabicPeriod"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Наличие собственного учебного цента;</a:t>
                      </a:r>
                    </a:p>
                    <a:p>
                      <a:pPr marL="361950" indent="-228600" algn="just" fontAlgn="b">
                        <a:buAutoNum type="arabicPeriod"/>
                      </a:pP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11" marR="3011" marT="301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76225" indent="-190500" algn="just" fontAlgn="b">
                        <a:buAutoNum type="arabicPeriod"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Основные агрегаты импортного производства и требуют импортных оригинальных запасных частей;</a:t>
                      </a:r>
                    </a:p>
                    <a:p>
                      <a:pPr marL="276225" indent="-190500" algn="just" fontAlgn="b">
                        <a:buAutoNum type="arabicPeriod"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Материалоемкость производства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и в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ысокая зависимость себестоимости выпускаемой продукции от мировых цен на сырьё;</a:t>
                      </a:r>
                    </a:p>
                    <a:p>
                      <a:pPr marL="276225" indent="-190500" algn="just" fontAlgn="b">
                        <a:buAutoNum type="arabicPeriod"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Географическое положение (удаленность от основных производителей сырья и европейских рынков сбыта.);</a:t>
                      </a:r>
                    </a:p>
                    <a:p>
                      <a:pPr marL="276225" indent="-190500" algn="just" fontAlgn="b">
                        <a:buAutoNum type="arabicPeriod"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Изношенность основного фонда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;</a:t>
                      </a:r>
                    </a:p>
                    <a:p>
                      <a:pPr marL="276225" indent="-190500" algn="just" fontAlgn="b">
                        <a:buAutoNum type="arabicPeriod"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Необходимость отвлечения средств на экологические программы, в том числе в рамках нацпроекта "Экология" (до 2024 года инвестирует в природоохранные проекты 14,5 млрд рублей.);</a:t>
                      </a:r>
                    </a:p>
                    <a:p>
                      <a:pPr marL="276225" indent="-190500" algn="just" fontAlgn="b">
                        <a:buAutoNum type="arabicPeriod"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Громоздкие регламенты. Длительность процесса согласования решений;</a:t>
                      </a:r>
                    </a:p>
                    <a:p>
                      <a:pPr marL="276225" indent="-190500" algn="just" fontAlgn="b">
                        <a:buAutoNum type="arabicPeriod"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Утвержденная по результатам унификации организационно-штатная структура УКД не соответствует фактической организации бизнес-процессов;</a:t>
                      </a:r>
                    </a:p>
                    <a:p>
                      <a:pPr marL="276225" indent="-190500" algn="just" fontAlgn="b">
                        <a:buAutoNum type="arabicPeriod"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Тяжелые и опасные условия труда. Низкая привлекательность </a:t>
                      </a:r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профессии металлург;</a:t>
                      </a:r>
                    </a:p>
                    <a:p>
                      <a:pPr marL="276225" indent="-190500" algn="just" fontAlgn="b">
                        <a:buAutoNum type="arabicPeriod"/>
                      </a:pPr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Неустойчивое финансовое положение. Сильная </a:t>
                      </a:r>
                      <a:r>
                        <a:rPr lang="ru-RU" sz="12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закредитованность</a:t>
                      </a:r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и зависимость от привлечения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заемных средств;</a:t>
                      </a:r>
                    </a:p>
                    <a:p>
                      <a:pPr marL="276225" indent="-190500" algn="just" fontAlgn="b">
                        <a:buAutoNum type="arabicPeriod"/>
                      </a:pPr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Недостаточность сортамента продукции металлургического производства инновационных и современных продуктов;</a:t>
                      </a:r>
                    </a:p>
                    <a:p>
                      <a:pPr marL="276225" indent="-190500" algn="just" fontAlgn="b">
                        <a:buAutoNum type="arabicPeriod"/>
                      </a:pPr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Нерациональное расположение производственных цепочек на территории.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3011" marR="3011" marT="301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73943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4070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4" descr="https://pp.vk.me/c623430/v623430718/47f0a/hIzFs8SlDwg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5914" y="12986"/>
            <a:ext cx="949108" cy="898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220200" y="6267450"/>
            <a:ext cx="2743200" cy="365125"/>
          </a:xfrm>
        </p:spPr>
        <p:txBody>
          <a:bodyPr/>
          <a:lstStyle/>
          <a:p>
            <a:fld id="{D4F0CA94-6F82-4CAC-8C5F-DEECE88A49F5}" type="slidenum">
              <a:rPr lang="ru-RU" sz="3600" smtClean="0"/>
              <a:pPr/>
              <a:t>11</a:t>
            </a:fld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170218" y="302465"/>
            <a:ext cx="8021782" cy="4795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5093701" y="336975"/>
            <a:ext cx="6869699" cy="5872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solidFill>
                  <a:schemeClr val="bg1"/>
                </a:solidFill>
              </a:rPr>
              <a:t>(</a:t>
            </a:r>
            <a:r>
              <a:rPr lang="en-US" dirty="0" smtClean="0">
                <a:solidFill>
                  <a:schemeClr val="bg1"/>
                </a:solidFill>
              </a:rPr>
              <a:t>SWOT</a:t>
            </a:r>
            <a:r>
              <a:rPr lang="ru-RU" dirty="0" smtClean="0">
                <a:solidFill>
                  <a:schemeClr val="bg1"/>
                </a:solidFill>
              </a:rPr>
              <a:t>-АНАЛИЗ)</a:t>
            </a:r>
            <a:endParaRPr lang="ru-RU" sz="28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29" name="Таблица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9714595"/>
              </p:ext>
            </p:extLst>
          </p:nvPr>
        </p:nvGraphicFramePr>
        <p:xfrm>
          <a:off x="530578" y="816524"/>
          <a:ext cx="10752773" cy="5833799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6077256">
                  <a:extLst>
                    <a:ext uri="{9D8B030D-6E8A-4147-A177-3AD203B41FA5}">
                      <a16:colId xmlns:a16="http://schemas.microsoft.com/office/drawing/2014/main" val="3099299622"/>
                    </a:ext>
                  </a:extLst>
                </a:gridCol>
                <a:gridCol w="4675517">
                  <a:extLst>
                    <a:ext uri="{9D8B030D-6E8A-4147-A177-3AD203B41FA5}">
                      <a16:colId xmlns:a16="http://schemas.microsoft.com/office/drawing/2014/main" val="106658775"/>
                    </a:ext>
                  </a:extLst>
                </a:gridCol>
              </a:tblGrid>
              <a:tr h="3137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Возможности</a:t>
                      </a:r>
                      <a:endParaRPr lang="ru-RU" sz="12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11" marR="3011" marT="30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Угрозы</a:t>
                      </a:r>
                      <a:endParaRPr lang="ru-RU" sz="12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11" marR="3011" marT="30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0664677"/>
                  </a:ext>
                </a:extLst>
              </a:tr>
              <a:tr h="5520023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Увеличение спроса оборонного комплекса РФ в связи с ведением Специальной военной операции. (Увеличение объемов ГОЗ. в 2022 году федеральный центр потратит на оборону более 3,5 трлн. руб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.);</a:t>
                      </a:r>
                      <a:endParaRPr lang="ru-RU" sz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рамках Государственного плана подготовки управленческих кадров для организаций народного хозяйства Российской Федерации (Указом Президента РФ от 23 июля 1997 г. № 774) в ВУЗах Челябинской области: Челябинский филиал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РАНХиГС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ЮУРГУ, МИМ ЛИНК, реализуются программы профессиональной переподготовки управленческих кадров в области экономики и управления. (Повышение квалификации управленческого персонала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.);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рамках </a:t>
                      </a:r>
                      <a:r>
                        <a:rPr lang="ru-RU" sz="120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3"/>
                        </a:rPr>
                        <a:t>государственной программы</a:t>
                      </a:r>
                      <a:r>
                        <a:rPr lang="ru-RU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Российской Федерации "Развитие промышленности и повышение ее конкурентоспособности" (Кредитование по льготным ставкам 11% годовых. Постановления от 16 марта 2022 года №375, от 17 марта 2022 года №393, от 18 марта 2022 года №532-р, от 18 марта 2022 года №</a:t>
                      </a:r>
                      <a:r>
                        <a:rPr lang="ru-RU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534-р);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Снижение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сырьевой зависимости от сторонних поставщиков. (Увеличение самообеспеченности в ЖРС до 60% за счет внутригрупповой кооперации (запуск производства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Сиваглинского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месторождения);</a:t>
                      </a:r>
                      <a:endParaRPr lang="ru-RU" sz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Увеличение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количества бюджетных мест в ВУЗах Челябинской области (Увеличение выпускников инженерных и рабочих профессий. Привлечение молодых специалистов).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76225" indent="-190500" algn="just" fontAlgn="b">
                        <a:buAutoNum type="arabicPeriod"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Повышение уровня конкуренции на внутреннем рынке и рынках ЕАЭС;</a:t>
                      </a:r>
                    </a:p>
                    <a:p>
                      <a:pPr marL="276225" indent="-190500" algn="just" fontAlgn="b">
                        <a:buAutoNum type="arabicPeriod"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Сокращение спроса на металлопродукцию (сокращение в строительной,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автомобильной отраслях);</a:t>
                      </a:r>
                    </a:p>
                    <a:p>
                      <a:pPr marL="276225" indent="-190500" algn="just" fontAlgn="b">
                        <a:buAutoNum type="arabicPeriod"/>
                      </a:pP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Резкое удорожание импортного сырья, оборудования, </a:t>
                      </a:r>
                      <a:r>
                        <a:rPr lang="ru-RU" sz="12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комплектующих, материалов и пр.;</a:t>
                      </a:r>
                    </a:p>
                    <a:p>
                      <a:pPr marL="276225" indent="-190500" algn="just" fontAlgn="b">
                        <a:buAutoNum type="arabicPeriod"/>
                      </a:pPr>
                      <a:r>
                        <a:rPr lang="ru-RU" sz="12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Снижение покупательной способности (доходов) юридических лиц;</a:t>
                      </a:r>
                    </a:p>
                    <a:p>
                      <a:pPr marL="276225" marR="0" lvl="0" indent="-19050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Увеличение</a:t>
                      </a:r>
                      <a:r>
                        <a:rPr lang="ru-RU" sz="12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стоимость заемных средств (ключевая ставка 17%);</a:t>
                      </a:r>
                    </a:p>
                    <a:p>
                      <a:pPr marL="276225" indent="-190500" algn="just" fontAlgn="b">
                        <a:buAutoNum type="arabicPeriod"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Прекращение поставок импортных комплектующих из "недружественных" стран. Задержки/срывы поставок комплектующих, сырья и материалов из-за разрывов цепей поставок;</a:t>
                      </a:r>
                    </a:p>
                    <a:p>
                      <a:pPr marL="276225" indent="-190500" algn="just" fontAlgn="b">
                        <a:buAutoNum type="arabicPeriod"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Ужесточение Федеральных норм и правил в области промышленной безопасности "Правила безопасности процессов получения или применения металлов",  "охраны окружающей среды" Постановление Правительства от 14 марта 2022 года №355;</a:t>
                      </a:r>
                    </a:p>
                    <a:p>
                      <a:pPr marL="276225" indent="-190500" algn="just" fontAlgn="b">
                        <a:buAutoNum type="arabicPeriod"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Повышение </a:t>
                      </a:r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требований потребителей к качеству;</a:t>
                      </a:r>
                    </a:p>
                    <a:p>
                      <a:pPr marL="276225" indent="-190500" algn="just" fontAlgn="b">
                        <a:buAutoNum type="arabicPeriod"/>
                      </a:pPr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Появление нового игрока на рынке (строительство завода в Волгоградской обл. по производству горячекатаного и холоднокатаного плоского проката из нержавеющих и коррозионностойких марок стали и сплавов. Оценочная мощность комплекса составит до 500 тысяч тонн в год);</a:t>
                      </a:r>
                    </a:p>
                    <a:p>
                      <a:pPr marL="276225" indent="-190500" algn="just" fontAlgn="b">
                        <a:buAutoNum type="arabicPeriod"/>
                      </a:pPr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Прекращение обслуживания импортного программного обеспечения (SAP, </a:t>
                      </a:r>
                      <a:r>
                        <a:rPr lang="en-US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IBM</a:t>
                      </a:r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Lotus</a:t>
                      </a:r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2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Microsoft</a:t>
                      </a:r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);</a:t>
                      </a:r>
                    </a:p>
                    <a:p>
                      <a:pPr marL="276225" indent="-190500" algn="just" fontAlgn="b">
                        <a:buAutoNum type="arabicPeriod"/>
                      </a:pPr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Появление новых штаммов  </a:t>
                      </a:r>
                      <a:r>
                        <a:rPr lang="en-US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COVID</a:t>
                      </a:r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;</a:t>
                      </a:r>
                    </a:p>
                  </a:txBody>
                  <a:tcPr marL="3011" marR="3011" marT="301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73943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1059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4" descr="https://pp.vk.me/c623430/v623430718/47f0a/hIzFs8SlDwg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5914" y="12986"/>
            <a:ext cx="949108" cy="898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220200" y="6267450"/>
            <a:ext cx="2743200" cy="365125"/>
          </a:xfrm>
        </p:spPr>
        <p:txBody>
          <a:bodyPr/>
          <a:lstStyle/>
          <a:p>
            <a:fld id="{D4F0CA94-6F82-4CAC-8C5F-DEECE88A49F5}" type="slidenum">
              <a:rPr lang="ru-RU" sz="3600" smtClean="0"/>
              <a:pPr/>
              <a:t>12</a:t>
            </a:fld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170218" y="302465"/>
            <a:ext cx="8021782" cy="4795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5093701" y="336975"/>
            <a:ext cx="6869699" cy="5872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solidFill>
                  <a:schemeClr val="bg1"/>
                </a:solidFill>
              </a:rPr>
              <a:t>Управление коммерческой деятельности ПАО ЧМК»</a:t>
            </a:r>
            <a:endParaRPr lang="ru-RU" sz="28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2535883"/>
              </p:ext>
            </p:extLst>
          </p:nvPr>
        </p:nvGraphicFramePr>
        <p:xfrm>
          <a:off x="4419600" y="4997602"/>
          <a:ext cx="2057400" cy="7924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4300">
                  <a:extLst>
                    <a:ext uri="{9D8B030D-6E8A-4147-A177-3AD203B41FA5}">
                      <a16:colId xmlns:a16="http://schemas.microsoft.com/office/drawing/2014/main" val="3501217705"/>
                    </a:ext>
                  </a:extLst>
                </a:gridCol>
                <a:gridCol w="114300">
                  <a:extLst>
                    <a:ext uri="{9D8B030D-6E8A-4147-A177-3AD203B41FA5}">
                      <a16:colId xmlns:a16="http://schemas.microsoft.com/office/drawing/2014/main" val="3778931962"/>
                    </a:ext>
                  </a:extLst>
                </a:gridCol>
                <a:gridCol w="114300">
                  <a:extLst>
                    <a:ext uri="{9D8B030D-6E8A-4147-A177-3AD203B41FA5}">
                      <a16:colId xmlns:a16="http://schemas.microsoft.com/office/drawing/2014/main" val="3085159164"/>
                    </a:ext>
                  </a:extLst>
                </a:gridCol>
                <a:gridCol w="114300">
                  <a:extLst>
                    <a:ext uri="{9D8B030D-6E8A-4147-A177-3AD203B41FA5}">
                      <a16:colId xmlns:a16="http://schemas.microsoft.com/office/drawing/2014/main" val="3537019903"/>
                    </a:ext>
                  </a:extLst>
                </a:gridCol>
                <a:gridCol w="114300">
                  <a:extLst>
                    <a:ext uri="{9D8B030D-6E8A-4147-A177-3AD203B41FA5}">
                      <a16:colId xmlns:a16="http://schemas.microsoft.com/office/drawing/2014/main" val="384261859"/>
                    </a:ext>
                  </a:extLst>
                </a:gridCol>
                <a:gridCol w="114300">
                  <a:extLst>
                    <a:ext uri="{9D8B030D-6E8A-4147-A177-3AD203B41FA5}">
                      <a16:colId xmlns:a16="http://schemas.microsoft.com/office/drawing/2014/main" val="1688617504"/>
                    </a:ext>
                  </a:extLst>
                </a:gridCol>
                <a:gridCol w="114300">
                  <a:extLst>
                    <a:ext uri="{9D8B030D-6E8A-4147-A177-3AD203B41FA5}">
                      <a16:colId xmlns:a16="http://schemas.microsoft.com/office/drawing/2014/main" val="3921914216"/>
                    </a:ext>
                  </a:extLst>
                </a:gridCol>
                <a:gridCol w="114300">
                  <a:extLst>
                    <a:ext uri="{9D8B030D-6E8A-4147-A177-3AD203B41FA5}">
                      <a16:colId xmlns:a16="http://schemas.microsoft.com/office/drawing/2014/main" val="1074012617"/>
                    </a:ext>
                  </a:extLst>
                </a:gridCol>
                <a:gridCol w="114300">
                  <a:extLst>
                    <a:ext uri="{9D8B030D-6E8A-4147-A177-3AD203B41FA5}">
                      <a16:colId xmlns:a16="http://schemas.microsoft.com/office/drawing/2014/main" val="3319053975"/>
                    </a:ext>
                  </a:extLst>
                </a:gridCol>
                <a:gridCol w="114300">
                  <a:extLst>
                    <a:ext uri="{9D8B030D-6E8A-4147-A177-3AD203B41FA5}">
                      <a16:colId xmlns:a16="http://schemas.microsoft.com/office/drawing/2014/main" val="2307202689"/>
                    </a:ext>
                  </a:extLst>
                </a:gridCol>
                <a:gridCol w="114300">
                  <a:extLst>
                    <a:ext uri="{9D8B030D-6E8A-4147-A177-3AD203B41FA5}">
                      <a16:colId xmlns:a16="http://schemas.microsoft.com/office/drawing/2014/main" val="77520871"/>
                    </a:ext>
                  </a:extLst>
                </a:gridCol>
                <a:gridCol w="114300">
                  <a:extLst>
                    <a:ext uri="{9D8B030D-6E8A-4147-A177-3AD203B41FA5}">
                      <a16:colId xmlns:a16="http://schemas.microsoft.com/office/drawing/2014/main" val="935574266"/>
                    </a:ext>
                  </a:extLst>
                </a:gridCol>
                <a:gridCol w="114300">
                  <a:extLst>
                    <a:ext uri="{9D8B030D-6E8A-4147-A177-3AD203B41FA5}">
                      <a16:colId xmlns:a16="http://schemas.microsoft.com/office/drawing/2014/main" val="1917507050"/>
                    </a:ext>
                  </a:extLst>
                </a:gridCol>
                <a:gridCol w="114300">
                  <a:extLst>
                    <a:ext uri="{9D8B030D-6E8A-4147-A177-3AD203B41FA5}">
                      <a16:colId xmlns:a16="http://schemas.microsoft.com/office/drawing/2014/main" val="231239773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1096492456"/>
                    </a:ext>
                  </a:extLst>
                </a:gridCol>
              </a:tblGrid>
              <a:tr h="200025">
                <a:tc gridSpan="5"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ВСЕГО:</a:t>
                      </a:r>
                      <a:endParaRPr lang="ru-RU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288</a:t>
                      </a:r>
                      <a:endParaRPr lang="ru-RU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7396612"/>
                  </a:ext>
                </a:extLst>
              </a:tr>
              <a:tr h="200025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в т.ч.:</a:t>
                      </a:r>
                      <a:endParaRPr lang="ru-RU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 gridSpan="9"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руководители</a:t>
                      </a:r>
                      <a:endParaRPr lang="ru-RU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58</a:t>
                      </a:r>
                      <a:endParaRPr lang="ru-RU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997006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специалисты</a:t>
                      </a:r>
                      <a:endParaRPr lang="ru-RU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106</a:t>
                      </a:r>
                      <a:endParaRPr lang="ru-RU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1410204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рабочие</a:t>
                      </a:r>
                      <a:endParaRPr lang="ru-RU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124</a:t>
                      </a:r>
                      <a:endParaRPr lang="ru-RU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2037084"/>
                  </a:ext>
                </a:extLst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5552" y="829818"/>
            <a:ext cx="8156448" cy="543763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356" y="1005479"/>
            <a:ext cx="3121423" cy="5627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507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4" descr="https://pp.vk.me/c623430/v623430718/47f0a/hIzFs8SlDwg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5914" y="12986"/>
            <a:ext cx="949108" cy="898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220200" y="6267450"/>
            <a:ext cx="2743200" cy="365125"/>
          </a:xfrm>
        </p:spPr>
        <p:txBody>
          <a:bodyPr/>
          <a:lstStyle/>
          <a:p>
            <a:fld id="{D4F0CA94-6F82-4CAC-8C5F-DEECE88A49F5}" type="slidenum">
              <a:rPr lang="ru-RU" sz="3600" smtClean="0"/>
              <a:pPr/>
              <a:t>13</a:t>
            </a:fld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170218" y="302465"/>
            <a:ext cx="8021782" cy="4795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5093701" y="336975"/>
            <a:ext cx="6869699" cy="5872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solidFill>
                  <a:schemeClr val="bg1"/>
                </a:solidFill>
              </a:rPr>
              <a:t>Управление коммерческой деятельности ПАО ЧМК»</a:t>
            </a:r>
            <a:endParaRPr lang="ru-RU" sz="28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5422" y="1308876"/>
            <a:ext cx="584468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Закупаемую продукцию можно условно разделить на три основные группы материалов: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Сырьё (ЖРС, лом, ферросплавы, огнеупоры)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Оборудование (энергетическое, технологическое)</a:t>
            </a:r>
          </a:p>
          <a:p>
            <a:pPr marL="285750" indent="-285750" algn="just">
              <a:buFontTx/>
              <a:buChar char="-"/>
            </a:pPr>
            <a:r>
              <a:rPr lang="ru-RU" dirty="0" smtClean="0"/>
              <a:t>Материалы (ГСМ, РТИ, Химическая продукция, металлы и инструменты, строительные и вспомогательные материалы)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6248401" y="4005213"/>
            <a:ext cx="530237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Группа «Мечел» активно использует групповую кооперацию и инструмент централизации функций по выбору поставщиков консолидированной потребности предприятий Группы, так оптимальные условия поставок ЖРС определяет Управляющая компания горнодобывающего сегмента – «УК Мечел-</a:t>
            </a:r>
            <a:r>
              <a:rPr lang="ru-RU" dirty="0" err="1"/>
              <a:t>Майнинг</a:t>
            </a:r>
            <a:r>
              <a:rPr lang="ru-RU" dirty="0"/>
              <a:t>», ферросплавов – ПАО «Мечел», ломов и огнеупорной продукции – ООО «Мечел-Материалы</a:t>
            </a:r>
            <a:r>
              <a:rPr lang="ru-RU" dirty="0" smtClean="0"/>
              <a:t>», услуг по доставке продукции, сырья, материалов – ООО «Мечел-Транс». 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8857" y="816523"/>
            <a:ext cx="5700254" cy="313361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281" y="3340201"/>
            <a:ext cx="6114818" cy="3212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506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4" descr="https://pp.vk.me/c623430/v623430718/47f0a/hIzFs8SlDwg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5914" y="12986"/>
            <a:ext cx="949108" cy="898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220200" y="6267450"/>
            <a:ext cx="2743200" cy="365125"/>
          </a:xfrm>
        </p:spPr>
        <p:txBody>
          <a:bodyPr/>
          <a:lstStyle/>
          <a:p>
            <a:fld id="{D4F0CA94-6F82-4CAC-8C5F-DEECE88A49F5}" type="slidenum">
              <a:rPr lang="ru-RU" sz="3600" smtClean="0"/>
              <a:pPr/>
              <a:t>14</a:t>
            </a:fld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170218" y="302465"/>
            <a:ext cx="8021782" cy="4795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5093701" y="336975"/>
            <a:ext cx="6869699" cy="5872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solidFill>
                  <a:schemeClr val="bg1"/>
                </a:solidFill>
              </a:rPr>
              <a:t>Управление коммерческой деятельности ПАО ЧМК»</a:t>
            </a:r>
            <a:endParaRPr lang="ru-RU" sz="28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914" y="899560"/>
            <a:ext cx="6100650" cy="535275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4966" y="958733"/>
            <a:ext cx="5460860" cy="35780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34966" y="4647912"/>
            <a:ext cx="50302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Доли закупочных процедур на по выбору поставщиков на уровне консолидации Группы (по Уведомлениям УК):</a:t>
            </a:r>
          </a:p>
          <a:p>
            <a:r>
              <a:rPr lang="ru-RU" b="1" dirty="0" smtClean="0"/>
              <a:t>Сырье – 94%;</a:t>
            </a:r>
          </a:p>
          <a:p>
            <a:r>
              <a:rPr lang="ru-RU" dirty="0"/>
              <a:t>Материалы – 24</a:t>
            </a:r>
            <a:r>
              <a:rPr lang="ru-RU" dirty="0" smtClean="0"/>
              <a:t>%;</a:t>
            </a:r>
          </a:p>
          <a:p>
            <a:r>
              <a:rPr lang="ru-RU" dirty="0" smtClean="0"/>
              <a:t>Оборудование – 20%.</a:t>
            </a:r>
          </a:p>
        </p:txBody>
      </p:sp>
    </p:spTree>
    <p:extLst>
      <p:ext uri="{BB962C8B-B14F-4D97-AF65-F5344CB8AC3E}">
        <p14:creationId xmlns:p14="http://schemas.microsoft.com/office/powerpoint/2010/main" val="1385476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249" y="924223"/>
            <a:ext cx="4925995" cy="5566130"/>
          </a:xfrm>
          <a:prstGeom prst="rect">
            <a:avLst/>
          </a:prstGeom>
        </p:spPr>
      </p:pic>
      <p:pic>
        <p:nvPicPr>
          <p:cNvPr id="35" name="Picture 4" descr="https://pp.vk.me/c623430/v623430718/47f0a/hIzFs8SlDwg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5914" y="12986"/>
            <a:ext cx="949108" cy="898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220200" y="6267450"/>
            <a:ext cx="2743200" cy="365125"/>
          </a:xfrm>
        </p:spPr>
        <p:txBody>
          <a:bodyPr/>
          <a:lstStyle/>
          <a:p>
            <a:fld id="{D4F0CA94-6F82-4CAC-8C5F-DEECE88A49F5}" type="slidenum">
              <a:rPr lang="ru-RU" sz="3600" smtClean="0"/>
              <a:pPr/>
              <a:t>15</a:t>
            </a:fld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170218" y="302465"/>
            <a:ext cx="8021782" cy="4795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5093701" y="336975"/>
            <a:ext cx="6869699" cy="5872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solidFill>
                  <a:schemeClr val="bg1"/>
                </a:solidFill>
              </a:rPr>
              <a:t>Управление коммерческой деятельности ПАО ЧМК»</a:t>
            </a:r>
            <a:endParaRPr lang="ru-RU" sz="28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48" name="Таблица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6658301"/>
              </p:ext>
            </p:extLst>
          </p:nvPr>
        </p:nvGraphicFramePr>
        <p:xfrm>
          <a:off x="5413444" y="851993"/>
          <a:ext cx="6473756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36878">
                  <a:extLst>
                    <a:ext uri="{9D8B030D-6E8A-4147-A177-3AD203B41FA5}">
                      <a16:colId xmlns:a16="http://schemas.microsoft.com/office/drawing/2014/main" val="483119560"/>
                    </a:ext>
                  </a:extLst>
                </a:gridCol>
                <a:gridCol w="3236878">
                  <a:extLst>
                    <a:ext uri="{9D8B030D-6E8A-4147-A177-3AD203B41FA5}">
                      <a16:colId xmlns:a16="http://schemas.microsoft.com/office/drawing/2014/main" val="300648859"/>
                    </a:ext>
                  </a:extLst>
                </a:gridCol>
              </a:tblGrid>
              <a:tr h="353022"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Основной функционал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025617"/>
                  </a:ext>
                </a:extLst>
              </a:tr>
              <a:tr h="35302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Отдел Закупок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Отдел организации</a:t>
                      </a:r>
                      <a:r>
                        <a:rPr lang="ru-RU" baseline="0" dirty="0" smtClean="0"/>
                        <a:t> доставки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9533478"/>
                  </a:ext>
                </a:extLst>
              </a:tr>
              <a:tr h="2206387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 smtClean="0"/>
                        <a:t>Ведение справочника номенклатурных номеров;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 smtClean="0"/>
                        <a:t>Анализ поступающих заявок на ТМЦ;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 smtClean="0"/>
                        <a:t>Определение потребности в ТМЦ;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 smtClean="0"/>
                        <a:t>Выбор способа обеспечения;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200" b="1" dirty="0" smtClean="0"/>
                        <a:t>Проведение закупочных процедур;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 smtClean="0"/>
                        <a:t>Составление бюджета закупок;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 smtClean="0"/>
                        <a:t>Распределение денежных средств.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Разработка оперативных прогнозов поступления и выбытия ТМЦ;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Размещение заказов на поставку ТМЦ по договорам;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Контроль регистрации поступления ТМЦ;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Работа с бухгалтерской документацией;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Работа с подразделениями по выдачи ТМЦ со складов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b="1" dirty="0" smtClean="0"/>
                        <a:t>Заключение </a:t>
                      </a:r>
                      <a:r>
                        <a:rPr lang="ru-RU" sz="1200" b="1" dirty="0" smtClean="0"/>
                        <a:t>договорных отношений с контрагентами;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dirty="0" smtClean="0"/>
                        <a:t>Ведение претензионной работы;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dirty="0" smtClean="0"/>
                        <a:t>Формирование</a:t>
                      </a:r>
                      <a:r>
                        <a:rPr lang="ru-RU" sz="1200" baseline="0" dirty="0" smtClean="0"/>
                        <a:t> требований на оплату.</a:t>
                      </a:r>
                      <a:endParaRPr lang="ru-RU" sz="12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4383807"/>
                  </a:ext>
                </a:extLst>
              </a:tr>
            </a:tbl>
          </a:graphicData>
        </a:graphic>
      </p:graphicFrame>
      <p:cxnSp>
        <p:nvCxnSpPr>
          <p:cNvPr id="6" name="Прямая соединительная линия 5"/>
          <p:cNvCxnSpPr/>
          <p:nvPr/>
        </p:nvCxnSpPr>
        <p:spPr>
          <a:xfrm>
            <a:off x="275412" y="6347982"/>
            <a:ext cx="422694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22" name="Группа 21"/>
          <p:cNvGrpSpPr/>
          <p:nvPr/>
        </p:nvGrpSpPr>
        <p:grpSpPr>
          <a:xfrm>
            <a:off x="275412" y="5898118"/>
            <a:ext cx="1435122" cy="246221"/>
            <a:chOff x="4625017" y="6184286"/>
            <a:chExt cx="1435122" cy="246221"/>
          </a:xfrm>
        </p:grpSpPr>
        <p:sp>
          <p:nvSpPr>
            <p:cNvPr id="13" name="TextBox 12"/>
            <p:cNvSpPr txBox="1"/>
            <p:nvPr/>
          </p:nvSpPr>
          <p:spPr>
            <a:xfrm>
              <a:off x="5077178" y="6184286"/>
              <a:ext cx="98296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0" dirty="0" smtClean="0"/>
                <a:t>Отдел Закупок</a:t>
              </a:r>
              <a:endParaRPr lang="ru-RU" sz="1000" dirty="0"/>
            </a:p>
          </p:txBody>
        </p:sp>
        <p:cxnSp>
          <p:nvCxnSpPr>
            <p:cNvPr id="9" name="Прямая соединительная линия 8"/>
            <p:cNvCxnSpPr/>
            <p:nvPr/>
          </p:nvCxnSpPr>
          <p:spPr>
            <a:xfrm>
              <a:off x="4625017" y="6307395"/>
              <a:ext cx="422694" cy="1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698106" y="6190831"/>
            <a:ext cx="17732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/>
              <a:t>Отдел организации доставки</a:t>
            </a:r>
            <a:endParaRPr lang="ru-RU" sz="1000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3444" y="3939493"/>
            <a:ext cx="5849956" cy="285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070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4" descr="https://pp.vk.me/c623430/v623430718/47f0a/hIzFs8SlDwg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5914" y="12986"/>
            <a:ext cx="949108" cy="898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220200" y="6267450"/>
            <a:ext cx="2743200" cy="365125"/>
          </a:xfrm>
        </p:spPr>
        <p:txBody>
          <a:bodyPr/>
          <a:lstStyle/>
          <a:p>
            <a:fld id="{D4F0CA94-6F82-4CAC-8C5F-DEECE88A49F5}" type="slidenum">
              <a:rPr lang="ru-RU" sz="3600" smtClean="0"/>
              <a:pPr/>
              <a:t>16</a:t>
            </a:fld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170218" y="302465"/>
            <a:ext cx="8021782" cy="4795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5093701" y="336975"/>
            <a:ext cx="6869699" cy="5872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solidFill>
                  <a:schemeClr val="bg1"/>
                </a:solidFill>
              </a:rPr>
              <a:t>Управление коммерческой деятельности ПАО ЧМК»</a:t>
            </a:r>
            <a:endParaRPr lang="ru-RU" sz="28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2726" y="822192"/>
            <a:ext cx="6187976" cy="185334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328" y="822192"/>
            <a:ext cx="3800446" cy="548623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4820" y="2614226"/>
            <a:ext cx="6267231" cy="3590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77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4" descr="https://pp.vk.me/c623430/v623430718/47f0a/hIzFs8SlDwg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5914" y="12986"/>
            <a:ext cx="949108" cy="898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220200" y="6267450"/>
            <a:ext cx="2743200" cy="365125"/>
          </a:xfrm>
        </p:spPr>
        <p:txBody>
          <a:bodyPr/>
          <a:lstStyle/>
          <a:p>
            <a:fld id="{D4F0CA94-6F82-4CAC-8C5F-DEECE88A49F5}" type="slidenum">
              <a:rPr lang="ru-RU" sz="3600" smtClean="0"/>
              <a:pPr/>
              <a:t>17</a:t>
            </a:fld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170218" y="302465"/>
            <a:ext cx="8021782" cy="4795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5093701" y="336975"/>
            <a:ext cx="6869699" cy="5872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solidFill>
                  <a:schemeClr val="bg1"/>
                </a:solidFill>
              </a:rPr>
              <a:t>Управление коммерческой деятельности ПАО ЧМК»</a:t>
            </a:r>
            <a:endParaRPr lang="ru-RU" sz="28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69168" y="880343"/>
            <a:ext cx="37915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Текучесть кадров отделов 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закупок</a:t>
            </a:r>
            <a:endParaRPr lang="ru-RU" b="1" dirty="0"/>
          </a:p>
        </p:txBody>
      </p:sp>
      <p:pic>
        <p:nvPicPr>
          <p:cNvPr id="10" name="Рисунок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777" y="1218840"/>
            <a:ext cx="6916071" cy="204636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Прямоугольник 10"/>
          <p:cNvSpPr/>
          <p:nvPr/>
        </p:nvSpPr>
        <p:spPr>
          <a:xfrm>
            <a:off x="7610727" y="1249675"/>
            <a:ext cx="406280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Разделение функционала, согласно штатного расписания на разные Департаменты является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нецелесообразным, т. к.:</a:t>
            </a:r>
            <a:endParaRPr lang="ru-RU" sz="1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не обеспечивает равномерную загрузку персонала;</a:t>
            </a:r>
            <a:endParaRPr lang="ru-RU" sz="1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увеличивает горизонтальные связи;</a:t>
            </a:r>
            <a:endParaRPr lang="ru-RU" sz="1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размывает ответственность персонала;</a:t>
            </a:r>
            <a:endParaRPr lang="ru-RU" sz="1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повышает требования к квалификации персонала (технических знаний разных по свойствам материалов);</a:t>
            </a:r>
            <a:endParaRPr lang="ru-RU" sz="1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увеличивает время обучения специалистов внутренним ЛНА;</a:t>
            </a:r>
            <a:endParaRPr lang="ru-RU" sz="1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усложняет организационные процессы Управления.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728" y="3722966"/>
            <a:ext cx="6961120" cy="281132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Прямоугольник 11"/>
          <p:cNvSpPr/>
          <p:nvPr/>
        </p:nvSpPr>
        <p:spPr>
          <a:xfrm>
            <a:off x="1932497" y="3353634"/>
            <a:ext cx="41194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Индикативные показатели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проблемы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84060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4" descr="https://pp.vk.me/c623430/v623430718/47f0a/hIzFs8SlDwg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5914" y="12986"/>
            <a:ext cx="949108" cy="898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220200" y="6267450"/>
            <a:ext cx="2743200" cy="365125"/>
          </a:xfrm>
        </p:spPr>
        <p:txBody>
          <a:bodyPr/>
          <a:lstStyle/>
          <a:p>
            <a:fld id="{D4F0CA94-6F82-4CAC-8C5F-DEECE88A49F5}" type="slidenum">
              <a:rPr lang="ru-RU" sz="3600" smtClean="0"/>
              <a:pPr/>
              <a:t>18</a:t>
            </a:fld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170218" y="302465"/>
            <a:ext cx="8021782" cy="4795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5093701" y="336975"/>
            <a:ext cx="6869699" cy="5872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800" dirty="0" smtClean="0">
                <a:solidFill>
                  <a:schemeClr val="bg1"/>
                </a:solidFill>
              </a:rPr>
              <a:t>Проектное решение</a:t>
            </a:r>
            <a:endParaRPr lang="ru-RU" sz="16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99691" y="816523"/>
            <a:ext cx="60308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Дисбаланс организационной структуры УКД ПАО «ЧМК».</a:t>
            </a:r>
            <a:endParaRPr lang="ru-RU" dirty="0"/>
          </a:p>
        </p:txBody>
      </p:sp>
      <p:pic>
        <p:nvPicPr>
          <p:cNvPr id="9" name="Рисунок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00" y="1350322"/>
            <a:ext cx="10525425" cy="49171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91055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4" descr="https://pp.vk.me/c623430/v623430718/47f0a/hIzFs8SlDwg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5914" y="12986"/>
            <a:ext cx="949108" cy="898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220200" y="6267450"/>
            <a:ext cx="2743200" cy="365125"/>
          </a:xfrm>
        </p:spPr>
        <p:txBody>
          <a:bodyPr/>
          <a:lstStyle/>
          <a:p>
            <a:fld id="{D4F0CA94-6F82-4CAC-8C5F-DEECE88A49F5}" type="slidenum">
              <a:rPr lang="ru-RU" sz="3600" smtClean="0"/>
              <a:pPr/>
              <a:t>19</a:t>
            </a:fld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170218" y="302465"/>
            <a:ext cx="8021782" cy="4795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5093701" y="336975"/>
            <a:ext cx="6869699" cy="5872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800" dirty="0" smtClean="0">
                <a:solidFill>
                  <a:schemeClr val="bg1"/>
                </a:solidFill>
              </a:rPr>
              <a:t>Проектное решение</a:t>
            </a:r>
            <a:endParaRPr lang="ru-RU" sz="16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931748" y="774067"/>
            <a:ext cx="32487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Матрица проблем и решений</a:t>
            </a:r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9556957"/>
              </p:ext>
            </p:extLst>
          </p:nvPr>
        </p:nvGraphicFramePr>
        <p:xfrm>
          <a:off x="736599" y="1226071"/>
          <a:ext cx="10608735" cy="531442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82695">
                  <a:extLst>
                    <a:ext uri="{9D8B030D-6E8A-4147-A177-3AD203B41FA5}">
                      <a16:colId xmlns:a16="http://schemas.microsoft.com/office/drawing/2014/main" val="1513902472"/>
                    </a:ext>
                  </a:extLst>
                </a:gridCol>
                <a:gridCol w="4594821">
                  <a:extLst>
                    <a:ext uri="{9D8B030D-6E8A-4147-A177-3AD203B41FA5}">
                      <a16:colId xmlns:a16="http://schemas.microsoft.com/office/drawing/2014/main" val="3193236446"/>
                    </a:ext>
                  </a:extLst>
                </a:gridCol>
                <a:gridCol w="2731219">
                  <a:extLst>
                    <a:ext uri="{9D8B030D-6E8A-4147-A177-3AD203B41FA5}">
                      <a16:colId xmlns:a16="http://schemas.microsoft.com/office/drawing/2014/main" val="4264739896"/>
                    </a:ext>
                  </a:extLst>
                </a:gridCol>
              </a:tblGrid>
              <a:tr h="20986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Проблема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54" marR="438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Причины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54" marR="438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Пути решения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54" marR="43854" marT="0" marB="0" anchor="ctr"/>
                </a:tc>
                <a:extLst>
                  <a:ext uri="{0D108BD9-81ED-4DB2-BD59-A6C34878D82A}">
                    <a16:rowId xmlns:a16="http://schemas.microsoft.com/office/drawing/2014/main" val="359959601"/>
                  </a:ext>
                </a:extLst>
              </a:tr>
              <a:tr h="15266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Среднее время продолжительности рабочего дня сотрудников Отдела закупок сырья и материалов и Отдела организации доставки превышает эталонное значение.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54" marR="4385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Неравномерное распределение нагрузки на персонал, в виду разделения функционала без учета специфики закупок (Централизованные закупки, внутригрупповые поставки и т.п.)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54" marR="43854" marT="0" marB="0" anchor="ctr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Сбалансированное разделение персонала, с учетом специфики видов продукции – сырье, материалы, оборудование и способов организации закупок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54" marR="43854" marT="0" marB="0" anchor="ctr"/>
                </a:tc>
                <a:extLst>
                  <a:ext uri="{0D108BD9-81ED-4DB2-BD59-A6C34878D82A}">
                    <a16:rowId xmlns:a16="http://schemas.microsoft.com/office/drawing/2014/main" val="637374358"/>
                  </a:ext>
                </a:extLst>
              </a:tr>
              <a:tr h="17185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Рост числа поставок ТМЦ с отклонениями по качеству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54" marR="438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Качество подготовки закупочных процедур из-за увеличения номенклатурных групп у специалистов Отдела закупок нет знаний о необходимых требованиях к предмету закупки.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Снижение профессионализма у специалистов в виду высокой текучести кадров.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54" marR="43854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8294454"/>
                  </a:ext>
                </a:extLst>
              </a:tr>
              <a:tr h="6491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Сложность планирования потребности и сроков поступления ТМЦ.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54" marR="43854" marT="0" marB="0" anchor="ctr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За поставку отвечают два Департамента с разными целями.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Сроки поставок ТМЦ превышают 120 суток.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54" marR="43854" marT="0" marB="0" anchor="ctr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Уменьшение горизонтальных связей. Соблюдение принципа «единоначалия»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54" marR="43854" marT="0" marB="0" anchor="ctr"/>
                </a:tc>
                <a:extLst>
                  <a:ext uri="{0D108BD9-81ED-4DB2-BD59-A6C34878D82A}">
                    <a16:rowId xmlns:a16="http://schemas.microsoft.com/office/drawing/2014/main" val="3485040339"/>
                  </a:ext>
                </a:extLst>
              </a:tr>
              <a:tr h="3761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Конфликт интересов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54" marR="43854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6644760"/>
                  </a:ext>
                </a:extLst>
              </a:tr>
              <a:tr h="8341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Рост уровня запасов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54" marR="4385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Необъективность информации о имеющихся запасах и планах их вовлечения в производство. Размытая ответственность персонала.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54" marR="43854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4265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2735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679487" y="6412586"/>
            <a:ext cx="432000" cy="360000"/>
          </a:xfrm>
        </p:spPr>
        <p:txBody>
          <a:bodyPr/>
          <a:lstStyle/>
          <a:p>
            <a:pPr algn="ctr"/>
            <a:fld id="{CE68CDD7-702C-4DC0-AB0B-BE25CC3166D3}" type="slidenum">
              <a:rPr lang="ru-RU" sz="2200" b="1" smtClean="0"/>
              <a:pPr algn="ctr"/>
              <a:t>2</a:t>
            </a:fld>
            <a:endParaRPr lang="ru-RU" sz="2200" b="1" dirty="0"/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447327" y="1169079"/>
            <a:ext cx="5418631" cy="823052"/>
          </a:xfrm>
          <a:ln w="19050">
            <a:solidFill>
              <a:schemeClr val="tx1">
                <a:lumMod val="95000"/>
                <a:lumOff val="5000"/>
              </a:schemeClr>
            </a:solidFill>
          </a:ln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buClr>
                <a:schemeClr val="tx2">
                  <a:lumMod val="50000"/>
                </a:schemeClr>
              </a:buClr>
            </a:pPr>
            <a:r>
              <a:rPr lang="ru-RU" sz="2000" b="1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Объект исследования: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ПАО «Челябинский металлургический комбинат».</a:t>
            </a:r>
            <a:endParaRPr lang="ru-RU" sz="20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6003985" y="1169078"/>
            <a:ext cx="6107502" cy="5099771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just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400" kern="120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ru-RU" sz="20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Задачи:</a:t>
            </a:r>
            <a:endParaRPr lang="en-US" sz="2000" b="1" dirty="0" smtClean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представить организационные характеристики ПАО «ЧМК»;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провести анализ финансово-экономических показателей ПАО «ЧМК»;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проанализировать действующую структуру логистической системы ПАО «ЧМК»;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разработать проектной новой структуры логистической системы УКД ПАО «ЧМК» и оценить эффективность и риски предлагаемых изменений.</a:t>
            </a:r>
          </a:p>
          <a:p>
            <a:pPr>
              <a:lnSpc>
                <a:spcPct val="110000"/>
              </a:lnSpc>
              <a:spcBef>
                <a:spcPts val="0"/>
              </a:spcBef>
              <a:buClr>
                <a:srgbClr val="C00000"/>
              </a:buClr>
            </a:pPr>
            <a:endParaRPr lang="ru-RU" sz="20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47327" y="2730539"/>
            <a:ext cx="5418631" cy="1168077"/>
          </a:xfrm>
          <a:prstGeom prst="rect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buClr>
                <a:schemeClr val="tx2">
                  <a:lumMod val="50000"/>
                </a:schemeClr>
              </a:buClr>
            </a:pPr>
            <a:r>
              <a:rPr lang="ru-RU" sz="2000" b="1" dirty="0">
                <a:solidFill>
                  <a:srgbClr val="00206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Предмет исследования: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организационная структура логистической системы ПАО «ЧМК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20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7327" y="4699190"/>
            <a:ext cx="5418631" cy="1537409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</a:pPr>
            <a:r>
              <a:rPr lang="ru-RU" sz="2000" b="1" dirty="0">
                <a:solidFill>
                  <a:srgbClr val="00206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Цель исследования: </a:t>
            </a:r>
            <a:r>
              <a:rPr lang="ru-RU" dirty="0"/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проекта по оптимизации структуры логистической системы ПАО «Челябинский металлургический комбинат».</a:t>
            </a:r>
            <a:endParaRPr lang="ru-RU" sz="20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4" descr="https://pp.vk.me/c623430/v623430718/47f0a/hIzFs8SlDwg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80672" y="19411"/>
            <a:ext cx="1043796" cy="987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790840" y="243344"/>
            <a:ext cx="8021782" cy="53993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Arial Narrow" panose="020B0606020202030204" pitchFamily="34" charset="0"/>
              </a:rPr>
              <a:t>ОБЪЕКТ, ПРЕДМЕТ, ЦЕЛЬ И ЗАДАЧИ</a:t>
            </a:r>
            <a:endParaRPr lang="ru-RU" sz="28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6686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4" descr="https://pp.vk.me/c623430/v623430718/47f0a/hIzFs8SlDwg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5914" y="12986"/>
            <a:ext cx="949108" cy="898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220200" y="6267450"/>
            <a:ext cx="2743200" cy="365125"/>
          </a:xfrm>
        </p:spPr>
        <p:txBody>
          <a:bodyPr/>
          <a:lstStyle/>
          <a:p>
            <a:fld id="{D4F0CA94-6F82-4CAC-8C5F-DEECE88A49F5}" type="slidenum">
              <a:rPr lang="ru-RU" sz="3600" smtClean="0"/>
              <a:pPr/>
              <a:t>20</a:t>
            </a:fld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170218" y="302465"/>
            <a:ext cx="8021782" cy="4795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5093701" y="336975"/>
            <a:ext cx="6869699" cy="5872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800" dirty="0" smtClean="0">
                <a:solidFill>
                  <a:schemeClr val="bg1"/>
                </a:solidFill>
              </a:rPr>
              <a:t>Проектное решение</a:t>
            </a:r>
            <a:endParaRPr lang="ru-RU" sz="16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93773" y="736362"/>
            <a:ext cx="78985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/>
              <a:t>Проект организационной структуры Управления коммерческой деятельности.</a:t>
            </a:r>
            <a:endParaRPr lang="ru-RU" dirty="0"/>
          </a:p>
        </p:txBody>
      </p:sp>
      <p:pic>
        <p:nvPicPr>
          <p:cNvPr id="10" name="Рисунок 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742" y="1215910"/>
            <a:ext cx="11204153" cy="51518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31475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4" descr="https://pp.vk.me/c623430/v623430718/47f0a/hIzFs8SlDwg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5914" y="12986"/>
            <a:ext cx="949108" cy="898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220200" y="6267450"/>
            <a:ext cx="2743200" cy="365125"/>
          </a:xfrm>
        </p:spPr>
        <p:txBody>
          <a:bodyPr/>
          <a:lstStyle/>
          <a:p>
            <a:fld id="{D4F0CA94-6F82-4CAC-8C5F-DEECE88A49F5}" type="slidenum">
              <a:rPr lang="ru-RU" sz="3600" smtClean="0"/>
              <a:pPr/>
              <a:t>21</a:t>
            </a:fld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170218" y="302465"/>
            <a:ext cx="8021782" cy="4795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5093701" y="336975"/>
            <a:ext cx="6869699" cy="5872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800" dirty="0" smtClean="0">
                <a:solidFill>
                  <a:schemeClr val="bg1"/>
                </a:solidFill>
              </a:rPr>
              <a:t>Проектное решение</a:t>
            </a:r>
            <a:endParaRPr lang="ru-RU" sz="16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460522" y="864594"/>
            <a:ext cx="34179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Стейкхолдеры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проекта</a:t>
            </a:r>
            <a:endParaRPr lang="ru-RU" sz="24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3234735"/>
              </p:ext>
            </p:extLst>
          </p:nvPr>
        </p:nvGraphicFramePr>
        <p:xfrm>
          <a:off x="293687" y="1358126"/>
          <a:ext cx="10996613" cy="53924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84275">
                  <a:extLst>
                    <a:ext uri="{9D8B030D-6E8A-4147-A177-3AD203B41FA5}">
                      <a16:colId xmlns:a16="http://schemas.microsoft.com/office/drawing/2014/main" val="10860163"/>
                    </a:ext>
                  </a:extLst>
                </a:gridCol>
                <a:gridCol w="7912338">
                  <a:extLst>
                    <a:ext uri="{9D8B030D-6E8A-4147-A177-3AD203B41FA5}">
                      <a16:colId xmlns:a16="http://schemas.microsoft.com/office/drawing/2014/main" val="951493494"/>
                    </a:ext>
                  </a:extLst>
                </a:gridCol>
              </a:tblGrid>
              <a:tr h="409510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</a:rPr>
                        <a:t>Заинтересованное лицо (группа)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</a:rPr>
                        <a:t>Интерес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24112900"/>
                  </a:ext>
                </a:extLst>
              </a:tr>
              <a:tr h="409510"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ru-RU" sz="1600" kern="1200">
                          <a:effectLst/>
                        </a:rPr>
                        <a:t>Руководство ПАО «ЧМК»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Снижение затрат, экономия ресурсов, увеличение оборачиваемости запасов. Уменьшение коррупционной составляющей.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54431733"/>
                  </a:ext>
                </a:extLst>
              </a:tr>
              <a:tr h="1023775"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ru-RU" sz="1600" kern="1200">
                          <a:effectLst/>
                        </a:rPr>
                        <a:t>Сотрудники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Безопасные условия труда, достойная оплата труда, возможность карьерного роста. Снижение продолжительности трудового дня до 8-ми часового, согласно трудового договора. Своевременность предоставления заявок на МЦ, качественное описание требований к качеству и характеристикам МЦ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04154949"/>
                  </a:ext>
                </a:extLst>
              </a:tr>
              <a:tr h="819020"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ru-RU" sz="1600" kern="1200">
                          <a:effectLst/>
                        </a:rPr>
                        <a:t>Подразделения-заказчики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Снижение сроков исполнения заявок на получение сырья, материалов, оборудования. Получение МЦ в достаточном количестве и в соответствии с требованиями по качеству. Своевременное получение МЦ.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84768715"/>
                  </a:ext>
                </a:extLst>
              </a:tr>
              <a:tr h="819020"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ru-RU" sz="1600" kern="1200">
                          <a:effectLst/>
                        </a:rPr>
                        <a:t>Отдел складского обеспечения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Определение уровня среднего и минимального запаса. Равномерность поступления на склад товарно-материальных ценностей в определенный период. Унификация и стандартизация товароносителей. Снижение объемов МЦ хранящихся на складах.  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08882407"/>
                  </a:ext>
                </a:extLst>
              </a:tr>
              <a:tr h="409510"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ru-RU" sz="1600" kern="1200">
                          <a:effectLst/>
                        </a:rPr>
                        <a:t>Государственные органы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ru-RU" sz="1600" kern="1200">
                          <a:effectLst/>
                        </a:rPr>
                        <a:t>Соблюдение </a:t>
                      </a:r>
                      <a:r>
                        <a:rPr lang="ru-RU" sz="1600">
                          <a:effectLst/>
                        </a:rPr>
                        <a:t>требований</a:t>
                      </a:r>
                      <a:r>
                        <a:rPr lang="ru-RU" sz="1600" kern="1200">
                          <a:effectLst/>
                        </a:rPr>
                        <a:t> законодательства (гражданского, налогового, таможенного, валютного и пр.)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65232399"/>
                  </a:ext>
                </a:extLst>
              </a:tr>
              <a:tr h="614265"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ru-RU" sz="1600" kern="1200">
                          <a:effectLst/>
                        </a:rPr>
                        <a:t>Поставщики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Стабильное долгосрочное сотрудничество, своевременная оплата за поставленные МЦ, работа по внедрению новых, технологичных видов МЦ и расширении ассортимента поставляемых МЦ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12908023"/>
                  </a:ext>
                </a:extLst>
              </a:tr>
              <a:tr h="614265"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ru-RU" sz="1600" kern="1200">
                          <a:effectLst/>
                        </a:rPr>
                        <a:t>Общий центр обслуживания ООО «МечелБизнесСервис»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Своевременное предоставление бухгалтерской документации для ведения учета и формирования отчетов. Верность оформления предоставляемых документов.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379158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4883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4" descr="https://pp.vk.me/c623430/v623430718/47f0a/hIzFs8SlDwg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5914" y="12986"/>
            <a:ext cx="949108" cy="898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220200" y="6267450"/>
            <a:ext cx="2743200" cy="365125"/>
          </a:xfrm>
        </p:spPr>
        <p:txBody>
          <a:bodyPr/>
          <a:lstStyle/>
          <a:p>
            <a:fld id="{D4F0CA94-6F82-4CAC-8C5F-DEECE88A49F5}" type="slidenum">
              <a:rPr lang="ru-RU" sz="3600" smtClean="0"/>
              <a:pPr/>
              <a:t>22</a:t>
            </a:fld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170218" y="302465"/>
            <a:ext cx="8021782" cy="4795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5093701" y="336975"/>
            <a:ext cx="6869699" cy="5872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indent="450850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ru-RU" altLang="ru-RU" sz="28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План-график мероприятий по проекту</a:t>
            </a:r>
            <a:endParaRPr lang="ru-RU" altLang="ru-RU" sz="36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483" y="885606"/>
            <a:ext cx="9781517" cy="5936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39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4" descr="https://pp.vk.me/c623430/v623430718/47f0a/hIzFs8SlDwg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5914" y="12986"/>
            <a:ext cx="949108" cy="898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220200" y="6267450"/>
            <a:ext cx="2743200" cy="365125"/>
          </a:xfrm>
        </p:spPr>
        <p:txBody>
          <a:bodyPr/>
          <a:lstStyle/>
          <a:p>
            <a:fld id="{D4F0CA94-6F82-4CAC-8C5F-DEECE88A49F5}" type="slidenum">
              <a:rPr lang="ru-RU" sz="3600" smtClean="0"/>
              <a:pPr/>
              <a:t>23</a:t>
            </a:fld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170218" y="302465"/>
            <a:ext cx="8021782" cy="4795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5093701" y="336975"/>
            <a:ext cx="6869699" cy="5872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indent="450850" algn="r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ru-RU" altLang="ru-RU" sz="2800" b="1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Диаграмма </a:t>
            </a:r>
            <a:r>
              <a:rPr lang="ru-RU" altLang="ru-RU" sz="2800" b="1" dirty="0" err="1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Ганта</a:t>
            </a:r>
            <a:endParaRPr lang="ru-RU" altLang="ru-RU" sz="36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0640885"/>
              </p:ext>
            </p:extLst>
          </p:nvPr>
        </p:nvGraphicFramePr>
        <p:xfrm>
          <a:off x="616946" y="911177"/>
          <a:ext cx="10697378" cy="56974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8" name="Лист" r:id="rId4" imgW="19869107" imgH="13297015" progId="Excel.Sheet.12">
                  <p:embed/>
                </p:oleObj>
              </mc:Choice>
              <mc:Fallback>
                <p:oleObj name="Лист" r:id="rId4" imgW="19869107" imgH="1329701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16946" y="911177"/>
                        <a:ext cx="10697378" cy="56974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36122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4" descr="https://pp.vk.me/c623430/v623430718/47f0a/hIzFs8SlDwg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5914" y="12986"/>
            <a:ext cx="949108" cy="898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220200" y="6267450"/>
            <a:ext cx="2743200" cy="365125"/>
          </a:xfrm>
        </p:spPr>
        <p:txBody>
          <a:bodyPr/>
          <a:lstStyle/>
          <a:p>
            <a:fld id="{D4F0CA94-6F82-4CAC-8C5F-DEECE88A49F5}" type="slidenum">
              <a:rPr lang="ru-RU" sz="3600" smtClean="0"/>
              <a:pPr/>
              <a:t>24</a:t>
            </a:fld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170218" y="302465"/>
            <a:ext cx="8021782" cy="4795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5093701" y="336975"/>
            <a:ext cx="6869699" cy="5872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indent="450850" algn="r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ru-RU" altLang="ru-RU" sz="2800" b="1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Ресурсный план проекта</a:t>
            </a:r>
            <a:endParaRPr lang="ru-RU" altLang="ru-RU" sz="36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9259259"/>
              </p:ext>
            </p:extLst>
          </p:nvPr>
        </p:nvGraphicFramePr>
        <p:xfrm>
          <a:off x="714377" y="924223"/>
          <a:ext cx="11010898" cy="53029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4990">
                  <a:extLst>
                    <a:ext uri="{9D8B030D-6E8A-4147-A177-3AD203B41FA5}">
                      <a16:colId xmlns:a16="http://schemas.microsoft.com/office/drawing/2014/main" val="821075340"/>
                    </a:ext>
                  </a:extLst>
                </a:gridCol>
                <a:gridCol w="4009850">
                  <a:extLst>
                    <a:ext uri="{9D8B030D-6E8A-4147-A177-3AD203B41FA5}">
                      <a16:colId xmlns:a16="http://schemas.microsoft.com/office/drawing/2014/main" val="3855528786"/>
                    </a:ext>
                  </a:extLst>
                </a:gridCol>
                <a:gridCol w="4336058">
                  <a:extLst>
                    <a:ext uri="{9D8B030D-6E8A-4147-A177-3AD203B41FA5}">
                      <a16:colId xmlns:a16="http://schemas.microsoft.com/office/drawing/2014/main" val="2877112695"/>
                    </a:ext>
                  </a:extLst>
                </a:gridCol>
              </a:tblGrid>
              <a:tr h="17446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effectLst/>
                        </a:rPr>
                        <a:t>Наименование ресурса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67" marR="369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effectLst/>
                        </a:rPr>
                        <a:t>Есть в наличии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67" marR="369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effectLst/>
                        </a:rPr>
                        <a:t>Необходимо найти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67" marR="36967" marT="0" marB="0"/>
                </a:tc>
                <a:extLst>
                  <a:ext uri="{0D108BD9-81ED-4DB2-BD59-A6C34878D82A}">
                    <a16:rowId xmlns:a16="http://schemas.microsoft.com/office/drawing/2014/main" val="3149983790"/>
                  </a:ext>
                </a:extLst>
              </a:tr>
              <a:tr h="217161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kern="1200" dirty="0" smtClean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kern="1200" dirty="0" smtClean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kern="1200" dirty="0" smtClean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kern="1200" dirty="0" smtClean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kern="1200" dirty="0" smtClean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effectLst/>
                        </a:rPr>
                        <a:t>Кадровые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67" marR="3696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1. Управляющий директор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2. Директор по персоналу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3. Сотрудники отдела персонала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4. Директор Управления по работе с персоналом ООО "УК Мечел-Сталь"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5. Генеральный директор ООО "УК Мечел-Сталь"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5. Заместитель генерального директора по коммерческой деятельности - Директор дирекции ПАО "Мечел"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6. Заместитель генерального директора по управлению персоналом - Директор дирекции ПАО "Мечел"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5. Линейные руководители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67" marR="36967" marT="0" marB="0"/>
                </a:tc>
                <a:tc>
                  <a:txBody>
                    <a:bodyPr/>
                    <a:lstStyle/>
                    <a:p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967" marR="36967" marT="0" marB="0"/>
                </a:tc>
                <a:extLst>
                  <a:ext uri="{0D108BD9-81ED-4DB2-BD59-A6C34878D82A}">
                    <a16:rowId xmlns:a16="http://schemas.microsoft.com/office/drawing/2014/main" val="3115043856"/>
                  </a:ext>
                </a:extLst>
              </a:tr>
              <a:tr h="34921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effectLst/>
                        </a:rPr>
                        <a:t>Материально-технические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67" marR="3696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effectLst/>
                        </a:rPr>
                        <a:t>1.Компьютеры и офисная техника</a:t>
                      </a:r>
                      <a:endParaRPr lang="ru-RU" sz="12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2.Помещение для размещения персонала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67" marR="36967" marT="0" marB="0"/>
                </a:tc>
                <a:tc>
                  <a:txBody>
                    <a:bodyPr/>
                    <a:lstStyle/>
                    <a:p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967" marR="36967" marT="0" marB="0"/>
                </a:tc>
                <a:extLst>
                  <a:ext uri="{0D108BD9-81ED-4DB2-BD59-A6C34878D82A}">
                    <a16:rowId xmlns:a16="http://schemas.microsoft.com/office/drawing/2014/main" val="891012214"/>
                  </a:ext>
                </a:extLst>
              </a:tr>
              <a:tr h="250571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kern="1200" dirty="0" smtClean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kern="1200" dirty="0" smtClean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kern="1200" dirty="0" smtClean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kern="1200" dirty="0" smtClean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kern="1200" dirty="0" smtClean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kern="1200" dirty="0" smtClean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effectLst/>
                        </a:rPr>
                        <a:t>Информационные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67" marR="3696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1.Положение об Управлении коммерческой службы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2. Положение об Отделе складского обеспечения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3. Положение о Департаменте продаж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4. Положение о Департаменте логистики готовой продукции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5. Положение об Отделе планирования и анализа коммерческой деятельности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6. Положение об Отделе экспортных продаж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7. Положение об Отделе продаж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8. Положение об Отделе планирования перевозок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9. Положение об Отделе приема заказов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10. Должностные инструкции сотрудников Департаментов продаж и логистики готовой продукции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67" marR="3696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1.Положение о Департаменте закупок оборудования, работ и услуг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2. Положение о Департаменте закупок сырья, материалов и ТМЦ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3. Положение об отделе закупок оборудования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4. Положение об отделе закупок и доставки сырья и материалов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5. Положение об отделе закупок и доставки ТМЦ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6. Должностные инструкции сотрудников Департамента закупок сырья, материалов и ТМЦ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67" marR="36967" marT="0" marB="0"/>
                </a:tc>
                <a:extLst>
                  <a:ext uri="{0D108BD9-81ED-4DB2-BD59-A6C34878D82A}">
                    <a16:rowId xmlns:a16="http://schemas.microsoft.com/office/drawing/2014/main" val="9628256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0139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4" descr="https://pp.vk.me/c623430/v623430718/47f0a/hIzFs8SlDwg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5914" y="12986"/>
            <a:ext cx="949108" cy="898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220200" y="6267450"/>
            <a:ext cx="2743200" cy="365125"/>
          </a:xfrm>
        </p:spPr>
        <p:txBody>
          <a:bodyPr/>
          <a:lstStyle/>
          <a:p>
            <a:fld id="{D4F0CA94-6F82-4CAC-8C5F-DEECE88A49F5}" type="slidenum">
              <a:rPr lang="ru-RU" sz="3600" smtClean="0"/>
              <a:pPr/>
              <a:t>25</a:t>
            </a:fld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162674" y="302465"/>
            <a:ext cx="6029325" cy="4795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238875" y="336975"/>
            <a:ext cx="5724525" cy="3773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800" dirty="0" smtClean="0">
                <a:solidFill>
                  <a:schemeClr val="bg1"/>
                </a:solidFill>
              </a:rPr>
              <a:t>Проектное </a:t>
            </a:r>
            <a:r>
              <a:rPr lang="ru-RU" sz="2800" dirty="0">
                <a:solidFill>
                  <a:schemeClr val="bg1"/>
                </a:solidFill>
              </a:rPr>
              <a:t>решение</a:t>
            </a:r>
            <a:endParaRPr lang="ru-RU" sz="16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8495847"/>
              </p:ext>
            </p:extLst>
          </p:nvPr>
        </p:nvGraphicFramePr>
        <p:xfrm>
          <a:off x="776992" y="1025525"/>
          <a:ext cx="4690358" cy="54388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2852">
                  <a:extLst>
                    <a:ext uri="{9D8B030D-6E8A-4147-A177-3AD203B41FA5}">
                      <a16:colId xmlns:a16="http://schemas.microsoft.com/office/drawing/2014/main" val="3551867478"/>
                    </a:ext>
                  </a:extLst>
                </a:gridCol>
                <a:gridCol w="785166">
                  <a:extLst>
                    <a:ext uri="{9D8B030D-6E8A-4147-A177-3AD203B41FA5}">
                      <a16:colId xmlns:a16="http://schemas.microsoft.com/office/drawing/2014/main" val="954286265"/>
                    </a:ext>
                  </a:extLst>
                </a:gridCol>
                <a:gridCol w="1770152">
                  <a:extLst>
                    <a:ext uri="{9D8B030D-6E8A-4147-A177-3AD203B41FA5}">
                      <a16:colId xmlns:a16="http://schemas.microsoft.com/office/drawing/2014/main" val="1414168318"/>
                    </a:ext>
                  </a:extLst>
                </a:gridCol>
                <a:gridCol w="464863">
                  <a:extLst>
                    <a:ext uri="{9D8B030D-6E8A-4147-A177-3AD203B41FA5}">
                      <a16:colId xmlns:a16="http://schemas.microsoft.com/office/drawing/2014/main" val="3468527429"/>
                    </a:ext>
                  </a:extLst>
                </a:gridCol>
                <a:gridCol w="1457325">
                  <a:extLst>
                    <a:ext uri="{9D8B030D-6E8A-4147-A177-3AD203B41FA5}">
                      <a16:colId xmlns:a16="http://schemas.microsoft.com/office/drawing/2014/main" val="355952267"/>
                    </a:ext>
                  </a:extLst>
                </a:gridCol>
              </a:tblGrid>
              <a:tr h="31081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05" marR="36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риска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05" marR="363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Описание риска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05" marR="363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 вероятности риска (0-5)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05" marR="363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Способы снижения риска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05" marR="36305" marT="0" marB="0" anchor="ctr"/>
                </a:tc>
                <a:extLst>
                  <a:ext uri="{0D108BD9-81ED-4DB2-BD59-A6C34878D82A}">
                    <a16:rowId xmlns:a16="http://schemas.microsoft.com/office/drawing/2014/main" val="2426622864"/>
                  </a:ext>
                </a:extLst>
              </a:tr>
              <a:tr h="82882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05" marR="3630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Увеличение продолжительности проекта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05" marR="3630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Поскольку реализация проекта требует многоуровневого согласования. У согласующих Департаментов могут возникнуть дополнительные требования, обоснования, уточнения и пр. 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05" marR="36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05" marR="3630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Заложить временной резерв. Четкое обоснование необходимости внесения изменений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05" marR="36305" marT="0" marB="0" anchor="ctr"/>
                </a:tc>
                <a:extLst>
                  <a:ext uri="{0D108BD9-81ED-4DB2-BD59-A6C34878D82A}">
                    <a16:rowId xmlns:a16="http://schemas.microsoft.com/office/drawing/2014/main" val="1085918274"/>
                  </a:ext>
                </a:extLst>
              </a:tr>
              <a:tr h="72522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05" marR="3630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Недостаточная квалификация персонала.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05" marR="3630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Расширение функционала специалистов от подготовки тендерных процедур, до выдачи в подразделение-заказчика.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05" marR="36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05" marR="3630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Обучение персонала. Мотивация и стимулирование персонала. Усиление контроля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05" marR="36305" marT="0" marB="0" anchor="ctr"/>
                </a:tc>
                <a:extLst>
                  <a:ext uri="{0D108BD9-81ED-4DB2-BD59-A6C34878D82A}">
                    <a16:rowId xmlns:a16="http://schemas.microsoft.com/office/drawing/2014/main" val="2576660916"/>
                  </a:ext>
                </a:extLst>
              </a:tr>
              <a:tr h="145044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05" marR="3630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Сопротивление изменениям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05" marR="3630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Несогласие с переводом на новые должности, в виду потери статуса, заработной платы, изменения функционала.Снижение производительности или вовлеченности сотрудников в работу, обусловленное негативными ожиданиями.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05" marR="36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05" marR="3630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постоянная разъяснительная работа руководителей подразделений.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Сохранение заработной платы и контроль своевременности и точности соблюдения обязательств компании.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05" marR="36305" marT="0" marB="0" anchor="ctr"/>
                </a:tc>
                <a:extLst>
                  <a:ext uri="{0D108BD9-81ED-4DB2-BD59-A6C34878D82A}">
                    <a16:rowId xmlns:a16="http://schemas.microsoft.com/office/drawing/2014/main" val="446617835"/>
                  </a:ext>
                </a:extLst>
              </a:tr>
              <a:tr h="103603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05" marR="3630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Риск преждевременной оценки результатов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05" marR="3630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краткосрочные последствия  принимается за ее итоги.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05" marR="36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05" marR="3630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подробное описание всех краткосрочных результатов и целевых показателей, а также  четкое определение долгосрочных целей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05" marR="36305" marT="0" marB="0" anchor="ctr"/>
                </a:tc>
                <a:extLst>
                  <a:ext uri="{0D108BD9-81ED-4DB2-BD59-A6C34878D82A}">
                    <a16:rowId xmlns:a16="http://schemas.microsoft.com/office/drawing/2014/main" val="1009277662"/>
                  </a:ext>
                </a:extLst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2037596" y="656193"/>
            <a:ext cx="17295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Риски проекта</a:t>
            </a:r>
            <a:endParaRPr lang="ru-RU" dirty="0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5862307"/>
              </p:ext>
            </p:extLst>
          </p:nvPr>
        </p:nvGraphicFramePr>
        <p:xfrm>
          <a:off x="5502910" y="1459199"/>
          <a:ext cx="6460489" cy="45123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48870">
                  <a:extLst>
                    <a:ext uri="{9D8B030D-6E8A-4147-A177-3AD203B41FA5}">
                      <a16:colId xmlns:a16="http://schemas.microsoft.com/office/drawing/2014/main" val="2585039109"/>
                    </a:ext>
                  </a:extLst>
                </a:gridCol>
                <a:gridCol w="2054551">
                  <a:extLst>
                    <a:ext uri="{9D8B030D-6E8A-4147-A177-3AD203B41FA5}">
                      <a16:colId xmlns:a16="http://schemas.microsoft.com/office/drawing/2014/main" val="1466888297"/>
                    </a:ext>
                  </a:extLst>
                </a:gridCol>
                <a:gridCol w="848806">
                  <a:extLst>
                    <a:ext uri="{9D8B030D-6E8A-4147-A177-3AD203B41FA5}">
                      <a16:colId xmlns:a16="http://schemas.microsoft.com/office/drawing/2014/main" val="3516920733"/>
                    </a:ext>
                  </a:extLst>
                </a:gridCol>
                <a:gridCol w="648870">
                  <a:extLst>
                    <a:ext uri="{9D8B030D-6E8A-4147-A177-3AD203B41FA5}">
                      <a16:colId xmlns:a16="http://schemas.microsoft.com/office/drawing/2014/main" val="2695978497"/>
                    </a:ext>
                  </a:extLst>
                </a:gridCol>
                <a:gridCol w="1129696">
                  <a:extLst>
                    <a:ext uri="{9D8B030D-6E8A-4147-A177-3AD203B41FA5}">
                      <a16:colId xmlns:a16="http://schemas.microsoft.com/office/drawing/2014/main" val="1559094221"/>
                    </a:ext>
                  </a:extLst>
                </a:gridCol>
                <a:gridCol w="1129696">
                  <a:extLst>
                    <a:ext uri="{9D8B030D-6E8A-4147-A177-3AD203B41FA5}">
                      <a16:colId xmlns:a16="http://schemas.microsoft.com/office/drawing/2014/main" val="4006623610"/>
                    </a:ext>
                  </a:extLst>
                </a:gridCol>
              </a:tblGrid>
              <a:tr h="341026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реализации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После </a:t>
                      </a:r>
                      <a:r>
                        <a:rPr lang="ru-RU" sz="14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реализации проекта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0846289"/>
                  </a:ext>
                </a:extLst>
              </a:tr>
              <a:tr h="6293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Через 6 мес.</a:t>
                      </a: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Через год</a:t>
                      </a: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Через полтора года</a:t>
                      </a: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6346689"/>
                  </a:ext>
                </a:extLst>
              </a:tr>
              <a:tr h="6899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Среднее время продолжительности рабочего дня, ч.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9,56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9,25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8,50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более 8,3 ч.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69842557"/>
                  </a:ext>
                </a:extLst>
              </a:tr>
              <a:tr h="4547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 поставки ТМЦ, дней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более 125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21218712"/>
                  </a:ext>
                </a:extLst>
              </a:tr>
              <a:tr h="4547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Запасы ТМЦ, млрд. руб.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более 4 млрд. руб.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3420965"/>
                  </a:ext>
                </a:extLst>
              </a:tr>
              <a:tr h="9252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Запасы сырья и материалов с выше 6 месяцев хранения, млн. руб.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более 350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90421536"/>
                  </a:ext>
                </a:extLst>
              </a:tr>
              <a:tr h="26813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Текучесть кадров, 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20%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более 14%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3893677"/>
                  </a:ext>
                </a:extLst>
              </a:tr>
              <a:tr h="6899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Поставки с отклонением по качеству ТМЦ (материалы)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более 10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08618331"/>
                  </a:ext>
                </a:extLst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6373152" y="1025525"/>
            <a:ext cx="55902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Индикативные показатели эффективности проекта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989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7967933" y="4560323"/>
            <a:ext cx="3962400" cy="1796027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latin typeface="Arial Narrow" panose="020B0606020202030204" pitchFamily="34" charset="0"/>
              </a:rPr>
              <a:t>Автор работы:</a:t>
            </a:r>
            <a:r>
              <a:rPr lang="ru-RU" sz="2400" dirty="0" smtClean="0">
                <a:latin typeface="Arial Narrow" panose="020B0606020202030204" pitchFamily="34" charset="0"/>
              </a:rPr>
              <a:t/>
            </a:r>
            <a:br>
              <a:rPr lang="ru-RU" sz="2400" dirty="0" smtClean="0">
                <a:latin typeface="Arial Narrow" panose="020B0606020202030204" pitchFamily="34" charset="0"/>
              </a:rPr>
            </a:br>
            <a:r>
              <a:rPr lang="ru-RU" sz="2400" dirty="0" err="1" smtClean="0">
                <a:latin typeface="Arial Narrow" panose="020B0606020202030204" pitchFamily="34" charset="0"/>
              </a:rPr>
              <a:t>Кунец</a:t>
            </a:r>
            <a:r>
              <a:rPr lang="ru-RU" sz="2400" dirty="0" smtClean="0">
                <a:latin typeface="Arial Narrow" panose="020B0606020202030204" pitchFamily="34" charset="0"/>
              </a:rPr>
              <a:t> Александр Андреевич</a:t>
            </a:r>
            <a:br>
              <a:rPr lang="ru-RU" sz="2400" dirty="0" smtClean="0">
                <a:latin typeface="Arial Narrow" panose="020B0606020202030204" pitchFamily="34" charset="0"/>
              </a:rPr>
            </a:br>
            <a:r>
              <a:rPr lang="ru-RU" sz="2400" dirty="0" smtClean="0">
                <a:latin typeface="Arial Narrow" panose="020B0606020202030204" pitchFamily="34" charset="0"/>
              </a:rPr>
              <a:t/>
            </a:r>
            <a:br>
              <a:rPr lang="ru-RU" sz="2400" dirty="0" smtClean="0">
                <a:latin typeface="Arial Narrow" panose="020B0606020202030204" pitchFamily="34" charset="0"/>
              </a:rPr>
            </a:br>
            <a:r>
              <a:rPr lang="ru-RU" sz="2400" b="1" dirty="0" smtClean="0">
                <a:latin typeface="Arial Narrow" panose="020B0606020202030204" pitchFamily="34" charset="0"/>
              </a:rPr>
              <a:t>Руководитель работы:</a:t>
            </a:r>
            <a:br>
              <a:rPr lang="ru-RU" sz="2400" b="1" dirty="0" smtClean="0">
                <a:latin typeface="Arial Narrow" panose="020B0606020202030204" pitchFamily="34" charset="0"/>
              </a:rPr>
            </a:br>
            <a:r>
              <a:rPr lang="ru-RU" sz="2400" dirty="0">
                <a:latin typeface="Arial Narrow" panose="020B0606020202030204" pitchFamily="34" charset="0"/>
              </a:rPr>
              <a:t>кандидат технических наук, доцент </a:t>
            </a:r>
            <a:br>
              <a:rPr lang="ru-RU" sz="2400" dirty="0">
                <a:latin typeface="Arial Narrow" panose="020B0606020202030204" pitchFamily="34" charset="0"/>
              </a:rPr>
            </a:br>
            <a:r>
              <a:rPr lang="ru-RU" sz="2400" dirty="0" err="1" smtClean="0">
                <a:latin typeface="Arial Narrow" panose="020B0606020202030204" pitchFamily="34" charset="0"/>
              </a:rPr>
              <a:t>Буторина</a:t>
            </a:r>
            <a:r>
              <a:rPr lang="ru-RU" sz="2400" dirty="0" smtClean="0">
                <a:latin typeface="Arial Narrow" panose="020B0606020202030204" pitchFamily="34" charset="0"/>
              </a:rPr>
              <a:t> </a:t>
            </a:r>
            <a:r>
              <a:rPr lang="ru-RU" sz="2400" dirty="0">
                <a:latin typeface="Arial Narrow" panose="020B0606020202030204" pitchFamily="34" charset="0"/>
              </a:rPr>
              <a:t>Ольга </a:t>
            </a:r>
            <a:r>
              <a:rPr lang="ru-RU" sz="2400" dirty="0" smtClean="0">
                <a:latin typeface="Arial Narrow" panose="020B0606020202030204" pitchFamily="34" charset="0"/>
              </a:rPr>
              <a:t>Сергеевна</a:t>
            </a:r>
            <a:endParaRPr lang="ru-RU" sz="2400" dirty="0">
              <a:latin typeface="Arial Narrow" panose="020B0606020202030204" pitchFamily="34" charset="0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0CA94-6F82-4CAC-8C5F-DEECE88A49F5}" type="slidenum">
              <a:rPr lang="ru-RU" smtClean="0">
                <a:solidFill>
                  <a:schemeClr val="bg1"/>
                </a:solidFill>
              </a:rPr>
              <a:pPr/>
              <a:t>26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310551" y="2678354"/>
            <a:ext cx="11619782" cy="13928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2000" dirty="0"/>
          </a:p>
          <a:p>
            <a:pPr algn="ctr"/>
            <a:r>
              <a:rPr lang="ru-RU" sz="12800" dirty="0" smtClean="0"/>
              <a:t>выпускная аттестационная работа</a:t>
            </a:r>
          </a:p>
          <a:p>
            <a:r>
              <a:rPr lang="ru-RU" sz="12800" dirty="0" smtClean="0"/>
              <a:t> </a:t>
            </a:r>
          </a:p>
          <a:p>
            <a:pPr algn="ctr"/>
            <a:r>
              <a:rPr lang="ru-RU" sz="1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Проектирование </a:t>
            </a:r>
            <a:r>
              <a:rPr lang="ru-RU" sz="1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организационной структуры </a:t>
            </a:r>
            <a:r>
              <a:rPr lang="ru-RU" sz="1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логистической системы ПАО «Челябинский металлургический комбинат</a:t>
            </a:r>
            <a:r>
              <a:rPr lang="ru-RU" sz="1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1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3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endParaRPr lang="ru-RU" sz="4500" dirty="0">
              <a:solidFill>
                <a:srgbClr val="C00000"/>
              </a:solidFill>
              <a:latin typeface="Arial Narrow" panose="020B0606020202030204" pitchFamily="34" charset="0"/>
            </a:endParaRPr>
          </a:p>
          <a:p>
            <a:r>
              <a:rPr lang="ru-RU" dirty="0"/>
              <a:t> </a:t>
            </a:r>
          </a:p>
          <a:p>
            <a:endParaRPr lang="ru-RU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4967315" y="6204799"/>
            <a:ext cx="2226887" cy="471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202</a:t>
            </a:r>
            <a:r>
              <a:rPr lang="ru-RU" sz="1800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2 г.</a:t>
            </a:r>
            <a:endParaRPr lang="ru-RU" sz="1800" dirty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452778" y="0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b="1" dirty="0"/>
              <a:t>Федеральное государственное бюджетное образовательное учреждение</a:t>
            </a:r>
            <a:endParaRPr lang="ru-RU" altLang="ru-RU" dirty="0"/>
          </a:p>
          <a:p>
            <a:pPr algn="ctr">
              <a:spcBef>
                <a:spcPct val="0"/>
              </a:spcBef>
            </a:pPr>
            <a:r>
              <a:rPr lang="ru-RU" altLang="ru-RU" b="1" dirty="0"/>
              <a:t>высшего образования</a:t>
            </a:r>
            <a:endParaRPr lang="ru-RU" altLang="ru-RU" dirty="0"/>
          </a:p>
          <a:p>
            <a:pPr algn="ctr">
              <a:spcBef>
                <a:spcPct val="0"/>
              </a:spcBef>
            </a:pPr>
            <a:r>
              <a:rPr lang="ru-RU" altLang="ru-RU" b="1" dirty="0"/>
              <a:t>«РОССИЙСКАЯ АКАДЕМИЯ НАРОДНОГО ХОЗЯЙСТВА </a:t>
            </a:r>
            <a:endParaRPr lang="ru-RU" altLang="ru-RU" dirty="0"/>
          </a:p>
          <a:p>
            <a:pPr algn="ctr">
              <a:spcBef>
                <a:spcPct val="0"/>
              </a:spcBef>
            </a:pPr>
            <a:r>
              <a:rPr lang="ru-RU" altLang="ru-RU" b="1" dirty="0"/>
              <a:t>И ГОСУДАРСТВЕННОЙ СЛУЖБЫ </a:t>
            </a:r>
            <a:endParaRPr lang="ru-RU" altLang="ru-RU" dirty="0"/>
          </a:p>
          <a:p>
            <a:pPr algn="ctr">
              <a:spcBef>
                <a:spcPct val="0"/>
              </a:spcBef>
            </a:pPr>
            <a:r>
              <a:rPr lang="ru-RU" altLang="ru-RU" b="1" dirty="0"/>
              <a:t>при ПРЕЗИДЕНТЕ РОССИЙСКОЙ ФЕДЕРАЦИИ»</a:t>
            </a:r>
            <a:endParaRPr lang="ru-RU" altLang="ru-RU" dirty="0"/>
          </a:p>
          <a:p>
            <a:pPr algn="ctr">
              <a:spcBef>
                <a:spcPct val="0"/>
              </a:spcBef>
            </a:pPr>
            <a:r>
              <a:rPr lang="ru-RU" altLang="ru-RU" b="1" dirty="0"/>
              <a:t> </a:t>
            </a:r>
            <a:endParaRPr lang="ru-RU" altLang="ru-RU" dirty="0"/>
          </a:p>
          <a:p>
            <a:pPr algn="ctr">
              <a:spcBef>
                <a:spcPct val="0"/>
              </a:spcBef>
            </a:pPr>
            <a:r>
              <a:rPr lang="ru-RU" altLang="ru-RU" b="1" dirty="0"/>
              <a:t>Челябинский филиал</a:t>
            </a:r>
            <a:endParaRPr lang="ru-RU" altLang="ru-RU" dirty="0"/>
          </a:p>
        </p:txBody>
      </p:sp>
      <p:pic>
        <p:nvPicPr>
          <p:cNvPr id="9" name="Picture 4" descr="https://pp.vk.me/c623430/v623430718/47f0a/hIzFs8SlDwg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1043796" cy="987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5232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330" y="2084217"/>
            <a:ext cx="4504391" cy="2471520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245600" y="6318250"/>
            <a:ext cx="2743200" cy="365125"/>
          </a:xfrm>
        </p:spPr>
        <p:txBody>
          <a:bodyPr/>
          <a:lstStyle/>
          <a:p>
            <a:fld id="{D4F0CA94-6F82-4CAC-8C5F-DEECE88A49F5}" type="slidenum">
              <a:rPr lang="ru-RU" sz="3600" smtClean="0"/>
              <a:pPr/>
              <a:t>3</a:t>
            </a:fld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51892" y="202946"/>
            <a:ext cx="8021782" cy="53993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5103975" y="402092"/>
            <a:ext cx="6869699" cy="4010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ОБЩАЯ ХАРАКТЕРИСТИКА ОРГАНИЗАЦИИ</a:t>
            </a:r>
            <a:endParaRPr lang="ru-RU" sz="28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842962" y="225318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54360" y="1017302"/>
            <a:ext cx="4389417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/>
              <a:t>	</a:t>
            </a:r>
            <a:r>
              <a:rPr lang="ru-RU" dirty="0"/>
              <a:t> </a:t>
            </a:r>
            <a:r>
              <a:rPr lang="ru-RU" sz="1600" dirty="0"/>
              <a:t>Публичное акционерное общество «Челябинский металлургический комбинат» – одно из крупнейших в России предприятий полного металлургического цикла по выпуску качественных и высококачественных сталей. ЧМК – одно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/>
              <a:t>из немногих предприяти</a:t>
            </a:r>
            <a:r>
              <a:rPr lang="ru-RU" sz="1600" dirty="0">
                <a:solidFill>
                  <a:schemeClr val="bg1"/>
                </a:solidFill>
              </a:rPr>
              <a:t>й стр</a:t>
            </a:r>
            <a:r>
              <a:rPr lang="ru-RU" sz="1600" dirty="0"/>
              <a:t>аны, которому дано право присваив</a:t>
            </a:r>
            <a:r>
              <a:rPr lang="ru-RU" sz="1600" dirty="0">
                <a:solidFill>
                  <a:schemeClr val="bg1"/>
                </a:solidFill>
              </a:rPr>
              <a:t>ать</a:t>
            </a:r>
            <a:r>
              <a:rPr lang="ru-RU" sz="1600" dirty="0"/>
              <a:t> </a:t>
            </a:r>
            <a:r>
              <a:rPr lang="ru-RU" sz="1600" dirty="0">
                <a:solidFill>
                  <a:schemeClr val="bg1"/>
                </a:solidFill>
              </a:rPr>
              <a:t>прод</a:t>
            </a:r>
            <a:r>
              <a:rPr lang="ru-RU" sz="1600" dirty="0"/>
              <a:t>укции собственный индекс – ЧС (Ч</a:t>
            </a:r>
            <a:r>
              <a:rPr lang="ru-RU" sz="1600" dirty="0">
                <a:solidFill>
                  <a:schemeClr val="bg1"/>
                </a:solidFill>
              </a:rPr>
              <a:t>елябинск</a:t>
            </a:r>
            <a:r>
              <a:rPr lang="ru-RU" sz="1600" dirty="0"/>
              <a:t>ая Сталь). Комбинат также является о</a:t>
            </a:r>
            <a:r>
              <a:rPr lang="ru-RU" sz="1600" dirty="0">
                <a:solidFill>
                  <a:schemeClr val="bg1"/>
                </a:solidFill>
              </a:rPr>
              <a:t>дним из </a:t>
            </a:r>
            <a:r>
              <a:rPr lang="ru-RU" sz="1600" dirty="0"/>
              <a:t>крупнейших производителей нержаве</a:t>
            </a:r>
            <a:r>
              <a:rPr lang="ru-RU" sz="1600" dirty="0">
                <a:solidFill>
                  <a:schemeClr val="bg1"/>
                </a:solidFill>
              </a:rPr>
              <a:t>ющей ст</a:t>
            </a:r>
            <a:r>
              <a:rPr lang="ru-RU" sz="1600" dirty="0"/>
              <a:t>али в России</a:t>
            </a:r>
            <a:r>
              <a:rPr lang="ru-RU" sz="1600" dirty="0" smtClean="0"/>
              <a:t>.</a:t>
            </a:r>
          </a:p>
          <a:p>
            <a:pPr algn="just"/>
            <a:r>
              <a:rPr lang="ru-RU" sz="1600" dirty="0" smtClean="0"/>
              <a:t> </a:t>
            </a:r>
          </a:p>
          <a:p>
            <a:pPr algn="just"/>
            <a:r>
              <a:rPr lang="ru-RU" sz="1600" b="1" i="1" dirty="0">
                <a:solidFill>
                  <a:prstClr val="black">
                    <a:lumMod val="95000"/>
                    <a:lumOff val="5000"/>
                  </a:prstClr>
                </a:solidFill>
                <a:cs typeface="Times New Roman" panose="02020603050405020304" pitchFamily="18" charset="0"/>
              </a:rPr>
              <a:t>Местоположение:</a:t>
            </a:r>
            <a:r>
              <a:rPr lang="ru-RU" sz="1600" b="1" dirty="0">
                <a:solidFill>
                  <a:prstClr val="black">
                    <a:lumMod val="95000"/>
                    <a:lumOff val="5000"/>
                  </a:prstClr>
                </a:solidFill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bg1"/>
                </a:solidFill>
                <a:cs typeface="Times New Roman" panose="02020603050405020304" pitchFamily="18" charset="0"/>
              </a:rPr>
              <a:t>Челябин</a:t>
            </a:r>
            <a:r>
              <a:rPr lang="ru-RU" sz="1600" dirty="0">
                <a:cs typeface="Times New Roman" panose="02020603050405020304" pitchFamily="18" charset="0"/>
              </a:rPr>
              <a:t>ская об</a:t>
            </a:r>
            <a:r>
              <a:rPr lang="ru-RU" sz="1600" dirty="0">
                <a:solidFill>
                  <a:prstClr val="black">
                    <a:lumMod val="95000"/>
                    <a:lumOff val="5000"/>
                  </a:prstClr>
                </a:solidFill>
                <a:cs typeface="Times New Roman" panose="02020603050405020304" pitchFamily="18" charset="0"/>
              </a:rPr>
              <a:t>л., г. Челябинск, ул. </a:t>
            </a:r>
            <a:r>
              <a:rPr lang="ru-RU" sz="1600" dirty="0">
                <a:cs typeface="Times New Roman" panose="02020603050405020304" pitchFamily="18" charset="0"/>
              </a:rPr>
              <a:t>2-я </a:t>
            </a:r>
            <a:r>
              <a:rPr lang="ru-RU" sz="1600" dirty="0" smtClean="0">
                <a:solidFill>
                  <a:prstClr val="black">
                    <a:lumMod val="95000"/>
                    <a:lumOff val="5000"/>
                  </a:prstClr>
                </a:solidFill>
                <a:cs typeface="Times New Roman" panose="02020603050405020304" pitchFamily="18" charset="0"/>
              </a:rPr>
              <a:t>Пав</a:t>
            </a:r>
            <a:r>
              <a:rPr lang="ru-RU" sz="16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елецкая</a:t>
            </a:r>
            <a:r>
              <a:rPr lang="ru-RU" sz="1600" dirty="0" smtClean="0">
                <a:cs typeface="Times New Roman" panose="02020603050405020304" pitchFamily="18" charset="0"/>
              </a:rPr>
              <a:t>,</a:t>
            </a:r>
            <a:r>
              <a:rPr lang="ru-RU" sz="1600" dirty="0" smtClean="0">
                <a:solidFill>
                  <a:prstClr val="black">
                    <a:lumMod val="95000"/>
                    <a:lumOff val="5000"/>
                  </a:prstClr>
                </a:solidFill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cs typeface="Times New Roman" panose="02020603050405020304" pitchFamily="18" charset="0"/>
              </a:rPr>
              <a:t>д.14.</a:t>
            </a:r>
            <a:endParaRPr lang="ru-RU" sz="1600" dirty="0">
              <a:cs typeface="Times New Roman" panose="02020603050405020304" pitchFamily="18" charset="0"/>
            </a:endParaRPr>
          </a:p>
          <a:p>
            <a:pPr algn="just"/>
            <a:r>
              <a:rPr lang="ru-RU" sz="1600" b="1" i="1" dirty="0" smtClean="0">
                <a:cs typeface="Times New Roman" panose="02020603050405020304" pitchFamily="18" charset="0"/>
              </a:rPr>
              <a:t>Деятельность:</a:t>
            </a:r>
          </a:p>
          <a:p>
            <a:pPr algn="just"/>
            <a:r>
              <a:rPr lang="ru-RU" sz="1600" dirty="0"/>
              <a:t>ЧМК выпускает широкий сортамент продукции металлургического производства: чушковый чугун, полуфабрикаты стальные для дальнейшего передела, сортовой и листовой металлопрокат из углеродистых, конструкционных, инструментальных и коррозионно-стойких марок стали, фасонный прокат и </a:t>
            </a:r>
            <a:r>
              <a:rPr lang="ru-RU" sz="1600" dirty="0" smtClean="0"/>
              <a:t>рельсовую продукцию.</a:t>
            </a:r>
          </a:p>
        </p:txBody>
      </p:sp>
      <p:pic>
        <p:nvPicPr>
          <p:cNvPr id="14" name="Picture 4" descr="https://pp.vk.me/c623430/v623430718/47f0a/hIzFs8SlDwg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1043796" cy="987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" name="Группа 25"/>
          <p:cNvGrpSpPr/>
          <p:nvPr/>
        </p:nvGrpSpPr>
        <p:grpSpPr>
          <a:xfrm>
            <a:off x="4501060" y="803110"/>
            <a:ext cx="7487739" cy="5515140"/>
            <a:chOff x="0" y="0"/>
            <a:chExt cx="8715375" cy="5829300"/>
          </a:xfrm>
        </p:grpSpPr>
        <p:pic>
          <p:nvPicPr>
            <p:cNvPr id="27" name="Object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8715375" cy="5829300"/>
            </a:xfrm>
            <a:prstGeom prst="rect">
              <a:avLst/>
            </a:prstGeom>
          </p:spPr>
        </p:pic>
        <p:pic>
          <p:nvPicPr>
            <p:cNvPr id="28" name="Object 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24000" y="1990724"/>
              <a:ext cx="647699" cy="2371725"/>
            </a:xfrm>
            <a:prstGeom prst="rect">
              <a:avLst/>
            </a:prstGeom>
          </p:spPr>
        </p:pic>
        <p:pic>
          <p:nvPicPr>
            <p:cNvPr id="29" name="Object 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476500" y="1009650"/>
              <a:ext cx="1190625" cy="781049"/>
            </a:xfrm>
            <a:prstGeom prst="rect">
              <a:avLst/>
            </a:prstGeom>
          </p:spPr>
        </p:pic>
        <p:pic>
          <p:nvPicPr>
            <p:cNvPr id="30" name="Object 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524125" y="2524125"/>
              <a:ext cx="1038225" cy="1079036"/>
            </a:xfrm>
            <a:prstGeom prst="rect">
              <a:avLst/>
            </a:prstGeom>
          </p:spPr>
        </p:pic>
        <p:pic>
          <p:nvPicPr>
            <p:cNvPr id="31" name="Object 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990975" y="1000125"/>
              <a:ext cx="1171575" cy="581025"/>
            </a:xfrm>
            <a:prstGeom prst="rect">
              <a:avLst/>
            </a:prstGeom>
          </p:spPr>
        </p:pic>
        <p:pic>
          <p:nvPicPr>
            <p:cNvPr id="32" name="Object 7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305425" y="1019175"/>
              <a:ext cx="942975" cy="523875"/>
            </a:xfrm>
            <a:prstGeom prst="rect">
              <a:avLst/>
            </a:prstGeom>
          </p:spPr>
        </p:pic>
        <p:pic>
          <p:nvPicPr>
            <p:cNvPr id="33" name="Object 8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076701" y="3752849"/>
              <a:ext cx="914399" cy="542187"/>
            </a:xfrm>
            <a:prstGeom prst="rect">
              <a:avLst/>
            </a:prstGeom>
          </p:spPr>
        </p:pic>
        <p:pic>
          <p:nvPicPr>
            <p:cNvPr id="34" name="Object 9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362575" y="4171951"/>
              <a:ext cx="819150" cy="267114"/>
            </a:xfrm>
            <a:prstGeom prst="rect">
              <a:avLst/>
            </a:prstGeom>
          </p:spPr>
        </p:pic>
        <p:pic>
          <p:nvPicPr>
            <p:cNvPr id="35" name="Object 10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5372100" y="1800225"/>
              <a:ext cx="828676" cy="428624"/>
            </a:xfrm>
            <a:prstGeom prst="rect">
              <a:avLst/>
            </a:prstGeom>
          </p:spPr>
        </p:pic>
        <p:sp>
          <p:nvSpPr>
            <p:cNvPr id="36" name="Скругленный прямоугольник 35"/>
            <p:cNvSpPr/>
            <p:nvPr/>
          </p:nvSpPr>
          <p:spPr>
            <a:xfrm>
              <a:off x="76200" y="4886325"/>
              <a:ext cx="1504950" cy="9144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ru-RU" sz="1100"/>
            </a:p>
          </p:txBody>
        </p:sp>
      </p:grpSp>
    </p:spTree>
    <p:extLst>
      <p:ext uri="{BB962C8B-B14F-4D97-AF65-F5344CB8AC3E}">
        <p14:creationId xmlns:p14="http://schemas.microsoft.com/office/powerpoint/2010/main" val="1978921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245600" y="6318250"/>
            <a:ext cx="2743200" cy="365125"/>
          </a:xfrm>
        </p:spPr>
        <p:txBody>
          <a:bodyPr/>
          <a:lstStyle/>
          <a:p>
            <a:fld id="{D4F0CA94-6F82-4CAC-8C5F-DEECE88A49F5}" type="slidenum">
              <a:rPr lang="ru-RU" sz="3600" smtClean="0"/>
              <a:pPr/>
              <a:t>4</a:t>
            </a:fld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170218" y="302465"/>
            <a:ext cx="8021782" cy="41308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5103975" y="402092"/>
            <a:ext cx="6869699" cy="3134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ЭКОНОМИЧЕСКАЯ ХАРАКТЕРИСТИКА ПАО «ЧМК»</a:t>
            </a:r>
            <a:endParaRPr lang="ru-RU" sz="28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842962" y="225318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9" name="Picture 4" descr="https://pp.vk.me/c623430/v623430718/47f0a/hIzFs8SlDwg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5914" y="12986"/>
            <a:ext cx="1043796" cy="987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5690100"/>
              </p:ext>
            </p:extLst>
          </p:nvPr>
        </p:nvGraphicFramePr>
        <p:xfrm>
          <a:off x="311285" y="1100413"/>
          <a:ext cx="6627677" cy="41714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6766243"/>
              </p:ext>
            </p:extLst>
          </p:nvPr>
        </p:nvGraphicFramePr>
        <p:xfrm>
          <a:off x="6938962" y="1018012"/>
          <a:ext cx="4974117" cy="38904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58123" y="5354311"/>
            <a:ext cx="108581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rgbClr val="0070C0"/>
                </a:solidFill>
              </a:rPr>
              <a:t>Вывод: </a:t>
            </a:r>
            <a:r>
              <a:rPr lang="ru-RU" dirty="0">
                <a:solidFill>
                  <a:srgbClr val="0D0D0D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финансовое положение </a:t>
            </a:r>
            <a:r>
              <a:rPr lang="ru-RU" dirty="0" smtClean="0">
                <a:solidFill>
                  <a:srgbClr val="0D0D0D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ПАО «ЧМК» </a:t>
            </a:r>
            <a:r>
              <a:rPr lang="ru-RU" dirty="0">
                <a:solidFill>
                  <a:srgbClr val="0D0D0D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является </a:t>
            </a:r>
            <a:r>
              <a:rPr lang="ru-RU" dirty="0" smtClean="0">
                <a:solidFill>
                  <a:srgbClr val="0D0D0D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неустойчивым. Высокая </a:t>
            </a:r>
            <a:r>
              <a:rPr lang="ru-RU" dirty="0">
                <a:solidFill>
                  <a:srgbClr val="0D0D0D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зависимость себестоимости выпускаемой продукции от мировых цен на сырьё. Положительная рентабельность по итогам 2021 года следствие благоприятной конъюнктуры рынка металлов и увеличение реализации </a:t>
            </a:r>
            <a:r>
              <a:rPr lang="ru-RU" dirty="0" err="1">
                <a:solidFill>
                  <a:srgbClr val="0D0D0D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высокомаржинальной</a:t>
            </a:r>
            <a:r>
              <a:rPr lang="ru-RU" dirty="0">
                <a:solidFill>
                  <a:srgbClr val="0D0D0D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продукции.</a:t>
            </a:r>
          </a:p>
        </p:txBody>
      </p:sp>
    </p:spTree>
    <p:extLst>
      <p:ext uri="{BB962C8B-B14F-4D97-AF65-F5344CB8AC3E}">
        <p14:creationId xmlns:p14="http://schemas.microsoft.com/office/powerpoint/2010/main" val="832976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245600" y="6318250"/>
            <a:ext cx="2743200" cy="365125"/>
          </a:xfrm>
        </p:spPr>
        <p:txBody>
          <a:bodyPr/>
          <a:lstStyle/>
          <a:p>
            <a:fld id="{D4F0CA94-6F82-4CAC-8C5F-DEECE88A49F5}" type="slidenum">
              <a:rPr lang="ru-RU" sz="3600" smtClean="0"/>
              <a:pPr/>
              <a:t>5</a:t>
            </a:fld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46764" y="150635"/>
            <a:ext cx="8021782" cy="5428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942686" y="150635"/>
            <a:ext cx="6869699" cy="5872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ОРГАНИЗАЦИОННАЯ СТРУКТУРА</a:t>
            </a:r>
            <a:endParaRPr lang="ru-RU" sz="28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8" name="Picture 4" descr="https://pp.vk.me/c623430/v623430718/47f0a/hIzFs8SlDwg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5914" y="12986"/>
            <a:ext cx="1043796" cy="987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Группа 20"/>
          <p:cNvGrpSpPr/>
          <p:nvPr/>
        </p:nvGrpSpPr>
        <p:grpSpPr>
          <a:xfrm>
            <a:off x="667812" y="451291"/>
            <a:ext cx="10621146" cy="5769922"/>
            <a:chOff x="667812" y="451291"/>
            <a:chExt cx="10621146" cy="5769922"/>
          </a:xfrm>
        </p:grpSpPr>
        <p:graphicFrame>
          <p:nvGraphicFramePr>
            <p:cNvPr id="13" name="Схема 12"/>
            <p:cNvGraphicFramePr/>
            <p:nvPr>
              <p:extLst>
                <p:ext uri="{D42A27DB-BD31-4B8C-83A1-F6EECF244321}">
                  <p14:modId xmlns:p14="http://schemas.microsoft.com/office/powerpoint/2010/main" val="3263707594"/>
                </p:ext>
              </p:extLst>
            </p:nvPr>
          </p:nvGraphicFramePr>
          <p:xfrm>
            <a:off x="667812" y="451291"/>
            <a:ext cx="10621146" cy="576992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grpSp>
          <p:nvGrpSpPr>
            <p:cNvPr id="12" name="Группа 11"/>
            <p:cNvGrpSpPr/>
            <p:nvPr/>
          </p:nvGrpSpPr>
          <p:grpSpPr>
            <a:xfrm>
              <a:off x="8219024" y="842327"/>
              <a:ext cx="1826097" cy="1452007"/>
              <a:chOff x="7275441" y="1106367"/>
              <a:chExt cx="1826097" cy="1452007"/>
            </a:xfrm>
          </p:grpSpPr>
          <p:sp>
            <p:nvSpPr>
              <p:cNvPr id="16" name="Прямоугольник 15"/>
              <p:cNvSpPr/>
              <p:nvPr/>
            </p:nvSpPr>
            <p:spPr>
              <a:xfrm>
                <a:off x="7275441" y="1106367"/>
                <a:ext cx="1722644" cy="145200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9" name="Группа 8"/>
              <p:cNvGrpSpPr/>
              <p:nvPr/>
            </p:nvGrpSpPr>
            <p:grpSpPr>
              <a:xfrm>
                <a:off x="7423639" y="1106367"/>
                <a:ext cx="1677899" cy="1330856"/>
                <a:chOff x="9303170" y="1155179"/>
                <a:chExt cx="1677899" cy="1330856"/>
              </a:xfrm>
            </p:grpSpPr>
            <p:sp>
              <p:nvSpPr>
                <p:cNvPr id="14" name="Скругленный прямоугольник 13"/>
                <p:cNvSpPr/>
                <p:nvPr/>
              </p:nvSpPr>
              <p:spPr>
                <a:xfrm>
                  <a:off x="9303170" y="1498901"/>
                  <a:ext cx="1454510" cy="429863"/>
                </a:xfrm>
                <a:prstGeom prst="roundRect">
                  <a:avLst/>
                </a:prstGeom>
                <a:solidFill>
                  <a:srgbClr val="00B0F0"/>
                </a:solidFill>
                <a:ln>
                  <a:solidFill>
                    <a:schemeClr val="accent1">
                      <a:shade val="50000"/>
                    </a:schemeClr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900" dirty="0" smtClean="0"/>
                    <a:t>БУХГАЛТЕРСКИЙ УЧЕТ</a:t>
                  </a:r>
                  <a:endParaRPr lang="ru-RU" sz="900" dirty="0"/>
                </a:p>
              </p:txBody>
            </p:sp>
            <p:sp>
              <p:nvSpPr>
                <p:cNvPr id="15" name="Скругленный прямоугольник 14"/>
                <p:cNvSpPr/>
                <p:nvPr/>
              </p:nvSpPr>
              <p:spPr>
                <a:xfrm>
                  <a:off x="9303170" y="2001078"/>
                  <a:ext cx="1454510" cy="484957"/>
                </a:xfrm>
                <a:prstGeom prst="roundRect">
                  <a:avLst/>
                </a:prstGeom>
                <a:solidFill>
                  <a:srgbClr val="00B0F0"/>
                </a:solidFill>
                <a:ln>
                  <a:solidFill>
                    <a:schemeClr val="accent1">
                      <a:shade val="50000"/>
                    </a:schemeClr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900" dirty="0" smtClean="0"/>
                    <a:t>КАДРОВЫЙ ДОКУМЕНТООБОРОТ</a:t>
                  </a:r>
                  <a:endParaRPr lang="ru-RU" sz="200" dirty="0"/>
                </a:p>
              </p:txBody>
            </p:sp>
            <p:sp>
              <p:nvSpPr>
                <p:cNvPr id="17" name="TextBox 16"/>
                <p:cNvSpPr txBox="1"/>
                <p:nvPr/>
              </p:nvSpPr>
              <p:spPr>
                <a:xfrm>
                  <a:off x="9335387" y="1155179"/>
                  <a:ext cx="1645682" cy="44634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dirty="0" smtClean="0">
                      <a:solidFill>
                        <a:srgbClr val="FFFF00"/>
                      </a:solidFill>
                    </a:rPr>
                    <a:t>АУТСОРСИНГ</a:t>
                  </a:r>
                  <a:endParaRPr lang="ru-RU" dirty="0">
                    <a:solidFill>
                      <a:srgbClr val="FFFF00"/>
                    </a:solidFill>
                  </a:endParaRPr>
                </a:p>
              </p:txBody>
            </p:sp>
          </p:grpSp>
        </p:grpSp>
        <p:cxnSp>
          <p:nvCxnSpPr>
            <p:cNvPr id="19" name="Прямая соединительная линия 18"/>
            <p:cNvCxnSpPr>
              <a:endCxn id="16" idx="1"/>
            </p:cNvCxnSpPr>
            <p:nvPr/>
          </p:nvCxnSpPr>
          <p:spPr>
            <a:xfrm>
              <a:off x="7286017" y="1568330"/>
              <a:ext cx="933007" cy="1"/>
            </a:xfrm>
            <a:prstGeom prst="line">
              <a:avLst/>
            </a:prstGeom>
            <a:ln w="31750" cap="flat" cmpd="sng" algn="ctr">
              <a:solidFill>
                <a:schemeClr val="dk1"/>
              </a:solidFill>
              <a:prstDash val="sys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sp>
        <p:nvSpPr>
          <p:cNvPr id="2" name="TextBox 1"/>
          <p:cNvSpPr txBox="1"/>
          <p:nvPr/>
        </p:nvSpPr>
        <p:spPr>
          <a:xfrm>
            <a:off x="793630" y="1065498"/>
            <a:ext cx="30734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/>
              <a:t>Среднесписочная </a:t>
            </a:r>
            <a:r>
              <a:rPr lang="ru-RU" sz="1200" dirty="0" smtClean="0"/>
              <a:t>численность – 12 283 чел.</a:t>
            </a:r>
          </a:p>
          <a:p>
            <a:r>
              <a:rPr lang="ru-RU" sz="1200" dirty="0" smtClean="0"/>
              <a:t>В </a:t>
            </a:r>
            <a:r>
              <a:rPr lang="ru-RU" sz="1200" dirty="0" err="1" smtClean="0"/>
              <a:t>т.ч</a:t>
            </a:r>
            <a:r>
              <a:rPr lang="ru-RU" sz="1200" dirty="0" smtClean="0"/>
              <a:t>.:</a:t>
            </a:r>
          </a:p>
          <a:p>
            <a:r>
              <a:rPr lang="ru-RU" sz="1200" dirty="0" smtClean="0"/>
              <a:t>Рабочие – 9 964 чел.</a:t>
            </a:r>
          </a:p>
          <a:p>
            <a:r>
              <a:rPr lang="ru-RU" sz="1200" dirty="0" smtClean="0"/>
              <a:t>Руководители, специалисты – 2 319 чел.</a:t>
            </a:r>
          </a:p>
        </p:txBody>
      </p:sp>
    </p:spTree>
    <p:extLst>
      <p:ext uri="{BB962C8B-B14F-4D97-AF65-F5344CB8AC3E}">
        <p14:creationId xmlns:p14="http://schemas.microsoft.com/office/powerpoint/2010/main" val="2566280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4" descr="https://pp.vk.me/c623430/v623430718/47f0a/hIzFs8SlDwg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5914" y="12986"/>
            <a:ext cx="949108" cy="898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220200" y="6267450"/>
            <a:ext cx="2743200" cy="365125"/>
          </a:xfrm>
        </p:spPr>
        <p:txBody>
          <a:bodyPr/>
          <a:lstStyle/>
          <a:p>
            <a:fld id="{D4F0CA94-6F82-4CAC-8C5F-DEECE88A49F5}" type="slidenum">
              <a:rPr lang="ru-RU" sz="3600" smtClean="0"/>
              <a:pPr/>
              <a:t>6</a:t>
            </a:fld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170218" y="302465"/>
            <a:ext cx="8021782" cy="4795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5093701" y="336975"/>
            <a:ext cx="6869699" cy="5872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solidFill>
                  <a:schemeClr val="bg1"/>
                </a:solidFill>
              </a:rPr>
              <a:t>АНАЛИЗ ВНЕШНЕЙ СРЕДЫ (PEST-АНАЛИЗ)</a:t>
            </a:r>
            <a:endParaRPr lang="ru-RU" sz="28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29" name="Таблица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0408172"/>
              </p:ext>
            </p:extLst>
          </p:nvPr>
        </p:nvGraphicFramePr>
        <p:xfrm>
          <a:off x="530578" y="816524"/>
          <a:ext cx="11061348" cy="5825196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7699022">
                  <a:extLst>
                    <a:ext uri="{9D8B030D-6E8A-4147-A177-3AD203B41FA5}">
                      <a16:colId xmlns:a16="http://schemas.microsoft.com/office/drawing/2014/main" val="3099299622"/>
                    </a:ext>
                  </a:extLst>
                </a:gridCol>
                <a:gridCol w="3362326">
                  <a:extLst>
                    <a:ext uri="{9D8B030D-6E8A-4147-A177-3AD203B41FA5}">
                      <a16:colId xmlns:a16="http://schemas.microsoft.com/office/drawing/2014/main" val="106658775"/>
                    </a:ext>
                  </a:extLst>
                </a:gridCol>
              </a:tblGrid>
              <a:tr h="2986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Политические</a:t>
                      </a:r>
                      <a:endParaRPr lang="ru-RU" sz="12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11" marR="3011" marT="30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Экономические</a:t>
                      </a:r>
                      <a:endParaRPr lang="ru-RU" sz="12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11" marR="3011" marT="30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0664677"/>
                  </a:ext>
                </a:extLst>
              </a:tr>
              <a:tr h="5517385">
                <a:tc>
                  <a:txBody>
                    <a:bodyPr/>
                    <a:lstStyle/>
                    <a:p>
                      <a:pPr marL="361950" indent="-228600" algn="just" fontAlgn="b">
                        <a:buAutoNum type="arabicPeriod"/>
                      </a:pPr>
                      <a:r>
                        <a:rPr lang="ru-RU" sz="1200" u="none" strike="noStrike" dirty="0" smtClean="0">
                          <a:effectLst/>
                        </a:rPr>
                        <a:t>Усиление </a:t>
                      </a:r>
                      <a:r>
                        <a:rPr lang="ru-RU" sz="1200" u="none" strike="noStrike" dirty="0">
                          <a:effectLst/>
                        </a:rPr>
                        <a:t>санкционного давления стран Запада в отношении РФ (К 7 марта 2022 года Россия стала мировым лидером по количеству наложенных санкций, обойдя Иран. Число российских физических и юридических лиц, находящихся под санкциями, достигло 5530</a:t>
                      </a:r>
                      <a:r>
                        <a:rPr lang="ru-RU" sz="1200" u="none" strike="noStrike" dirty="0" smtClean="0">
                          <a:effectLst/>
                        </a:rPr>
                        <a:t>) (-);</a:t>
                      </a:r>
                    </a:p>
                    <a:p>
                      <a:pPr marL="361950" indent="-228600" algn="just" fontAlgn="b">
                        <a:buAutoNum type="arabicPeriod"/>
                      </a:pPr>
                      <a:r>
                        <a:rPr lang="ru-RU" sz="1200" u="none" strike="noStrike" dirty="0" smtClean="0">
                          <a:effectLst/>
                        </a:rPr>
                        <a:t>Специальные </a:t>
                      </a:r>
                      <a:r>
                        <a:rPr lang="ru-RU" sz="1200" u="none" strike="noStrike" dirty="0">
                          <a:effectLst/>
                        </a:rPr>
                        <a:t>защитные меры, антидемпинговые пошлины стран мира в отношении импорт </a:t>
                      </a:r>
                      <a:r>
                        <a:rPr lang="ru-RU" sz="1200" u="none" strike="noStrike" dirty="0" smtClean="0">
                          <a:effectLst/>
                        </a:rPr>
                        <a:t>металлопродукции</a:t>
                      </a:r>
                      <a:r>
                        <a:rPr lang="ru-RU" sz="1200" u="none" strike="noStrike" baseline="0" dirty="0" smtClean="0">
                          <a:effectLst/>
                        </a:rPr>
                        <a:t> (-);</a:t>
                      </a:r>
                      <a:endParaRPr lang="ru-RU" sz="1200" u="none" strike="noStrike" dirty="0" smtClean="0">
                        <a:effectLst/>
                      </a:endParaRPr>
                    </a:p>
                    <a:p>
                      <a:pPr marL="361950" indent="-228600" algn="just" fontAlgn="b">
                        <a:buAutoNum type="arabicPeriod"/>
                      </a:pPr>
                      <a:r>
                        <a:rPr lang="ru-RU" sz="1200" u="none" strike="noStrike" dirty="0" smtClean="0">
                          <a:effectLst/>
                        </a:rPr>
                        <a:t>Федеральные </a:t>
                      </a:r>
                      <a:r>
                        <a:rPr lang="ru-RU" sz="1200" u="none" strike="noStrike" dirty="0">
                          <a:effectLst/>
                        </a:rPr>
                        <a:t>нормы и правила в области промышленной безопасности.  (Приказ Ростехнадзора от 13.11.2020 № 440. "Обеспечение промышленной безопасности при организации работ на опасных производственных объектах горно-металлургической промышленности", Приказ Ростехнадзора от 09.12.2020 г. № 512. "Правила безопасности процессов получения или применения металлов".  Технический регламент Таможенного союза «О безопасности оборудования, работающего под избыточным давлением» (ТР ТС 032/2013) в части установления форм, схем и процедур оценки соответствия на основе типовых схем оценки соответствия, утвержденных Решением Совета Евразийской экономической комиссии от 18 апреля 2018 г. № </a:t>
                      </a:r>
                      <a:r>
                        <a:rPr lang="ru-RU" sz="1200" u="none" strike="noStrike" dirty="0" smtClean="0">
                          <a:effectLst/>
                        </a:rPr>
                        <a:t>44 (-);</a:t>
                      </a:r>
                    </a:p>
                    <a:p>
                      <a:pPr marL="361950" indent="-228600" algn="just" fontAlgn="b">
                        <a:buAutoNum type="arabicPeriod"/>
                      </a:pPr>
                      <a:r>
                        <a:rPr lang="ru-RU" sz="1200" u="none" strike="noStrike" dirty="0" smtClean="0">
                          <a:effectLst/>
                        </a:rPr>
                        <a:t>"Зеленая</a:t>
                      </a:r>
                      <a:r>
                        <a:rPr lang="ru-RU" sz="1200" u="none" strike="noStrike" dirty="0">
                          <a:effectLst/>
                        </a:rPr>
                        <a:t>" политика - Государственная программа Челябинской области «Охрана окружающей среды Челябинской области» УТВЕРЖДЕНА (в ред. постановления Правительства Челябинской области от 02.03.2022 № </a:t>
                      </a:r>
                      <a:r>
                        <a:rPr lang="ru-RU" sz="1200" u="none" strike="noStrike" dirty="0" smtClean="0">
                          <a:effectLst/>
                        </a:rPr>
                        <a:t>104-П</a:t>
                      </a:r>
                      <a:r>
                        <a:rPr lang="ru-RU" sz="1200" u="none" strike="noStrike" baseline="0" dirty="0" smtClean="0">
                          <a:effectLst/>
                        </a:rPr>
                        <a:t>. </a:t>
                      </a:r>
                      <a:r>
                        <a:rPr lang="ru-RU" sz="1200" u="none" strike="noStrike" dirty="0" smtClean="0">
                          <a:effectLst/>
                        </a:rPr>
                        <a:t>Евросоюз </a:t>
                      </a:r>
                      <a:r>
                        <a:rPr lang="ru-RU" sz="1200" u="none" strike="noStrike" dirty="0">
                          <a:effectLst/>
                        </a:rPr>
                        <a:t>вводит налог на импортную продукцию с высоким углеродным следом с </a:t>
                      </a:r>
                      <a:r>
                        <a:rPr lang="ru-RU" sz="1200" u="none" strike="noStrike" dirty="0" smtClean="0">
                          <a:effectLst/>
                        </a:rPr>
                        <a:t>2023г. (-);</a:t>
                      </a:r>
                    </a:p>
                    <a:p>
                      <a:pPr marL="361950" indent="-228600" algn="just" fontAlgn="b">
                        <a:buAutoNum type="arabicPeriod"/>
                      </a:pPr>
                      <a:r>
                        <a:rPr lang="ru-RU" sz="1200" u="none" strike="noStrike" dirty="0" smtClean="0">
                          <a:effectLst/>
                        </a:rPr>
                        <a:t>Постановление </a:t>
                      </a:r>
                      <a:r>
                        <a:rPr lang="ru-RU" sz="1200" u="none" strike="noStrike" dirty="0">
                          <a:effectLst/>
                        </a:rPr>
                        <a:t>Правительства РФ от 2 декабря 2017 года N 1465 О государственном регулировании цен на продукцию, поставляемую по государственному оборонному </a:t>
                      </a:r>
                      <a:r>
                        <a:rPr lang="ru-RU" sz="1200" u="none" strike="noStrike" dirty="0" smtClean="0">
                          <a:effectLst/>
                        </a:rPr>
                        <a:t>заказу (-);</a:t>
                      </a:r>
                    </a:p>
                    <a:p>
                      <a:pPr marL="361950" indent="-228600" algn="l" fontAlgn="b">
                        <a:buAutoNum type="arabicPeriod"/>
                      </a:pPr>
                      <a:r>
                        <a:rPr lang="ru-RU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Программа </a:t>
                      </a:r>
                      <a:r>
                        <a:rPr lang="ru-RU" sz="120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импортозамещения</a:t>
                      </a:r>
                      <a:r>
                        <a:rPr lang="ru-RU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– государственная программа</a:t>
                      </a:r>
                      <a:r>
                        <a:rPr lang="ru-RU" sz="12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«Р</a:t>
                      </a:r>
                      <a:r>
                        <a:rPr lang="ru-RU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азвитие промышленности и повышение ее конкурентоспособности» (</a:t>
                      </a:r>
                      <a:r>
                        <a:rPr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ФРП предоставляет целевые </a:t>
                      </a:r>
                      <a:r>
                        <a:rPr lang="ru-RU" sz="1200" u="none" strike="noStrike" dirty="0">
                          <a:effectLst/>
                        </a:rPr>
                        <a:t>займы по ставке 1% и 3% годовых сроком до 7 лет в объеме от 5 млн до 2 млрд рублей, стимулируя приток прямых инвестиций в реальный сектор экономики. ФРП также совместно финансирует проекты, которым требуются займы до 100 млн рублей, с региональными фондами развития промышленности (РФРП) в соотношении 70% (федеральные средства) на 30% (средства </a:t>
                      </a:r>
                      <a:r>
                        <a:rPr lang="ru-RU" sz="1200" u="none" strike="noStrike" dirty="0" smtClean="0">
                          <a:effectLst/>
                        </a:rPr>
                        <a:t>регионов) (+);</a:t>
                      </a:r>
                    </a:p>
                    <a:p>
                      <a:pPr marL="361950" indent="-228600" algn="just" fontAlgn="b">
                        <a:buAutoNum type="arabicPeriod"/>
                      </a:pPr>
                      <a:r>
                        <a:rPr lang="ru-RU" sz="1200" u="none" strike="noStrike" dirty="0" smtClean="0">
                          <a:effectLst/>
                        </a:rPr>
                        <a:t>Политика </a:t>
                      </a:r>
                      <a:r>
                        <a:rPr lang="ru-RU" sz="1200" u="none" strike="noStrike" dirty="0">
                          <a:effectLst/>
                        </a:rPr>
                        <a:t>повышения </a:t>
                      </a:r>
                      <a:r>
                        <a:rPr lang="ru-RU" sz="1200" u="none" strike="noStrike" dirty="0" smtClean="0">
                          <a:effectLst/>
                        </a:rPr>
                        <a:t>привлекательности </a:t>
                      </a:r>
                      <a:r>
                        <a:rPr lang="ru-RU" sz="1200" u="none" strike="noStrike" dirty="0">
                          <a:effectLst/>
                        </a:rPr>
                        <a:t>рабочих профессий. (Одним из основных направлений в кадровой политике установлено приближения структуры выпуска рабочих и инженерных кадров в 2030 г. к существовавшей в СССР в 70-е годы (25% инженеры; 40% техники; 35% </a:t>
                      </a:r>
                      <a:r>
                        <a:rPr lang="ru-RU" sz="1200" u="none" strike="noStrike" dirty="0" smtClean="0">
                          <a:effectLst/>
                        </a:rPr>
                        <a:t>рабочие) (+);</a:t>
                      </a:r>
                    </a:p>
                    <a:p>
                      <a:pPr marL="361950" indent="-228600" algn="just" fontAlgn="b">
                        <a:buAutoNum type="arabicPeriod"/>
                      </a:pPr>
                      <a:r>
                        <a:rPr lang="ru-RU" sz="1200" u="none" strike="noStrike" dirty="0" smtClean="0">
                          <a:effectLst/>
                        </a:rPr>
                        <a:t>Федеральным </a:t>
                      </a:r>
                      <a:r>
                        <a:rPr lang="ru-RU" sz="1200" u="none" strike="noStrike" dirty="0">
                          <a:effectLst/>
                        </a:rPr>
                        <a:t>законом от 29.11.2021 N 382-ФЗ вводится новый вид акциза - акциз на сталь </a:t>
                      </a:r>
                      <a:r>
                        <a:rPr lang="ru-RU" sz="1200" u="none" strike="noStrike" dirty="0" smtClean="0">
                          <a:effectLst/>
                        </a:rPr>
                        <a:t>жидкую</a:t>
                      </a:r>
                      <a:r>
                        <a:rPr lang="ru-RU" sz="1200" u="none" strike="noStrike" baseline="0" dirty="0" smtClean="0">
                          <a:effectLst/>
                        </a:rPr>
                        <a:t> (-);</a:t>
                      </a:r>
                      <a:endParaRPr lang="ru-RU" sz="1200" u="none" strike="noStrike" dirty="0" smtClean="0">
                        <a:effectLst/>
                      </a:endParaRPr>
                    </a:p>
                    <a:p>
                      <a:pPr marL="361950" indent="-228600" algn="just" fontAlgn="b">
                        <a:buAutoNum type="arabicPeriod"/>
                      </a:pPr>
                      <a:r>
                        <a:rPr lang="ru-RU" sz="1200" u="none" strike="noStrike" dirty="0" smtClean="0">
                          <a:effectLst/>
                        </a:rPr>
                        <a:t>Указ </a:t>
                      </a:r>
                      <a:r>
                        <a:rPr lang="ru-RU" sz="1200" u="none" strike="noStrike" dirty="0">
                          <a:effectLst/>
                        </a:rPr>
                        <a:t>Президента № 79 от 28.02.2022 о применении специальных экономических мер в связи с недружественными действиями США и иностранных государств. Внесенные Указом изменения коснулись порядка работы с валютой и по международным договорам (контрактам</a:t>
                      </a:r>
                      <a:r>
                        <a:rPr lang="ru-RU" sz="1200" u="none" strike="noStrike" dirty="0" smtClean="0">
                          <a:effectLst/>
                        </a:rPr>
                        <a:t>)</a:t>
                      </a:r>
                      <a:r>
                        <a:rPr lang="ru-RU" sz="1200" u="none" strike="noStrike" baseline="0" dirty="0" smtClean="0">
                          <a:effectLst/>
                        </a:rPr>
                        <a:t> (-).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11" marR="3011" marT="301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76225" indent="-190500" algn="just" fontAlgn="b">
                        <a:buAutoNum type="arabicPeriod"/>
                      </a:pPr>
                      <a:r>
                        <a:rPr lang="ru-RU" sz="1200" u="none" strike="noStrike" dirty="0" smtClean="0">
                          <a:effectLst/>
                        </a:rPr>
                        <a:t>Отключение </a:t>
                      </a:r>
                      <a:r>
                        <a:rPr lang="ru-RU" sz="1200" u="none" strike="noStrike" dirty="0">
                          <a:effectLst/>
                        </a:rPr>
                        <a:t>крупных российских банков от системы международных межбанковских платежей SWIFT ( ВТБ, «Россия», «Открытие», </a:t>
                      </a:r>
                      <a:r>
                        <a:rPr lang="ru-RU" sz="1200" u="none" strike="noStrike" dirty="0" err="1">
                          <a:effectLst/>
                        </a:rPr>
                        <a:t>Новикомбанк</a:t>
                      </a:r>
                      <a:r>
                        <a:rPr lang="ru-RU" sz="1200" u="none" strike="noStrike" dirty="0">
                          <a:effectLst/>
                        </a:rPr>
                        <a:t>, Промсвязьбанк, </a:t>
                      </a:r>
                      <a:r>
                        <a:rPr lang="ru-RU" sz="1200" u="none" strike="noStrike" dirty="0" err="1">
                          <a:effectLst/>
                        </a:rPr>
                        <a:t>Совкомбанк</a:t>
                      </a:r>
                      <a:r>
                        <a:rPr lang="ru-RU" sz="1200" u="none" strike="noStrike" dirty="0">
                          <a:effectLst/>
                        </a:rPr>
                        <a:t> и </a:t>
                      </a:r>
                      <a:r>
                        <a:rPr lang="ru-RU" sz="1200" u="none" strike="noStrike" dirty="0" smtClean="0">
                          <a:effectLst/>
                        </a:rPr>
                        <a:t>ВЭБ.РФ) (-);</a:t>
                      </a:r>
                    </a:p>
                    <a:p>
                      <a:pPr marL="276225" indent="-190500" algn="just" fontAlgn="b">
                        <a:buAutoNum type="arabicPeriod"/>
                      </a:pPr>
                      <a:r>
                        <a:rPr lang="ru-RU" sz="1200" u="none" strike="noStrike" dirty="0" smtClean="0">
                          <a:effectLst/>
                        </a:rPr>
                        <a:t>Увеличение </a:t>
                      </a:r>
                      <a:r>
                        <a:rPr lang="ru-RU" sz="1200" u="none" strike="noStrike" dirty="0">
                          <a:effectLst/>
                        </a:rPr>
                        <a:t>стоимости кредитов в том числе и ипотечного (повышение ключевой ставки до 17</a:t>
                      </a:r>
                      <a:r>
                        <a:rPr lang="ru-RU" sz="1200" u="none" strike="noStrike" dirty="0" smtClean="0">
                          <a:effectLst/>
                        </a:rPr>
                        <a:t>%) (-);</a:t>
                      </a:r>
                    </a:p>
                    <a:p>
                      <a:pPr marL="276225" indent="-190500" algn="just" fontAlgn="b">
                        <a:buAutoNum type="arabicPeriod"/>
                      </a:pPr>
                      <a:r>
                        <a:rPr lang="ru-RU" sz="1200" u="none" strike="noStrike" dirty="0" smtClean="0">
                          <a:effectLst/>
                        </a:rPr>
                        <a:t>Волатильность </a:t>
                      </a:r>
                      <a:r>
                        <a:rPr lang="ru-RU" sz="1200" u="none" strike="noStrike" dirty="0">
                          <a:effectLst/>
                        </a:rPr>
                        <a:t>на валютных и сырьевых рынках (колебания курса доллара превышали 28,6 рублей, Фьючерс на железорудную мелочь (62% </a:t>
                      </a:r>
                      <a:r>
                        <a:rPr lang="ru-RU" sz="1200" u="none" strike="noStrike" dirty="0" err="1">
                          <a:effectLst/>
                        </a:rPr>
                        <a:t>Fe</a:t>
                      </a:r>
                      <a:r>
                        <a:rPr lang="ru-RU" sz="1200" u="none" strike="noStrike" dirty="0">
                          <a:effectLst/>
                        </a:rPr>
                        <a:t> CFR) - 33,86</a:t>
                      </a:r>
                      <a:r>
                        <a:rPr lang="ru-RU" sz="1200" u="none" strike="noStrike" dirty="0" smtClean="0">
                          <a:effectLst/>
                        </a:rPr>
                        <a:t>%) (-);</a:t>
                      </a:r>
                    </a:p>
                    <a:p>
                      <a:pPr marL="276225" indent="-190500" algn="just" fontAlgn="b">
                        <a:buAutoNum type="arabicPeriod"/>
                      </a:pPr>
                      <a:r>
                        <a:rPr lang="ru-RU" sz="1200" u="none" strike="noStrike" dirty="0" smtClean="0">
                          <a:effectLst/>
                        </a:rPr>
                        <a:t>Рост уровня </a:t>
                      </a:r>
                      <a:r>
                        <a:rPr lang="ru-RU" sz="1200" u="none" strike="noStrike" dirty="0">
                          <a:effectLst/>
                        </a:rPr>
                        <a:t>инфляции </a:t>
                      </a:r>
                      <a:r>
                        <a:rPr lang="ru-RU" sz="1200" u="none" strike="noStrike" dirty="0" smtClean="0">
                          <a:effectLst/>
                        </a:rPr>
                        <a:t>(ожидаемый</a:t>
                      </a:r>
                      <a:r>
                        <a:rPr lang="ru-RU" sz="1200" u="none" strike="noStrike" baseline="0" dirty="0" smtClean="0">
                          <a:effectLst/>
                        </a:rPr>
                        <a:t> ЦБ - </a:t>
                      </a:r>
                      <a:r>
                        <a:rPr lang="ru-RU" sz="1200" u="none" strike="noStrike" dirty="0" smtClean="0">
                          <a:effectLst/>
                        </a:rPr>
                        <a:t>20</a:t>
                      </a:r>
                      <a:r>
                        <a:rPr lang="ru-RU" sz="1200" u="none" strike="noStrike" dirty="0">
                          <a:effectLst/>
                        </a:rPr>
                        <a:t>% (с 4</a:t>
                      </a:r>
                      <a:r>
                        <a:rPr lang="ru-RU" sz="1200" u="none" strike="noStrike" dirty="0" smtClean="0">
                          <a:effectLst/>
                        </a:rPr>
                        <a:t>%) (-);</a:t>
                      </a:r>
                    </a:p>
                    <a:p>
                      <a:pPr marL="276225" indent="-190500" algn="just" fontAlgn="b">
                        <a:buAutoNum type="arabicPeriod"/>
                      </a:pPr>
                      <a:r>
                        <a:rPr lang="ru-RU" sz="1200" u="none" strike="noStrike" dirty="0" smtClean="0">
                          <a:effectLst/>
                        </a:rPr>
                        <a:t>Замедление </a:t>
                      </a:r>
                      <a:r>
                        <a:rPr lang="ru-RU" sz="1200" u="none" strike="noStrike" dirty="0">
                          <a:effectLst/>
                        </a:rPr>
                        <a:t>роста ключевых отраслей народного хозяйства </a:t>
                      </a:r>
                      <a:r>
                        <a:rPr lang="ru-RU" sz="1200" u="none" strike="noStrike" dirty="0" smtClean="0">
                          <a:effectLst/>
                        </a:rPr>
                        <a:t>строительства </a:t>
                      </a:r>
                      <a:r>
                        <a:rPr lang="ru-RU" sz="1200" u="none" strike="noStrike" dirty="0">
                          <a:effectLst/>
                        </a:rPr>
                        <a:t>и автомобилестроения (Приостановка/уход с рынка РФ крупных производителей автомобилей (По состоянию на 10 марта в России из 14 крупных производителей автомобилей работали заводы только четырех: УАЗа, </a:t>
                      </a:r>
                      <a:r>
                        <a:rPr lang="ru-RU" sz="1200" u="none" strike="noStrike" dirty="0" err="1">
                          <a:effectLst/>
                        </a:rPr>
                        <a:t>Nissan</a:t>
                      </a:r>
                      <a:r>
                        <a:rPr lang="ru-RU" sz="1200" u="none" strike="noStrike" dirty="0">
                          <a:effectLst/>
                        </a:rPr>
                        <a:t>, калужского «ПСМА Рус», </a:t>
                      </a:r>
                      <a:r>
                        <a:rPr lang="ru-RU" sz="1200" u="none" strike="noStrike" dirty="0" err="1">
                          <a:effectLst/>
                        </a:rPr>
                        <a:t>Haval</a:t>
                      </a:r>
                      <a:r>
                        <a:rPr lang="ru-RU" sz="1200" u="none" strike="noStrike" dirty="0" smtClean="0">
                          <a:effectLst/>
                        </a:rPr>
                        <a:t>.) (-);</a:t>
                      </a:r>
                    </a:p>
                    <a:p>
                      <a:pPr marL="276225" indent="-190500" algn="just" fontAlgn="b">
                        <a:buAutoNum type="arabicPeriod"/>
                      </a:pPr>
                      <a:r>
                        <a:rPr lang="ru-RU" sz="1200" u="none" strike="noStrike" dirty="0" smtClean="0">
                          <a:effectLst/>
                        </a:rPr>
                        <a:t>Разрыв </a:t>
                      </a:r>
                      <a:r>
                        <a:rPr lang="ru-RU" sz="1200" u="none" strike="noStrike" dirty="0">
                          <a:effectLst/>
                        </a:rPr>
                        <a:t>отношений, цепей поставок запасных частей, сырья и материалов с Партнерами из </a:t>
                      </a:r>
                      <a:r>
                        <a:rPr lang="ru-RU" sz="1200" u="none" strike="noStrike" dirty="0" err="1">
                          <a:effectLst/>
                        </a:rPr>
                        <a:t>санкционных</a:t>
                      </a:r>
                      <a:r>
                        <a:rPr lang="ru-RU" sz="1200" u="none" strike="noStrike" dirty="0">
                          <a:effectLst/>
                        </a:rPr>
                        <a:t> стран (BOSCH, </a:t>
                      </a:r>
                      <a:r>
                        <a:rPr lang="ru-RU" sz="1200" u="none" strike="noStrike" dirty="0" err="1">
                          <a:effectLst/>
                        </a:rPr>
                        <a:t>Siemens</a:t>
                      </a:r>
                      <a:r>
                        <a:rPr lang="ru-RU" sz="1200" u="none" strike="noStrike" dirty="0">
                          <a:effectLst/>
                        </a:rPr>
                        <a:t> AG, </a:t>
                      </a:r>
                      <a:r>
                        <a:rPr lang="ru-RU" sz="1200" u="none" strike="noStrike" dirty="0" err="1">
                          <a:effectLst/>
                        </a:rPr>
                        <a:t>Fuchs</a:t>
                      </a:r>
                      <a:r>
                        <a:rPr lang="ru-RU" sz="1200" u="none" strike="noStrike" dirty="0">
                          <a:effectLst/>
                        </a:rPr>
                        <a:t>, </a:t>
                      </a:r>
                      <a:r>
                        <a:rPr lang="ru-RU" sz="1200" u="none" strike="noStrike" dirty="0" err="1">
                          <a:effectLst/>
                        </a:rPr>
                        <a:t>Royal</a:t>
                      </a:r>
                      <a:r>
                        <a:rPr lang="ru-RU" sz="1200" u="none" strike="noStrike" dirty="0">
                          <a:effectLst/>
                        </a:rPr>
                        <a:t> </a:t>
                      </a:r>
                      <a:r>
                        <a:rPr lang="ru-RU" sz="1200" u="none" strike="noStrike" dirty="0" err="1">
                          <a:effectLst/>
                        </a:rPr>
                        <a:t>Dutch</a:t>
                      </a:r>
                      <a:r>
                        <a:rPr lang="ru-RU" sz="1200" u="none" strike="noStrike" dirty="0">
                          <a:effectLst/>
                        </a:rPr>
                        <a:t> </a:t>
                      </a:r>
                      <a:r>
                        <a:rPr lang="ru-RU" sz="1200" u="none" strike="noStrike" dirty="0" err="1">
                          <a:effectLst/>
                        </a:rPr>
                        <a:t>Shell</a:t>
                      </a:r>
                      <a:r>
                        <a:rPr lang="ru-RU" sz="1200" u="none" strike="noStrike" dirty="0" smtClean="0">
                          <a:effectLst/>
                        </a:rPr>
                        <a:t>…) (-)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11" marR="3011" marT="301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73943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8921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220200" y="6267450"/>
            <a:ext cx="2743200" cy="365125"/>
          </a:xfrm>
        </p:spPr>
        <p:txBody>
          <a:bodyPr/>
          <a:lstStyle/>
          <a:p>
            <a:fld id="{D4F0CA94-6F82-4CAC-8C5F-DEECE88A49F5}" type="slidenum">
              <a:rPr lang="ru-RU" sz="3600" smtClean="0"/>
              <a:pPr/>
              <a:t>7</a:t>
            </a:fld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705474" y="302465"/>
            <a:ext cx="6486525" cy="52689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5798551" y="306798"/>
            <a:ext cx="6477411" cy="5872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solidFill>
                  <a:schemeClr val="bg1"/>
                </a:solidFill>
              </a:rPr>
              <a:t>АНАЛИЗ ВНЕШНЕЙ СРЕДЫ (PEST-АНАЛИЗ)</a:t>
            </a:r>
            <a:endParaRPr lang="ru-RU" sz="28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29" name="Таблица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8117522"/>
              </p:ext>
            </p:extLst>
          </p:nvPr>
        </p:nvGraphicFramePr>
        <p:xfrm>
          <a:off x="530578" y="958734"/>
          <a:ext cx="11040534" cy="5803217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5641622">
                  <a:extLst>
                    <a:ext uri="{9D8B030D-6E8A-4147-A177-3AD203B41FA5}">
                      <a16:colId xmlns:a16="http://schemas.microsoft.com/office/drawing/2014/main" val="3099299622"/>
                    </a:ext>
                  </a:extLst>
                </a:gridCol>
                <a:gridCol w="5398912">
                  <a:extLst>
                    <a:ext uri="{9D8B030D-6E8A-4147-A177-3AD203B41FA5}">
                      <a16:colId xmlns:a16="http://schemas.microsoft.com/office/drawing/2014/main" val="106658775"/>
                    </a:ext>
                  </a:extLst>
                </a:gridCol>
              </a:tblGrid>
              <a:tr h="2393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Социальные и культурные факторы</a:t>
                      </a:r>
                      <a:endParaRPr lang="ru-RU" sz="14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11" marR="3011" marT="30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Технологические факторы</a:t>
                      </a:r>
                      <a:endParaRPr lang="ru-RU" sz="14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11" marR="3011" marT="30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0664677"/>
                  </a:ext>
                </a:extLst>
              </a:tr>
              <a:tr h="5434446">
                <a:tc>
                  <a:txBody>
                    <a:bodyPr/>
                    <a:lstStyle/>
                    <a:p>
                      <a:pPr marL="447675" indent="-228600" algn="just" defTabSz="911225" fontAlgn="b">
                        <a:buAutoNum type="arabicPeriod"/>
                        <a:tabLst>
                          <a:tab pos="5467350" algn="l"/>
                        </a:tabLst>
                      </a:pPr>
                      <a:r>
                        <a:rPr lang="ru-RU" sz="1400" u="none" strike="noStrike" dirty="0" smtClean="0">
                          <a:effectLst/>
                        </a:rPr>
                        <a:t>Низкая привлекательность профессии (опасные условия труда, подверженность </a:t>
                      </a:r>
                      <a:r>
                        <a:rPr lang="ru-RU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профзаболеваниям) (-);</a:t>
                      </a:r>
                    </a:p>
                    <a:p>
                      <a:pPr marL="447675" indent="-228600" algn="just" defTabSz="911225" fontAlgn="b">
                        <a:buAutoNum type="arabicPeriod"/>
                        <a:tabLst>
                          <a:tab pos="5467350" algn="l"/>
                        </a:tabLst>
                      </a:pPr>
                      <a:r>
                        <a:rPr lang="ru-RU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Повышение привлекательности крупных компаний в качестве работодателя;</a:t>
                      </a:r>
                    </a:p>
                    <a:p>
                      <a:pPr marL="447675" indent="-228600" algn="just" fontAlgn="b">
                        <a:buAutoNum type="arabicPeriod"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Высокие требования к профессиональной подготовке металлургов: должны знать физику, химию, математику; свойства металлов и сплавов, огнеупорных и шихтовых материалов; технологию и режимы металлургического производства и пр. (-);</a:t>
                      </a:r>
                    </a:p>
                    <a:p>
                      <a:pPr marL="447675" indent="-228600" algn="just" fontAlgn="b">
                        <a:buAutoNum type="arabicPeriod"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Снижение численности работоспособного населения Челябинской области (1 895 089 чел.) (-);</a:t>
                      </a:r>
                    </a:p>
                    <a:p>
                      <a:pPr marL="447675" indent="-228600" algn="just" fontAlgn="b">
                        <a:buAutoNum type="arabicPeriod"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Пандемия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COVID-19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(-);</a:t>
                      </a:r>
                    </a:p>
                    <a:p>
                      <a:pPr marL="447675" indent="-228600" algn="just" fontAlgn="b">
                        <a:buAutoNum type="arabicPeriod"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Увеличение числа бюджетных мест в Южно-Уральских ВУЗах (порядка 20%) (+).</a:t>
                      </a:r>
                    </a:p>
                  </a:txBody>
                  <a:tcPr marL="3011" marR="3011" marT="301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1950" indent="-180975" algn="just" fontAlgn="b">
                        <a:buAutoNum type="arabicPeriod"/>
                      </a:pPr>
                      <a:r>
                        <a:rPr lang="ru-RU" sz="1400" u="none" strike="noStrike" dirty="0" smtClean="0">
                          <a:effectLst/>
                        </a:rPr>
                        <a:t>Тенденция на развитие "зелёной" металлургии (разработка метода восстановления плавки в водородной плазме в качестве процесса производства стали без выбросов CO2) (-);</a:t>
                      </a:r>
                    </a:p>
                    <a:p>
                      <a:pPr marL="361950" indent="-180975" algn="just" fontAlgn="b">
                        <a:buAutoNum type="arabicPeriod"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Основные металлургические агрегаты (станы прокатки, сталеразливочные машины (МНЛЗ)) импортного производства (SMS </a:t>
                      </a:r>
                      <a:r>
                        <a:rPr lang="ru-RU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Group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(Германия), Группа компаний </a:t>
                      </a:r>
                      <a:r>
                        <a:rPr lang="ru-RU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Danieli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(Италия), </a:t>
                      </a:r>
                      <a:r>
                        <a:rPr lang="ru-RU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Siemens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VAI (Австрия), </a:t>
                      </a:r>
                      <a:r>
                        <a:rPr lang="ru-RU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Paul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ru-RU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Wurth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(Люксембург) (-);</a:t>
                      </a:r>
                    </a:p>
                    <a:p>
                      <a:pPr marL="361950" indent="-180975" algn="just" fontAlgn="b">
                        <a:buAutoNum type="arabicPeriod"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Крупнейшие запасы железных руд в мире (16 % мировых месторождений) (+);</a:t>
                      </a:r>
                    </a:p>
                    <a:p>
                      <a:pPr marL="361950" indent="-180975" algn="just" fontAlgn="b">
                        <a:buAutoNum type="arabicPeriod"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Преобладания импортных IT- технологий и продуктов (-).</a:t>
                      </a:r>
                    </a:p>
                    <a:p>
                      <a:pPr marL="361950" indent="-180975" algn="just" fontAlgn="b">
                        <a:buAutoNum type="arabicPeriod"/>
                      </a:pPr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Появление и распространение </a:t>
                      </a:r>
                      <a:r>
                        <a:rPr lang="ru-RU" sz="14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природосберегающих</a:t>
                      </a:r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технологий для предприятий, оказывающих негативное влияние на экологию;</a:t>
                      </a:r>
                    </a:p>
                    <a:p>
                      <a:pPr marL="361950" indent="-180975" algn="just" fontAlgn="b">
                        <a:buAutoNum type="arabicPeriod"/>
                      </a:pPr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Активная разработка и внедрение новых технологий, позволяющих производить стали повышенной прочности с использованием уникальных химических составов в России и Европе;</a:t>
                      </a:r>
                    </a:p>
                    <a:p>
                      <a:pPr marL="0" indent="0" algn="l" fontAlgn="b">
                        <a:buNone/>
                      </a:pP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11" marR="3011" marT="301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7394320"/>
                  </a:ext>
                </a:extLst>
              </a:tr>
            </a:tbl>
          </a:graphicData>
        </a:graphic>
      </p:graphicFrame>
      <p:pic>
        <p:nvPicPr>
          <p:cNvPr id="35" name="Picture 4" descr="https://pp.vk.me/c623430/v623430718/47f0a/hIzFs8SlDwg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5914" y="12986"/>
            <a:ext cx="949108" cy="898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5441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245600" y="6280150"/>
            <a:ext cx="2743200" cy="365125"/>
          </a:xfrm>
        </p:spPr>
        <p:txBody>
          <a:bodyPr/>
          <a:lstStyle/>
          <a:p>
            <a:fld id="{D4F0CA94-6F82-4CAC-8C5F-DEECE88A49F5}" type="slidenum">
              <a:rPr lang="ru-RU" sz="3600" smtClean="0"/>
              <a:pPr/>
              <a:t>8</a:t>
            </a:fld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569200" y="287453"/>
            <a:ext cx="4419600" cy="46906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7790363" y="228359"/>
            <a:ext cx="5005974" cy="5872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solidFill>
                  <a:schemeClr val="bg1"/>
                </a:solidFill>
              </a:rPr>
              <a:t>АНАЛИЗ ВНЕШНЕЙ СРЕДЫ</a:t>
            </a:r>
            <a:endParaRPr lang="ru-RU" sz="28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7" name="Picture 4" descr="https://pp.vk.me/c623430/v623430718/47f0a/hIzFs8SlDwg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5914" y="12986"/>
            <a:ext cx="949108" cy="898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Группа 15"/>
          <p:cNvGrpSpPr/>
          <p:nvPr/>
        </p:nvGrpSpPr>
        <p:grpSpPr>
          <a:xfrm>
            <a:off x="155851" y="1033427"/>
            <a:ext cx="5587724" cy="2843249"/>
            <a:chOff x="155851" y="1033427"/>
            <a:chExt cx="5587724" cy="2843249"/>
          </a:xfrm>
        </p:grpSpPr>
        <p:pic>
          <p:nvPicPr>
            <p:cNvPr id="10" name="Рисунок 9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682" y="1446848"/>
              <a:ext cx="5489893" cy="242982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" name="TextBox 1"/>
            <p:cNvSpPr txBox="1"/>
            <p:nvPr/>
          </p:nvSpPr>
          <p:spPr>
            <a:xfrm>
              <a:off x="155851" y="1033427"/>
              <a:ext cx="551291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 smtClean="0"/>
                <a:t>Динамика производства </a:t>
              </a:r>
              <a:r>
                <a:rPr lang="ru-RU" sz="1600" dirty="0"/>
                <a:t>основных видов </a:t>
              </a:r>
              <a:r>
                <a:rPr lang="ru-RU" sz="1600" dirty="0" smtClean="0"/>
                <a:t>металлопродукции</a:t>
              </a:r>
              <a:endParaRPr lang="ru-RU" sz="1600" dirty="0"/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155851" y="3876676"/>
            <a:ext cx="5587724" cy="2592386"/>
            <a:chOff x="155851" y="3876676"/>
            <a:chExt cx="5587724" cy="2592386"/>
          </a:xfrm>
        </p:grpSpPr>
        <p:pic>
          <p:nvPicPr>
            <p:cNvPr id="11" name="Рисунок 10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851" y="4220527"/>
              <a:ext cx="5587724" cy="224853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TextBox 2"/>
            <p:cNvSpPr txBox="1"/>
            <p:nvPr/>
          </p:nvSpPr>
          <p:spPr>
            <a:xfrm>
              <a:off x="1176535" y="3876676"/>
              <a:ext cx="35463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Лидеры </a:t>
              </a:r>
              <a:r>
                <a:rPr lang="ru-RU" sz="1600" dirty="0" smtClean="0"/>
                <a:t>черной</a:t>
              </a:r>
              <a:r>
                <a:rPr lang="ru-RU" dirty="0" smtClean="0"/>
                <a:t> </a:t>
              </a:r>
              <a:r>
                <a:rPr lang="ru-RU" dirty="0"/>
                <a:t>металлургии в РФ</a:t>
              </a:r>
            </a:p>
          </p:txBody>
        </p:sp>
      </p:grpSp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2880" y="874701"/>
            <a:ext cx="5785605" cy="545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921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245600" y="6280150"/>
            <a:ext cx="2743200" cy="365125"/>
          </a:xfrm>
        </p:spPr>
        <p:txBody>
          <a:bodyPr/>
          <a:lstStyle/>
          <a:p>
            <a:fld id="{D4F0CA94-6F82-4CAC-8C5F-DEECE88A49F5}" type="slidenum">
              <a:rPr lang="ru-RU" sz="3600" smtClean="0"/>
              <a:pPr/>
              <a:t>9</a:t>
            </a:fld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962775" y="302464"/>
            <a:ext cx="5229224" cy="58233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7319377" y="302464"/>
            <a:ext cx="5196474" cy="5872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solidFill>
                  <a:schemeClr val="bg1"/>
                </a:solidFill>
              </a:rPr>
              <a:t>АНАЛИЗ ВНЕШНЕЙ </a:t>
            </a:r>
            <a:r>
              <a:rPr lang="ru-RU" sz="2800" dirty="0" smtClean="0">
                <a:solidFill>
                  <a:schemeClr val="bg1"/>
                </a:solidFill>
              </a:rPr>
              <a:t>СРЕДЫ</a:t>
            </a:r>
          </a:p>
          <a:p>
            <a:r>
              <a:rPr lang="ru-RU" sz="2800" dirty="0" smtClean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Многоугольник </a:t>
            </a:r>
            <a:r>
              <a:rPr lang="ru-RU" sz="2800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конкурентоспособности</a:t>
            </a:r>
            <a:endParaRPr lang="ru-RU" sz="28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7" name="Picture 4" descr="https://pp.vk.me/c623430/v623430718/47f0a/hIzFs8SlDwg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5914" y="12986"/>
            <a:ext cx="949108" cy="898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342901" y="5679196"/>
            <a:ext cx="10896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Вывод: </a:t>
            </a:r>
            <a:r>
              <a:rPr lang="ru-RU" sz="1600" dirty="0" smtClean="0">
                <a:solidFill>
                  <a:srgbClr val="0D0D0D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ПАО «ЧМК» </a:t>
            </a:r>
            <a:r>
              <a:rPr lang="ru-RU" sz="1600" dirty="0">
                <a:solidFill>
                  <a:srgbClr val="0D0D0D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имеет слабое конкурентное положение на рынке. </a:t>
            </a:r>
            <a:r>
              <a:rPr lang="ru-RU" sz="1600" dirty="0" smtClean="0">
                <a:solidFill>
                  <a:srgbClr val="0D0D0D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Оно уступает </a:t>
            </a:r>
            <a:r>
              <a:rPr lang="ru-RU" sz="1600" dirty="0">
                <a:solidFill>
                  <a:srgbClr val="0D0D0D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своим конкурентам по таким параметрам, как: широта ассортимента, </a:t>
            </a:r>
            <a:r>
              <a:rPr lang="ru-RU" sz="1600" dirty="0" smtClean="0">
                <a:solidFill>
                  <a:srgbClr val="0D0D0D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применение современных технологий,  </a:t>
            </a:r>
            <a:r>
              <a:rPr lang="ru-RU" sz="1600" dirty="0" err="1" smtClean="0">
                <a:solidFill>
                  <a:srgbClr val="0D0D0D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наукоемкость</a:t>
            </a:r>
            <a:r>
              <a:rPr lang="ru-RU" sz="1600" dirty="0" smtClean="0">
                <a:solidFill>
                  <a:srgbClr val="0D0D0D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и </a:t>
            </a:r>
            <a:r>
              <a:rPr lang="ru-RU" sz="1600" dirty="0" err="1" smtClean="0">
                <a:solidFill>
                  <a:srgbClr val="0D0D0D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инновационность</a:t>
            </a:r>
            <a:r>
              <a:rPr lang="ru-RU" sz="1600" dirty="0" smtClean="0">
                <a:solidFill>
                  <a:srgbClr val="0D0D0D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. </a:t>
            </a:r>
            <a:r>
              <a:rPr lang="ru-RU" sz="1600" dirty="0">
                <a:solidFill>
                  <a:srgbClr val="0D0D0D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Однако основным преимуществом компании является </a:t>
            </a:r>
            <a:r>
              <a:rPr lang="ru-RU" sz="1600" dirty="0" smtClean="0">
                <a:solidFill>
                  <a:srgbClr val="0D0D0D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доступность и соотношение цены-качества </a:t>
            </a:r>
            <a:r>
              <a:rPr lang="ru-RU" sz="1600" dirty="0">
                <a:solidFill>
                  <a:srgbClr val="0D0D0D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для клиента.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914" y="884798"/>
            <a:ext cx="5273497" cy="497476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9411" y="1136100"/>
            <a:ext cx="6633023" cy="4548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097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плый синий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7172</TotalTime>
  <Words>3496</Words>
  <Application>Microsoft Office PowerPoint</Application>
  <PresentationFormat>Широкоэкранный</PresentationFormat>
  <Paragraphs>439</Paragraphs>
  <Slides>26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5" baseType="lpstr">
      <vt:lpstr>Arial</vt:lpstr>
      <vt:lpstr>Arial Narrow</vt:lpstr>
      <vt:lpstr>Calibri</vt:lpstr>
      <vt:lpstr>Calibri Light</vt:lpstr>
      <vt:lpstr>Georgia</vt:lpstr>
      <vt:lpstr>Times New Roman</vt:lpstr>
      <vt:lpstr>Wingdings</vt:lpstr>
      <vt:lpstr>Тема Office</vt:lpstr>
      <vt:lpstr>Лист</vt:lpstr>
      <vt:lpstr>Автор работы: Кунец Александр Андреевич  Руководитель работы: кандидат технических наук, доцент  Буторина Ольга Сергеевна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Автор работы: Кунец Александр Андреевич  Руководитель работы: кандидат технических наук, доцент  Буторина Ольга Сергеевна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Пользователь Windows</cp:lastModifiedBy>
  <cp:revision>245</cp:revision>
  <dcterms:created xsi:type="dcterms:W3CDTF">2020-11-17T07:41:43Z</dcterms:created>
  <dcterms:modified xsi:type="dcterms:W3CDTF">2022-05-18T22:47:54Z</dcterms:modified>
</cp:coreProperties>
</file>