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90" r:id="rId3"/>
    <p:sldId id="302" r:id="rId4"/>
    <p:sldId id="272" r:id="rId5"/>
    <p:sldId id="303" r:id="rId6"/>
    <p:sldId id="267" r:id="rId7"/>
    <p:sldId id="304" r:id="rId8"/>
    <p:sldId id="305" r:id="rId9"/>
    <p:sldId id="307" r:id="rId10"/>
    <p:sldId id="282" r:id="rId11"/>
    <p:sldId id="268" r:id="rId12"/>
    <p:sldId id="293" r:id="rId13"/>
    <p:sldId id="308" r:id="rId14"/>
    <p:sldId id="298" r:id="rId15"/>
    <p:sldId id="296" r:id="rId16"/>
    <p:sldId id="295" r:id="rId17"/>
    <p:sldId id="271" r:id="rId18"/>
    <p:sldId id="278" r:id="rId19"/>
    <p:sldId id="264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kovchuk.iv" initials="m" lastIdx="1" clrIdx="0"/>
  <p:cmAuthor id="1" name="kulakov137126" initials="k" lastIdx="0" clrIdx="1">
    <p:extLst>
      <p:ext uri="{19B8F6BF-5375-455C-9EA6-DF929625EA0E}">
        <p15:presenceInfo xmlns:p15="http://schemas.microsoft.com/office/powerpoint/2012/main" userId="kulakov13712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3F2"/>
    <a:srgbClr val="3D414D"/>
    <a:srgbClr val="DD335B"/>
    <a:srgbClr val="989898"/>
    <a:srgbClr val="B7B7B7"/>
    <a:srgbClr val="C0504D"/>
    <a:srgbClr val="FFFFFF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26" autoAdjust="0"/>
  </p:normalViewPr>
  <p:slideViewPr>
    <p:cSldViewPr>
      <p:cViewPr varScale="1">
        <p:scale>
          <a:sx n="154" d="100"/>
          <a:sy n="154" d="100"/>
        </p:scale>
        <p:origin x="524" y="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vnaya111958\Desktop\&#1051;&#1080;&#1089;&#1090;%20Microsoft%20Excel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Лист1!$B$4:$AG$4</c:f>
              <c:strCache>
                <c:ptCount val="32"/>
                <c:pt idx="0">
                  <c:v>П.1</c:v>
                </c:pt>
                <c:pt idx="1">
                  <c:v>П.2</c:v>
                </c:pt>
                <c:pt idx="2">
                  <c:v>П.3</c:v>
                </c:pt>
                <c:pt idx="3">
                  <c:v>П.4</c:v>
                </c:pt>
                <c:pt idx="4">
                  <c:v>П.5</c:v>
                </c:pt>
                <c:pt idx="5">
                  <c:v>Э.1</c:v>
                </c:pt>
                <c:pt idx="6">
                  <c:v>Э.2</c:v>
                </c:pt>
                <c:pt idx="7">
                  <c:v>Э.3</c:v>
                </c:pt>
                <c:pt idx="8">
                  <c:v>Э.4</c:v>
                </c:pt>
                <c:pt idx="9">
                  <c:v>Э.5</c:v>
                </c:pt>
                <c:pt idx="10">
                  <c:v>Э.6</c:v>
                </c:pt>
                <c:pt idx="11">
                  <c:v>Э.7</c:v>
                </c:pt>
                <c:pt idx="12">
                  <c:v>С.1</c:v>
                </c:pt>
                <c:pt idx="13">
                  <c:v>С.2</c:v>
                </c:pt>
                <c:pt idx="14">
                  <c:v>С.3</c:v>
                </c:pt>
                <c:pt idx="15">
                  <c:v>С.4</c:v>
                </c:pt>
                <c:pt idx="16">
                  <c:v>С.5</c:v>
                </c:pt>
                <c:pt idx="17">
                  <c:v>С.6</c:v>
                </c:pt>
                <c:pt idx="18">
                  <c:v>С.7</c:v>
                </c:pt>
                <c:pt idx="19">
                  <c:v>Т.1</c:v>
                </c:pt>
                <c:pt idx="20">
                  <c:v>Т.2</c:v>
                </c:pt>
                <c:pt idx="21">
                  <c:v>Т.3</c:v>
                </c:pt>
                <c:pt idx="22">
                  <c:v>Т.4</c:v>
                </c:pt>
                <c:pt idx="23">
                  <c:v>Т.5</c:v>
                </c:pt>
                <c:pt idx="24">
                  <c:v>Т.6</c:v>
                </c:pt>
                <c:pt idx="25">
                  <c:v>Тх.1</c:v>
                </c:pt>
                <c:pt idx="26">
                  <c:v>Тх.2</c:v>
                </c:pt>
                <c:pt idx="27">
                  <c:v>Эк.1</c:v>
                </c:pt>
                <c:pt idx="28">
                  <c:v>Эк.2</c:v>
                </c:pt>
                <c:pt idx="29">
                  <c:v>Эк.3</c:v>
                </c:pt>
                <c:pt idx="30">
                  <c:v>Эк.4</c:v>
                </c:pt>
                <c:pt idx="31">
                  <c:v>Кл.1</c:v>
                </c:pt>
              </c:strCache>
            </c:strRef>
          </c:cat>
          <c:val>
            <c:numRef>
              <c:f>Лист1!$B$5:$AG$5</c:f>
              <c:numCache>
                <c:formatCode>General</c:formatCode>
                <c:ptCount val="32"/>
                <c:pt idx="0">
                  <c:v>-3</c:v>
                </c:pt>
                <c:pt idx="1">
                  <c:v>-9</c:v>
                </c:pt>
                <c:pt idx="2">
                  <c:v>-9</c:v>
                </c:pt>
                <c:pt idx="3">
                  <c:v>-1</c:v>
                </c:pt>
                <c:pt idx="4">
                  <c:v>-4</c:v>
                </c:pt>
                <c:pt idx="5">
                  <c:v>4</c:v>
                </c:pt>
                <c:pt idx="6">
                  <c:v>4</c:v>
                </c:pt>
                <c:pt idx="7">
                  <c:v>-2</c:v>
                </c:pt>
                <c:pt idx="8">
                  <c:v>-9</c:v>
                </c:pt>
                <c:pt idx="9">
                  <c:v>-9</c:v>
                </c:pt>
                <c:pt idx="10">
                  <c:v>-9</c:v>
                </c:pt>
                <c:pt idx="11">
                  <c:v>9</c:v>
                </c:pt>
                <c:pt idx="12">
                  <c:v>-9</c:v>
                </c:pt>
                <c:pt idx="13">
                  <c:v>-4</c:v>
                </c:pt>
                <c:pt idx="14">
                  <c:v>-4</c:v>
                </c:pt>
                <c:pt idx="15">
                  <c:v>-4</c:v>
                </c:pt>
                <c:pt idx="16">
                  <c:v>4</c:v>
                </c:pt>
                <c:pt idx="17">
                  <c:v>-4</c:v>
                </c:pt>
                <c:pt idx="18">
                  <c:v>-9</c:v>
                </c:pt>
                <c:pt idx="19">
                  <c:v>-9</c:v>
                </c:pt>
                <c:pt idx="20">
                  <c:v>-9</c:v>
                </c:pt>
                <c:pt idx="21">
                  <c:v>4</c:v>
                </c:pt>
                <c:pt idx="22">
                  <c:v>2</c:v>
                </c:pt>
                <c:pt idx="23">
                  <c:v>4</c:v>
                </c:pt>
                <c:pt idx="24">
                  <c:v>2</c:v>
                </c:pt>
                <c:pt idx="25">
                  <c:v>-3</c:v>
                </c:pt>
                <c:pt idx="26">
                  <c:v>-4</c:v>
                </c:pt>
                <c:pt idx="27">
                  <c:v>-3</c:v>
                </c:pt>
                <c:pt idx="28">
                  <c:v>-3</c:v>
                </c:pt>
                <c:pt idx="29">
                  <c:v>1</c:v>
                </c:pt>
                <c:pt idx="30">
                  <c:v>4</c:v>
                </c:pt>
                <c:pt idx="31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50-4E1B-8AE2-821C35DF8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238616"/>
        <c:axId val="154959712"/>
      </c:lineChart>
      <c:catAx>
        <c:axId val="15423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959712"/>
        <c:crosses val="autoZero"/>
        <c:auto val="1"/>
        <c:lblAlgn val="ctr"/>
        <c:lblOffset val="100"/>
        <c:noMultiLvlLbl val="0"/>
      </c:catAx>
      <c:valAx>
        <c:axId val="15495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23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C4365-D27D-469A-B408-529C135659F3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37C27CD-B566-48AD-BF82-9B40F5246D42}">
      <dgm:prSet phldrT="[Текст]"/>
      <dgm:spPr/>
      <dgm:t>
        <a:bodyPr/>
        <a:lstStyle/>
        <a:p>
          <a:pPr algn="l"/>
          <a:r>
            <a:rPr lang="ru-RU" b="1" dirty="0" smtClean="0">
              <a:effectLst/>
              <a:latin typeface="+mj-lt"/>
            </a:rPr>
            <a:t>Цель: разработать проект производства нового сырьевого материала из отходов ПАО «ММК»  в рамках стратегии развития ООО «МЦОЗ</a:t>
          </a:r>
          <a:endParaRPr lang="ru-RU" dirty="0">
            <a:effectLst/>
          </a:endParaRPr>
        </a:p>
      </dgm:t>
    </dgm:pt>
    <dgm:pt modelId="{B341C092-D8FF-4F4F-B37F-050D96B95FB7}" type="parTrans" cxnId="{BF29BC47-D6FB-4F3D-A145-76A4476996D7}">
      <dgm:prSet/>
      <dgm:spPr/>
      <dgm:t>
        <a:bodyPr/>
        <a:lstStyle/>
        <a:p>
          <a:endParaRPr lang="ru-RU"/>
        </a:p>
      </dgm:t>
    </dgm:pt>
    <dgm:pt modelId="{4A28328F-38F2-4495-B1A0-876259010EAD}" type="sibTrans" cxnId="{BF29BC47-D6FB-4F3D-A145-76A4476996D7}">
      <dgm:prSet/>
      <dgm:spPr/>
      <dgm:t>
        <a:bodyPr/>
        <a:lstStyle/>
        <a:p>
          <a:endParaRPr lang="ru-RU"/>
        </a:p>
      </dgm:t>
    </dgm:pt>
    <dgm:pt modelId="{C17CD872-DF15-459A-94E3-3BDAF665E0B5}">
      <dgm:prSet phldrT="[Текст]" custT="1"/>
      <dgm:spPr/>
      <dgm:t>
        <a:bodyPr/>
        <a:lstStyle/>
        <a:p>
          <a:pPr algn="l"/>
          <a:r>
            <a:rPr lang="ru-RU" sz="2000" dirty="0" smtClean="0"/>
            <a:t>Провести стратегический анализ ООО «МЦОЗ»</a:t>
          </a:r>
          <a:endParaRPr lang="ru-RU" sz="2000" dirty="0"/>
        </a:p>
      </dgm:t>
    </dgm:pt>
    <dgm:pt modelId="{57372321-E1B7-497F-A282-D59D218A8063}" type="parTrans" cxnId="{9898067C-B1F5-4EAF-B2FB-6FEC7C9AF678}">
      <dgm:prSet/>
      <dgm:spPr/>
      <dgm:t>
        <a:bodyPr/>
        <a:lstStyle/>
        <a:p>
          <a:endParaRPr lang="ru-RU"/>
        </a:p>
      </dgm:t>
    </dgm:pt>
    <dgm:pt modelId="{2A207E39-BC64-4CD7-97FE-A4E010768CF9}" type="sibTrans" cxnId="{9898067C-B1F5-4EAF-B2FB-6FEC7C9AF678}">
      <dgm:prSet/>
      <dgm:spPr/>
      <dgm:t>
        <a:bodyPr/>
        <a:lstStyle/>
        <a:p>
          <a:endParaRPr lang="ru-RU"/>
        </a:p>
      </dgm:t>
    </dgm:pt>
    <dgm:pt modelId="{E9FAD9BC-A701-44E6-8C44-9588E5EE3BD3}">
      <dgm:prSet phldrT="[Текст]" custT="1"/>
      <dgm:spPr/>
      <dgm:t>
        <a:bodyPr/>
        <a:lstStyle/>
        <a:p>
          <a:pPr algn="l"/>
          <a:r>
            <a:rPr lang="ru-RU" sz="2000" dirty="0" smtClean="0"/>
            <a:t>Формализовать стратегию развития ООО «МЦОЗ»</a:t>
          </a:r>
          <a:endParaRPr lang="ru-RU" sz="2000" dirty="0"/>
        </a:p>
      </dgm:t>
    </dgm:pt>
    <dgm:pt modelId="{78F56233-61A2-45E5-91CC-05FE3FD0E5D7}" type="parTrans" cxnId="{6DC15861-0092-454E-B055-2361B2294047}">
      <dgm:prSet/>
      <dgm:spPr/>
      <dgm:t>
        <a:bodyPr/>
        <a:lstStyle/>
        <a:p>
          <a:endParaRPr lang="ru-RU"/>
        </a:p>
      </dgm:t>
    </dgm:pt>
    <dgm:pt modelId="{5E5EA4D8-F003-4A62-B4E7-D6F93385EC0D}" type="sibTrans" cxnId="{6DC15861-0092-454E-B055-2361B2294047}">
      <dgm:prSet/>
      <dgm:spPr/>
      <dgm:t>
        <a:bodyPr/>
        <a:lstStyle/>
        <a:p>
          <a:endParaRPr lang="ru-RU"/>
        </a:p>
      </dgm:t>
    </dgm:pt>
    <dgm:pt modelId="{1CB837EC-35F4-47C0-BD78-76C149EBD8FA}">
      <dgm:prSet phldrT="[Текст]" custT="1"/>
      <dgm:spPr/>
      <dgm:t>
        <a:bodyPr/>
        <a:lstStyle/>
        <a:p>
          <a:pPr algn="l"/>
          <a:r>
            <a:rPr lang="ru-RU" sz="1800" smtClean="0"/>
            <a:t>Провести оценку экономической эффективности предлагаемого решения </a:t>
          </a:r>
          <a:endParaRPr lang="ru-RU" sz="1800" dirty="0"/>
        </a:p>
      </dgm:t>
    </dgm:pt>
    <dgm:pt modelId="{05FEF8FA-C8A7-48AD-86F1-C671C70F8918}" type="parTrans" cxnId="{FEF63C13-5430-4FBA-BE04-62E2859B690B}">
      <dgm:prSet/>
      <dgm:spPr/>
      <dgm:t>
        <a:bodyPr/>
        <a:lstStyle/>
        <a:p>
          <a:endParaRPr lang="ru-RU"/>
        </a:p>
      </dgm:t>
    </dgm:pt>
    <dgm:pt modelId="{F8FB5989-FA90-48B6-89B2-655BC06F4C20}" type="sibTrans" cxnId="{FEF63C13-5430-4FBA-BE04-62E2859B690B}">
      <dgm:prSet/>
      <dgm:spPr/>
      <dgm:t>
        <a:bodyPr/>
        <a:lstStyle/>
        <a:p>
          <a:endParaRPr lang="ru-RU"/>
        </a:p>
      </dgm:t>
    </dgm:pt>
    <dgm:pt modelId="{B2F6BE9C-0A12-45AF-B6B5-EC0914BFBFEB}">
      <dgm:prSet phldrT="[Текст]" custT="1"/>
      <dgm:spPr/>
      <dgm:t>
        <a:bodyPr/>
        <a:lstStyle/>
        <a:p>
          <a:pPr algn="l"/>
          <a:r>
            <a:rPr lang="ru-RU" sz="1800" smtClean="0"/>
            <a:t>Провести планирование проекта по выпуску нового сырьевого материала – брикетированный техногенный гипс</a:t>
          </a:r>
          <a:endParaRPr lang="ru-RU" sz="1800" dirty="0"/>
        </a:p>
      </dgm:t>
    </dgm:pt>
    <dgm:pt modelId="{F8AEABD5-2992-4176-B139-83ECA8A899F0}" type="parTrans" cxnId="{F0E98D2E-8843-4487-8A22-43A1DEE1C6FE}">
      <dgm:prSet/>
      <dgm:spPr/>
      <dgm:t>
        <a:bodyPr/>
        <a:lstStyle/>
        <a:p>
          <a:endParaRPr lang="ru-RU"/>
        </a:p>
      </dgm:t>
    </dgm:pt>
    <dgm:pt modelId="{F15BBF3D-DFA7-4564-BD9D-A3B583A92593}" type="sibTrans" cxnId="{F0E98D2E-8843-4487-8A22-43A1DEE1C6FE}">
      <dgm:prSet/>
      <dgm:spPr/>
      <dgm:t>
        <a:bodyPr/>
        <a:lstStyle/>
        <a:p>
          <a:endParaRPr lang="ru-RU"/>
        </a:p>
      </dgm:t>
    </dgm:pt>
    <dgm:pt modelId="{F177F6BD-136B-4D5C-A909-D9389DC96997}" type="pres">
      <dgm:prSet presAssocID="{F0BC4365-D27D-469A-B408-529C135659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ED188B-D611-4ABA-95F6-E2BF2FBF8BF4}" type="pres">
      <dgm:prSet presAssocID="{137C27CD-B566-48AD-BF82-9B40F5246D42}" presName="root" presStyleCnt="0"/>
      <dgm:spPr/>
      <dgm:t>
        <a:bodyPr/>
        <a:lstStyle/>
        <a:p>
          <a:endParaRPr lang="ru-RU"/>
        </a:p>
      </dgm:t>
    </dgm:pt>
    <dgm:pt modelId="{DF9D7528-A5A0-4A90-9785-1F42D8F12E9C}" type="pres">
      <dgm:prSet presAssocID="{137C27CD-B566-48AD-BF82-9B40F5246D42}" presName="rootComposite" presStyleCnt="0"/>
      <dgm:spPr/>
      <dgm:t>
        <a:bodyPr/>
        <a:lstStyle/>
        <a:p>
          <a:endParaRPr lang="ru-RU"/>
        </a:p>
      </dgm:t>
    </dgm:pt>
    <dgm:pt modelId="{AA603B69-4AE7-4D92-8BBA-0D8F0A94ECB5}" type="pres">
      <dgm:prSet presAssocID="{137C27CD-B566-48AD-BF82-9B40F5246D42}" presName="rootText" presStyleLbl="node1" presStyleIdx="0" presStyleCnt="1" custScaleX="625344" custScaleY="180328" custLinFactNeighborX="-5182"/>
      <dgm:spPr/>
      <dgm:t>
        <a:bodyPr/>
        <a:lstStyle/>
        <a:p>
          <a:endParaRPr lang="ru-RU"/>
        </a:p>
      </dgm:t>
    </dgm:pt>
    <dgm:pt modelId="{803D1A3C-846A-44C2-B1BA-C7651781514E}" type="pres">
      <dgm:prSet presAssocID="{137C27CD-B566-48AD-BF82-9B40F5246D42}" presName="rootConnector" presStyleLbl="node1" presStyleIdx="0" presStyleCnt="1"/>
      <dgm:spPr/>
      <dgm:t>
        <a:bodyPr/>
        <a:lstStyle/>
        <a:p>
          <a:endParaRPr lang="ru-RU"/>
        </a:p>
      </dgm:t>
    </dgm:pt>
    <dgm:pt modelId="{0FE381C7-0D2F-4519-B69B-5CE45B8C4F18}" type="pres">
      <dgm:prSet presAssocID="{137C27CD-B566-48AD-BF82-9B40F5246D42}" presName="childShape" presStyleCnt="0"/>
      <dgm:spPr/>
      <dgm:t>
        <a:bodyPr/>
        <a:lstStyle/>
        <a:p>
          <a:endParaRPr lang="ru-RU"/>
        </a:p>
      </dgm:t>
    </dgm:pt>
    <dgm:pt modelId="{6A0D24D5-111C-45B2-B74D-8BA92961DF48}" type="pres">
      <dgm:prSet presAssocID="{57372321-E1B7-497F-A282-D59D218A806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800A75CD-CAC5-462C-868C-28FA4E0B4C4A}" type="pres">
      <dgm:prSet presAssocID="{C17CD872-DF15-459A-94E3-3BDAF665E0B5}" presName="childText" presStyleLbl="bgAcc1" presStyleIdx="0" presStyleCnt="4" custScaleX="630743" custScaleY="50484" custLinFactNeighborX="-42641" custLinFactNeighborY="-4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47A04-5F7C-41AA-843D-05EC24C9A361}" type="pres">
      <dgm:prSet presAssocID="{78F56233-61A2-45E5-91CC-05FE3FD0E5D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61A9A715-3487-4F69-8157-653927243344}" type="pres">
      <dgm:prSet presAssocID="{E9FAD9BC-A701-44E6-8C44-9588E5EE3BD3}" presName="childText" presStyleLbl="bgAcc1" presStyleIdx="1" presStyleCnt="4" custScaleX="630743" custScaleY="62040" custLinFactNeighborX="-42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464CC-AEB5-4030-8901-51AF6B8311FF}" type="pres">
      <dgm:prSet presAssocID="{F8AEABD5-2992-4176-B139-83ECA8A899F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0A17263-9832-442B-9BA0-31ED9BC5CAC6}" type="pres">
      <dgm:prSet presAssocID="{B2F6BE9C-0A12-45AF-B6B5-EC0914BFBFEB}" presName="childText" presStyleLbl="bgAcc1" presStyleIdx="2" presStyleCnt="4" custScaleX="630743" custScaleY="89848" custLinFactNeighborX="-42641" custLinFactNeighborY="6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5F11A-92DD-4D1B-89BD-2F5B56A7910A}" type="pres">
      <dgm:prSet presAssocID="{05FEF8FA-C8A7-48AD-86F1-C671C70F8918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41A7977-6F32-4FBE-94FF-BDDA8AA73493}" type="pres">
      <dgm:prSet presAssocID="{1CB837EC-35F4-47C0-BD78-76C149EBD8FA}" presName="childText" presStyleLbl="bgAcc1" presStyleIdx="3" presStyleCnt="4" custScaleX="630743" custScaleY="87226" custLinFactNeighborX="-42641" custLinFactNeighborY="7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C9D442-8D5E-4182-8204-37F0C6045CE8}" type="presOf" srcId="{E9FAD9BC-A701-44E6-8C44-9588E5EE3BD3}" destId="{61A9A715-3487-4F69-8157-653927243344}" srcOrd="0" destOrd="0" presId="urn:microsoft.com/office/officeart/2005/8/layout/hierarchy3"/>
    <dgm:cxn modelId="{7A77380E-006F-4F0E-87BC-6A614FBAD114}" type="presOf" srcId="{B2F6BE9C-0A12-45AF-B6B5-EC0914BFBFEB}" destId="{50A17263-9832-442B-9BA0-31ED9BC5CAC6}" srcOrd="0" destOrd="0" presId="urn:microsoft.com/office/officeart/2005/8/layout/hierarchy3"/>
    <dgm:cxn modelId="{4362C8CD-7C6B-4ED0-BBB9-0434324A2C4B}" type="presOf" srcId="{F0BC4365-D27D-469A-B408-529C135659F3}" destId="{F177F6BD-136B-4D5C-A909-D9389DC96997}" srcOrd="0" destOrd="0" presId="urn:microsoft.com/office/officeart/2005/8/layout/hierarchy3"/>
    <dgm:cxn modelId="{BF29BC47-D6FB-4F3D-A145-76A4476996D7}" srcId="{F0BC4365-D27D-469A-B408-529C135659F3}" destId="{137C27CD-B566-48AD-BF82-9B40F5246D42}" srcOrd="0" destOrd="0" parTransId="{B341C092-D8FF-4F4F-B37F-050D96B95FB7}" sibTransId="{4A28328F-38F2-4495-B1A0-876259010EAD}"/>
    <dgm:cxn modelId="{73328DEE-C8AC-4635-9AC7-EDBFFFC68B32}" type="presOf" srcId="{137C27CD-B566-48AD-BF82-9B40F5246D42}" destId="{803D1A3C-846A-44C2-B1BA-C7651781514E}" srcOrd="1" destOrd="0" presId="urn:microsoft.com/office/officeart/2005/8/layout/hierarchy3"/>
    <dgm:cxn modelId="{FEF63C13-5430-4FBA-BE04-62E2859B690B}" srcId="{137C27CD-B566-48AD-BF82-9B40F5246D42}" destId="{1CB837EC-35F4-47C0-BD78-76C149EBD8FA}" srcOrd="3" destOrd="0" parTransId="{05FEF8FA-C8A7-48AD-86F1-C671C70F8918}" sibTransId="{F8FB5989-FA90-48B6-89B2-655BC06F4C20}"/>
    <dgm:cxn modelId="{FD25B1E1-9C85-4FF8-9105-BE2B76D843E3}" type="presOf" srcId="{C17CD872-DF15-459A-94E3-3BDAF665E0B5}" destId="{800A75CD-CAC5-462C-868C-28FA4E0B4C4A}" srcOrd="0" destOrd="0" presId="urn:microsoft.com/office/officeart/2005/8/layout/hierarchy3"/>
    <dgm:cxn modelId="{9898067C-B1F5-4EAF-B2FB-6FEC7C9AF678}" srcId="{137C27CD-B566-48AD-BF82-9B40F5246D42}" destId="{C17CD872-DF15-459A-94E3-3BDAF665E0B5}" srcOrd="0" destOrd="0" parTransId="{57372321-E1B7-497F-A282-D59D218A8063}" sibTransId="{2A207E39-BC64-4CD7-97FE-A4E010768CF9}"/>
    <dgm:cxn modelId="{D3D917F3-3EBD-4E7A-9846-E56585CFE422}" type="presOf" srcId="{57372321-E1B7-497F-A282-D59D218A8063}" destId="{6A0D24D5-111C-45B2-B74D-8BA92961DF48}" srcOrd="0" destOrd="0" presId="urn:microsoft.com/office/officeart/2005/8/layout/hierarchy3"/>
    <dgm:cxn modelId="{F0E98D2E-8843-4487-8A22-43A1DEE1C6FE}" srcId="{137C27CD-B566-48AD-BF82-9B40F5246D42}" destId="{B2F6BE9C-0A12-45AF-B6B5-EC0914BFBFEB}" srcOrd="2" destOrd="0" parTransId="{F8AEABD5-2992-4176-B139-83ECA8A899F0}" sibTransId="{F15BBF3D-DFA7-4564-BD9D-A3B583A92593}"/>
    <dgm:cxn modelId="{9A02B615-F804-4E12-944C-107809B9BA49}" type="presOf" srcId="{05FEF8FA-C8A7-48AD-86F1-C671C70F8918}" destId="{3AD5F11A-92DD-4D1B-89BD-2F5B56A7910A}" srcOrd="0" destOrd="0" presId="urn:microsoft.com/office/officeart/2005/8/layout/hierarchy3"/>
    <dgm:cxn modelId="{8481C7E8-EAFD-46E3-B557-F155A3A1F2AF}" type="presOf" srcId="{1CB837EC-35F4-47C0-BD78-76C149EBD8FA}" destId="{D41A7977-6F32-4FBE-94FF-BDDA8AA73493}" srcOrd="0" destOrd="0" presId="urn:microsoft.com/office/officeart/2005/8/layout/hierarchy3"/>
    <dgm:cxn modelId="{6DC15861-0092-454E-B055-2361B2294047}" srcId="{137C27CD-B566-48AD-BF82-9B40F5246D42}" destId="{E9FAD9BC-A701-44E6-8C44-9588E5EE3BD3}" srcOrd="1" destOrd="0" parTransId="{78F56233-61A2-45E5-91CC-05FE3FD0E5D7}" sibTransId="{5E5EA4D8-F003-4A62-B4E7-D6F93385EC0D}"/>
    <dgm:cxn modelId="{A4D9644F-ABF3-4B62-AAC8-737560AB56DE}" type="presOf" srcId="{137C27CD-B566-48AD-BF82-9B40F5246D42}" destId="{AA603B69-4AE7-4D92-8BBA-0D8F0A94ECB5}" srcOrd="0" destOrd="0" presId="urn:microsoft.com/office/officeart/2005/8/layout/hierarchy3"/>
    <dgm:cxn modelId="{4030C313-2D40-4DE0-8F3E-2B3CFC691A5A}" type="presOf" srcId="{78F56233-61A2-45E5-91CC-05FE3FD0E5D7}" destId="{8F547A04-5F7C-41AA-843D-05EC24C9A361}" srcOrd="0" destOrd="0" presId="urn:microsoft.com/office/officeart/2005/8/layout/hierarchy3"/>
    <dgm:cxn modelId="{DA69E338-30C2-4718-AF2D-71C9587C17DA}" type="presOf" srcId="{F8AEABD5-2992-4176-B139-83ECA8A899F0}" destId="{94F464CC-AEB5-4030-8901-51AF6B8311FF}" srcOrd="0" destOrd="0" presId="urn:microsoft.com/office/officeart/2005/8/layout/hierarchy3"/>
    <dgm:cxn modelId="{E2ED364B-0604-462E-9693-66BD9B757D0C}" type="presParOf" srcId="{F177F6BD-136B-4D5C-A909-D9389DC96997}" destId="{2EED188B-D611-4ABA-95F6-E2BF2FBF8BF4}" srcOrd="0" destOrd="0" presId="urn:microsoft.com/office/officeart/2005/8/layout/hierarchy3"/>
    <dgm:cxn modelId="{D1581AFE-624C-4024-AE8B-CA4222EF6AAD}" type="presParOf" srcId="{2EED188B-D611-4ABA-95F6-E2BF2FBF8BF4}" destId="{DF9D7528-A5A0-4A90-9785-1F42D8F12E9C}" srcOrd="0" destOrd="0" presId="urn:microsoft.com/office/officeart/2005/8/layout/hierarchy3"/>
    <dgm:cxn modelId="{64450C6A-36E8-4F86-92A6-32D3F9100CAE}" type="presParOf" srcId="{DF9D7528-A5A0-4A90-9785-1F42D8F12E9C}" destId="{AA603B69-4AE7-4D92-8BBA-0D8F0A94ECB5}" srcOrd="0" destOrd="0" presId="urn:microsoft.com/office/officeart/2005/8/layout/hierarchy3"/>
    <dgm:cxn modelId="{06337957-C11A-4F64-9C2A-EFCA478C358C}" type="presParOf" srcId="{DF9D7528-A5A0-4A90-9785-1F42D8F12E9C}" destId="{803D1A3C-846A-44C2-B1BA-C7651781514E}" srcOrd="1" destOrd="0" presId="urn:microsoft.com/office/officeart/2005/8/layout/hierarchy3"/>
    <dgm:cxn modelId="{DE6E9C50-D467-4A7E-A31D-D006DC825AAC}" type="presParOf" srcId="{2EED188B-D611-4ABA-95F6-E2BF2FBF8BF4}" destId="{0FE381C7-0D2F-4519-B69B-5CE45B8C4F18}" srcOrd="1" destOrd="0" presId="urn:microsoft.com/office/officeart/2005/8/layout/hierarchy3"/>
    <dgm:cxn modelId="{AC2701C4-0A34-4FB2-A058-DA4D58AA5521}" type="presParOf" srcId="{0FE381C7-0D2F-4519-B69B-5CE45B8C4F18}" destId="{6A0D24D5-111C-45B2-B74D-8BA92961DF48}" srcOrd="0" destOrd="0" presId="urn:microsoft.com/office/officeart/2005/8/layout/hierarchy3"/>
    <dgm:cxn modelId="{F7A46CEF-F7E0-46CB-9F03-E73D316F9423}" type="presParOf" srcId="{0FE381C7-0D2F-4519-B69B-5CE45B8C4F18}" destId="{800A75CD-CAC5-462C-868C-28FA4E0B4C4A}" srcOrd="1" destOrd="0" presId="urn:microsoft.com/office/officeart/2005/8/layout/hierarchy3"/>
    <dgm:cxn modelId="{01EADF3E-CD4E-4FFB-9280-ABD2C22D0BD9}" type="presParOf" srcId="{0FE381C7-0D2F-4519-B69B-5CE45B8C4F18}" destId="{8F547A04-5F7C-41AA-843D-05EC24C9A361}" srcOrd="2" destOrd="0" presId="urn:microsoft.com/office/officeart/2005/8/layout/hierarchy3"/>
    <dgm:cxn modelId="{991ACB97-F46B-43D1-B519-9C3EFA3EF711}" type="presParOf" srcId="{0FE381C7-0D2F-4519-B69B-5CE45B8C4F18}" destId="{61A9A715-3487-4F69-8157-653927243344}" srcOrd="3" destOrd="0" presId="urn:microsoft.com/office/officeart/2005/8/layout/hierarchy3"/>
    <dgm:cxn modelId="{18DAD5CB-1C18-4435-8E8A-D9429BCFC87C}" type="presParOf" srcId="{0FE381C7-0D2F-4519-B69B-5CE45B8C4F18}" destId="{94F464CC-AEB5-4030-8901-51AF6B8311FF}" srcOrd="4" destOrd="0" presId="urn:microsoft.com/office/officeart/2005/8/layout/hierarchy3"/>
    <dgm:cxn modelId="{E165B1FF-BBC7-4983-BFA8-BFC818701768}" type="presParOf" srcId="{0FE381C7-0D2F-4519-B69B-5CE45B8C4F18}" destId="{50A17263-9832-442B-9BA0-31ED9BC5CAC6}" srcOrd="5" destOrd="0" presId="urn:microsoft.com/office/officeart/2005/8/layout/hierarchy3"/>
    <dgm:cxn modelId="{88EB2292-42DA-4D81-B9E6-FE1B990A46D2}" type="presParOf" srcId="{0FE381C7-0D2F-4519-B69B-5CE45B8C4F18}" destId="{3AD5F11A-92DD-4D1B-89BD-2F5B56A7910A}" srcOrd="6" destOrd="0" presId="urn:microsoft.com/office/officeart/2005/8/layout/hierarchy3"/>
    <dgm:cxn modelId="{13FB32E8-2D9A-4EA7-877E-74932BB37FD8}" type="presParOf" srcId="{0FE381C7-0D2F-4519-B69B-5CE45B8C4F18}" destId="{D41A7977-6F32-4FBE-94FF-BDDA8AA7349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86EC4-849A-42E4-8297-580507F5541F}" type="doc">
      <dgm:prSet loTypeId="urn:microsoft.com/office/officeart/2005/8/layout/vList3#1" loCatId="list" qsTypeId="urn:microsoft.com/office/officeart/2005/8/quickstyle/simple1" qsCatId="simple" csTypeId="urn:microsoft.com/office/officeart/2005/8/colors/accent2_1" csCatId="accent2" phldr="1"/>
      <dgm:spPr/>
    </dgm:pt>
    <dgm:pt modelId="{9C0469EB-A6EE-4BCA-BBC8-49BA108D5F0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Тонкомолотый доменный шлак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A3906-0717-4A34-A1DE-4B5D96C81B74}" type="parTrans" cxnId="{8BF3E830-E333-439B-951A-AD43B6CCF4B5}">
      <dgm:prSet/>
      <dgm:spPr/>
      <dgm:t>
        <a:bodyPr/>
        <a:lstStyle/>
        <a:p>
          <a:endParaRPr lang="ru-RU"/>
        </a:p>
      </dgm:t>
    </dgm:pt>
    <dgm:pt modelId="{A1369861-49E7-4410-BD8D-B14239BB8CAC}" type="sibTrans" cxnId="{8BF3E830-E333-439B-951A-AD43B6CCF4B5}">
      <dgm:prSet/>
      <dgm:spPr/>
      <dgm:t>
        <a:bodyPr/>
        <a:lstStyle/>
        <a:p>
          <a:endParaRPr lang="ru-RU"/>
        </a:p>
      </dgm:t>
    </dgm:pt>
    <dgm:pt modelId="{7111C140-D454-4B89-A7CB-4E5D6057876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Флюс известково-магнезиальный (металлургические флюсы) класса «А», «В», «С»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EC2D6-D694-4895-B1D3-2C04D3D97F6F}" type="parTrans" cxnId="{B8A76DF4-CD07-404D-914F-D19F617D9C30}">
      <dgm:prSet/>
      <dgm:spPr/>
      <dgm:t>
        <a:bodyPr/>
        <a:lstStyle/>
        <a:p>
          <a:endParaRPr lang="ru-RU"/>
        </a:p>
      </dgm:t>
    </dgm:pt>
    <dgm:pt modelId="{3D940914-1D47-4A47-ADE7-EF66F0BD9E64}" type="sibTrans" cxnId="{B8A76DF4-CD07-404D-914F-D19F617D9C30}">
      <dgm:prSet/>
      <dgm:spPr/>
      <dgm:t>
        <a:bodyPr/>
        <a:lstStyle/>
        <a:p>
          <a:endParaRPr lang="ru-RU"/>
        </a:p>
      </dgm:t>
    </dgm:pt>
    <dgm:pt modelId="{49F4837F-20D7-419B-AABD-D328557B1C6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портландцемент 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Классов ЦЕМ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42,5Н; ЦЕМ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42,5Н СС;</a:t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ЦЕМ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А-Ш32,5Н; ЦЕМ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В-Ш 32,5Н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72B32-DA9D-420A-A8D6-07A8E173A8B3}" type="sibTrans" cxnId="{339DCED3-A3FA-4798-8600-29F28330EF6E}">
      <dgm:prSet/>
      <dgm:spPr/>
      <dgm:t>
        <a:bodyPr/>
        <a:lstStyle/>
        <a:p>
          <a:endParaRPr lang="ru-RU"/>
        </a:p>
      </dgm:t>
    </dgm:pt>
    <dgm:pt modelId="{AA5FC71C-2598-4F6C-804A-53AA411470EF}" type="parTrans" cxnId="{339DCED3-A3FA-4798-8600-29F28330EF6E}">
      <dgm:prSet/>
      <dgm:spPr/>
      <dgm:t>
        <a:bodyPr/>
        <a:lstStyle/>
        <a:p>
          <a:endParaRPr lang="ru-RU"/>
        </a:p>
      </dgm:t>
    </dgm:pt>
    <dgm:pt modelId="{584D28BA-5121-4CD5-B055-0525C464294A}" type="pres">
      <dgm:prSet presAssocID="{8C586EC4-849A-42E4-8297-580507F5541F}" presName="linearFlow" presStyleCnt="0">
        <dgm:presLayoutVars>
          <dgm:dir/>
          <dgm:resizeHandles val="exact"/>
        </dgm:presLayoutVars>
      </dgm:prSet>
      <dgm:spPr/>
    </dgm:pt>
    <dgm:pt modelId="{FAB86910-5A46-4181-836A-CFB04AEB9F69}" type="pres">
      <dgm:prSet presAssocID="{9C0469EB-A6EE-4BCA-BBC8-49BA108D5F04}" presName="composite" presStyleCnt="0"/>
      <dgm:spPr/>
    </dgm:pt>
    <dgm:pt modelId="{215B6FFD-DB4B-4B45-B321-50456D12BE0F}" type="pres">
      <dgm:prSet presAssocID="{9C0469EB-A6EE-4BCA-BBC8-49BA108D5F04}" presName="imgShp" presStyleLbl="fgImgPlace1" presStyleIdx="0" presStyleCnt="3" custLinFactNeighborX="-501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60F06B22-003F-4C41-B99E-F4DD7CED5328}" type="pres">
      <dgm:prSet presAssocID="{9C0469EB-A6EE-4BCA-BBC8-49BA108D5F04}" presName="txShp" presStyleLbl="node1" presStyleIdx="0" presStyleCnt="3" custScaleX="123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19EBD-032E-4126-8353-C51898661E7E}" type="pres">
      <dgm:prSet presAssocID="{A1369861-49E7-4410-BD8D-B14239BB8CAC}" presName="spacing" presStyleCnt="0"/>
      <dgm:spPr/>
    </dgm:pt>
    <dgm:pt modelId="{1CDBFA0F-2B43-4D9E-9BA7-D0AEC533AAAC}" type="pres">
      <dgm:prSet presAssocID="{49F4837F-20D7-419B-AABD-D328557B1C65}" presName="composite" presStyleCnt="0"/>
      <dgm:spPr/>
    </dgm:pt>
    <dgm:pt modelId="{C69EE2A2-67DE-4233-B472-DB937C8341EC}" type="pres">
      <dgm:prSet presAssocID="{49F4837F-20D7-419B-AABD-D328557B1C65}" presName="imgShp" presStyleLbl="fgImgPlace1" presStyleIdx="1" presStyleCnt="3" custLinFactNeighborX="-5012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D0B4866A-3101-483F-92DA-119A0C61D478}" type="pres">
      <dgm:prSet presAssocID="{49F4837F-20D7-419B-AABD-D328557B1C65}" presName="txShp" presStyleLbl="node1" presStyleIdx="1" presStyleCnt="3" custScaleX="123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46503-9EB1-40BB-958F-7743C3BE7349}" type="pres">
      <dgm:prSet presAssocID="{A3872B32-DA9D-420A-A8D6-07A8E173A8B3}" presName="spacing" presStyleCnt="0"/>
      <dgm:spPr/>
    </dgm:pt>
    <dgm:pt modelId="{299B8D09-A68B-4195-8A51-9C74EAF4CE70}" type="pres">
      <dgm:prSet presAssocID="{7111C140-D454-4B89-A7CB-4E5D60578769}" presName="composite" presStyleCnt="0"/>
      <dgm:spPr/>
    </dgm:pt>
    <dgm:pt modelId="{A5162352-5E99-4926-98EE-28627D330B3B}" type="pres">
      <dgm:prSet presAssocID="{7111C140-D454-4B89-A7CB-4E5D60578769}" presName="imgShp" presStyleLbl="fgImgPlace1" presStyleIdx="2" presStyleCnt="3" custLinFactNeighborX="-501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FF6F47A0-2E13-4839-9D85-DEFF3430D5D4}" type="pres">
      <dgm:prSet presAssocID="{7111C140-D454-4B89-A7CB-4E5D60578769}" presName="txShp" presStyleLbl="node1" presStyleIdx="2" presStyleCnt="3" custScaleX="123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F3E830-E333-439B-951A-AD43B6CCF4B5}" srcId="{8C586EC4-849A-42E4-8297-580507F5541F}" destId="{9C0469EB-A6EE-4BCA-BBC8-49BA108D5F04}" srcOrd="0" destOrd="0" parTransId="{87DA3906-0717-4A34-A1DE-4B5D96C81B74}" sibTransId="{A1369861-49E7-4410-BD8D-B14239BB8CAC}"/>
    <dgm:cxn modelId="{339DCED3-A3FA-4798-8600-29F28330EF6E}" srcId="{8C586EC4-849A-42E4-8297-580507F5541F}" destId="{49F4837F-20D7-419B-AABD-D328557B1C65}" srcOrd="1" destOrd="0" parTransId="{AA5FC71C-2598-4F6C-804A-53AA411470EF}" sibTransId="{A3872B32-DA9D-420A-A8D6-07A8E173A8B3}"/>
    <dgm:cxn modelId="{73CEFB35-7243-415D-9D9D-1E97C719B6B4}" type="presOf" srcId="{7111C140-D454-4B89-A7CB-4E5D60578769}" destId="{FF6F47A0-2E13-4839-9D85-DEFF3430D5D4}" srcOrd="0" destOrd="0" presId="urn:microsoft.com/office/officeart/2005/8/layout/vList3#1"/>
    <dgm:cxn modelId="{B8A76DF4-CD07-404D-914F-D19F617D9C30}" srcId="{8C586EC4-849A-42E4-8297-580507F5541F}" destId="{7111C140-D454-4B89-A7CB-4E5D60578769}" srcOrd="2" destOrd="0" parTransId="{0C3EC2D6-D694-4895-B1D3-2C04D3D97F6F}" sibTransId="{3D940914-1D47-4A47-ADE7-EF66F0BD9E64}"/>
    <dgm:cxn modelId="{97A1F121-D996-4EE4-BFA5-23271A5A2957}" type="presOf" srcId="{9C0469EB-A6EE-4BCA-BBC8-49BA108D5F04}" destId="{60F06B22-003F-4C41-B99E-F4DD7CED5328}" srcOrd="0" destOrd="0" presId="urn:microsoft.com/office/officeart/2005/8/layout/vList3#1"/>
    <dgm:cxn modelId="{9653603C-4090-4109-8903-FAA8B6471C4D}" type="presOf" srcId="{8C586EC4-849A-42E4-8297-580507F5541F}" destId="{584D28BA-5121-4CD5-B055-0525C464294A}" srcOrd="0" destOrd="0" presId="urn:microsoft.com/office/officeart/2005/8/layout/vList3#1"/>
    <dgm:cxn modelId="{D5A9AF5C-E040-4BC8-A84F-B3E01F35A289}" type="presOf" srcId="{49F4837F-20D7-419B-AABD-D328557B1C65}" destId="{D0B4866A-3101-483F-92DA-119A0C61D478}" srcOrd="0" destOrd="0" presId="urn:microsoft.com/office/officeart/2005/8/layout/vList3#1"/>
    <dgm:cxn modelId="{FD653E53-6350-496F-B3E7-237D3B419C87}" type="presParOf" srcId="{584D28BA-5121-4CD5-B055-0525C464294A}" destId="{FAB86910-5A46-4181-836A-CFB04AEB9F69}" srcOrd="0" destOrd="0" presId="urn:microsoft.com/office/officeart/2005/8/layout/vList3#1"/>
    <dgm:cxn modelId="{209EAA65-FA1B-462C-942F-89797BCA2066}" type="presParOf" srcId="{FAB86910-5A46-4181-836A-CFB04AEB9F69}" destId="{215B6FFD-DB4B-4B45-B321-50456D12BE0F}" srcOrd="0" destOrd="0" presId="urn:microsoft.com/office/officeart/2005/8/layout/vList3#1"/>
    <dgm:cxn modelId="{4A905597-B3DD-4B35-94EB-806E99E22610}" type="presParOf" srcId="{FAB86910-5A46-4181-836A-CFB04AEB9F69}" destId="{60F06B22-003F-4C41-B99E-F4DD7CED5328}" srcOrd="1" destOrd="0" presId="urn:microsoft.com/office/officeart/2005/8/layout/vList3#1"/>
    <dgm:cxn modelId="{0BD5F3B5-B084-4D33-BE82-631C8640D783}" type="presParOf" srcId="{584D28BA-5121-4CD5-B055-0525C464294A}" destId="{62D19EBD-032E-4126-8353-C51898661E7E}" srcOrd="1" destOrd="0" presId="urn:microsoft.com/office/officeart/2005/8/layout/vList3#1"/>
    <dgm:cxn modelId="{C0E1153F-F363-4CEA-85AD-EEC2F6EA8A25}" type="presParOf" srcId="{584D28BA-5121-4CD5-B055-0525C464294A}" destId="{1CDBFA0F-2B43-4D9E-9BA7-D0AEC533AAAC}" srcOrd="2" destOrd="0" presId="urn:microsoft.com/office/officeart/2005/8/layout/vList3#1"/>
    <dgm:cxn modelId="{97610A31-98A9-46A1-A945-802540F073E8}" type="presParOf" srcId="{1CDBFA0F-2B43-4D9E-9BA7-D0AEC533AAAC}" destId="{C69EE2A2-67DE-4233-B472-DB937C8341EC}" srcOrd="0" destOrd="0" presId="urn:microsoft.com/office/officeart/2005/8/layout/vList3#1"/>
    <dgm:cxn modelId="{2288E76D-B42B-4C57-8AB2-69AD59C60A00}" type="presParOf" srcId="{1CDBFA0F-2B43-4D9E-9BA7-D0AEC533AAAC}" destId="{D0B4866A-3101-483F-92DA-119A0C61D478}" srcOrd="1" destOrd="0" presId="urn:microsoft.com/office/officeart/2005/8/layout/vList3#1"/>
    <dgm:cxn modelId="{16DBFEC3-E9F9-469D-8FE9-EA7293E3D84F}" type="presParOf" srcId="{584D28BA-5121-4CD5-B055-0525C464294A}" destId="{22F46503-9EB1-40BB-958F-7743C3BE7349}" srcOrd="3" destOrd="0" presId="urn:microsoft.com/office/officeart/2005/8/layout/vList3#1"/>
    <dgm:cxn modelId="{06BFCE1A-526B-4F09-A051-F68C730A154B}" type="presParOf" srcId="{584D28BA-5121-4CD5-B055-0525C464294A}" destId="{299B8D09-A68B-4195-8A51-9C74EAF4CE70}" srcOrd="4" destOrd="0" presId="urn:microsoft.com/office/officeart/2005/8/layout/vList3#1"/>
    <dgm:cxn modelId="{62A678E0-D018-49CD-9FBB-05ABE2D8D0B0}" type="presParOf" srcId="{299B8D09-A68B-4195-8A51-9C74EAF4CE70}" destId="{A5162352-5E99-4926-98EE-28627D330B3B}" srcOrd="0" destOrd="0" presId="urn:microsoft.com/office/officeart/2005/8/layout/vList3#1"/>
    <dgm:cxn modelId="{05752090-3F4B-4F7F-8A7F-734CDAB1F157}" type="presParOf" srcId="{299B8D09-A68B-4195-8A51-9C74EAF4CE70}" destId="{FF6F47A0-2E13-4839-9D85-DEFF3430D5D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03B69-4AE7-4D92-8BBA-0D8F0A94ECB5}">
      <dsp:nvSpPr>
        <dsp:cNvPr id="0" name=""/>
        <dsp:cNvSpPr/>
      </dsp:nvSpPr>
      <dsp:spPr>
        <a:xfrm>
          <a:off x="0" y="279685"/>
          <a:ext cx="8648912" cy="12470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/>
              <a:latin typeface="+mj-lt"/>
            </a:rPr>
            <a:t>Цель: разработать проект производства нового сырьевого материала из отходов ПАО «ММК»  в рамках стратегии развития ООО «МЦОЗ</a:t>
          </a:r>
          <a:endParaRPr lang="ru-RU" sz="2600" kern="1200" dirty="0">
            <a:effectLst/>
          </a:endParaRPr>
        </a:p>
      </dsp:txBody>
      <dsp:txXfrm>
        <a:off x="36524" y="316209"/>
        <a:ext cx="8575864" cy="1173978"/>
      </dsp:txXfrm>
    </dsp:sp>
    <dsp:sp modelId="{6A0D24D5-111C-45B2-B74D-8BA92961DF48}">
      <dsp:nvSpPr>
        <dsp:cNvPr id="0" name=""/>
        <dsp:cNvSpPr/>
      </dsp:nvSpPr>
      <dsp:spPr>
        <a:xfrm>
          <a:off x="864891" y="1526712"/>
          <a:ext cx="396482" cy="315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200"/>
              </a:lnTo>
              <a:lnTo>
                <a:pt x="396482" y="3152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A75CD-CAC5-462C-868C-28FA4E0B4C4A}">
      <dsp:nvSpPr>
        <dsp:cNvPr id="0" name=""/>
        <dsp:cNvSpPr/>
      </dsp:nvSpPr>
      <dsp:spPr>
        <a:xfrm>
          <a:off x="1261373" y="1667355"/>
          <a:ext cx="6978867" cy="34911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Провести стратегический анализ ООО «МЦОЗ»</a:t>
          </a:r>
          <a:endParaRPr lang="ru-RU" sz="2000" kern="1200" dirty="0"/>
        </a:p>
      </dsp:txBody>
      <dsp:txXfrm>
        <a:off x="1271598" y="1677580"/>
        <a:ext cx="6958417" cy="328663"/>
      </dsp:txXfrm>
    </dsp:sp>
    <dsp:sp modelId="{8F547A04-5F7C-41AA-843D-05EC24C9A361}">
      <dsp:nvSpPr>
        <dsp:cNvPr id="0" name=""/>
        <dsp:cNvSpPr/>
      </dsp:nvSpPr>
      <dsp:spPr>
        <a:xfrm>
          <a:off x="864891" y="1526712"/>
          <a:ext cx="400885" cy="909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392"/>
              </a:lnTo>
              <a:lnTo>
                <a:pt x="400885" y="90939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9A715-3487-4F69-8157-653927243344}">
      <dsp:nvSpPr>
        <dsp:cNvPr id="0" name=""/>
        <dsp:cNvSpPr/>
      </dsp:nvSpPr>
      <dsp:spPr>
        <a:xfrm>
          <a:off x="1265777" y="2221591"/>
          <a:ext cx="6978867" cy="42902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Формализовать стратегию развития ООО «МЦОЗ»</a:t>
          </a:r>
          <a:endParaRPr lang="ru-RU" sz="2000" kern="1200" dirty="0"/>
        </a:p>
      </dsp:txBody>
      <dsp:txXfrm>
        <a:off x="1278343" y="2234157"/>
        <a:ext cx="6953735" cy="403894"/>
      </dsp:txXfrm>
    </dsp:sp>
    <dsp:sp modelId="{94F464CC-AEB5-4030-8901-51AF6B8311FF}">
      <dsp:nvSpPr>
        <dsp:cNvPr id="0" name=""/>
        <dsp:cNvSpPr/>
      </dsp:nvSpPr>
      <dsp:spPr>
        <a:xfrm>
          <a:off x="864891" y="1526712"/>
          <a:ext cx="396482" cy="1651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14"/>
              </a:lnTo>
              <a:lnTo>
                <a:pt x="396482" y="165161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7263-9832-442B-9BA0-31ED9BC5CAC6}">
      <dsp:nvSpPr>
        <dsp:cNvPr id="0" name=""/>
        <dsp:cNvSpPr/>
      </dsp:nvSpPr>
      <dsp:spPr>
        <a:xfrm>
          <a:off x="1261373" y="2867662"/>
          <a:ext cx="6978867" cy="6213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Провести планирование проекта по выпуску нового сырьевого материала – брикетированный техногенный гипс</a:t>
          </a:r>
          <a:endParaRPr lang="ru-RU" sz="1800" kern="1200" dirty="0"/>
        </a:p>
      </dsp:txBody>
      <dsp:txXfrm>
        <a:off x="1279571" y="2885860"/>
        <a:ext cx="6942471" cy="584932"/>
      </dsp:txXfrm>
    </dsp:sp>
    <dsp:sp modelId="{3AD5F11A-92DD-4D1B-89BD-2F5B56A7910A}">
      <dsp:nvSpPr>
        <dsp:cNvPr id="0" name=""/>
        <dsp:cNvSpPr/>
      </dsp:nvSpPr>
      <dsp:spPr>
        <a:xfrm>
          <a:off x="864891" y="1526712"/>
          <a:ext cx="396482" cy="2447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7284"/>
              </a:lnTo>
              <a:lnTo>
                <a:pt x="396482" y="244728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A7977-6F32-4FBE-94FF-BDDA8AA73493}">
      <dsp:nvSpPr>
        <dsp:cNvPr id="0" name=""/>
        <dsp:cNvSpPr/>
      </dsp:nvSpPr>
      <dsp:spPr>
        <a:xfrm>
          <a:off x="1261373" y="3672398"/>
          <a:ext cx="6978867" cy="60319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Провести оценку экономической эффективности предлагаемого решения </a:t>
          </a:r>
          <a:endParaRPr lang="ru-RU" sz="1800" kern="1200" dirty="0"/>
        </a:p>
      </dsp:txBody>
      <dsp:txXfrm>
        <a:off x="1279040" y="3690065"/>
        <a:ext cx="6943533" cy="567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6B22-003F-4C41-B99E-F4DD7CED5328}">
      <dsp:nvSpPr>
        <dsp:cNvPr id="0" name=""/>
        <dsp:cNvSpPr/>
      </dsp:nvSpPr>
      <dsp:spPr>
        <a:xfrm rot="10800000">
          <a:off x="511049" y="1958"/>
          <a:ext cx="4184503" cy="10060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65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Тонкомолотый доменный шлак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62571" y="1958"/>
        <a:ext cx="3932981" cy="1006088"/>
      </dsp:txXfrm>
    </dsp:sp>
    <dsp:sp modelId="{215B6FFD-DB4B-4B45-B321-50456D12BE0F}">
      <dsp:nvSpPr>
        <dsp:cNvPr id="0" name=""/>
        <dsp:cNvSpPr/>
      </dsp:nvSpPr>
      <dsp:spPr>
        <a:xfrm>
          <a:off x="0" y="1958"/>
          <a:ext cx="1006088" cy="10060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4866A-3101-483F-92DA-119A0C61D478}">
      <dsp:nvSpPr>
        <dsp:cNvPr id="0" name=""/>
        <dsp:cNvSpPr/>
      </dsp:nvSpPr>
      <dsp:spPr>
        <a:xfrm rot="10800000">
          <a:off x="511049" y="1308371"/>
          <a:ext cx="4184503" cy="10060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65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портландцемент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Классов ЦЕМ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42,5Н; ЦЕМ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42,5Н СС;</a:t>
          </a:r>
          <a:b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ЦЕМ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А-Ш32,5Н; ЦЕМ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В-Ш 32,5Н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62571" y="1308371"/>
        <a:ext cx="3932981" cy="1006088"/>
      </dsp:txXfrm>
    </dsp:sp>
    <dsp:sp modelId="{C69EE2A2-67DE-4233-B472-DB937C8341EC}">
      <dsp:nvSpPr>
        <dsp:cNvPr id="0" name=""/>
        <dsp:cNvSpPr/>
      </dsp:nvSpPr>
      <dsp:spPr>
        <a:xfrm>
          <a:off x="0" y="1308371"/>
          <a:ext cx="1006088" cy="10060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F47A0-2E13-4839-9D85-DEFF3430D5D4}">
      <dsp:nvSpPr>
        <dsp:cNvPr id="0" name=""/>
        <dsp:cNvSpPr/>
      </dsp:nvSpPr>
      <dsp:spPr>
        <a:xfrm rot="10800000">
          <a:off x="511049" y="2614785"/>
          <a:ext cx="4184503" cy="10060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65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Флюс известково-магнезиальный (металлургические флюсы) класса «А», «В», «С»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62571" y="2614785"/>
        <a:ext cx="3932981" cy="1006088"/>
      </dsp:txXfrm>
    </dsp:sp>
    <dsp:sp modelId="{A5162352-5E99-4926-98EE-28627D330B3B}">
      <dsp:nvSpPr>
        <dsp:cNvPr id="0" name=""/>
        <dsp:cNvSpPr/>
      </dsp:nvSpPr>
      <dsp:spPr>
        <a:xfrm>
          <a:off x="0" y="2614785"/>
          <a:ext cx="1006088" cy="100608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2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2CFBF-6ABB-4F3D-BC38-07668C09A746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6AF4A-0672-4842-8769-D9DD8ECB37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3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5D1C-969E-40D1-AF23-04A9B8A74AC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83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AF4A-0672-4842-8769-D9DD8ECB37C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53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AF4A-0672-4842-8769-D9DD8ECB37C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22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AF4A-0672-4842-8769-D9DD8ECB37C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53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AF4A-0672-4842-8769-D9DD8ECB37C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00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AF4A-0672-4842-8769-D9DD8ECB37C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7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AF4A-0672-4842-8769-D9DD8ECB37C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70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AF4A-0672-4842-8769-D9DD8ECB37C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2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AF4A-0672-4842-8769-D9DD8ECB37C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2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AF4A-0672-4842-8769-D9DD8ECB37C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7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AF4A-0672-4842-8769-D9DD8ECB37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74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AF4A-0672-4842-8769-D9DD8ECB37C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9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AF4A-0672-4842-8769-D9DD8ECB37C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10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AF4A-0672-4842-8769-D9DD8ECB37C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2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AF4A-0672-4842-8769-D9DD8ECB37C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5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4984-C61F-4F4E-B746-D4D53140C3CC}" type="datetime1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AEF2-1ABC-49CE-B507-DD373D92CA28}" type="datetime1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5A30-2558-49CD-A4D7-864669A81BC2}" type="datetime1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F82C-AD57-41B6-AE88-4A85FF978159}" type="datetime1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BAD-699E-4BD7-B63B-42662D0A09E7}" type="datetime1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DB6F-80BC-4787-9DA2-CDFFA0148CC6}" type="datetime1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CE90-6B38-4246-AD72-C19A620147E3}" type="datetime1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5E3D-C179-45CD-B63A-127C9CBC8594}" type="datetime1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59D3-6586-4820-9010-3FC014DFF62A}" type="datetime1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35D-0D12-44F1-95A7-10D224658ED4}" type="datetime1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8FE-C7C6-4072-ADFC-60239D933780}" type="datetime1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FC106-D93A-43E0-9C03-7EF9C3D01D38}" type="datetime1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BD553-4B74-468E-8186-E62A38D48C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286520"/>
            <a:ext cx="12192000" cy="571504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внедрения нового вида продукции  в рамках стратегии развития ООО «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МЦОЗ»</a:t>
            </a:r>
            <a:endParaRPr lang="ru-RU" sz="17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6.jpeg"/><Relationship Id="rId9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1.xml"/><Relationship Id="rId11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2.xml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Data" Target="../diagrams/data2.xml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2.xml"/><Relationship Id="rId1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10" Type="http://schemas.openxmlformats.org/officeDocument/2006/relationships/image" Target="../media/image4.e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/>
          <a:stretch/>
        </p:blipFill>
        <p:spPr>
          <a:xfrm>
            <a:off x="1529219" y="0"/>
            <a:ext cx="10672305" cy="68684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1424" y="3810417"/>
            <a:ext cx="4755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тема:</a:t>
            </a:r>
          </a:p>
          <a:p>
            <a:r>
              <a:rPr lang="ru-RU" sz="3000" b="1" dirty="0" smtClean="0">
                <a:solidFill>
                  <a:srgbClr val="DD3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«Стратегия снижения </a:t>
            </a:r>
          </a:p>
          <a:p>
            <a:r>
              <a:rPr lang="ru-RU" sz="3000" b="1" dirty="0">
                <a:solidFill>
                  <a:srgbClr val="DD3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r>
              <a:rPr lang="ru-RU" sz="3000" b="1" dirty="0" smtClean="0">
                <a:solidFill>
                  <a:srgbClr val="DD3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ебестоимости при</a:t>
            </a:r>
          </a:p>
          <a:p>
            <a:r>
              <a:rPr lang="ru-RU" sz="3000" b="1" dirty="0" smtClean="0">
                <a:solidFill>
                  <a:srgbClr val="DD3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производстве цемента</a:t>
            </a:r>
          </a:p>
          <a:p>
            <a:r>
              <a:rPr lang="ru-RU" sz="3000" b="1" dirty="0" smtClean="0">
                <a:solidFill>
                  <a:srgbClr val="DD3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ООО «МЦОЗ»</a:t>
            </a:r>
            <a:endParaRPr lang="ru-RU" sz="2000" b="1" dirty="0" smtClean="0">
              <a:solidFill>
                <a:srgbClr val="DD3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Picture 5" descr="ÐÐ°ÑÑÐ¸Ð½ÐºÐ¸ Ð¿Ð¾ Ð·Ð°Ð¿ÑÐ¾ÑÑ Ð®Ð£ÑÐÐ£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70" y="153371"/>
            <a:ext cx="1986775" cy="5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199211" y="1040089"/>
            <a:ext cx="66247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52935"/>
                </a:solidFill>
              </a:rPr>
              <a:t>Высшая школа экономики и управления</a:t>
            </a:r>
            <a:endParaRPr lang="ru-RU" sz="1400" dirty="0">
              <a:solidFill>
                <a:srgbClr val="252935"/>
              </a:solidFill>
            </a:endParaRPr>
          </a:p>
          <a:p>
            <a:pPr algn="ctr"/>
            <a:r>
              <a:rPr lang="ru-RU" sz="1400" b="1" dirty="0">
                <a:solidFill>
                  <a:srgbClr val="252935"/>
                </a:solidFill>
              </a:rPr>
              <a:t>Школа бизнеса</a:t>
            </a:r>
            <a:endParaRPr lang="ru-RU" sz="1400" dirty="0">
              <a:solidFill>
                <a:srgbClr val="252935"/>
              </a:solidFill>
            </a:endParaRPr>
          </a:p>
          <a:p>
            <a:pPr algn="ctr"/>
            <a:r>
              <a:rPr lang="ru-RU" sz="1400" b="1" dirty="0">
                <a:solidFill>
                  <a:srgbClr val="252935"/>
                </a:solidFill>
              </a:rPr>
              <a:t>МВА-центр</a:t>
            </a:r>
            <a:endParaRPr lang="ru-RU" sz="1400" dirty="0">
              <a:solidFill>
                <a:srgbClr val="252935"/>
              </a:solidFill>
            </a:endParaRPr>
          </a:p>
          <a:p>
            <a:pPr algn="ctr"/>
            <a:r>
              <a:rPr lang="ru-RU" sz="1400" b="1" dirty="0">
                <a:solidFill>
                  <a:srgbClr val="252935"/>
                </a:solidFill>
              </a:rPr>
              <a:t>Программа подготовки управленческих кадров</a:t>
            </a:r>
            <a:endParaRPr lang="ru-RU" sz="1400" dirty="0">
              <a:solidFill>
                <a:srgbClr val="252935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252935"/>
                </a:solidFill>
              </a:rPr>
              <a:t>«Стратегический менеджмент»</a:t>
            </a:r>
            <a:endParaRPr lang="ru-RU" sz="1400" dirty="0">
              <a:solidFill>
                <a:srgbClr val="25293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570" y="2939323"/>
            <a:ext cx="49167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600" b="1" dirty="0"/>
              <a:t>Д И П Л О М Н Ы </a:t>
            </a:r>
            <a:r>
              <a:rPr lang="ru-RU" sz="4600" b="1" dirty="0" smtClean="0"/>
              <a:t>Й</a:t>
            </a:r>
            <a:endParaRPr lang="en-US" sz="4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13962" y="5934075"/>
            <a:ext cx="126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Слушатель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011686" y="6303407"/>
            <a:ext cx="252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Научный руководитель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0261908" y="5934075"/>
            <a:ext cx="185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Колесников С. 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17903" y="6298206"/>
            <a:ext cx="150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Ионова</a:t>
            </a:r>
            <a:r>
              <a:rPr lang="ru-RU" b="1" dirty="0">
                <a:solidFill>
                  <a:schemeClr val="bg1"/>
                </a:solidFill>
              </a:rPr>
              <a:t> Ю. В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8935493">
            <a:off x="5262559" y="2105310"/>
            <a:ext cx="28472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600" b="1" dirty="0">
                <a:solidFill>
                  <a:srgbClr val="F1F3F2"/>
                </a:solidFill>
              </a:rPr>
              <a:t>П Р О Е К Т</a:t>
            </a:r>
            <a:endParaRPr lang="ru-RU" sz="4600" dirty="0">
              <a:solidFill>
                <a:srgbClr val="F1F3F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468083"/>
              </p:ext>
            </p:extLst>
          </p:nvPr>
        </p:nvGraphicFramePr>
        <p:xfrm>
          <a:off x="119336" y="6282726"/>
          <a:ext cx="4131167" cy="48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orelDRAW" r:id="rId6" imgW="6443501" imgH="754581" progId="CorelDraw.Graphic.17">
                  <p:embed/>
                </p:oleObj>
              </mc:Choice>
              <mc:Fallback>
                <p:oleObj name="CorelDRAW" r:id="rId6" imgW="6443501" imgH="75458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336" y="6282726"/>
                        <a:ext cx="4131167" cy="483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2" y="4981575"/>
            <a:ext cx="11920698" cy="1876425"/>
          </a:xfrm>
          <a:prstGeom prst="rect">
            <a:avLst/>
          </a:prstGeom>
        </p:spPr>
      </p:pic>
      <p:pic>
        <p:nvPicPr>
          <p:cNvPr id="8194" name="Picture 2" descr="3d злодей толкает зеленый восклицательный знак, мультфильм, Мультфильм  иллюстрация, герои мультфильмов PNG и вектор для бесплатной загрузки | Восклицательный  знак, Зеленый, Зна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864" y1="38728" x2="71864" y2="38728"/>
                        <a14:foregroundMark x1="26780" y1="79480" x2="26780" y2="7948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104" y="1922142"/>
            <a:ext cx="1906248" cy="22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86305" y="877688"/>
            <a:ext cx="82296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Образование техногенного гипса на ПАО «ММК» составляет около </a:t>
            </a:r>
            <a:r>
              <a:rPr lang="ru-RU" b="1" dirty="0"/>
              <a:t>100 </a:t>
            </a:r>
            <a:r>
              <a:rPr lang="ru-RU" b="1" dirty="0" err="1"/>
              <a:t>тыс.тн</a:t>
            </a:r>
            <a:r>
              <a:rPr lang="ru-RU" b="1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Затраты ПАО ММК на рекультивацию неиспользованного техногенного гипса составляют </a:t>
            </a:r>
            <a:r>
              <a:rPr lang="ru-RU" b="1" dirty="0"/>
              <a:t>260,8 </a:t>
            </a:r>
            <a:r>
              <a:rPr lang="ru-RU" b="1" dirty="0" err="1"/>
              <a:t>руб</a:t>
            </a:r>
            <a:r>
              <a:rPr lang="ru-RU" b="1" dirty="0"/>
              <a:t>/т. 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846" y="4391089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8000"/>
                </a:solidFill>
              </a:rPr>
              <a:t>Снижение нагрузки на экосистему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8000"/>
                </a:solidFill>
              </a:rPr>
              <a:t>Снижение себестоимости при производстве </a:t>
            </a:r>
            <a:r>
              <a:rPr lang="ru-RU" sz="2000" b="1" dirty="0" smtClean="0">
                <a:solidFill>
                  <a:srgbClr val="008000"/>
                </a:solidFill>
              </a:rPr>
              <a:t>цемента ООО </a:t>
            </a:r>
            <a:r>
              <a:rPr lang="ru-RU" sz="2000" b="1" dirty="0">
                <a:solidFill>
                  <a:srgbClr val="008000"/>
                </a:solidFill>
              </a:rPr>
              <a:t>«МЦОЗ»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8000"/>
                </a:solidFill>
              </a:rPr>
              <a:t>Экономия затрат на рекультивацию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57482"/>
          <a:stretch/>
        </p:blipFill>
        <p:spPr>
          <a:xfrm>
            <a:off x="-14515" y="-14515"/>
            <a:ext cx="5239657" cy="17442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75026" y="6336982"/>
            <a:ext cx="9316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снижения </a:t>
            </a:r>
            <a:r>
              <a:rPr lang="ru-RU" sz="2100" b="1" dirty="0" smtClean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себестоимости при производстве цемента в </a:t>
            </a:r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«МЦОЗ</a:t>
            </a:r>
            <a:endParaRPr lang="ru-RU" sz="2100" dirty="0">
              <a:solidFill>
                <a:srgbClr val="F1F3F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1302" y="120134"/>
            <a:ext cx="10062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D414D"/>
                </a:solidFill>
              </a:rPr>
              <a:t>ПРОЕКТ ПРОИЗВОДСТВА СЫРЬЕВОГО МАТЕРИАЛА ИЗ ОТХОДОВ</a:t>
            </a:r>
            <a:endParaRPr lang="ru-RU" sz="2800" dirty="0">
              <a:solidFill>
                <a:srgbClr val="3D414D"/>
              </a:solidFill>
            </a:endParaRPr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301434"/>
            <a:ext cx="5132387" cy="3717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Номер слайда 1"/>
          <p:cNvSpPr txBox="1">
            <a:spLocks/>
          </p:cNvSpPr>
          <p:nvPr/>
        </p:nvSpPr>
        <p:spPr>
          <a:xfrm>
            <a:off x="0" y="6336983"/>
            <a:ext cx="767408" cy="521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76BD553-4B74-468E-8186-E62A38D48CD5}" type="slidenum">
              <a:rPr lang="ru-RU" sz="1400" b="1" smtClean="0">
                <a:solidFill>
                  <a:schemeClr val="tx1"/>
                </a:solidFill>
              </a:rPr>
              <a:pPr algn="ctr"/>
              <a:t>10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80091"/>
              </p:ext>
            </p:extLst>
          </p:nvPr>
        </p:nvGraphicFramePr>
        <p:xfrm>
          <a:off x="11424592" y="213076"/>
          <a:ext cx="674783" cy="39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orelDRAW" r:id="rId8" imgW="1058603" imgH="613399" progId="CorelDraw.Graphic.17">
                  <p:embed/>
                </p:oleObj>
              </mc:Choice>
              <mc:Fallback>
                <p:oleObj name="CorelDRAW" r:id="rId8" imgW="1058603" imgH="613399" progId="CorelDraw.Graphic.17">
                  <p:embed/>
                  <p:pic>
                    <p:nvPicPr>
                      <p:cNvPr id="28" name="Объект 2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24592" y="213076"/>
                        <a:ext cx="674783" cy="390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6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2" y="4981575"/>
            <a:ext cx="11920698" cy="1876425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57482"/>
          <a:stretch/>
        </p:blipFill>
        <p:spPr>
          <a:xfrm>
            <a:off x="-14515" y="-14515"/>
            <a:ext cx="5239657" cy="1744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5026" y="6336982"/>
            <a:ext cx="9316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снижения </a:t>
            </a:r>
            <a:r>
              <a:rPr lang="ru-RU" sz="2100" b="1" dirty="0" smtClean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себестоимости при производстве цемента в </a:t>
            </a:r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«МЦОЗ</a:t>
            </a:r>
            <a:endParaRPr lang="ru-RU" sz="2100" dirty="0">
              <a:solidFill>
                <a:srgbClr val="F1F3F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302" y="120134"/>
            <a:ext cx="4697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D414D"/>
                </a:solidFill>
              </a:rPr>
              <a:t>Т Е К У Щ А Я   С И Т У А Ц И Я</a:t>
            </a:r>
            <a:endParaRPr lang="ru-RU" sz="2800" dirty="0">
              <a:solidFill>
                <a:srgbClr val="3D414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9063" y="660431"/>
            <a:ext cx="1058517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 Себестоимость </a:t>
            </a: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400" dirty="0"/>
              <a:t>На сегодняшний день, на имеющемся в ООО «МЦОЗ» мельничном оборудовании, можно произвести около 550 000 тонн цемента в год, при этом полная себестоимость данного продукта довольно высока (около 2500 р/тн без НДС), а доля исходного продукта для помола (природный гипсовый камень) в себестоимости занимает всего 7% (175 р/тн).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</a:rPr>
              <a:t>Причина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400" dirty="0"/>
              <a:t>Высокая себестоимость </a:t>
            </a:r>
            <a:r>
              <a:rPr lang="ru-RU" sz="2400" dirty="0" err="1"/>
              <a:t>обусловленапроизводством</a:t>
            </a:r>
            <a:r>
              <a:rPr lang="ru-RU" sz="2400" dirty="0"/>
              <a:t>  открытым способом помола </a:t>
            </a:r>
          </a:p>
          <a:p>
            <a:r>
              <a:rPr lang="ru-RU" sz="2400" dirty="0"/>
              <a:t>Применение дорогостоящего сырьевого материала (природный гипсовый камень) </a:t>
            </a:r>
          </a:p>
          <a:p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</a:rPr>
              <a:t>Недостатки применения природного гипсового камня:</a:t>
            </a:r>
          </a:p>
          <a:p>
            <a:pPr lvl="0"/>
            <a:r>
              <a:rPr lang="ru-RU" sz="2400" dirty="0"/>
              <a:t>-Монопольный поставщик сырья </a:t>
            </a:r>
          </a:p>
          <a:p>
            <a:pPr lvl="0"/>
            <a:r>
              <a:rPr lang="ru-RU" sz="2400" dirty="0"/>
              <a:t>-</a:t>
            </a:r>
            <a:r>
              <a:rPr lang="ru-RU" sz="2400" dirty="0">
                <a:solidFill>
                  <a:prstClr val="black"/>
                </a:solidFill>
              </a:rPr>
              <a:t>Неоднородность продукта по содержанию </a:t>
            </a:r>
            <a:r>
              <a:rPr lang="en-US" sz="2400" dirty="0">
                <a:solidFill>
                  <a:prstClr val="black"/>
                </a:solidFill>
              </a:rPr>
              <a:t>SO3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  <a:endParaRPr lang="ru-RU" sz="2400" dirty="0"/>
          </a:p>
          <a:p>
            <a:pPr lvl="0"/>
            <a:r>
              <a:rPr lang="ru-RU" sz="2400" dirty="0"/>
              <a:t>-Высокая влажность сырья.</a:t>
            </a:r>
          </a:p>
          <a:p>
            <a:pPr lvl="0"/>
            <a:r>
              <a:rPr lang="ru-RU" sz="2400" dirty="0"/>
              <a:t>-Высокие затраты на логистику (доставку).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>
          <a:xfrm>
            <a:off x="0" y="6336983"/>
            <a:ext cx="767408" cy="521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76BD553-4B74-468E-8186-E62A38D48CD5}" type="slidenum">
              <a:rPr lang="ru-RU" sz="1400" b="1" smtClean="0">
                <a:solidFill>
                  <a:schemeClr val="tx1"/>
                </a:solidFill>
              </a:rPr>
              <a:pPr algn="ctr"/>
              <a:t>11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859753"/>
              </p:ext>
            </p:extLst>
          </p:nvPr>
        </p:nvGraphicFramePr>
        <p:xfrm>
          <a:off x="7968208" y="120134"/>
          <a:ext cx="4131167" cy="48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CorelDRAW" r:id="rId6" imgW="6443501" imgH="754581" progId="CorelDraw.Graphic.17">
                  <p:embed/>
                </p:oleObj>
              </mc:Choice>
              <mc:Fallback>
                <p:oleObj name="CorelDRAW" r:id="rId6" imgW="6443501" imgH="754581" progId="CorelDraw.Graphic.17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68208" y="120134"/>
                        <a:ext cx="4131167" cy="483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2" y="4981575"/>
            <a:ext cx="11920698" cy="1876425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33921" y="857634"/>
            <a:ext cx="4572000" cy="38831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2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Предназначение брикетированного пресса:</a:t>
            </a:r>
          </a:p>
          <a:p>
            <a:pPr algn="just">
              <a:lnSpc>
                <a:spcPct val="150000"/>
              </a:lnSpc>
              <a:spcAft>
                <a:spcPts val="200"/>
              </a:spcAft>
            </a:pPr>
            <a:r>
              <a:rPr lang="ru-RU" dirty="0"/>
              <a:t>Технология брикетирования предназначена для получения товарной продукции в виде брикетов, который получается путем сжатия исходного мелкодисперсного материала, отсева и т.д. </a:t>
            </a:r>
          </a:p>
          <a:p>
            <a:pPr algn="just">
              <a:lnSpc>
                <a:spcPct val="150000"/>
              </a:lnSpc>
              <a:spcAft>
                <a:spcPts val="2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/>
              <a:t>Брикетирование происходит без добавления связующих, так как сам материал имеет влажность до 15 %.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57482"/>
          <a:stretch/>
        </p:blipFill>
        <p:spPr>
          <a:xfrm>
            <a:off x="-14515" y="-14515"/>
            <a:ext cx="5239657" cy="17442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75026" y="6336982"/>
            <a:ext cx="9316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снижения </a:t>
            </a:r>
            <a:r>
              <a:rPr lang="ru-RU" sz="2100" b="1" dirty="0" smtClean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себестоимости при производстве цемента в </a:t>
            </a:r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«МЦОЗ</a:t>
            </a:r>
            <a:endParaRPr lang="ru-RU" sz="2100" dirty="0">
              <a:solidFill>
                <a:srgbClr val="F1F3F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302" y="120134"/>
            <a:ext cx="951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D414D"/>
                </a:solidFill>
              </a:rPr>
              <a:t>БРИКЕТИРОВАНЫЙ ТЕХНОГЕННЫЙ ГИПС В КАЧЕСТВЕ СЫРЬЯ</a:t>
            </a:r>
            <a:endParaRPr lang="ru-RU" sz="2800" dirty="0">
              <a:solidFill>
                <a:srgbClr val="3D414D"/>
              </a:solidFill>
            </a:endParaRPr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229412"/>
            <a:ext cx="6116638" cy="456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0" y="6336983"/>
            <a:ext cx="767408" cy="521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76BD553-4B74-468E-8186-E62A38D48CD5}" type="slidenum">
              <a:rPr lang="ru-RU" sz="1400" b="1" smtClean="0">
                <a:solidFill>
                  <a:schemeClr val="tx1"/>
                </a:solidFill>
              </a:rPr>
              <a:pPr algn="ctr"/>
              <a:t>12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389801"/>
              </p:ext>
            </p:extLst>
          </p:nvPr>
        </p:nvGraphicFramePr>
        <p:xfrm>
          <a:off x="11424592" y="213076"/>
          <a:ext cx="674783" cy="39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CorelDRAW" r:id="rId7" imgW="1058603" imgH="613399" progId="CorelDraw.Graphic.17">
                  <p:embed/>
                </p:oleObj>
              </mc:Choice>
              <mc:Fallback>
                <p:oleObj name="CorelDRAW" r:id="rId7" imgW="1058603" imgH="613399" progId="CorelDraw.Graphic.17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24592" y="213076"/>
                        <a:ext cx="674783" cy="390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11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2" y="4981575"/>
            <a:ext cx="11920698" cy="1876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164" y="-1368646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Этапы проекта (диаграмма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Ганта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59697" y="22263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0"/>
          <a:stretch/>
        </p:blipFill>
        <p:spPr bwMode="auto">
          <a:xfrm>
            <a:off x="623392" y="908719"/>
            <a:ext cx="10854209" cy="501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57482"/>
          <a:stretch/>
        </p:blipFill>
        <p:spPr>
          <a:xfrm>
            <a:off x="-14515" y="-14515"/>
            <a:ext cx="5239657" cy="17442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75026" y="6336982"/>
            <a:ext cx="9316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снижения </a:t>
            </a:r>
            <a:r>
              <a:rPr lang="ru-RU" sz="2100" b="1" dirty="0" smtClean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себестоимости при производстве цемента в </a:t>
            </a:r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«МЦОЗ</a:t>
            </a:r>
            <a:endParaRPr lang="ru-RU" sz="2100" dirty="0">
              <a:solidFill>
                <a:srgbClr val="F1F3F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1302" y="120134"/>
            <a:ext cx="11657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D414D"/>
                </a:solidFill>
              </a:rPr>
              <a:t>Э Т А П Ы   П Р О Е К Т А   </a:t>
            </a:r>
            <a:r>
              <a:rPr lang="ru-RU" sz="2800" b="1" dirty="0" smtClean="0">
                <a:solidFill>
                  <a:srgbClr val="3D414D"/>
                </a:solidFill>
              </a:rPr>
              <a:t>(ЛИНЕЙНЫЙ </a:t>
            </a:r>
            <a:r>
              <a:rPr lang="ru-RU" sz="2800" b="1" dirty="0" smtClean="0">
                <a:solidFill>
                  <a:srgbClr val="3D414D"/>
                </a:solidFill>
              </a:rPr>
              <a:t>ГРАФИК)</a:t>
            </a:r>
            <a:endParaRPr lang="ru-RU" sz="2800" dirty="0">
              <a:solidFill>
                <a:srgbClr val="3D414D"/>
              </a:solidFill>
            </a:endParaRP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0" y="6336983"/>
            <a:ext cx="767408" cy="521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76BD553-4B74-468E-8186-E62A38D48CD5}" type="slidenum">
              <a:rPr lang="ru-RU" sz="1400" b="1" smtClean="0">
                <a:solidFill>
                  <a:schemeClr val="tx1"/>
                </a:solidFill>
              </a:rPr>
              <a:pPr algn="ctr"/>
              <a:t>13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379415"/>
              </p:ext>
            </p:extLst>
          </p:nvPr>
        </p:nvGraphicFramePr>
        <p:xfrm>
          <a:off x="7968208" y="120134"/>
          <a:ext cx="4131167" cy="48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CorelDRAW" r:id="rId7" imgW="6443501" imgH="754581" progId="CorelDraw.Graphic.17">
                  <p:embed/>
                </p:oleObj>
              </mc:Choice>
              <mc:Fallback>
                <p:oleObj name="CorelDRAW" r:id="rId7" imgW="6443501" imgH="754581" progId="CorelDraw.Graphic.17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68208" y="120134"/>
                        <a:ext cx="4131167" cy="483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5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2" y="4981575"/>
            <a:ext cx="11920698" cy="1876425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232618"/>
              </p:ext>
            </p:extLst>
          </p:nvPr>
        </p:nvGraphicFramePr>
        <p:xfrm>
          <a:off x="911424" y="1019257"/>
          <a:ext cx="10225136" cy="49028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132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2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8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Наименование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Стоимость, руб. без НДС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3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Затраты на ревизию существующего оборудования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500 000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8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Обучение персонала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200 000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8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Сертификация продукции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1 500 000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ИТОГО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2 200 000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57482"/>
          <a:stretch/>
        </p:blipFill>
        <p:spPr>
          <a:xfrm>
            <a:off x="-14515" y="-14515"/>
            <a:ext cx="5239657" cy="17442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75026" y="6336982"/>
            <a:ext cx="9316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снижения </a:t>
            </a:r>
            <a:r>
              <a:rPr lang="ru-RU" sz="2100" b="1" dirty="0" smtClean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себестоимости при производстве цемента в </a:t>
            </a:r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«МЦОЗ</a:t>
            </a:r>
            <a:endParaRPr lang="ru-RU" sz="2100" dirty="0">
              <a:solidFill>
                <a:srgbClr val="F1F3F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302" y="120134"/>
            <a:ext cx="7128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D414D"/>
                </a:solidFill>
              </a:rPr>
              <a:t>Э Т А П Ы   И   С Т О И М О С Т Ь   П Р О Е К Т А</a:t>
            </a:r>
            <a:endParaRPr lang="ru-RU" sz="2800" dirty="0">
              <a:solidFill>
                <a:srgbClr val="3D414D"/>
              </a:solidFill>
            </a:endParaRP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0" y="6336983"/>
            <a:ext cx="767408" cy="521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76BD553-4B74-468E-8186-E62A38D48CD5}" type="slidenum">
              <a:rPr lang="ru-RU" sz="1400" b="1" smtClean="0">
                <a:solidFill>
                  <a:schemeClr val="tx1"/>
                </a:solidFill>
              </a:rPr>
              <a:pPr algn="ctr"/>
              <a:t>14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052714"/>
              </p:ext>
            </p:extLst>
          </p:nvPr>
        </p:nvGraphicFramePr>
        <p:xfrm>
          <a:off x="7968208" y="120134"/>
          <a:ext cx="4131167" cy="48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CorelDRAW" r:id="rId6" imgW="6443501" imgH="754581" progId="CorelDraw.Graphic.17">
                  <p:embed/>
                </p:oleObj>
              </mc:Choice>
              <mc:Fallback>
                <p:oleObj name="CorelDRAW" r:id="rId6" imgW="6443501" imgH="754581" progId="CorelDraw.Graphic.17">
                  <p:embed/>
                  <p:pic>
                    <p:nvPicPr>
                      <p:cNvPr id="20" name="Объект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68208" y="120134"/>
                        <a:ext cx="4131167" cy="483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9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2" y="4981575"/>
            <a:ext cx="11920698" cy="1876425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55440" y="1011257"/>
            <a:ext cx="104411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 fontAlgn="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Поскольку по решению Общества, для финансирования проекта будет использоваться собственный капитал, то примем следующий метод для определения ставки дисконтирования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47900" indent="449580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=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	  	     (2)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уровень инфляции, %;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учёт рисков проекта, %;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безрисковая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номинальная доходность (альтернативная), %;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 fontAlgn="t">
              <a:tabLst>
                <a:tab pos="3429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неиспользуемые в обороте денежные средства ООО «МЦОЗ» размещены в виде беспроцентных займов на счетах казначейства ПАО «ММК», коэффициент безрисковой доходности принимаем = 0 (решение собственника Группы ПАО «ММК»).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Уровень инфляции оценим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5%,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 величину риска определим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10%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 Тогда величина ставки дисконтирования за год составит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15% (5+10). 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57482"/>
          <a:stretch/>
        </p:blipFill>
        <p:spPr>
          <a:xfrm>
            <a:off x="-14515" y="-14515"/>
            <a:ext cx="5239657" cy="17442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75026" y="6336982"/>
            <a:ext cx="9316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снижения </a:t>
            </a:r>
            <a:r>
              <a:rPr lang="ru-RU" sz="2100" b="1" dirty="0" smtClean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себестоимости при производстве цемента в </a:t>
            </a:r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«МЦОЗ</a:t>
            </a:r>
            <a:endParaRPr lang="ru-RU" sz="2100" dirty="0">
              <a:solidFill>
                <a:srgbClr val="F1F3F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302" y="120134"/>
            <a:ext cx="7083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D414D"/>
                </a:solidFill>
              </a:rPr>
              <a:t>ОПРЕДЕЛЕНИЕ СТАВКИ ДИСКОНТИРОВАНИЯ</a:t>
            </a:r>
            <a:endParaRPr lang="ru-RU" sz="2800" dirty="0">
              <a:solidFill>
                <a:srgbClr val="3D414D"/>
              </a:solidFill>
            </a:endParaRP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0" y="6336983"/>
            <a:ext cx="767408" cy="521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76BD553-4B74-468E-8186-E62A38D48CD5}" type="slidenum">
              <a:rPr lang="ru-RU" sz="1400" b="1" smtClean="0">
                <a:solidFill>
                  <a:schemeClr val="tx1"/>
                </a:solidFill>
              </a:rPr>
              <a:pPr algn="ctr"/>
              <a:t>15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052714"/>
              </p:ext>
            </p:extLst>
          </p:nvPr>
        </p:nvGraphicFramePr>
        <p:xfrm>
          <a:off x="7968208" y="120134"/>
          <a:ext cx="4131167" cy="48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CorelDRAW" r:id="rId6" imgW="6443501" imgH="754581" progId="CorelDraw.Graphic.17">
                  <p:embed/>
                </p:oleObj>
              </mc:Choice>
              <mc:Fallback>
                <p:oleObj name="CorelDRAW" r:id="rId6" imgW="6443501" imgH="754581" progId="CorelDraw.Graphic.17">
                  <p:embed/>
                  <p:pic>
                    <p:nvPicPr>
                      <p:cNvPr id="20" name="Объект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68208" y="120134"/>
                        <a:ext cx="4131167" cy="483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8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57482"/>
          <a:stretch/>
        </p:blipFill>
        <p:spPr>
          <a:xfrm>
            <a:off x="-14515" y="-14515"/>
            <a:ext cx="5239657" cy="17442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2" y="4981575"/>
            <a:ext cx="11920698" cy="1876425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69756"/>
              </p:ext>
            </p:extLst>
          </p:nvPr>
        </p:nvGraphicFramePr>
        <p:xfrm>
          <a:off x="911425" y="778002"/>
          <a:ext cx="10729192" cy="54702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1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7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5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Начало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Период (t)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Инвестиции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2 200 000,00 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</a:rPr>
                        <a:t>Экономия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36 190 000,00 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36 190 000,00 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36 190 000,00 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Прирост операционных затрат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Денежный поток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36 190 000,00 ₽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36 190 000,00 ₽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36 190 000,00 ₽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Ставка дисконтирования, %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Ставка дисконтирования, % за период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Коэффициент дисконтирования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9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Дисконтированный операционный поток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Величина дисконтированных инвестиций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2 200 000,00 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8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Дисконтированный денежный поток за период (ЧДДt)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- 2 200 000,00 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31 469 565,22 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27 364 839,32 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23 795 512,45 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ЧТСt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- 2 200 000,00 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29 269 565,22 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56 634 404,54 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80 429 916,99 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NPV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b"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                                                                                    80 429 916,99 ₽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ИД (индекс доходности)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b"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                                                                                       37,56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3" marR="59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75026" y="6336982"/>
            <a:ext cx="9316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снижения </a:t>
            </a:r>
            <a:r>
              <a:rPr lang="ru-RU" sz="2100" b="1" dirty="0" smtClean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себестоимости при производстве цемента в </a:t>
            </a:r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«МЦОЗ</a:t>
            </a:r>
            <a:endParaRPr lang="ru-RU" sz="2100" dirty="0">
              <a:solidFill>
                <a:srgbClr val="F1F3F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302" y="120134"/>
            <a:ext cx="7967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dirty="0" smtClean="0">
                <a:solidFill>
                  <a:srgbClr val="3D414D"/>
                </a:solidFill>
              </a:rPr>
              <a:t>РАСЧЕТ ПОКАЗАТЕЛЕЙ ЭФФЕКТИВНОСТИ ПРОЕКТА</a:t>
            </a:r>
            <a:endParaRPr lang="ru-RU" sz="2700" dirty="0">
              <a:solidFill>
                <a:srgbClr val="3D414D"/>
              </a:solidFill>
            </a:endParaRPr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>
          <a:xfrm>
            <a:off x="0" y="6336983"/>
            <a:ext cx="767408" cy="521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76BD553-4B74-468E-8186-E62A38D48CD5}" type="slidenum">
              <a:rPr lang="ru-RU" sz="1400" b="1" smtClean="0">
                <a:solidFill>
                  <a:schemeClr val="tx1"/>
                </a:solidFill>
              </a:rPr>
              <a:pPr algn="ctr"/>
              <a:t>16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052714"/>
              </p:ext>
            </p:extLst>
          </p:nvPr>
        </p:nvGraphicFramePr>
        <p:xfrm>
          <a:off x="7968208" y="120134"/>
          <a:ext cx="4131167" cy="48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CorelDRAW" r:id="rId6" imgW="6443501" imgH="754581" progId="CorelDraw.Graphic.17">
                  <p:embed/>
                </p:oleObj>
              </mc:Choice>
              <mc:Fallback>
                <p:oleObj name="CorelDRAW" r:id="rId6" imgW="6443501" imgH="754581" progId="CorelDraw.Graphic.17">
                  <p:embed/>
                  <p:pic>
                    <p:nvPicPr>
                      <p:cNvPr id="20" name="Объект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68208" y="120134"/>
                        <a:ext cx="4131167" cy="483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13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2" y="4981575"/>
            <a:ext cx="11920698" cy="1876425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66982" y="4036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056721"/>
              </p:ext>
            </p:extLst>
          </p:nvPr>
        </p:nvGraphicFramePr>
        <p:xfrm>
          <a:off x="983432" y="773920"/>
          <a:ext cx="10873208" cy="5103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Диаграмма" r:id="rId5" imgW="6120914" imgH="3487214" progId="Excel.Chart.8">
                  <p:embed/>
                </p:oleObj>
              </mc:Choice>
              <mc:Fallback>
                <p:oleObj name="Диаграмма" r:id="rId5" imgW="6120914" imgH="3487214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432" y="773920"/>
                        <a:ext cx="10873208" cy="5103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57482"/>
          <a:stretch/>
        </p:blipFill>
        <p:spPr>
          <a:xfrm>
            <a:off x="-14515" y="-14515"/>
            <a:ext cx="5239657" cy="17442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75026" y="6336982"/>
            <a:ext cx="9316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снижения </a:t>
            </a:r>
            <a:r>
              <a:rPr lang="ru-RU" sz="2100" b="1" dirty="0" smtClean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себестоимости при производстве цемента в </a:t>
            </a:r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«МЦОЗ</a:t>
            </a:r>
            <a:endParaRPr lang="ru-RU" sz="2100" dirty="0">
              <a:solidFill>
                <a:srgbClr val="F1F3F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302" y="120134"/>
            <a:ext cx="8235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D414D"/>
                </a:solidFill>
              </a:rPr>
              <a:t>ГРАФИК ОКУПАЕМОСТИ ИНВЕСТИЦИОННЫХ ЗАТРАТ</a:t>
            </a:r>
            <a:endParaRPr lang="ru-RU" sz="2800" dirty="0">
              <a:solidFill>
                <a:srgbClr val="3D414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88088" y="2894015"/>
            <a:ext cx="4275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 fontAlgn="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таблицы и графика видно, что ЧТС меняет знак с минуса на плюс в первом  месяце. 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0" y="6336983"/>
            <a:ext cx="767408" cy="521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76BD553-4B74-468E-8186-E62A38D48CD5}" type="slidenum">
              <a:rPr lang="ru-RU" sz="1400" b="1" smtClean="0">
                <a:solidFill>
                  <a:schemeClr val="tx1"/>
                </a:solidFill>
              </a:rPr>
              <a:pPr algn="ctr"/>
              <a:t>17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495582"/>
              </p:ext>
            </p:extLst>
          </p:nvPr>
        </p:nvGraphicFramePr>
        <p:xfrm>
          <a:off x="11424592" y="213076"/>
          <a:ext cx="674783" cy="39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orelDRAW" r:id="rId8" imgW="1058603" imgH="613399" progId="CorelDraw.Graphic.17">
                  <p:embed/>
                </p:oleObj>
              </mc:Choice>
              <mc:Fallback>
                <p:oleObj name="CorelDRAW" r:id="rId8" imgW="1058603" imgH="613399" progId="CorelDraw.Graphic.17">
                  <p:embed/>
                  <p:pic>
                    <p:nvPicPr>
                      <p:cNvPr id="17" name="Объект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24592" y="213076"/>
                        <a:ext cx="674783" cy="390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2" y="4981575"/>
            <a:ext cx="11920698" cy="1876425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43472" y="4221088"/>
            <a:ext cx="9721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 fontAlgn="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чистая приведенная стоимость проекта (чистый денежный доход) – 80429916.99 тыс. рублей, период окупаемости – 1 месяц, индекс доходности – 37,56 (каждый рубль инвестиций приносит 37рублей 56 коп. положительного денежного потока), внутренняя норма рентабельности–84,3%. Данные свидетельствуют о том, что при условии достоверности исходных данных проект выглядит экономически привлекательным.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429039"/>
              </p:ext>
            </p:extLst>
          </p:nvPr>
        </p:nvGraphicFramePr>
        <p:xfrm>
          <a:off x="1343472" y="971364"/>
          <a:ext cx="9721080" cy="314420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0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6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3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Финансовый показатель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Значение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Условие финансовой привлекательности проекта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NPV</a:t>
                      </a:r>
                      <a:r>
                        <a:rPr lang="ru-RU" sz="2000">
                          <a:effectLst/>
                        </a:rPr>
                        <a:t>, руб.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80 429 916,99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NPV&gt;0,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выполнено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Срок окупаемости,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месяц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Отличный срок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Индекс доходности (ИД)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37,56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ИД</a:t>
                      </a:r>
                      <a:r>
                        <a:rPr lang="en-US" sz="2000">
                          <a:effectLst/>
                        </a:rPr>
                        <a:t>&gt;1, </a:t>
                      </a:r>
                      <a:r>
                        <a:rPr lang="ru-RU" sz="2000">
                          <a:effectLst/>
                        </a:rPr>
                        <a:t>выполнено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IRR</a:t>
                      </a:r>
                      <a:r>
                        <a:rPr lang="ru-RU" sz="2000">
                          <a:effectLst/>
                        </a:rPr>
                        <a:t>,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84,3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IRR&gt;</a:t>
                      </a:r>
                      <a:r>
                        <a:rPr lang="ru-RU" sz="2000" dirty="0">
                          <a:effectLst/>
                        </a:rPr>
                        <a:t>Д (Д=15%),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выполнено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57482"/>
          <a:stretch/>
        </p:blipFill>
        <p:spPr>
          <a:xfrm>
            <a:off x="-14515" y="-14515"/>
            <a:ext cx="5239657" cy="17442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75026" y="6336982"/>
            <a:ext cx="9316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снижения </a:t>
            </a:r>
            <a:r>
              <a:rPr lang="ru-RU" sz="2100" b="1" dirty="0" smtClean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себестоимости при производстве цемента в </a:t>
            </a:r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«МЦОЗ</a:t>
            </a:r>
            <a:endParaRPr lang="ru-RU" sz="2100" dirty="0">
              <a:solidFill>
                <a:srgbClr val="F1F3F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1302" y="120134"/>
            <a:ext cx="6066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D414D"/>
                </a:solidFill>
              </a:rPr>
              <a:t>ИТОГОВЫЕ ПОКАЗАТЕЛИ ПО ПРОЕКТУ</a:t>
            </a:r>
            <a:endParaRPr lang="ru-RU" sz="2800" dirty="0">
              <a:solidFill>
                <a:srgbClr val="3D414D"/>
              </a:solidFill>
            </a:endParaRP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0" y="6336983"/>
            <a:ext cx="767408" cy="521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76BD553-4B74-468E-8186-E62A38D48CD5}" type="slidenum">
              <a:rPr lang="ru-RU" sz="1400" b="1" smtClean="0">
                <a:solidFill>
                  <a:schemeClr val="tx1"/>
                </a:solidFill>
              </a:rPr>
              <a:pPr algn="ctr"/>
              <a:t>18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448979"/>
              </p:ext>
            </p:extLst>
          </p:nvPr>
        </p:nvGraphicFramePr>
        <p:xfrm>
          <a:off x="7968208" y="120134"/>
          <a:ext cx="4131167" cy="48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CorelDRAW" r:id="rId6" imgW="6443501" imgH="754581" progId="CorelDraw.Graphic.17">
                  <p:embed/>
                </p:oleObj>
              </mc:Choice>
              <mc:Fallback>
                <p:oleObj name="CorelDRAW" r:id="rId6" imgW="6443501" imgH="754581" progId="CorelDraw.Graphic.17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68208" y="120134"/>
                        <a:ext cx="4131167" cy="483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4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4" r="261"/>
          <a:stretch/>
        </p:blipFill>
        <p:spPr>
          <a:xfrm>
            <a:off x="-24680" y="-10440"/>
            <a:ext cx="9217024" cy="6868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7728" y="3717032"/>
            <a:ext cx="8229600" cy="2357454"/>
          </a:xfrm>
        </p:spPr>
        <p:txBody>
          <a:bodyPr>
            <a:noAutofit/>
          </a:bodyPr>
          <a:lstStyle/>
          <a:p>
            <a:pPr algn="r"/>
            <a:r>
              <a:rPr lang="ru-RU" sz="7200" b="1" dirty="0">
                <a:solidFill>
                  <a:srgbClr val="F1F3F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</a:t>
            </a:r>
            <a:br>
              <a:rPr lang="ru-RU" sz="7200" b="1" dirty="0">
                <a:solidFill>
                  <a:srgbClr val="F1F3F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7200" b="1" dirty="0">
                <a:solidFill>
                  <a:srgbClr val="F1F3F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внимание!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583983"/>
              </p:ext>
            </p:extLst>
          </p:nvPr>
        </p:nvGraphicFramePr>
        <p:xfrm>
          <a:off x="7968208" y="6225300"/>
          <a:ext cx="4131167" cy="48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CorelDRAW" r:id="rId5" imgW="6443501" imgH="754581" progId="CorelDraw.Graphic.17">
                  <p:embed/>
                </p:oleObj>
              </mc:Choice>
              <mc:Fallback>
                <p:oleObj name="CorelDRAW" r:id="rId5" imgW="6443501" imgH="754581" progId="CorelDraw.Graphic.17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68208" y="6225300"/>
                        <a:ext cx="4131167" cy="483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57482"/>
          <a:stretch/>
        </p:blipFill>
        <p:spPr>
          <a:xfrm>
            <a:off x="-14515" y="-14515"/>
            <a:ext cx="5239657" cy="1744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2" y="4981575"/>
            <a:ext cx="11920698" cy="1876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5026" y="6336982"/>
            <a:ext cx="9316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снижения </a:t>
            </a:r>
            <a:r>
              <a:rPr lang="ru-RU" sz="2100" b="1" dirty="0" smtClean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себестоимости при производстве цемента в </a:t>
            </a:r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«МЦОЗ</a:t>
            </a:r>
            <a:endParaRPr lang="ru-RU" sz="2100" dirty="0">
              <a:solidFill>
                <a:srgbClr val="F1F3F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302" y="120134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D414D"/>
                </a:solidFill>
              </a:rPr>
              <a:t>Ц Е Л Ь   И   З А Д А Ч И</a:t>
            </a:r>
            <a:endParaRPr lang="ru-RU" sz="2800" dirty="0">
              <a:solidFill>
                <a:srgbClr val="3D414D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148694967"/>
              </p:ext>
            </p:extLst>
          </p:nvPr>
        </p:nvGraphicFramePr>
        <p:xfrm>
          <a:off x="1873933" y="980728"/>
          <a:ext cx="871543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336983"/>
            <a:ext cx="767408" cy="521018"/>
          </a:xfrm>
        </p:spPr>
        <p:txBody>
          <a:bodyPr/>
          <a:lstStyle/>
          <a:p>
            <a:pPr algn="ctr"/>
            <a:fld id="{376BD553-4B74-468E-8186-E62A38D48CD5}" type="slidenum">
              <a:rPr lang="ru-RU" sz="1400" b="1" smtClean="0">
                <a:solidFill>
                  <a:schemeClr val="tx1"/>
                </a:solidFill>
              </a:rPr>
              <a:pPr algn="ctr"/>
              <a:t>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520109"/>
              </p:ext>
            </p:extLst>
          </p:nvPr>
        </p:nvGraphicFramePr>
        <p:xfrm>
          <a:off x="7968208" y="120134"/>
          <a:ext cx="4131167" cy="48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orelDRAW" r:id="rId11" imgW="6443501" imgH="754581" progId="CorelDraw.Graphic.17">
                  <p:embed/>
                </p:oleObj>
              </mc:Choice>
              <mc:Fallback>
                <p:oleObj name="CorelDRAW" r:id="rId11" imgW="6443501" imgH="754581" progId="CorelDraw.Graphic.17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68208" y="120134"/>
                        <a:ext cx="4131167" cy="483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872717"/>
              </p:ext>
            </p:extLst>
          </p:nvPr>
        </p:nvGraphicFramePr>
        <p:xfrm>
          <a:off x="11424592" y="213076"/>
          <a:ext cx="674783" cy="39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orelDRAW" r:id="rId13" imgW="1058603" imgH="613399" progId="CorelDraw.Graphic.17">
                  <p:embed/>
                </p:oleObj>
              </mc:Choice>
              <mc:Fallback>
                <p:oleObj name="CorelDRAW" r:id="rId13" imgW="1058603" imgH="6133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424592" y="213076"/>
                        <a:ext cx="674783" cy="390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0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" y="4293096"/>
            <a:ext cx="4924183" cy="3464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57482"/>
          <a:stretch/>
        </p:blipFill>
        <p:spPr>
          <a:xfrm>
            <a:off x="-14515" y="-14515"/>
            <a:ext cx="5239657" cy="174429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71302" y="120134"/>
            <a:ext cx="959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D414D"/>
                </a:solidFill>
              </a:rPr>
              <a:t>К Р А Т К А Я   Х А Р А К Т Е Р И С Т И К А   П Р Е Д П Р И Я Т И Я</a:t>
            </a:r>
            <a:endParaRPr lang="ru-RU" sz="2800" dirty="0">
              <a:solidFill>
                <a:srgbClr val="3D414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5127" y="803655"/>
            <a:ext cx="943304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ООО «Магнитогорский цементно-огнеупорный </a:t>
            </a:r>
            <a:r>
              <a:rPr lang="ru-RU" sz="2000" dirty="0" smtClean="0"/>
              <a:t>завод»</a:t>
            </a:r>
          </a:p>
          <a:p>
            <a:pPr algn="ctr"/>
            <a:r>
              <a:rPr lang="ru-RU" dirty="0" smtClean="0"/>
              <a:t>является </a:t>
            </a:r>
            <a:r>
              <a:rPr lang="ru-RU" dirty="0"/>
              <a:t>одним из ведущих предприятий Южного </a:t>
            </a:r>
            <a:r>
              <a:rPr lang="ru-RU" dirty="0" smtClean="0"/>
              <a:t>Урала</a:t>
            </a:r>
          </a:p>
          <a:p>
            <a:pPr algn="ctr"/>
            <a:r>
              <a:rPr lang="ru-RU" dirty="0" smtClean="0"/>
              <a:t>с </a:t>
            </a:r>
            <a:r>
              <a:rPr lang="ru-RU" dirty="0"/>
              <a:t>70 летним опытом производства цемента и металлургических </a:t>
            </a:r>
            <a:r>
              <a:rPr lang="ru-RU" dirty="0" smtClean="0"/>
              <a:t>флюсов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ООО </a:t>
            </a:r>
            <a:r>
              <a:rPr lang="ru-RU" dirty="0"/>
              <a:t>«МЦОЗ» </a:t>
            </a:r>
            <a:r>
              <a:rPr lang="ru-RU" dirty="0" smtClean="0"/>
              <a:t>один </a:t>
            </a:r>
            <a:r>
              <a:rPr lang="ru-RU" dirty="0"/>
              <a:t>из активов Группы </a:t>
            </a:r>
            <a:r>
              <a:rPr lang="ru-RU" dirty="0" smtClean="0"/>
              <a:t>ММК,</a:t>
            </a:r>
          </a:p>
          <a:p>
            <a:pPr algn="ctr"/>
            <a:r>
              <a:rPr lang="ru-RU" dirty="0" smtClean="0"/>
              <a:t>куда </a:t>
            </a:r>
            <a:r>
              <a:rPr lang="ru-RU" dirty="0"/>
              <a:t>входит (по состоянию на </a:t>
            </a:r>
            <a:r>
              <a:rPr lang="ru-RU" dirty="0" smtClean="0"/>
              <a:t>01.01.2021) </a:t>
            </a:r>
            <a:r>
              <a:rPr lang="ru-RU" dirty="0"/>
              <a:t>еще 63 </a:t>
            </a:r>
            <a:r>
              <a:rPr lang="ru-RU" dirty="0" smtClean="0"/>
              <a:t>компании</a:t>
            </a:r>
          </a:p>
          <a:p>
            <a:pPr algn="ctr"/>
            <a:endParaRPr lang="ru-RU" dirty="0"/>
          </a:p>
          <a:p>
            <a:pPr algn="ctr"/>
            <a:r>
              <a:rPr lang="ru-RU" sz="2000" dirty="0" smtClean="0"/>
              <a:t>Группа ММК</a:t>
            </a:r>
          </a:p>
          <a:p>
            <a:pPr algn="ctr"/>
            <a:r>
              <a:rPr lang="ru-RU" dirty="0" smtClean="0"/>
              <a:t>это </a:t>
            </a:r>
            <a:r>
              <a:rPr lang="ru-RU" dirty="0"/>
              <a:t>совокупность объединенных единой системой управления и контроля </a:t>
            </a:r>
            <a:r>
              <a:rPr lang="ru-RU" dirty="0" smtClean="0"/>
              <a:t>организаций,</a:t>
            </a:r>
          </a:p>
          <a:p>
            <a:pPr algn="ctr"/>
            <a:r>
              <a:rPr lang="ru-RU" dirty="0" smtClean="0"/>
              <a:t>деятельность </a:t>
            </a:r>
            <a:r>
              <a:rPr lang="ru-RU" dirty="0"/>
              <a:t>которых </a:t>
            </a:r>
            <a:r>
              <a:rPr lang="ru-RU" dirty="0" smtClean="0"/>
              <a:t>направлена</a:t>
            </a:r>
          </a:p>
          <a:p>
            <a:pPr algn="ctr"/>
            <a:r>
              <a:rPr lang="ru-RU" dirty="0" smtClean="0"/>
              <a:t>на достижение</a:t>
            </a:r>
          </a:p>
          <a:p>
            <a:pPr algn="ctr"/>
            <a:r>
              <a:rPr lang="ru-RU" dirty="0"/>
              <a:t>е</a:t>
            </a:r>
            <a:r>
              <a:rPr lang="ru-RU" dirty="0" smtClean="0"/>
              <a:t>диной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тратегической</a:t>
            </a:r>
          </a:p>
          <a:p>
            <a:pPr algn="ctr"/>
            <a:r>
              <a:rPr lang="ru-RU" sz="2800" dirty="0" smtClean="0"/>
              <a:t>цели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861048"/>
            <a:ext cx="5371414" cy="3779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326433"/>
              </p:ext>
            </p:extLst>
          </p:nvPr>
        </p:nvGraphicFramePr>
        <p:xfrm>
          <a:off x="11424592" y="213076"/>
          <a:ext cx="674783" cy="39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orelDRAW" r:id="rId7" imgW="1058603" imgH="613399" progId="CorelDraw.Graphic.17">
                  <p:embed/>
                </p:oleObj>
              </mc:Choice>
              <mc:Fallback>
                <p:oleObj name="CorelDRAW" r:id="rId7" imgW="1058603" imgH="613399" progId="CorelDraw.Graphic.17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24592" y="213076"/>
                        <a:ext cx="674783" cy="390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1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2" y="4981575"/>
            <a:ext cx="11920698" cy="1876425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57482"/>
          <a:stretch/>
        </p:blipFill>
        <p:spPr>
          <a:xfrm>
            <a:off x="-14515" y="-14515"/>
            <a:ext cx="5239657" cy="17442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75026" y="6336982"/>
            <a:ext cx="9316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снижения </a:t>
            </a:r>
            <a:r>
              <a:rPr lang="ru-RU" sz="2100" b="1" dirty="0" smtClean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себестоимости при производстве цемента в </a:t>
            </a:r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2100" b="1" dirty="0" smtClean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«МЦОЗ</a:t>
            </a:r>
            <a:endParaRPr lang="ru-RU" sz="2100" dirty="0">
              <a:solidFill>
                <a:srgbClr val="F1F3F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1302" y="120134"/>
            <a:ext cx="8218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D414D"/>
                </a:solidFill>
              </a:rPr>
              <a:t>В И Д Ы   П Р О И З В О Д И М О Й   П Р О Д У К Ц И </a:t>
            </a:r>
            <a:r>
              <a:rPr lang="ru-RU" sz="2800" b="1" dirty="0" err="1" smtClean="0">
                <a:solidFill>
                  <a:srgbClr val="3D414D"/>
                </a:solidFill>
              </a:rPr>
              <a:t>И</a:t>
            </a:r>
            <a:endParaRPr lang="ru-RU" sz="2800" dirty="0">
              <a:solidFill>
                <a:srgbClr val="3D414D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572528087"/>
              </p:ext>
            </p:extLst>
          </p:nvPr>
        </p:nvGraphicFramePr>
        <p:xfrm>
          <a:off x="1067962" y="1714976"/>
          <a:ext cx="5100045" cy="362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05969" y="1024681"/>
            <a:ext cx="282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D414D"/>
                </a:solidFill>
              </a:rPr>
              <a:t>Продукция</a:t>
            </a:r>
          </a:p>
        </p:txBody>
      </p:sp>
      <p:sp>
        <p:nvSpPr>
          <p:cNvPr id="21" name="Текст 16"/>
          <p:cNvSpPr txBox="1">
            <a:spLocks/>
          </p:cNvSpPr>
          <p:nvPr/>
        </p:nvSpPr>
        <p:spPr>
          <a:xfrm>
            <a:off x="6307620" y="1278950"/>
            <a:ext cx="5648612" cy="496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dirty="0">
                <a:solidFill>
                  <a:srgbClr val="3D414D"/>
                </a:solidFill>
              </a:rPr>
              <a:t>Динамика производства и отгрузки цемента ООО «МЦОЗ» 2019-2021гг.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238245"/>
              </p:ext>
            </p:extLst>
          </p:nvPr>
        </p:nvGraphicFramePr>
        <p:xfrm>
          <a:off x="6307620" y="2104149"/>
          <a:ext cx="5428184" cy="348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Диаграмма" r:id="rId11" imgW="6219825" imgH="2933700" progId="Excel.Chart.8">
                  <p:embed/>
                </p:oleObj>
              </mc:Choice>
              <mc:Fallback>
                <p:oleObj name="Диаграмма" r:id="rId11" imgW="6219825" imgH="293370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620" y="2104149"/>
                        <a:ext cx="5428184" cy="348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Номер слайда 1"/>
          <p:cNvSpPr txBox="1">
            <a:spLocks/>
          </p:cNvSpPr>
          <p:nvPr/>
        </p:nvSpPr>
        <p:spPr>
          <a:xfrm>
            <a:off x="0" y="6336983"/>
            <a:ext cx="767408" cy="521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76BD553-4B74-468E-8186-E62A38D48CD5}" type="slidenum">
              <a:rPr lang="ru-RU" sz="1400" b="1" smtClean="0">
                <a:solidFill>
                  <a:schemeClr val="tx1"/>
                </a:solidFill>
              </a:rPr>
              <a:pPr algn="ctr"/>
              <a:t>4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209157"/>
              </p:ext>
            </p:extLst>
          </p:nvPr>
        </p:nvGraphicFramePr>
        <p:xfrm>
          <a:off x="11424592" y="213076"/>
          <a:ext cx="674783" cy="39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orelDRAW" r:id="rId13" imgW="1058603" imgH="613399" progId="CorelDraw.Graphic.17">
                  <p:embed/>
                </p:oleObj>
              </mc:Choice>
              <mc:Fallback>
                <p:oleObj name="CorelDRAW" r:id="rId13" imgW="1058603" imgH="613399" progId="CorelDraw.Graphic.17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424592" y="213076"/>
                        <a:ext cx="674783" cy="390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2" y="4981575"/>
            <a:ext cx="11920698" cy="1876425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57482"/>
          <a:stretch/>
        </p:blipFill>
        <p:spPr>
          <a:xfrm>
            <a:off x="-14515" y="-14515"/>
            <a:ext cx="5239657" cy="17442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75026" y="6336982"/>
            <a:ext cx="9316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снижения </a:t>
            </a:r>
            <a:r>
              <a:rPr lang="ru-RU" sz="2100" b="1" dirty="0" smtClean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себестоимости при производстве цемента в </a:t>
            </a:r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«МЦОЗ</a:t>
            </a:r>
            <a:endParaRPr lang="ru-RU" sz="2100" dirty="0">
              <a:solidFill>
                <a:srgbClr val="F1F3F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1302" y="120134"/>
            <a:ext cx="8760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D414D"/>
                </a:solidFill>
              </a:rPr>
              <a:t>А Н А Л И З   М А К Р О С Р Е Д Ы   ( </a:t>
            </a:r>
            <a:r>
              <a:rPr lang="en-US" sz="2800" b="1" dirty="0" smtClean="0">
                <a:solidFill>
                  <a:srgbClr val="3D414D"/>
                </a:solidFill>
              </a:rPr>
              <a:t>S</a:t>
            </a:r>
            <a:r>
              <a:rPr lang="ru-RU" sz="2800" b="1" dirty="0" smtClean="0">
                <a:solidFill>
                  <a:srgbClr val="3D414D"/>
                </a:solidFill>
              </a:rPr>
              <a:t> </a:t>
            </a:r>
            <a:r>
              <a:rPr lang="en-US" sz="2800" b="1" dirty="0" smtClean="0">
                <a:solidFill>
                  <a:srgbClr val="3D414D"/>
                </a:solidFill>
              </a:rPr>
              <a:t>T</a:t>
            </a:r>
            <a:r>
              <a:rPr lang="ru-RU" sz="2800" b="1" dirty="0" smtClean="0">
                <a:solidFill>
                  <a:srgbClr val="3D414D"/>
                </a:solidFill>
              </a:rPr>
              <a:t> </a:t>
            </a:r>
            <a:r>
              <a:rPr lang="en-US" sz="2800" b="1" dirty="0" smtClean="0">
                <a:solidFill>
                  <a:srgbClr val="3D414D"/>
                </a:solidFill>
              </a:rPr>
              <a:t>E</a:t>
            </a:r>
            <a:r>
              <a:rPr lang="ru-RU" sz="2800" b="1" dirty="0" smtClean="0">
                <a:solidFill>
                  <a:srgbClr val="3D414D"/>
                </a:solidFill>
              </a:rPr>
              <a:t> </a:t>
            </a:r>
            <a:r>
              <a:rPr lang="en-US" sz="2800" b="1" dirty="0" smtClean="0">
                <a:solidFill>
                  <a:srgbClr val="3D414D"/>
                </a:solidFill>
              </a:rPr>
              <a:t>P</a:t>
            </a:r>
            <a:r>
              <a:rPr lang="ru-RU" sz="2800" b="1" dirty="0" smtClean="0">
                <a:solidFill>
                  <a:srgbClr val="3D414D"/>
                </a:solidFill>
              </a:rPr>
              <a:t> – А Н А Л И З )</a:t>
            </a:r>
            <a:endParaRPr lang="ru-RU" sz="2800" dirty="0">
              <a:solidFill>
                <a:srgbClr val="3D414D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02854364"/>
              </p:ext>
            </p:extLst>
          </p:nvPr>
        </p:nvGraphicFramePr>
        <p:xfrm>
          <a:off x="662174" y="1214388"/>
          <a:ext cx="7006090" cy="4446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421427" y="1633691"/>
            <a:ext cx="33843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П.3 </a:t>
            </a:r>
            <a:r>
              <a:rPr lang="ru-RU" sz="1400" dirty="0"/>
              <a:t>Изменение законодательства в области ОТиПБ</a:t>
            </a:r>
          </a:p>
          <a:p>
            <a:r>
              <a:rPr lang="ru-RU" sz="1400" dirty="0" smtClean="0"/>
              <a:t>П.4 </a:t>
            </a:r>
            <a:r>
              <a:rPr lang="ru-RU" sz="1400" dirty="0"/>
              <a:t>Изменение законодательства в области охраны окружающей среды</a:t>
            </a:r>
          </a:p>
          <a:p>
            <a:r>
              <a:rPr lang="ru-RU" sz="1400" dirty="0"/>
              <a:t>Э.4 Снижение темпов экономического </a:t>
            </a:r>
            <a:r>
              <a:rPr lang="ru-RU" sz="1400" dirty="0" smtClean="0"/>
              <a:t>развития строительной отросли </a:t>
            </a:r>
            <a:endParaRPr lang="ru-RU" sz="1400" dirty="0"/>
          </a:p>
          <a:p>
            <a:r>
              <a:rPr lang="ru-RU" sz="1400" dirty="0"/>
              <a:t>С.1 Снижение доходов </a:t>
            </a:r>
            <a:r>
              <a:rPr lang="ru-RU" sz="1400" dirty="0" smtClean="0"/>
              <a:t>населения</a:t>
            </a:r>
            <a:endParaRPr lang="ru-RU" sz="1400" dirty="0"/>
          </a:p>
          <a:p>
            <a:r>
              <a:rPr lang="ru-RU" sz="1400" dirty="0"/>
              <a:t>С.6 Миграция населения из региона</a:t>
            </a:r>
          </a:p>
          <a:p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21427" y="4186862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П.10 Импорт замещение</a:t>
            </a:r>
          </a:p>
          <a:p>
            <a:r>
              <a:rPr lang="ru-RU" sz="1400" dirty="0" smtClean="0"/>
              <a:t>Т.2 Новые патенты</a:t>
            </a:r>
            <a:endParaRPr lang="ru-RU" sz="1400" dirty="0"/>
          </a:p>
          <a:p>
            <a:r>
              <a:rPr lang="ru-RU" sz="1400" dirty="0"/>
              <a:t>Т.3 Развитие </a:t>
            </a:r>
            <a:r>
              <a:rPr lang="ru-RU" sz="1400" dirty="0" smtClean="0"/>
              <a:t>новых </a:t>
            </a:r>
            <a:r>
              <a:rPr lang="ru-RU" sz="1400" dirty="0"/>
              <a:t>технологий</a:t>
            </a:r>
          </a:p>
          <a:p>
            <a:r>
              <a:rPr lang="ru-RU" sz="1400" dirty="0"/>
              <a:t>Эк.4 Достаточность природных ресурсов</a:t>
            </a:r>
          </a:p>
        </p:txBody>
      </p:sp>
      <p:pic>
        <p:nvPicPr>
          <p:cNvPr id="1026" name="Picture 2" descr="Плюс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72" y="3906484"/>
            <a:ext cx="337084" cy="34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инус PNG картинки скачать бесплатно, знак минуса PNG, -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06" y="1466569"/>
            <a:ext cx="556321" cy="55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1"/>
          <p:cNvSpPr txBox="1">
            <a:spLocks/>
          </p:cNvSpPr>
          <p:nvPr/>
        </p:nvSpPr>
        <p:spPr>
          <a:xfrm>
            <a:off x="0" y="6336983"/>
            <a:ext cx="767408" cy="521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76BD553-4B74-468E-8186-E62A38D48CD5}" type="slidenum">
              <a:rPr lang="ru-RU" sz="1400" b="1" smtClean="0">
                <a:solidFill>
                  <a:schemeClr val="tx1"/>
                </a:solidFill>
              </a:rPr>
              <a:pPr algn="ctr"/>
              <a:t>5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209157"/>
              </p:ext>
            </p:extLst>
          </p:nvPr>
        </p:nvGraphicFramePr>
        <p:xfrm>
          <a:off x="11424592" y="213076"/>
          <a:ext cx="674783" cy="39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orelDRAW" r:id="rId9" imgW="1058603" imgH="613399" progId="CorelDraw.Graphic.17">
                  <p:embed/>
                </p:oleObj>
              </mc:Choice>
              <mc:Fallback>
                <p:oleObj name="CorelDRAW" r:id="rId9" imgW="1058603" imgH="613399" progId="CorelDraw.Graphic.17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24592" y="213076"/>
                        <a:ext cx="674783" cy="390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9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2" y="4981575"/>
            <a:ext cx="11920698" cy="1876425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873902" y="949211"/>
            <a:ext cx="8222355" cy="4522367"/>
            <a:chOff x="-332876" y="186705"/>
            <a:chExt cx="6952525" cy="390027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-332876" y="186705"/>
              <a:ext cx="6952525" cy="2920694"/>
              <a:chOff x="-475433" y="-670070"/>
              <a:chExt cx="6953537" cy="2331635"/>
            </a:xfrm>
          </p:grpSpPr>
          <p:grpSp>
            <p:nvGrpSpPr>
              <p:cNvPr id="16" name="Group 4"/>
              <p:cNvGrpSpPr>
                <a:grpSpLocks/>
              </p:cNvGrpSpPr>
              <p:nvPr/>
            </p:nvGrpSpPr>
            <p:grpSpPr bwMode="auto">
              <a:xfrm>
                <a:off x="-475433" y="-670070"/>
                <a:ext cx="6953537" cy="2331635"/>
                <a:chOff x="348" y="1846"/>
                <a:chExt cx="11759" cy="3598"/>
              </a:xfrm>
            </p:grpSpPr>
            <p:sp>
              <p:nvSpPr>
                <p:cNvPr id="1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872" y="3604"/>
                  <a:ext cx="2576" cy="1840"/>
                </a:xfrm>
                <a:prstGeom prst="rect">
                  <a:avLst/>
                </a:prstGeom>
                <a:solidFill>
                  <a:srgbClr val="FFFFFF"/>
                </a:solidFill>
                <a:ln w="22225" cmpd="dbl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18000" tIns="0" rIns="18000" bIns="0" anchor="t" anchorCtr="0" upright="1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ru-RU" sz="11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Внутриотраслевая конкуренция </a:t>
                  </a:r>
                  <a:endPara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ru-RU" sz="11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Крупнейшие компании контролируют порядка 60% рынка и имеют практически идентичный ассортимент, основная конкуренция в издержках, способах оплаты и скидках.</a:t>
                  </a:r>
                  <a:endPara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727" y="1846"/>
                  <a:ext cx="5149" cy="1276"/>
                </a:xfrm>
                <a:prstGeom prst="rect">
                  <a:avLst/>
                </a:prstGeom>
                <a:solidFill>
                  <a:srgbClr val="FFFFFF"/>
                </a:solidFill>
                <a:ln w="22225" cmpd="dbl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18000" tIns="36000" rIns="18000" bIns="0" anchor="t" anchorCtr="0" upright="1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ru-RU" sz="11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Риск входа потенциальных конкурентов</a:t>
                  </a:r>
                  <a:endPara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ru-RU" sz="11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Появления новых конкурентов достаточно редкое, т.к. рынок профицитный, не смотря на относительно не высокие для промышленности</a:t>
                  </a:r>
                  <a:r>
                    <a:rPr lang="ru-RU" sz="14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11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финансовые и технологические пороги</a:t>
                  </a:r>
                  <a:r>
                    <a:rPr lang="ru-RU" sz="14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11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входа в отрасль.</a:t>
                  </a:r>
                  <a:endPara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48" y="3707"/>
                  <a:ext cx="3323" cy="1602"/>
                </a:xfrm>
                <a:prstGeom prst="rect">
                  <a:avLst/>
                </a:prstGeom>
                <a:solidFill>
                  <a:srgbClr val="FFFFFF"/>
                </a:solidFill>
                <a:ln w="22225" cmpd="dbl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18000" tIns="0" rIns="18000" bIns="0" anchor="t" anchorCtr="0" upright="1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ru-RU" sz="11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Экономические возможности поставщиков</a:t>
                  </a:r>
                  <a:endPara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ru-RU" sz="11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Основной поставщик достаточно лоялен, он заинтересован в деятельности нашей компании, поскольку сотрудничество носит взаимовыгодный характер</a:t>
                  </a:r>
                  <a:endPara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>
                    <a:spcAft>
                      <a:spcPts val="600"/>
                    </a:spcAft>
                  </a:pPr>
                  <a:r>
                    <a:rPr lang="ru-RU" sz="12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>
                    <a:spcAft>
                      <a:spcPts val="600"/>
                    </a:spcAft>
                  </a:pPr>
                  <a:r>
                    <a:rPr lang="ru-RU" sz="12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784" y="3782"/>
                  <a:ext cx="3323" cy="1662"/>
                </a:xfrm>
                <a:prstGeom prst="rect">
                  <a:avLst/>
                </a:prstGeom>
                <a:solidFill>
                  <a:srgbClr val="FFFFFF"/>
                </a:solidFill>
                <a:ln w="22225" cmpd="dbl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18000" tIns="0" rIns="18000" bIns="0" anchor="t" anchorCtr="0" upright="1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ru-RU" sz="11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Экономические возможности потребителей</a:t>
                  </a:r>
                  <a:endPara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ru-RU" sz="11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Потребители обладают сильной переговорной позицией, рынок наполнен однородной продукцией, производственные мощности превышают емкость внутреннего и мирового рынков</a:t>
                  </a:r>
                  <a:endPara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>
                    <a:lnSpc>
                      <a:spcPts val="1100"/>
                    </a:lnSpc>
                    <a:spcAft>
                      <a:spcPts val="800"/>
                    </a:spcAft>
                  </a:pPr>
                  <a:r>
                    <a:rPr lang="ru-RU" sz="1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Стрелка вниз 16"/>
              <p:cNvSpPr/>
              <p:nvPr/>
            </p:nvSpPr>
            <p:spPr>
              <a:xfrm>
                <a:off x="2740854" y="200400"/>
                <a:ext cx="515127" cy="224266"/>
              </a:xfrm>
              <a:prstGeom prst="downArrow">
                <a:avLst>
                  <a:gd name="adj1" fmla="val 58693"/>
                  <a:gd name="adj2" fmla="val 50000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860903" y="3611322"/>
              <a:ext cx="2423537" cy="475653"/>
            </a:xfrm>
            <a:prstGeom prst="rect">
              <a:avLst/>
            </a:prstGeom>
            <a:solidFill>
              <a:srgbClr val="FFFFFF"/>
            </a:solidFill>
            <a:ln w="22225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36000" rIns="18000" bIns="0" anchor="t" anchorCtr="0" upright="1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Угроза товаров-заменителей</a:t>
              </a:r>
              <a:endParaRPr lang="ru-RU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ru-RU" sz="1200">
                  <a:latin typeface="Times New Roman" panose="02020603050405020304" pitchFamily="18" charset="0"/>
                  <a:ea typeface="Times New Roman" panose="02020603050405020304" pitchFamily="18" charset="0"/>
                </a:rPr>
                <a:t>Маловероятна</a:t>
              </a:r>
            </a:p>
          </p:txBody>
        </p:sp>
      </p:grpSp>
      <p:sp>
        <p:nvSpPr>
          <p:cNvPr id="32" name="Стрелка вниз 31"/>
          <p:cNvSpPr/>
          <p:nvPr/>
        </p:nvSpPr>
        <p:spPr>
          <a:xfrm rot="16200000">
            <a:off x="4185911" y="3100250"/>
            <a:ext cx="833120" cy="709030"/>
          </a:xfrm>
          <a:prstGeom prst="downArrow">
            <a:avLst>
              <a:gd name="adj1" fmla="val 63624"/>
              <a:gd name="adj2" fmla="val 5000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0" rIns="108000" bIns="0" numCol="1" spcCol="0" rtlCol="0" fromWordArt="0" anchor="ctr" anchorCtr="0" forceAA="0" upright="1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 rot="5400000">
            <a:off x="6737193" y="3170263"/>
            <a:ext cx="1156500" cy="740519"/>
          </a:xfrm>
          <a:prstGeom prst="downArrow">
            <a:avLst>
              <a:gd name="adj1" fmla="val 58693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08000" tIns="0" rIns="0" bIns="0" numCol="1" spcCol="0" rtlCol="0" fromWordArt="0" anchor="ctr" anchorCtr="0" forceAA="0" upright="1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0800000">
            <a:off x="5699030" y="4350495"/>
            <a:ext cx="404831" cy="496174"/>
          </a:xfrm>
          <a:prstGeom prst="downArrow">
            <a:avLst>
              <a:gd name="adj1" fmla="val 58693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upright="1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57482"/>
          <a:stretch/>
        </p:blipFill>
        <p:spPr>
          <a:xfrm>
            <a:off x="-14515" y="-14515"/>
            <a:ext cx="5239657" cy="17442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875026" y="6336982"/>
            <a:ext cx="9316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снижения </a:t>
            </a:r>
            <a:r>
              <a:rPr lang="ru-RU" sz="2100" b="1" dirty="0" smtClean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себестоимости при производстве цемента в </a:t>
            </a:r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«МЦОЗ</a:t>
            </a:r>
            <a:endParaRPr lang="ru-RU" sz="2100" dirty="0">
              <a:solidFill>
                <a:srgbClr val="F1F3F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1302" y="120134"/>
            <a:ext cx="11179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D414D"/>
                </a:solidFill>
              </a:rPr>
              <a:t>АНАЛИЗ МИКРОСРЕДЫ ОРГАНИЗАЦИИ ПО МОДЕЛИ 5 СИЛ М.ПОРТЕРА</a:t>
            </a:r>
            <a:endParaRPr lang="ru-RU" sz="2800" dirty="0">
              <a:solidFill>
                <a:srgbClr val="3D414D"/>
              </a:solidFill>
            </a:endParaRPr>
          </a:p>
        </p:txBody>
      </p:sp>
      <p:sp>
        <p:nvSpPr>
          <p:cNvPr id="27" name="Номер слайда 1"/>
          <p:cNvSpPr txBox="1">
            <a:spLocks/>
          </p:cNvSpPr>
          <p:nvPr/>
        </p:nvSpPr>
        <p:spPr>
          <a:xfrm>
            <a:off x="0" y="6336983"/>
            <a:ext cx="767408" cy="521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76BD553-4B74-468E-8186-E62A38D48CD5}" type="slidenum">
              <a:rPr lang="ru-RU" sz="1400" b="1" smtClean="0">
                <a:solidFill>
                  <a:schemeClr val="tx1"/>
                </a:solidFill>
              </a:rPr>
              <a:pPr algn="ctr"/>
              <a:t>6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209157"/>
              </p:ext>
            </p:extLst>
          </p:nvPr>
        </p:nvGraphicFramePr>
        <p:xfrm>
          <a:off x="11424592" y="213076"/>
          <a:ext cx="674783" cy="39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orelDRAW" r:id="rId6" imgW="1058603" imgH="613399" progId="CorelDraw.Graphic.17">
                  <p:embed/>
                </p:oleObj>
              </mc:Choice>
              <mc:Fallback>
                <p:oleObj name="CorelDRAW" r:id="rId6" imgW="1058603" imgH="613399" progId="CorelDraw.Graphic.17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24592" y="213076"/>
                        <a:ext cx="674783" cy="390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2" y="4981575"/>
            <a:ext cx="11920698" cy="1876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5026" y="6336982"/>
            <a:ext cx="9316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снижения </a:t>
            </a:r>
            <a:r>
              <a:rPr lang="ru-RU" sz="2100" b="1" dirty="0" smtClean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себестоимости при производстве цемента в </a:t>
            </a:r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«МЦОЗ</a:t>
            </a:r>
            <a:endParaRPr lang="ru-RU" sz="2100" dirty="0">
              <a:solidFill>
                <a:srgbClr val="F1F3F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911793"/>
              </p:ext>
            </p:extLst>
          </p:nvPr>
        </p:nvGraphicFramePr>
        <p:xfrm>
          <a:off x="1257391" y="792060"/>
          <a:ext cx="9937108" cy="51475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19425">
                  <a:extLst>
                    <a:ext uri="{9D8B030D-6E8A-4147-A177-3AD203B41FA5}">
                      <a16:colId xmlns:a16="http://schemas.microsoft.com/office/drawing/2014/main" val="142883086"/>
                    </a:ext>
                  </a:extLst>
                </a:gridCol>
                <a:gridCol w="356153">
                  <a:extLst>
                    <a:ext uri="{9D8B030D-6E8A-4147-A177-3AD203B41FA5}">
                      <a16:colId xmlns:a16="http://schemas.microsoft.com/office/drawing/2014/main" val="2808207432"/>
                    </a:ext>
                  </a:extLst>
                </a:gridCol>
                <a:gridCol w="356153">
                  <a:extLst>
                    <a:ext uri="{9D8B030D-6E8A-4147-A177-3AD203B41FA5}">
                      <a16:colId xmlns:a16="http://schemas.microsoft.com/office/drawing/2014/main" val="1814899171"/>
                    </a:ext>
                  </a:extLst>
                </a:gridCol>
                <a:gridCol w="356153">
                  <a:extLst>
                    <a:ext uri="{9D8B030D-6E8A-4147-A177-3AD203B41FA5}">
                      <a16:colId xmlns:a16="http://schemas.microsoft.com/office/drawing/2014/main" val="1808403359"/>
                    </a:ext>
                  </a:extLst>
                </a:gridCol>
                <a:gridCol w="356153">
                  <a:extLst>
                    <a:ext uri="{9D8B030D-6E8A-4147-A177-3AD203B41FA5}">
                      <a16:colId xmlns:a16="http://schemas.microsoft.com/office/drawing/2014/main" val="659553635"/>
                    </a:ext>
                  </a:extLst>
                </a:gridCol>
                <a:gridCol w="356153">
                  <a:extLst>
                    <a:ext uri="{9D8B030D-6E8A-4147-A177-3AD203B41FA5}">
                      <a16:colId xmlns:a16="http://schemas.microsoft.com/office/drawing/2014/main" val="3406396973"/>
                    </a:ext>
                  </a:extLst>
                </a:gridCol>
                <a:gridCol w="356153">
                  <a:extLst>
                    <a:ext uri="{9D8B030D-6E8A-4147-A177-3AD203B41FA5}">
                      <a16:colId xmlns:a16="http://schemas.microsoft.com/office/drawing/2014/main" val="4173089987"/>
                    </a:ext>
                  </a:extLst>
                </a:gridCol>
                <a:gridCol w="356153">
                  <a:extLst>
                    <a:ext uri="{9D8B030D-6E8A-4147-A177-3AD203B41FA5}">
                      <a16:colId xmlns:a16="http://schemas.microsoft.com/office/drawing/2014/main" val="1045916294"/>
                    </a:ext>
                  </a:extLst>
                </a:gridCol>
                <a:gridCol w="356153">
                  <a:extLst>
                    <a:ext uri="{9D8B030D-6E8A-4147-A177-3AD203B41FA5}">
                      <a16:colId xmlns:a16="http://schemas.microsoft.com/office/drawing/2014/main" val="103408090"/>
                    </a:ext>
                  </a:extLst>
                </a:gridCol>
                <a:gridCol w="356153">
                  <a:extLst>
                    <a:ext uri="{9D8B030D-6E8A-4147-A177-3AD203B41FA5}">
                      <a16:colId xmlns:a16="http://schemas.microsoft.com/office/drawing/2014/main" val="4194122316"/>
                    </a:ext>
                  </a:extLst>
                </a:gridCol>
                <a:gridCol w="356153">
                  <a:extLst>
                    <a:ext uri="{9D8B030D-6E8A-4147-A177-3AD203B41FA5}">
                      <a16:colId xmlns:a16="http://schemas.microsoft.com/office/drawing/2014/main" val="3479937332"/>
                    </a:ext>
                  </a:extLst>
                </a:gridCol>
                <a:gridCol w="356153">
                  <a:extLst>
                    <a:ext uri="{9D8B030D-6E8A-4147-A177-3AD203B41FA5}">
                      <a16:colId xmlns:a16="http://schemas.microsoft.com/office/drawing/2014/main" val="1480071245"/>
                    </a:ext>
                  </a:extLst>
                </a:gridCol>
              </a:tblGrid>
              <a:tr h="284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Элементы внутренней</a:t>
                      </a:r>
                      <a:r>
                        <a:rPr lang="ru-RU" sz="1200" baseline="0" dirty="0" smtClean="0"/>
                        <a:t> среды</a:t>
                      </a:r>
                      <a:endParaRPr lang="ru-RU" sz="1200" dirty="0"/>
                    </a:p>
                  </a:txBody>
                  <a:tcPr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Оценка в баллах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33176230"/>
                  </a:ext>
                </a:extLst>
              </a:tr>
              <a:tr h="284032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4999"/>
                  </a:ext>
                </a:extLst>
              </a:tr>
              <a:tr h="196668">
                <a:tc gridSpan="12">
                  <a:txBody>
                    <a:bodyPr/>
                    <a:lstStyle/>
                    <a:p>
                      <a:r>
                        <a:rPr lang="ru-RU" sz="1200" b="1" dirty="0" smtClean="0"/>
                        <a:t>Системы организации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2436095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Эффективность бизнес-процессов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711564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Эффективность системы внутренних коммуникаций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882415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Эффективность системы внешних коммуникаций (поставщики, клиенты, партнеры и т.д.)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832125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Эффективность адаптационной системы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6206381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Эффективность технических систем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34921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Эффективность обучающей системы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6516543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Эффективность информационной системы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554720"/>
                  </a:ext>
                </a:extLst>
              </a:tr>
              <a:tr h="284032">
                <a:tc gridSpan="12">
                  <a:txBody>
                    <a:bodyPr/>
                    <a:lstStyle/>
                    <a:p>
                      <a:r>
                        <a:rPr lang="ru-RU" sz="1200" dirty="0" smtClean="0"/>
                        <a:t>Ресурсы</a:t>
                      </a:r>
                      <a:r>
                        <a:rPr lang="ru-RU" sz="1200" baseline="0" dirty="0" smtClean="0"/>
                        <a:t> организации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212904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Достаточность внешних ресурсов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273599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внутренних резервов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870826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административного</a:t>
                      </a:r>
                      <a:r>
                        <a:rPr lang="ru-RU" sz="1200" baseline="0" dirty="0" smtClean="0"/>
                        <a:t> ресурса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0371428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Материально-техническое обеспечение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1308700"/>
                  </a:ext>
                </a:extLst>
              </a:tr>
              <a:tr h="3234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необходимых помещений и условия</a:t>
                      </a:r>
                      <a:r>
                        <a:rPr lang="ru-RU" sz="1200" baseline="0" dirty="0" smtClean="0"/>
                        <a:t> их пользования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180920"/>
                  </a:ext>
                </a:extLst>
              </a:tr>
              <a:tr h="28930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Отсутствие собственного сырья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8457797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Нематериальные активы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2504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57482"/>
          <a:stretch/>
        </p:blipFill>
        <p:spPr>
          <a:xfrm>
            <a:off x="-14515" y="-14515"/>
            <a:ext cx="5239657" cy="174429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1302" y="120134"/>
            <a:ext cx="119092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3D414D"/>
                </a:solidFill>
              </a:rPr>
              <a:t>АНАЛИЗ РЕСУРСОВ И ВНУТРЕННИХ ВОЗМОЖНОСТЕЙ (ФРАГМЕНТ </a:t>
            </a:r>
            <a:r>
              <a:rPr lang="en-US" sz="2600" b="1" dirty="0" smtClean="0">
                <a:solidFill>
                  <a:srgbClr val="3D414D"/>
                </a:solidFill>
              </a:rPr>
              <a:t>SNW-</a:t>
            </a:r>
            <a:r>
              <a:rPr lang="ru-RU" sz="2600" b="1" dirty="0" smtClean="0">
                <a:solidFill>
                  <a:srgbClr val="3D414D"/>
                </a:solidFill>
              </a:rPr>
              <a:t>АНАЛИЗА)</a:t>
            </a:r>
            <a:endParaRPr lang="ru-RU" sz="2600" dirty="0">
              <a:solidFill>
                <a:srgbClr val="3D414D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8832304" y="1729784"/>
            <a:ext cx="720080" cy="33106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832304" y="2060848"/>
            <a:ext cx="1152128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184232" y="2361618"/>
            <a:ext cx="1800200" cy="25871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184232" y="2620333"/>
            <a:ext cx="648072" cy="2479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8554883" y="2875086"/>
            <a:ext cx="316017" cy="2741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508268" y="3183809"/>
            <a:ext cx="1797099" cy="27188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308468" y="3455693"/>
            <a:ext cx="0" cy="5634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9930426" y="4017967"/>
            <a:ext cx="374941" cy="2867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9552384" y="4320212"/>
            <a:ext cx="378042" cy="3107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9552384" y="4604602"/>
            <a:ext cx="756084" cy="29390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7" name="Прямая соединительная линия 1026"/>
          <p:cNvCxnSpPr/>
          <p:nvPr/>
        </p:nvCxnSpPr>
        <p:spPr>
          <a:xfrm flipH="1">
            <a:off x="9930426" y="4898511"/>
            <a:ext cx="414046" cy="2837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9" name="Прямая соединительная линия 1028"/>
          <p:cNvCxnSpPr/>
          <p:nvPr/>
        </p:nvCxnSpPr>
        <p:spPr>
          <a:xfrm flipH="1">
            <a:off x="7464152" y="5182286"/>
            <a:ext cx="2526897" cy="2882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1" name="Прямая соединительная линия 1030"/>
          <p:cNvCxnSpPr/>
          <p:nvPr/>
        </p:nvCxnSpPr>
        <p:spPr>
          <a:xfrm>
            <a:off x="7464152" y="5487647"/>
            <a:ext cx="2844316" cy="2821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3" name="Прямая соединительная линия 1032"/>
          <p:cNvCxnSpPr/>
          <p:nvPr/>
        </p:nvCxnSpPr>
        <p:spPr>
          <a:xfrm flipH="1">
            <a:off x="10308468" y="1729784"/>
            <a:ext cx="324036" cy="33106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/>
          <p:cNvCxnSpPr/>
          <p:nvPr/>
        </p:nvCxnSpPr>
        <p:spPr>
          <a:xfrm>
            <a:off x="10344472" y="2060848"/>
            <a:ext cx="626049" cy="27574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37" name="Прямая соединительная линия 1036"/>
          <p:cNvCxnSpPr/>
          <p:nvPr/>
        </p:nvCxnSpPr>
        <p:spPr>
          <a:xfrm flipH="1">
            <a:off x="9552384" y="2326848"/>
            <a:ext cx="1418137" cy="3018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/>
          <p:nvPr/>
        </p:nvCxnSpPr>
        <p:spPr>
          <a:xfrm>
            <a:off x="9552384" y="2657880"/>
            <a:ext cx="432048" cy="2290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41" name="Прямая соединительная линия 1040"/>
          <p:cNvCxnSpPr/>
          <p:nvPr/>
        </p:nvCxnSpPr>
        <p:spPr>
          <a:xfrm flipH="1">
            <a:off x="9552384" y="2860060"/>
            <a:ext cx="432048" cy="34539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/>
          <p:nvPr/>
        </p:nvCxnSpPr>
        <p:spPr>
          <a:xfrm>
            <a:off x="9552384" y="3222971"/>
            <a:ext cx="1418137" cy="23202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45" name="Прямая соединительная линия 1044"/>
          <p:cNvCxnSpPr/>
          <p:nvPr/>
        </p:nvCxnSpPr>
        <p:spPr>
          <a:xfrm flipH="1">
            <a:off x="10668508" y="3481210"/>
            <a:ext cx="302014" cy="53829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/>
          <p:nvPr/>
        </p:nvCxnSpPr>
        <p:spPr>
          <a:xfrm flipH="1">
            <a:off x="10305367" y="4049937"/>
            <a:ext cx="321631" cy="25597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49" name="Прямая соединительная линия 1048"/>
          <p:cNvCxnSpPr/>
          <p:nvPr/>
        </p:nvCxnSpPr>
        <p:spPr>
          <a:xfrm>
            <a:off x="10279454" y="4344126"/>
            <a:ext cx="353050" cy="24097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51" name="Прямая соединительная линия 1050"/>
          <p:cNvCxnSpPr/>
          <p:nvPr/>
        </p:nvCxnSpPr>
        <p:spPr>
          <a:xfrm>
            <a:off x="10657496" y="4600662"/>
            <a:ext cx="313025" cy="27344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53" name="Прямая соединительная линия 1052"/>
          <p:cNvCxnSpPr/>
          <p:nvPr/>
        </p:nvCxnSpPr>
        <p:spPr>
          <a:xfrm flipH="1">
            <a:off x="10308468" y="4898511"/>
            <a:ext cx="662053" cy="27887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55" name="Прямая соединительная линия 1054"/>
          <p:cNvCxnSpPr/>
          <p:nvPr/>
        </p:nvCxnSpPr>
        <p:spPr>
          <a:xfrm flipH="1">
            <a:off x="9930426" y="5223131"/>
            <a:ext cx="331026" cy="27346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57" name="Прямая соединительная линия 1056"/>
          <p:cNvCxnSpPr/>
          <p:nvPr/>
        </p:nvCxnSpPr>
        <p:spPr>
          <a:xfrm>
            <a:off x="9967436" y="5496591"/>
            <a:ext cx="690060" cy="27316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Номер слайда 1"/>
          <p:cNvSpPr txBox="1">
            <a:spLocks/>
          </p:cNvSpPr>
          <p:nvPr/>
        </p:nvSpPr>
        <p:spPr>
          <a:xfrm>
            <a:off x="0" y="6336983"/>
            <a:ext cx="767408" cy="521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76BD553-4B74-468E-8186-E62A38D48CD5}" type="slidenum">
              <a:rPr lang="ru-RU" sz="1400" b="1" smtClean="0">
                <a:solidFill>
                  <a:schemeClr val="tx1"/>
                </a:solidFill>
              </a:rPr>
              <a:pPr algn="ctr"/>
              <a:t>7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6600056" y="6040884"/>
            <a:ext cx="933457" cy="616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715434" y="5895980"/>
            <a:ext cx="13688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Существующее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38246">
            <a:off x="9351431" y="5726252"/>
            <a:ext cx="607532" cy="629623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0190823" y="5892420"/>
            <a:ext cx="13688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Желаемое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2" y="4981575"/>
            <a:ext cx="11920698" cy="187642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57285"/>
              </p:ext>
            </p:extLst>
          </p:nvPr>
        </p:nvGraphicFramePr>
        <p:xfrm>
          <a:off x="975067" y="1045435"/>
          <a:ext cx="10513168" cy="49248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7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6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SO</a:t>
                      </a:r>
                      <a:r>
                        <a:rPr lang="ru-RU" sz="1600" b="1" dirty="0" smtClean="0">
                          <a:effectLst/>
                        </a:rPr>
                        <a:t>  (</a:t>
                      </a:r>
                      <a:r>
                        <a:rPr lang="ru-RU" sz="1600" b="1" dirty="0">
                          <a:effectLst/>
                        </a:rPr>
                        <a:t>максимально использовать сильные стороны для увеличения возможностей)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0" marR="5036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WO</a:t>
                      </a:r>
                      <a:r>
                        <a:rPr lang="ru-RU" sz="1600" b="1" dirty="0" smtClean="0">
                          <a:effectLst/>
                        </a:rPr>
                        <a:t> (</a:t>
                      </a:r>
                      <a:r>
                        <a:rPr lang="ru-RU" sz="1600" b="1" dirty="0">
                          <a:effectLst/>
                        </a:rPr>
                        <a:t>преодоление слабых сторон при использовании представленных возможностей)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0" marR="5036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35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Расширение рынков сбыта </a:t>
                      </a:r>
                      <a:r>
                        <a:rPr lang="ru-RU" sz="1100" dirty="0" smtClean="0">
                          <a:effectLst/>
                        </a:rPr>
                        <a:t>флюса</a:t>
                      </a:r>
                      <a:r>
                        <a:rPr lang="ru-RU" sz="1100" baseline="0" dirty="0" smtClean="0">
                          <a:effectLst/>
                        </a:rPr>
                        <a:t> известко-магнизиального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>
                          <a:effectLst/>
                        </a:rPr>
                        <a:t>выпуск новых марок металлургических флюсов, позволит привлечь </a:t>
                      </a:r>
                      <a:r>
                        <a:rPr lang="ru-RU" sz="1100" dirty="0" smtClean="0">
                          <a:effectLst/>
                        </a:rPr>
                        <a:t>как </a:t>
                      </a:r>
                      <a:r>
                        <a:rPr lang="ru-RU" sz="1100" dirty="0">
                          <a:effectLst/>
                        </a:rPr>
                        <a:t>новых сторонних потребителей, так и укрепить сложившиеся партнерские отношения с ПАО «ММК»;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Появление новых потребителей повлечет активное использование сайта ООО «МЦОЗ», современного оборудования, позволяющего осваивать новые марки цементной продукции, что приведет к расширению ассортимента продукции ООО «МЦОЗ»;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Развитие информационных технологий позволит быстрее и больше информировать потребителей о продукции ООО «МЦОЗ», совершенствовать программы, используемые в ООО «МЦОЗ»;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Использование научно-технического прогресса, </a:t>
                      </a:r>
                      <a:r>
                        <a:rPr lang="ru-RU" sz="1100" dirty="0" smtClean="0">
                          <a:effectLst/>
                        </a:rPr>
                        <a:t>импорт замещения </a:t>
                      </a:r>
                      <a:r>
                        <a:rPr lang="ru-RU" sz="1100" dirty="0">
                          <a:effectLst/>
                        </a:rPr>
                        <a:t>позволит внедрять и использовать энергоэффективные мероприятия и расширить выпускаемый ассортимент продукции ООО «МЦОЗ»;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Использование научно-технического прогресса, </a:t>
                      </a:r>
                      <a:r>
                        <a:rPr lang="ru-RU" sz="1100" dirty="0" smtClean="0">
                          <a:effectLst/>
                        </a:rPr>
                        <a:t>импорт замещения, </a:t>
                      </a:r>
                      <a:r>
                        <a:rPr lang="ru-RU" sz="1100" dirty="0">
                          <a:effectLst/>
                        </a:rPr>
                        <a:t>контроль потребления ресурсов и использование экологически чистого сырья позволит повысить эффективность процесса очистки, экономно использовать ресурсы и снизить экологические платежи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 smtClean="0">
                          <a:effectLst/>
                        </a:rPr>
                        <a:t>Производство сырьевого</a:t>
                      </a:r>
                      <a:r>
                        <a:rPr lang="ru-RU" sz="2400" baseline="0" dirty="0" smtClean="0">
                          <a:effectLst/>
                        </a:rPr>
                        <a:t> материала</a:t>
                      </a:r>
                      <a:r>
                        <a:rPr lang="ru-RU" sz="2400" dirty="0" smtClean="0">
                          <a:effectLst/>
                        </a:rPr>
                        <a:t> из отходов</a:t>
                      </a:r>
                      <a:r>
                        <a:rPr lang="ru-RU" sz="2400" baseline="0" dirty="0" smtClean="0">
                          <a:effectLst/>
                        </a:rPr>
                        <a:t> ПАО «ММК»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0" marR="5036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</a:rPr>
                        <a:t>Модернизация </a:t>
                      </a:r>
                      <a:r>
                        <a:rPr lang="ru-RU" sz="1800" dirty="0">
                          <a:effectLst/>
                        </a:rPr>
                        <a:t>устаревшего и изношенного оборудования, реконструкция/ремонт зданий и сооружений позволит увеличить объем продукции, осваивать новые виды продукции, вследствие чего увеличится доля рынка и реализация продукции новым потребителям</a:t>
                      </a:r>
                      <a:r>
                        <a:rPr lang="ru-RU" sz="1800" dirty="0" smtClean="0">
                          <a:effectLst/>
                        </a:rPr>
                        <a:t>;</a:t>
                      </a:r>
                      <a:endParaRPr lang="ru-RU" sz="11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 smtClean="0">
                          <a:effectLst/>
                        </a:rPr>
                        <a:t>Ускорение </a:t>
                      </a:r>
                      <a:r>
                        <a:rPr lang="ru-RU" sz="1100" dirty="0">
                          <a:effectLst/>
                        </a:rPr>
                        <a:t>процедуры выбора подрядных организаций на модернизацию оборудования и природоохранные объекты, ремонты оборудования, реконструкции/ремонты зданий и сооружений позволит использовать научно-технический прогресс для дальнейшего развития;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Применение современных технологий по производству цементной продукции позволит увеличить объем продукции, осваивать новые виды продукции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Использование собственного транспорта для доставки готовой продукции (</a:t>
                      </a:r>
                      <a:r>
                        <a:rPr lang="ru-RU" sz="1100" dirty="0" smtClean="0">
                          <a:effectLst/>
                        </a:rPr>
                        <a:t>автотранспорт, </a:t>
                      </a:r>
                      <a:r>
                        <a:rPr lang="ru-RU" sz="1100" dirty="0">
                          <a:effectLst/>
                        </a:rPr>
                        <a:t>создание собственной сырьевой базы позволит выйти на новые рынки сбыта продукции, увеличить долю рынка, реализовывать продукцию новым потребителям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0" marR="5036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57482"/>
          <a:stretch/>
        </p:blipFill>
        <p:spPr>
          <a:xfrm>
            <a:off x="-14515" y="-14515"/>
            <a:ext cx="5239657" cy="13552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75026" y="6336982"/>
            <a:ext cx="9316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снижения </a:t>
            </a:r>
            <a:r>
              <a:rPr lang="ru-RU" sz="2100" b="1" dirty="0" smtClean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себестоимости при производстве цемента в </a:t>
            </a:r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«МЦОЗ</a:t>
            </a:r>
            <a:endParaRPr lang="ru-RU" sz="2100" dirty="0">
              <a:solidFill>
                <a:srgbClr val="F1F3F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302" y="120134"/>
            <a:ext cx="6230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3D414D"/>
                </a:solidFill>
              </a:rPr>
              <a:t>SW</a:t>
            </a:r>
            <a:r>
              <a:rPr lang="ru-RU" sz="2800" b="1" dirty="0" smtClean="0">
                <a:solidFill>
                  <a:srgbClr val="3D414D"/>
                </a:solidFill>
              </a:rPr>
              <a:t> </a:t>
            </a:r>
            <a:r>
              <a:rPr lang="en-US" sz="2800" b="1" dirty="0" smtClean="0">
                <a:solidFill>
                  <a:srgbClr val="3D414D"/>
                </a:solidFill>
              </a:rPr>
              <a:t>O</a:t>
            </a:r>
            <a:r>
              <a:rPr lang="ru-RU" sz="2800" b="1" dirty="0" smtClean="0">
                <a:solidFill>
                  <a:srgbClr val="3D414D"/>
                </a:solidFill>
              </a:rPr>
              <a:t> </a:t>
            </a:r>
            <a:r>
              <a:rPr lang="en-US" sz="2800" b="1" dirty="0" smtClean="0">
                <a:solidFill>
                  <a:srgbClr val="3D414D"/>
                </a:solidFill>
              </a:rPr>
              <a:t>T</a:t>
            </a:r>
            <a:r>
              <a:rPr lang="ru-RU" sz="2800" b="1" dirty="0" smtClean="0">
                <a:solidFill>
                  <a:srgbClr val="3D414D"/>
                </a:solidFill>
              </a:rPr>
              <a:t> </a:t>
            </a:r>
            <a:r>
              <a:rPr lang="en-US" sz="2800" b="1" dirty="0" smtClean="0">
                <a:solidFill>
                  <a:srgbClr val="3D414D"/>
                </a:solidFill>
              </a:rPr>
              <a:t>–</a:t>
            </a:r>
            <a:r>
              <a:rPr lang="ru-RU" sz="2800" b="1" dirty="0" smtClean="0">
                <a:solidFill>
                  <a:srgbClr val="3D414D"/>
                </a:solidFill>
              </a:rPr>
              <a:t> А Н А Л И З   ( Ф Р А Г М Е Н Т )</a:t>
            </a:r>
            <a:endParaRPr lang="ru-RU" sz="2800" dirty="0">
              <a:solidFill>
                <a:srgbClr val="3D414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198" y="4985054"/>
            <a:ext cx="4968552" cy="108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469" y="1628800"/>
            <a:ext cx="4986766" cy="2232248"/>
          </a:xfrm>
          <a:prstGeom prst="rect">
            <a:avLst/>
          </a:prstGeom>
        </p:spPr>
      </p:pic>
      <p:sp>
        <p:nvSpPr>
          <p:cNvPr id="10" name="Номер слайда 1"/>
          <p:cNvSpPr txBox="1">
            <a:spLocks/>
          </p:cNvSpPr>
          <p:nvPr/>
        </p:nvSpPr>
        <p:spPr>
          <a:xfrm>
            <a:off x="0" y="6336983"/>
            <a:ext cx="767408" cy="521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76BD553-4B74-468E-8186-E62A38D48CD5}" type="slidenum">
              <a:rPr lang="ru-RU" sz="1400" b="1" smtClean="0">
                <a:solidFill>
                  <a:schemeClr val="tx1"/>
                </a:solidFill>
              </a:rPr>
              <a:pPr algn="ctr"/>
              <a:t>8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171809"/>
              </p:ext>
            </p:extLst>
          </p:nvPr>
        </p:nvGraphicFramePr>
        <p:xfrm>
          <a:off x="7968208" y="120134"/>
          <a:ext cx="4131167" cy="48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orelDRAW" r:id="rId6" imgW="6443501" imgH="754581" progId="CorelDraw.Graphic.17">
                  <p:embed/>
                </p:oleObj>
              </mc:Choice>
              <mc:Fallback>
                <p:oleObj name="CorelDRAW" r:id="rId6" imgW="6443501" imgH="754581" progId="CorelDraw.Graphic.17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68208" y="120134"/>
                        <a:ext cx="4131167" cy="483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3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2" y="4981575"/>
            <a:ext cx="11920698" cy="1876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t="57482"/>
          <a:stretch/>
        </p:blipFill>
        <p:spPr>
          <a:xfrm>
            <a:off x="-14515" y="-14515"/>
            <a:ext cx="5239657" cy="17442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75026" y="6336982"/>
            <a:ext cx="9316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снижения </a:t>
            </a:r>
            <a:r>
              <a:rPr lang="ru-RU" sz="2100" b="1" dirty="0" smtClean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себестоимости при производстве цемента в </a:t>
            </a:r>
            <a:r>
              <a:rPr lang="ru-RU" sz="2100" b="1" dirty="0">
                <a:solidFill>
                  <a:srgbClr val="F1F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«МЦОЗ</a:t>
            </a:r>
            <a:endParaRPr lang="ru-RU" sz="2100" dirty="0">
              <a:solidFill>
                <a:srgbClr val="F1F3F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302" y="120134"/>
            <a:ext cx="10784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D414D"/>
                </a:solidFill>
              </a:rPr>
              <a:t>ВЫБОР СТРАТЕГИЧЕСКИХ НАПРАВЛЕНИЙ (МАТРИЦА И.АНСОФФА)</a:t>
            </a:r>
            <a:endParaRPr lang="ru-RU" sz="2800" dirty="0">
              <a:solidFill>
                <a:srgbClr val="3D414D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92206"/>
              </p:ext>
            </p:extLst>
          </p:nvPr>
        </p:nvGraphicFramePr>
        <p:xfrm>
          <a:off x="2373844" y="1253095"/>
          <a:ext cx="7715613" cy="440618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71871">
                  <a:extLst>
                    <a:ext uri="{9D8B030D-6E8A-4147-A177-3AD203B41FA5}">
                      <a16:colId xmlns:a16="http://schemas.microsoft.com/office/drawing/2014/main" val="3673472163"/>
                    </a:ext>
                  </a:extLst>
                </a:gridCol>
                <a:gridCol w="2571871">
                  <a:extLst>
                    <a:ext uri="{9D8B030D-6E8A-4147-A177-3AD203B41FA5}">
                      <a16:colId xmlns:a16="http://schemas.microsoft.com/office/drawing/2014/main" val="3087797959"/>
                    </a:ext>
                  </a:extLst>
                </a:gridCol>
                <a:gridCol w="2571871">
                  <a:extLst>
                    <a:ext uri="{9D8B030D-6E8A-4147-A177-3AD203B41FA5}">
                      <a16:colId xmlns:a16="http://schemas.microsoft.com/office/drawing/2014/main" val="3889561044"/>
                    </a:ext>
                  </a:extLst>
                </a:gridCol>
              </a:tblGrid>
              <a:tr h="720080">
                <a:tc rowSpan="2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Товар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1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1884378"/>
                  </a:ext>
                </a:extLst>
              </a:tr>
              <a:tr h="936104"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Старый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1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Новый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1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806578"/>
                  </a:ext>
                </a:extLst>
              </a:tr>
              <a:tr h="142958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Старый рынок</a:t>
                      </a:r>
                      <a:endParaRPr lang="ru-RU" sz="24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Усиление позиций на рынке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33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Развитие</a:t>
                      </a:r>
                      <a:r>
                        <a:rPr lang="ru-RU" sz="2400" baseline="0" dirty="0" smtClean="0"/>
                        <a:t> товара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33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503752"/>
                  </a:ext>
                </a:extLst>
              </a:tr>
              <a:tr h="132041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Новый рынок</a:t>
                      </a:r>
                      <a:endParaRPr lang="ru-RU" sz="24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Развитие</a:t>
                      </a:r>
                      <a:r>
                        <a:rPr lang="ru-RU" sz="2400" baseline="0" dirty="0" smtClean="0"/>
                        <a:t> рынка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Диверсификация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115138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>
          <a:xfrm>
            <a:off x="0" y="6336983"/>
            <a:ext cx="767408" cy="521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76BD553-4B74-468E-8186-E62A38D48CD5}" type="slidenum">
              <a:rPr lang="ru-RU" sz="1400" b="1" smtClean="0">
                <a:solidFill>
                  <a:schemeClr val="tx1"/>
                </a:solidFill>
              </a:rPr>
              <a:pPr algn="ctr"/>
              <a:t>9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D553-4B74-468E-8186-E62A38D48CD5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80091"/>
              </p:ext>
            </p:extLst>
          </p:nvPr>
        </p:nvGraphicFramePr>
        <p:xfrm>
          <a:off x="11424592" y="213076"/>
          <a:ext cx="674783" cy="39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orelDRAW" r:id="rId5" imgW="1058603" imgH="613399" progId="CorelDraw.Graphic.17">
                  <p:embed/>
                </p:oleObj>
              </mc:Choice>
              <mc:Fallback>
                <p:oleObj name="CorelDRAW" r:id="rId5" imgW="1058603" imgH="613399" progId="CorelDraw.Graphic.17">
                  <p:embed/>
                  <p:pic>
                    <p:nvPicPr>
                      <p:cNvPr id="28" name="Объект 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24592" y="213076"/>
                        <a:ext cx="674783" cy="390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6606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1818</Words>
  <Application>Microsoft Office PowerPoint</Application>
  <PresentationFormat>Широкоэкранный</PresentationFormat>
  <Paragraphs>335</Paragraphs>
  <Slides>19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Verdana</vt:lpstr>
      <vt:lpstr>Тема Office</vt:lpstr>
      <vt:lpstr>Диаграмма</vt:lpstr>
      <vt:lpstr>CorelDRAW X7 Graphic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проекта (диаграмма Ганта)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Маковчук Игорь Васильевич</dc:creator>
  <cp:lastModifiedBy>Кулаков Валерий Викторович</cp:lastModifiedBy>
  <cp:revision>154</cp:revision>
  <cp:lastPrinted>2022-05-26T06:54:30Z</cp:lastPrinted>
  <dcterms:created xsi:type="dcterms:W3CDTF">2014-11-10T08:05:32Z</dcterms:created>
  <dcterms:modified xsi:type="dcterms:W3CDTF">2022-06-08T06:42:30Z</dcterms:modified>
</cp:coreProperties>
</file>