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7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0" r:id="rId19"/>
    <p:sldId id="282" r:id="rId20"/>
    <p:sldId id="273" r:id="rId21"/>
    <p:sldId id="275" r:id="rId22"/>
    <p:sldId id="274" r:id="rId23"/>
    <p:sldId id="276" r:id="rId24"/>
    <p:sldId id="277" r:id="rId25"/>
    <p:sldId id="278" r:id="rId26"/>
    <p:sldId id="279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407" autoAdjust="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devosyanei\Desktop\&#1044;&#1080;&#1072;&#1075;&#1088;&#1072;&#1084;&#1084;&#1072;%20&#1074;%20Microsoft%20Word1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devosyanei\Desktop\&#1044;&#1080;&#1072;&#1075;&#1088;&#1072;&#1084;&#1084;&#1072;%20&#1074;%20Microsoft%20Word1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50;\Downloads\BCG%20(1)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76;&#1087;\&#1085;&#1086;&#1074;&#1099;&#1077;&#1056;&#1072;&#1089;&#1095;&#1077;&#1090;%20&#1076;&#1083;&#1103;%20&#1076;&#1080;&#1087;&#1083;&#1086;&#1084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9"/>
                <c:pt idx="0">
                  <c:v>Развитие медицинского туризма </c:v>
                </c:pt>
                <c:pt idx="1">
                  <c:v>Снижение качества образования медицинского персонала.</c:v>
                </c:pt>
                <c:pt idx="2">
                  <c:v> Возрастает уровень инноваций, развитие техники и технологий оказания услуг в реабилитации, профилактике и лечении пациентов.</c:v>
                </c:pt>
                <c:pt idx="3">
                  <c:v>Разработка и внедрение новых медицинских препаратов и изделий медицинского назначения.</c:v>
                </c:pt>
                <c:pt idx="4">
                  <c:v>Увеличение уровня инфляции.</c:v>
                </c:pt>
                <c:pt idx="5">
                  <c:v>Развитие государственно-частного партнерства.</c:v>
                </c:pt>
                <c:pt idx="6">
                  <c:v>Отсутствие финансирования проектов по улучшению качества жизни населения.</c:v>
                </c:pt>
                <c:pt idx="7">
                  <c:v>Обострение политической ситуации со странами. </c:v>
                </c:pt>
                <c:pt idx="8">
                  <c:v>Развитие промышленности, производства электроэнергии </c:v>
                </c:pt>
              </c:strCache>
              <c:extLst xmlns:c16r2="http://schemas.microsoft.com/office/drawing/2015/06/chart"/>
            </c:strRef>
          </c:cat>
          <c:val>
            <c:numRef>
              <c:f>Лист1!$B$2:$B$15</c:f>
              <c:numCache>
                <c:formatCode>0.00</c:formatCode>
                <c:ptCount val="9"/>
                <c:pt idx="0">
                  <c:v>0.42</c:v>
                </c:pt>
                <c:pt idx="1">
                  <c:v>-0.17</c:v>
                </c:pt>
                <c:pt idx="2">
                  <c:v>7.0000000000000007E-2</c:v>
                </c:pt>
                <c:pt idx="3">
                  <c:v>0.12</c:v>
                </c:pt>
                <c:pt idx="4">
                  <c:v>-0.14000000000000001</c:v>
                </c:pt>
                <c:pt idx="5">
                  <c:v>0.34</c:v>
                </c:pt>
                <c:pt idx="6">
                  <c:v>0.2</c:v>
                </c:pt>
                <c:pt idx="7">
                  <c:v>-0.3</c:v>
                </c:pt>
                <c:pt idx="8">
                  <c:v>-0.11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615-49C1-91F0-B9179169F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0305936"/>
        <c:axId val="1840306480"/>
      </c:lineChart>
      <c:catAx>
        <c:axId val="184030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0306480"/>
        <c:crosses val="autoZero"/>
        <c:auto val="1"/>
        <c:lblAlgn val="ctr"/>
        <c:lblOffset val="100"/>
        <c:tickLblSkip val="1"/>
        <c:noMultiLvlLbl val="0"/>
      </c:catAx>
      <c:valAx>
        <c:axId val="1840306480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0305936"/>
        <c:crossesAt val="1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9"/>
                <c:pt idx="0">
                  <c:v>Развитие медицинского туризма </c:v>
                </c:pt>
                <c:pt idx="1">
                  <c:v>Снижение качества образования медицинского персонала.</c:v>
                </c:pt>
                <c:pt idx="2">
                  <c:v> Возрастает уровень инноваций, развитие техники и технологий оказания услуг в реабилитации, профилактике и лечении пациентов.</c:v>
                </c:pt>
                <c:pt idx="3">
                  <c:v>Разработка и внедрение новых медицинских препаратов и изделий медицинского назначения.</c:v>
                </c:pt>
                <c:pt idx="4">
                  <c:v>Увеличение уровня инфляции.</c:v>
                </c:pt>
                <c:pt idx="5">
                  <c:v>Развитие государственно-частного партнерства.</c:v>
                </c:pt>
                <c:pt idx="6">
                  <c:v>Отсутствие финансирования проектов по улучшению качества жизни населения.</c:v>
                </c:pt>
                <c:pt idx="7">
                  <c:v>Обострение политической ситуации со странами. </c:v>
                </c:pt>
                <c:pt idx="8">
                  <c:v>Развитие промышленности, производства электроэнергии </c:v>
                </c:pt>
              </c:strCache>
              <c:extLst xmlns:c16r2="http://schemas.microsoft.com/office/drawing/2015/06/chart"/>
            </c:strRef>
          </c:cat>
          <c:val>
            <c:numRef>
              <c:f>Лист1!$B$2:$B$15</c:f>
              <c:numCache>
                <c:formatCode>0.00</c:formatCode>
                <c:ptCount val="9"/>
                <c:pt idx="0">
                  <c:v>0.42</c:v>
                </c:pt>
                <c:pt idx="1">
                  <c:v>-0.17</c:v>
                </c:pt>
                <c:pt idx="2">
                  <c:v>7.0000000000000007E-2</c:v>
                </c:pt>
                <c:pt idx="3">
                  <c:v>0.12</c:v>
                </c:pt>
                <c:pt idx="4">
                  <c:v>-0.14000000000000001</c:v>
                </c:pt>
                <c:pt idx="5">
                  <c:v>0.34</c:v>
                </c:pt>
                <c:pt idx="6">
                  <c:v>0.2</c:v>
                </c:pt>
                <c:pt idx="7">
                  <c:v>-0.3</c:v>
                </c:pt>
                <c:pt idx="8">
                  <c:v>-0.11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615-49C1-91F0-B9179169F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39986448"/>
        <c:axId val="1840309200"/>
      </c:lineChart>
      <c:catAx>
        <c:axId val="183998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0309200"/>
        <c:crosses val="autoZero"/>
        <c:auto val="1"/>
        <c:lblAlgn val="ctr"/>
        <c:lblOffset val="100"/>
        <c:tickLblSkip val="1"/>
        <c:noMultiLvlLbl val="0"/>
      </c:catAx>
      <c:valAx>
        <c:axId val="1840309200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39986448"/>
        <c:crossesAt val="1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/>
              <a:t>Матрица </a:t>
            </a:r>
            <a:r>
              <a:rPr lang="en-US"/>
              <a:t>BCG</a:t>
            </a:r>
          </a:p>
        </c:rich>
      </c:tx>
      <c:layout>
        <c:manualLayout>
          <c:xMode val="edge"/>
          <c:yMode val="edge"/>
          <c:x val="8.9955088340904016E-2"/>
          <c:y val="1.237623762376237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7478367762599328E-2"/>
          <c:y val="3.1053773516275241E-2"/>
          <c:w val="0.75862124500829053"/>
          <c:h val="0.87627644646313396"/>
        </c:manualLayout>
      </c:layout>
      <c:bubbleChart>
        <c:varyColors val="0"/>
        <c:ser>
          <c:idx val="0"/>
          <c:order val="0"/>
          <c:tx>
            <c:strRef>
              <c:f>BCG!$A$6</c:f>
              <c:strCache>
                <c:ptCount val="1"/>
                <c:pt idx="0">
                  <c:v>Пластическая хирургия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xVal>
            <c:numRef>
              <c:f>BCG!$D$6</c:f>
              <c:numCache>
                <c:formatCode>0.00</c:formatCode>
                <c:ptCount val="1"/>
                <c:pt idx="0">
                  <c:v>3.29</c:v>
                </c:pt>
              </c:numCache>
            </c:numRef>
          </c:xVal>
          <c:yVal>
            <c:numRef>
              <c:f>BCG!$E$6</c:f>
              <c:numCache>
                <c:formatCode>0%</c:formatCode>
                <c:ptCount val="1"/>
                <c:pt idx="0">
                  <c:v>0.08</c:v>
                </c:pt>
              </c:numCache>
            </c:numRef>
          </c:yVal>
          <c:bubbleSize>
            <c:numRef>
              <c:f>BCG!$B$6</c:f>
              <c:numCache>
                <c:formatCode>0.00</c:formatCode>
                <c:ptCount val="1"/>
                <c:pt idx="0">
                  <c:v>15800000</c:v>
                </c:pt>
              </c:numCache>
            </c:numRef>
          </c:bubbleSize>
          <c:bubble3D val="1"/>
          <c:extLst xmlns:c16r2="http://schemas.microsoft.com/office/drawing/2015/06/chart">
            <c:ext xmlns:c16="http://schemas.microsoft.com/office/drawing/2014/chart" uri="{C3380CC4-5D6E-409C-BE32-E72D297353CC}">
              <c16:uniqueId val="{00000000-0501-4956-AA2E-CDFBEE675D01}"/>
            </c:ext>
          </c:extLst>
        </c:ser>
        <c:ser>
          <c:idx val="1"/>
          <c:order val="1"/>
          <c:tx>
            <c:strRef>
              <c:f>BCG!$A$7</c:f>
              <c:strCache>
                <c:ptCount val="1"/>
                <c:pt idx="0">
                  <c:v>Гинекология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xVal>
            <c:numRef>
              <c:f>BCG!$D$7</c:f>
              <c:numCache>
                <c:formatCode>0.00</c:formatCode>
                <c:ptCount val="1"/>
                <c:pt idx="0">
                  <c:v>1</c:v>
                </c:pt>
              </c:numCache>
            </c:numRef>
          </c:xVal>
          <c:yVal>
            <c:numRef>
              <c:f>BCG!$E$7</c:f>
              <c:numCache>
                <c:formatCode>0%</c:formatCode>
                <c:ptCount val="1"/>
                <c:pt idx="0">
                  <c:v>0.08</c:v>
                </c:pt>
              </c:numCache>
            </c:numRef>
          </c:yVal>
          <c:bubbleSize>
            <c:numRef>
              <c:f>BCG!$B$7</c:f>
              <c:numCache>
                <c:formatCode>0.00</c:formatCode>
                <c:ptCount val="1"/>
                <c:pt idx="0">
                  <c:v>4800000</c:v>
                </c:pt>
              </c:numCache>
            </c:numRef>
          </c:bubbleSize>
          <c:bubble3D val="1"/>
          <c:extLst xmlns:c16r2="http://schemas.microsoft.com/office/drawing/2015/06/chart">
            <c:ext xmlns:c16="http://schemas.microsoft.com/office/drawing/2014/chart" uri="{C3380CC4-5D6E-409C-BE32-E72D297353CC}">
              <c16:uniqueId val="{00000001-0501-4956-AA2E-CDFBEE675D01}"/>
            </c:ext>
          </c:extLst>
        </c:ser>
        <c:ser>
          <c:idx val="2"/>
          <c:order val="2"/>
          <c:tx>
            <c:strRef>
              <c:f>BCG!$A$8</c:f>
              <c:strCache>
                <c:ptCount val="1"/>
                <c:pt idx="0">
                  <c:v>ЛОР хирургия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xVal>
            <c:numRef>
              <c:f>BCG!$D$8</c:f>
              <c:numCache>
                <c:formatCode>0.00</c:formatCode>
                <c:ptCount val="1"/>
                <c:pt idx="0">
                  <c:v>0.56999999999999995</c:v>
                </c:pt>
              </c:numCache>
            </c:numRef>
          </c:xVal>
          <c:yVal>
            <c:numRef>
              <c:f>BCG!$E$8</c:f>
              <c:numCache>
                <c:formatCode>0%</c:formatCode>
                <c:ptCount val="1"/>
                <c:pt idx="0">
                  <c:v>0.08</c:v>
                </c:pt>
              </c:numCache>
            </c:numRef>
          </c:yVal>
          <c:bubbleSize>
            <c:numRef>
              <c:f>BCG!$B$8</c:f>
              <c:numCache>
                <c:formatCode>0.00</c:formatCode>
                <c:ptCount val="1"/>
                <c:pt idx="0">
                  <c:v>2770000</c:v>
                </c:pt>
              </c:numCache>
            </c:numRef>
          </c:bubbleSize>
          <c:bubble3D val="1"/>
          <c:extLst xmlns:c16r2="http://schemas.microsoft.com/office/drawing/2015/06/chart">
            <c:ext xmlns:c16="http://schemas.microsoft.com/office/drawing/2014/chart" uri="{C3380CC4-5D6E-409C-BE32-E72D297353CC}">
              <c16:uniqueId val="{00000002-0501-4956-AA2E-CDFBEE675D01}"/>
            </c:ext>
          </c:extLst>
        </c:ser>
        <c:ser>
          <c:idx val="3"/>
          <c:order val="3"/>
          <c:tx>
            <c:strRef>
              <c:f>BCG!$A$9</c:f>
              <c:strCache>
                <c:ptCount val="1"/>
                <c:pt idx="0">
                  <c:v>Урология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xVal>
            <c:numRef>
              <c:f>BCG!$D$9</c:f>
              <c:numCache>
                <c:formatCode>0.00</c:formatCode>
                <c:ptCount val="1"/>
                <c:pt idx="0">
                  <c:v>0.41</c:v>
                </c:pt>
              </c:numCache>
            </c:numRef>
          </c:xVal>
          <c:yVal>
            <c:numRef>
              <c:f>BCG!$E$9</c:f>
              <c:numCache>
                <c:formatCode>0%</c:formatCode>
                <c:ptCount val="1"/>
                <c:pt idx="0">
                  <c:v>0.08</c:v>
                </c:pt>
              </c:numCache>
            </c:numRef>
          </c:yVal>
          <c:bubbleSize>
            <c:numRef>
              <c:f>BCG!$B$9</c:f>
              <c:numCache>
                <c:formatCode>0.00</c:formatCode>
                <c:ptCount val="1"/>
                <c:pt idx="0">
                  <c:v>2000000</c:v>
                </c:pt>
              </c:numCache>
            </c:numRef>
          </c:bubbleSize>
          <c:bubble3D val="1"/>
          <c:extLst xmlns:c16r2="http://schemas.microsoft.com/office/drawing/2015/06/chart">
            <c:ext xmlns:c16="http://schemas.microsoft.com/office/drawing/2014/chart" uri="{C3380CC4-5D6E-409C-BE32-E72D297353CC}">
              <c16:uniqueId val="{00000003-0501-4956-AA2E-CDFBEE675D01}"/>
            </c:ext>
          </c:extLst>
        </c:ser>
        <c:ser>
          <c:idx val="4"/>
          <c:order val="4"/>
          <c:tx>
            <c:strRef>
              <c:f>BCG!$A$10</c:f>
              <c:strCache>
                <c:ptCount val="1"/>
                <c:pt idx="0">
                  <c:v>Маммология</c:v>
                </c:pt>
              </c:strCache>
            </c:strRef>
          </c:tx>
          <c:spPr>
            <a:solidFill>
              <a:srgbClr val="6600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xVal>
            <c:numRef>
              <c:f>BCG!$D$10</c:f>
              <c:numCache>
                <c:formatCode>0.00</c:formatCode>
                <c:ptCount val="1"/>
                <c:pt idx="0">
                  <c:v>0.11</c:v>
                </c:pt>
              </c:numCache>
            </c:numRef>
          </c:xVal>
          <c:yVal>
            <c:numRef>
              <c:f>BCG!$E$10</c:f>
              <c:numCache>
                <c:formatCode>0%</c:formatCode>
                <c:ptCount val="1"/>
                <c:pt idx="0">
                  <c:v>0.08</c:v>
                </c:pt>
              </c:numCache>
            </c:numRef>
          </c:yVal>
          <c:bubbleSize>
            <c:numRef>
              <c:f>BCG!$B$10</c:f>
              <c:numCache>
                <c:formatCode>0.00</c:formatCode>
                <c:ptCount val="1"/>
                <c:pt idx="0">
                  <c:v>550000</c:v>
                </c:pt>
              </c:numCache>
            </c:numRef>
          </c:bubbleSize>
          <c:bubble3D val="1"/>
          <c:extLst xmlns:c16r2="http://schemas.microsoft.com/office/drawing/2015/06/chart">
            <c:ext xmlns:c16="http://schemas.microsoft.com/office/drawing/2014/chart" uri="{C3380CC4-5D6E-409C-BE32-E72D297353CC}">
              <c16:uniqueId val="{00000004-0501-4956-AA2E-CDFBEE675D01}"/>
            </c:ext>
          </c:extLst>
        </c:ser>
        <c:ser>
          <c:idx val="5"/>
          <c:order val="5"/>
          <c:tx>
            <c:strRef>
              <c:f>BCG!$A$11</c:f>
              <c:strCache>
                <c:ptCount val="1"/>
                <c:pt idx="0">
                  <c:v>Хирургия щитовидной железы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xVal>
            <c:numRef>
              <c:f>BCG!$D$11</c:f>
              <c:numCache>
                <c:formatCode>0.00</c:formatCode>
                <c:ptCount val="1"/>
                <c:pt idx="0">
                  <c:v>0.52</c:v>
                </c:pt>
              </c:numCache>
            </c:numRef>
          </c:xVal>
          <c:yVal>
            <c:numRef>
              <c:f>BCG!$E$11</c:f>
              <c:numCache>
                <c:formatCode>0%</c:formatCode>
                <c:ptCount val="1"/>
                <c:pt idx="0">
                  <c:v>0</c:v>
                </c:pt>
              </c:numCache>
            </c:numRef>
          </c:yVal>
          <c:bubbleSize>
            <c:numRef>
              <c:f>BCG!$B$11</c:f>
              <c:numCache>
                <c:formatCode>0.00</c:formatCode>
                <c:ptCount val="1"/>
                <c:pt idx="0">
                  <c:v>2500000</c:v>
                </c:pt>
              </c:numCache>
            </c:numRef>
          </c:bubbleSize>
          <c:bubble3D val="1"/>
          <c:extLst xmlns:c16r2="http://schemas.microsoft.com/office/drawing/2015/06/chart">
            <c:ext xmlns:c16="http://schemas.microsoft.com/office/drawing/2014/chart" uri="{C3380CC4-5D6E-409C-BE32-E72D297353CC}">
              <c16:uniqueId val="{00000005-0501-4956-AA2E-CDFBEE675D01}"/>
            </c:ext>
          </c:extLst>
        </c:ser>
        <c:ser>
          <c:idx val="6"/>
          <c:order val="6"/>
          <c:tx>
            <c:strRef>
              <c:f>BCG!$A$12</c:f>
              <c:strCache>
                <c:ptCount val="1"/>
                <c:pt idx="0">
                  <c:v>Продукт 7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xVal>
            <c:numRef>
              <c:f>BCG!$D$12</c:f>
            </c:numRef>
          </c:xVal>
          <c:yVal>
            <c:numRef>
              <c:f>BCG!$E$12</c:f>
            </c:numRef>
          </c:yVal>
          <c:bubbleSize>
            <c:numRef>
              <c:f>BCG!$B$12</c:f>
            </c:numRef>
          </c:bubbleSize>
          <c:bubble3D val="1"/>
          <c:extLst xmlns:c16r2="http://schemas.microsoft.com/office/drawing/2015/06/chart">
            <c:ext xmlns:c16="http://schemas.microsoft.com/office/drawing/2014/chart" uri="{C3380CC4-5D6E-409C-BE32-E72D297353CC}">
              <c16:uniqueId val="{00000006-0501-4956-AA2E-CDFBEE675D01}"/>
            </c:ext>
          </c:extLst>
        </c:ser>
        <c:ser>
          <c:idx val="7"/>
          <c:order val="7"/>
          <c:tx>
            <c:strRef>
              <c:f>BCG!$A$13</c:f>
              <c:strCache>
                <c:ptCount val="1"/>
                <c:pt idx="0">
                  <c:v>Продукт 8</c:v>
                </c:pt>
              </c:strCache>
            </c:strRef>
          </c:tx>
          <c:spPr>
            <a:solidFill>
              <a:srgbClr val="CC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xVal>
            <c:numRef>
              <c:f>BCG!$D$13</c:f>
            </c:numRef>
          </c:xVal>
          <c:yVal>
            <c:numRef>
              <c:f>BCG!$E$13</c:f>
            </c:numRef>
          </c:yVal>
          <c:bubbleSize>
            <c:numRef>
              <c:f>BCG!$B$13</c:f>
            </c:numRef>
          </c:bubbleSize>
          <c:bubble3D val="1"/>
          <c:extLst xmlns:c16r2="http://schemas.microsoft.com/office/drawing/2015/06/chart">
            <c:ext xmlns:c16="http://schemas.microsoft.com/office/drawing/2014/chart" uri="{C3380CC4-5D6E-409C-BE32-E72D297353CC}">
              <c16:uniqueId val="{00000007-0501-4956-AA2E-CDFBEE675D01}"/>
            </c:ext>
          </c:extLst>
        </c:ser>
        <c:ser>
          <c:idx val="8"/>
          <c:order val="8"/>
          <c:tx>
            <c:strRef>
              <c:f>BCG!$A$14</c:f>
              <c:strCache>
                <c:ptCount val="1"/>
                <c:pt idx="0">
                  <c:v>Продукт 9</c:v>
                </c:pt>
              </c:strCache>
            </c:strRef>
          </c:tx>
          <c:invertIfNegative val="0"/>
          <c:xVal>
            <c:numRef>
              <c:f>BCG!$D$14</c:f>
            </c:numRef>
          </c:xVal>
          <c:yVal>
            <c:numRef>
              <c:f>BCG!$E$14</c:f>
            </c:numRef>
          </c:yVal>
          <c:bubbleSize>
            <c:numRef>
              <c:f>BCG!$B$14</c:f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8-0501-4956-AA2E-CDFBEE675D01}"/>
            </c:ext>
          </c:extLst>
        </c:ser>
        <c:ser>
          <c:idx val="9"/>
          <c:order val="9"/>
          <c:tx>
            <c:strRef>
              <c:f>BCG!$A$15</c:f>
              <c:strCache>
                <c:ptCount val="1"/>
                <c:pt idx="0">
                  <c:v>Продукт 10</c:v>
                </c:pt>
              </c:strCache>
            </c:strRef>
          </c:tx>
          <c:invertIfNegative val="0"/>
          <c:xVal>
            <c:numRef>
              <c:f>BCG!$D$15</c:f>
            </c:numRef>
          </c:xVal>
          <c:yVal>
            <c:numRef>
              <c:f>BCG!$E$15</c:f>
            </c:numRef>
          </c:yVal>
          <c:bubbleSize>
            <c:numRef>
              <c:f>BCG!$B$15</c:f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9-0501-4956-AA2E-CDFBEE675D01}"/>
            </c:ext>
          </c:extLst>
        </c:ser>
        <c:ser>
          <c:idx val="10"/>
          <c:order val="10"/>
          <c:tx>
            <c:strRef>
              <c:f>BCG!$A$16</c:f>
              <c:strCache>
                <c:ptCount val="1"/>
                <c:pt idx="0">
                  <c:v>Продукт 11</c:v>
                </c:pt>
              </c:strCache>
            </c:strRef>
          </c:tx>
          <c:invertIfNegative val="0"/>
          <c:xVal>
            <c:numRef>
              <c:f>BCG!$D$16</c:f>
            </c:numRef>
          </c:xVal>
          <c:yVal>
            <c:numRef>
              <c:f>BCG!$E$16</c:f>
            </c:numRef>
          </c:yVal>
          <c:bubbleSize>
            <c:numRef>
              <c:f>BCG!$B$16</c:f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A-0501-4956-AA2E-CDFBEE675D01}"/>
            </c:ext>
          </c:extLst>
        </c:ser>
        <c:ser>
          <c:idx val="11"/>
          <c:order val="11"/>
          <c:tx>
            <c:strRef>
              <c:f>BCG!$A$17</c:f>
              <c:strCache>
                <c:ptCount val="1"/>
                <c:pt idx="0">
                  <c:v>Продукт 12</c:v>
                </c:pt>
              </c:strCache>
            </c:strRef>
          </c:tx>
          <c:invertIfNegative val="0"/>
          <c:xVal>
            <c:numRef>
              <c:f>BCG!$D$17</c:f>
            </c:numRef>
          </c:xVal>
          <c:yVal>
            <c:numRef>
              <c:f>BCG!$E$17</c:f>
            </c:numRef>
          </c:yVal>
          <c:bubbleSize>
            <c:numRef>
              <c:f>BCG!$B$17</c:f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B-0501-4956-AA2E-CDFBEE675D01}"/>
            </c:ext>
          </c:extLst>
        </c:ser>
        <c:ser>
          <c:idx val="12"/>
          <c:order val="12"/>
          <c:tx>
            <c:strRef>
              <c:f>BCG!$A$18</c:f>
              <c:strCache>
                <c:ptCount val="1"/>
                <c:pt idx="0">
                  <c:v>Продукт 13</c:v>
                </c:pt>
              </c:strCache>
            </c:strRef>
          </c:tx>
          <c:invertIfNegative val="0"/>
          <c:xVal>
            <c:numRef>
              <c:f>BCG!$D$18</c:f>
            </c:numRef>
          </c:xVal>
          <c:yVal>
            <c:numRef>
              <c:f>BCG!$E$18</c:f>
            </c:numRef>
          </c:yVal>
          <c:bubbleSize>
            <c:numRef>
              <c:f>BCG!$B$18</c:f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C-0501-4956-AA2E-CDFBEE675D01}"/>
            </c:ext>
          </c:extLst>
        </c:ser>
        <c:ser>
          <c:idx val="13"/>
          <c:order val="13"/>
          <c:tx>
            <c:strRef>
              <c:f>BCG!$A$19</c:f>
              <c:strCache>
                <c:ptCount val="1"/>
                <c:pt idx="0">
                  <c:v>Продукт 14</c:v>
                </c:pt>
              </c:strCache>
            </c:strRef>
          </c:tx>
          <c:invertIfNegative val="0"/>
          <c:xVal>
            <c:numRef>
              <c:f>BCG!$D$19</c:f>
            </c:numRef>
          </c:xVal>
          <c:yVal>
            <c:numRef>
              <c:f>BCG!$E$19</c:f>
            </c:numRef>
          </c:yVal>
          <c:bubbleSize>
            <c:numRef>
              <c:f>BCG!$B$19</c:f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D-0501-4956-AA2E-CDFBEE675D01}"/>
            </c:ext>
          </c:extLst>
        </c:ser>
        <c:ser>
          <c:idx val="14"/>
          <c:order val="14"/>
          <c:tx>
            <c:strRef>
              <c:f>BCG!$A$20</c:f>
              <c:strCache>
                <c:ptCount val="1"/>
                <c:pt idx="0">
                  <c:v>Продукт 15</c:v>
                </c:pt>
              </c:strCache>
            </c:strRef>
          </c:tx>
          <c:invertIfNegative val="0"/>
          <c:xVal>
            <c:numRef>
              <c:f>BCG!$D$20</c:f>
            </c:numRef>
          </c:xVal>
          <c:yVal>
            <c:numRef>
              <c:f>BCG!$E$20</c:f>
            </c:numRef>
          </c:yVal>
          <c:bubbleSize>
            <c:numRef>
              <c:f>BCG!$B$20</c:f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E-0501-4956-AA2E-CDFBEE675D01}"/>
            </c:ext>
          </c:extLst>
        </c:ser>
        <c:ser>
          <c:idx val="15"/>
          <c:order val="15"/>
          <c:tx>
            <c:strRef>
              <c:f>BCG!$A$21</c:f>
              <c:strCache>
                <c:ptCount val="1"/>
                <c:pt idx="0">
                  <c:v>Продукт 16</c:v>
                </c:pt>
              </c:strCache>
            </c:strRef>
          </c:tx>
          <c:invertIfNegative val="0"/>
          <c:xVal>
            <c:numRef>
              <c:f>BCG!$D$21</c:f>
            </c:numRef>
          </c:xVal>
          <c:yVal>
            <c:numRef>
              <c:f>BCG!$E$21</c:f>
            </c:numRef>
          </c:yVal>
          <c:bubbleSize>
            <c:numRef>
              <c:f>BCG!$B$21</c:f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F-0501-4956-AA2E-CDFBEE675D01}"/>
            </c:ext>
          </c:extLst>
        </c:ser>
        <c:ser>
          <c:idx val="16"/>
          <c:order val="16"/>
          <c:tx>
            <c:strRef>
              <c:f>BCG!$A$22</c:f>
              <c:strCache>
                <c:ptCount val="1"/>
                <c:pt idx="0">
                  <c:v>Продукт 17</c:v>
                </c:pt>
              </c:strCache>
            </c:strRef>
          </c:tx>
          <c:invertIfNegative val="0"/>
          <c:xVal>
            <c:numRef>
              <c:f>BCG!$D$22</c:f>
            </c:numRef>
          </c:xVal>
          <c:yVal>
            <c:numRef>
              <c:f>BCG!$E$22</c:f>
            </c:numRef>
          </c:yVal>
          <c:bubbleSize>
            <c:numRef>
              <c:f>BCG!$B$22</c:f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10-0501-4956-AA2E-CDFBEE675D01}"/>
            </c:ext>
          </c:extLst>
        </c:ser>
        <c:ser>
          <c:idx val="17"/>
          <c:order val="17"/>
          <c:tx>
            <c:strRef>
              <c:f>BCG!$A$23</c:f>
              <c:strCache>
                <c:ptCount val="1"/>
                <c:pt idx="0">
                  <c:v>Продукт 18</c:v>
                </c:pt>
              </c:strCache>
            </c:strRef>
          </c:tx>
          <c:invertIfNegative val="0"/>
          <c:xVal>
            <c:numRef>
              <c:f>BCG!$D$23</c:f>
            </c:numRef>
          </c:xVal>
          <c:yVal>
            <c:numRef>
              <c:f>BCG!$E$23</c:f>
            </c:numRef>
          </c:yVal>
          <c:bubbleSize>
            <c:numRef>
              <c:f>BCG!$B$23</c:f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11-0501-4956-AA2E-CDFBEE675D01}"/>
            </c:ext>
          </c:extLst>
        </c:ser>
        <c:ser>
          <c:idx val="18"/>
          <c:order val="18"/>
          <c:tx>
            <c:strRef>
              <c:f>BCG!$A$24</c:f>
              <c:strCache>
                <c:ptCount val="1"/>
                <c:pt idx="0">
                  <c:v>Продукт 19</c:v>
                </c:pt>
              </c:strCache>
            </c:strRef>
          </c:tx>
          <c:invertIfNegative val="0"/>
          <c:xVal>
            <c:numRef>
              <c:f>BCG!$D$24</c:f>
            </c:numRef>
          </c:xVal>
          <c:yVal>
            <c:numRef>
              <c:f>BCG!$E$24</c:f>
            </c:numRef>
          </c:yVal>
          <c:bubbleSize>
            <c:numRef>
              <c:f>BCG!$B$24</c:f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12-0501-4956-AA2E-CDFBEE675D01}"/>
            </c:ext>
          </c:extLst>
        </c:ser>
        <c:ser>
          <c:idx val="19"/>
          <c:order val="19"/>
          <c:tx>
            <c:strRef>
              <c:f>BCG!$A$25</c:f>
              <c:strCache>
                <c:ptCount val="1"/>
                <c:pt idx="0">
                  <c:v>Продукт 20</c:v>
                </c:pt>
              </c:strCache>
            </c:strRef>
          </c:tx>
          <c:invertIfNegative val="0"/>
          <c:xVal>
            <c:numRef>
              <c:f>BCG!$D$25</c:f>
            </c:numRef>
          </c:xVal>
          <c:yVal>
            <c:numRef>
              <c:f>BCG!$E$25</c:f>
            </c:numRef>
          </c:yVal>
          <c:bubbleSize>
            <c:numRef>
              <c:f>BCG!$B$25</c:f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13-0501-4956-AA2E-CDFBEE675D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069443248"/>
        <c:axId val="2069443792"/>
      </c:bubbleChart>
      <c:valAx>
        <c:axId val="2069443248"/>
        <c:scaling>
          <c:logBase val="10"/>
          <c:orientation val="maxMin"/>
        </c:scaling>
        <c:delete val="0"/>
        <c:axPos val="b"/>
        <c:title>
          <c:tx>
            <c:rich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Относительная доля рынка</a:t>
                </a:r>
              </a:p>
            </c:rich>
          </c:tx>
          <c:layout>
            <c:manualLayout>
              <c:xMode val="edge"/>
              <c:yMode val="edge"/>
              <c:x val="0.34482783864013206"/>
              <c:y val="0.9356435643564357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069443792"/>
        <c:crossesAt val="0"/>
        <c:crossBetween val="midCat"/>
      </c:valAx>
      <c:valAx>
        <c:axId val="2069443792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Темпы роста рынка, %</a:t>
                </a:r>
              </a:p>
            </c:rich>
          </c:tx>
          <c:layout>
            <c:manualLayout>
              <c:xMode val="edge"/>
              <c:yMode val="edge"/>
              <c:x val="7.496257361742001E-3"/>
              <c:y val="0.29455445544554454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1"/>
        <c:majorTickMark val="out"/>
        <c:minorTickMark val="none"/>
        <c:tickLblPos val="high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069443248"/>
        <c:crosses val="autoZero"/>
        <c:crossBetween val="midCat"/>
        <c:majorUnit val="0.1"/>
      </c:valAx>
      <c:spPr>
        <a:solidFill>
          <a:srgbClr val="DDDDDD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ayout>
        <c:manualLayout>
          <c:xMode val="edge"/>
          <c:yMode val="edge"/>
          <c:x val="0.82791785737017154"/>
          <c:y val="3.9738576448576632E-2"/>
          <c:w val="0.17162473987915505"/>
          <c:h val="0.83587509754647937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Днк клиника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25400"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cat>
            <c:strRef>
              <c:f>Лист1!$A$2:$A$19</c:f>
              <c:strCache>
                <c:ptCount val="18"/>
                <c:pt idx="0">
                  <c:v>Помещения</c:v>
                </c:pt>
                <c:pt idx="1">
                  <c:v>Оснащение</c:v>
                </c:pt>
                <c:pt idx="2">
                  <c:v>Соответствие  времени</c:v>
                </c:pt>
                <c:pt idx="3">
                  <c:v>Варианты решения</c:v>
                </c:pt>
                <c:pt idx="4">
                  <c:v>Квалифицированный персонал</c:v>
                </c:pt>
                <c:pt idx="5">
                  <c:v>Доступность информации</c:v>
                </c:pt>
                <c:pt idx="6">
                  <c:v>Легкость  информации</c:v>
                </c:pt>
                <c:pt idx="7">
                  <c:v>Распространенность </c:v>
                </c:pt>
                <c:pt idx="8">
                  <c:v>Расположениеучреждения </c:v>
                </c:pt>
                <c:pt idx="9">
                  <c:v>Возможность выбора</c:v>
                </c:pt>
                <c:pt idx="10">
                  <c:v>Обоснованность стоимости </c:v>
                </c:pt>
                <c:pt idx="11">
                  <c:v>Гарантии результата</c:v>
                </c:pt>
                <c:pt idx="12">
                  <c:v>Доброжелательность персонала</c:v>
                </c:pt>
                <c:pt idx="13">
                  <c:v>Внимательность персонала</c:v>
                </c:pt>
                <c:pt idx="14">
                  <c:v>Внешний вид персонала</c:v>
                </c:pt>
                <c:pt idx="15">
                  <c:v>Вежливость персонала</c:v>
                </c:pt>
                <c:pt idx="16">
                  <c:v>Профессионализм  </c:v>
                </c:pt>
                <c:pt idx="17">
                  <c:v>Профессионализм вспомогательного персонала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  <c:pt idx="5">
                  <c:v>4</c:v>
                </c:pt>
                <c:pt idx="6">
                  <c:v>4</c:v>
                </c:pt>
                <c:pt idx="7">
                  <c:v>5</c:v>
                </c:pt>
                <c:pt idx="8">
                  <c:v>4</c:v>
                </c:pt>
                <c:pt idx="9">
                  <c:v>5</c:v>
                </c:pt>
                <c:pt idx="10">
                  <c:v>5</c:v>
                </c:pt>
                <c:pt idx="11">
                  <c:v>4</c:v>
                </c:pt>
                <c:pt idx="12">
                  <c:v>5</c:v>
                </c:pt>
                <c:pt idx="13">
                  <c:v>5</c:v>
                </c:pt>
                <c:pt idx="14">
                  <c:v>4</c:v>
                </c:pt>
                <c:pt idx="15">
                  <c:v>5</c:v>
                </c:pt>
                <c:pt idx="16">
                  <c:v>5</c:v>
                </c:pt>
                <c:pt idx="17">
                  <c:v>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BD6-45E5-8A68-FCA578D111F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Источник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25400"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cat>
            <c:strRef>
              <c:f>Лист1!$A$2:$A$19</c:f>
              <c:strCache>
                <c:ptCount val="18"/>
                <c:pt idx="0">
                  <c:v>Помещения</c:v>
                </c:pt>
                <c:pt idx="1">
                  <c:v>Оснащение</c:v>
                </c:pt>
                <c:pt idx="2">
                  <c:v>Соответствие  времени</c:v>
                </c:pt>
                <c:pt idx="3">
                  <c:v>Варианты решения</c:v>
                </c:pt>
                <c:pt idx="4">
                  <c:v>Квалифицированный персонал</c:v>
                </c:pt>
                <c:pt idx="5">
                  <c:v>Доступность информации</c:v>
                </c:pt>
                <c:pt idx="6">
                  <c:v>Легкость  информации</c:v>
                </c:pt>
                <c:pt idx="7">
                  <c:v>Распространенность </c:v>
                </c:pt>
                <c:pt idx="8">
                  <c:v>Расположениеучреждения </c:v>
                </c:pt>
                <c:pt idx="9">
                  <c:v>Возможность выбора</c:v>
                </c:pt>
                <c:pt idx="10">
                  <c:v>Обоснованность стоимости </c:v>
                </c:pt>
                <c:pt idx="11">
                  <c:v>Гарантии результата</c:v>
                </c:pt>
                <c:pt idx="12">
                  <c:v>Доброжелательность персонала</c:v>
                </c:pt>
                <c:pt idx="13">
                  <c:v>Внимательность персонала</c:v>
                </c:pt>
                <c:pt idx="14">
                  <c:v>Внешний вид персонала</c:v>
                </c:pt>
                <c:pt idx="15">
                  <c:v>Вежливость персонала</c:v>
                </c:pt>
                <c:pt idx="16">
                  <c:v>Профессионализм  </c:v>
                </c:pt>
                <c:pt idx="17">
                  <c:v>Профессионализм вспомогательного персонала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5</c:v>
                </c:pt>
                <c:pt idx="1">
                  <c:v>3</c:v>
                </c:pt>
                <c:pt idx="2">
                  <c:v>4</c:v>
                </c:pt>
                <c:pt idx="3">
                  <c:v>3</c:v>
                </c:pt>
                <c:pt idx="4">
                  <c:v>5</c:v>
                </c:pt>
                <c:pt idx="5">
                  <c:v>4</c:v>
                </c:pt>
                <c:pt idx="6">
                  <c:v>4</c:v>
                </c:pt>
                <c:pt idx="7">
                  <c:v>5</c:v>
                </c:pt>
                <c:pt idx="8">
                  <c:v>4</c:v>
                </c:pt>
                <c:pt idx="9">
                  <c:v>3</c:v>
                </c:pt>
                <c:pt idx="10">
                  <c:v>5</c:v>
                </c:pt>
                <c:pt idx="11">
                  <c:v>2</c:v>
                </c:pt>
                <c:pt idx="12">
                  <c:v>5</c:v>
                </c:pt>
                <c:pt idx="13">
                  <c:v>5</c:v>
                </c:pt>
                <c:pt idx="14">
                  <c:v>4</c:v>
                </c:pt>
                <c:pt idx="15">
                  <c:v>5</c:v>
                </c:pt>
                <c:pt idx="16">
                  <c:v>5</c:v>
                </c:pt>
                <c:pt idx="17">
                  <c:v>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BD6-45E5-8A68-FCA578D111F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Вся медицина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25400"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cat>
            <c:strRef>
              <c:f>Лист1!$A$2:$A$19</c:f>
              <c:strCache>
                <c:ptCount val="18"/>
                <c:pt idx="0">
                  <c:v>Помещения</c:v>
                </c:pt>
                <c:pt idx="1">
                  <c:v>Оснащение</c:v>
                </c:pt>
                <c:pt idx="2">
                  <c:v>Соответствие  времени</c:v>
                </c:pt>
                <c:pt idx="3">
                  <c:v>Варианты решения</c:v>
                </c:pt>
                <c:pt idx="4">
                  <c:v>Квалифицированный персонал</c:v>
                </c:pt>
                <c:pt idx="5">
                  <c:v>Доступность информации</c:v>
                </c:pt>
                <c:pt idx="6">
                  <c:v>Легкость  информации</c:v>
                </c:pt>
                <c:pt idx="7">
                  <c:v>Распространенность </c:v>
                </c:pt>
                <c:pt idx="8">
                  <c:v>Расположениеучреждения </c:v>
                </c:pt>
                <c:pt idx="9">
                  <c:v>Возможность выбора</c:v>
                </c:pt>
                <c:pt idx="10">
                  <c:v>Обоснованность стоимости </c:v>
                </c:pt>
                <c:pt idx="11">
                  <c:v>Гарантии результата</c:v>
                </c:pt>
                <c:pt idx="12">
                  <c:v>Доброжелательность персонала</c:v>
                </c:pt>
                <c:pt idx="13">
                  <c:v>Внимательность персонала</c:v>
                </c:pt>
                <c:pt idx="14">
                  <c:v>Внешний вид персонала</c:v>
                </c:pt>
                <c:pt idx="15">
                  <c:v>Вежливость персонала</c:v>
                </c:pt>
                <c:pt idx="16">
                  <c:v>Профессионализм  </c:v>
                </c:pt>
                <c:pt idx="17">
                  <c:v>Профессионализм вспомогательного персонала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3</c:v>
                </c:pt>
                <c:pt idx="7">
                  <c:v>5</c:v>
                </c:pt>
                <c:pt idx="8">
                  <c:v>4</c:v>
                </c:pt>
                <c:pt idx="9">
                  <c:v>4</c:v>
                </c:pt>
                <c:pt idx="10">
                  <c:v>3</c:v>
                </c:pt>
                <c:pt idx="11">
                  <c:v>3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5</c:v>
                </c:pt>
                <c:pt idx="16">
                  <c:v>5</c:v>
                </c:pt>
                <c:pt idx="17">
                  <c:v>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BD6-45E5-8A68-FCA578D111F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Лотос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25400"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cat>
            <c:strRef>
              <c:f>Лист1!$A$2:$A$19</c:f>
              <c:strCache>
                <c:ptCount val="18"/>
                <c:pt idx="0">
                  <c:v>Помещения</c:v>
                </c:pt>
                <c:pt idx="1">
                  <c:v>Оснащение</c:v>
                </c:pt>
                <c:pt idx="2">
                  <c:v>Соответствие  времени</c:v>
                </c:pt>
                <c:pt idx="3">
                  <c:v>Варианты решения</c:v>
                </c:pt>
                <c:pt idx="4">
                  <c:v>Квалифицированный персонал</c:v>
                </c:pt>
                <c:pt idx="5">
                  <c:v>Доступность информации</c:v>
                </c:pt>
                <c:pt idx="6">
                  <c:v>Легкость  информации</c:v>
                </c:pt>
                <c:pt idx="7">
                  <c:v>Распространенность </c:v>
                </c:pt>
                <c:pt idx="8">
                  <c:v>Расположениеучреждения </c:v>
                </c:pt>
                <c:pt idx="9">
                  <c:v>Возможность выбора</c:v>
                </c:pt>
                <c:pt idx="10">
                  <c:v>Обоснованность стоимости </c:v>
                </c:pt>
                <c:pt idx="11">
                  <c:v>Гарантии результата</c:v>
                </c:pt>
                <c:pt idx="12">
                  <c:v>Доброжелательность персонала</c:v>
                </c:pt>
                <c:pt idx="13">
                  <c:v>Внимательность персонала</c:v>
                </c:pt>
                <c:pt idx="14">
                  <c:v>Внешний вид персонала</c:v>
                </c:pt>
                <c:pt idx="15">
                  <c:v>Вежливость персонала</c:v>
                </c:pt>
                <c:pt idx="16">
                  <c:v>Профессионализм  </c:v>
                </c:pt>
                <c:pt idx="17">
                  <c:v>Профессионализм вспомогательного персонала</c:v>
                </c:pt>
              </c:strCache>
            </c:strRef>
          </c:cat>
          <c:val>
            <c:numRef>
              <c:f>Лист1!$E$2:$E$19</c:f>
              <c:numCache>
                <c:formatCode>General</c:formatCode>
                <c:ptCount val="18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2</c:v>
                </c:pt>
                <c:pt idx="4">
                  <c:v>4</c:v>
                </c:pt>
                <c:pt idx="5">
                  <c:v>5</c:v>
                </c:pt>
                <c:pt idx="6">
                  <c:v>4</c:v>
                </c:pt>
                <c:pt idx="7">
                  <c:v>5</c:v>
                </c:pt>
                <c:pt idx="8">
                  <c:v>4</c:v>
                </c:pt>
                <c:pt idx="9">
                  <c:v>5</c:v>
                </c:pt>
                <c:pt idx="10">
                  <c:v>3</c:v>
                </c:pt>
                <c:pt idx="11">
                  <c:v>4</c:v>
                </c:pt>
                <c:pt idx="12">
                  <c:v>3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5</c:v>
                </c:pt>
                <c:pt idx="17">
                  <c:v>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BD6-45E5-8A68-FCA578D111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69435088"/>
        <c:axId val="2069432368"/>
        <c:axId val="2070425728"/>
      </c:line3DChart>
      <c:catAx>
        <c:axId val="2069435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9432368"/>
        <c:crosses val="autoZero"/>
        <c:auto val="1"/>
        <c:lblAlgn val="ctr"/>
        <c:lblOffset val="100"/>
        <c:noMultiLvlLbl val="0"/>
      </c:catAx>
      <c:valAx>
        <c:axId val="2069432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9435088"/>
        <c:crosses val="autoZero"/>
        <c:crossBetween val="between"/>
      </c:valAx>
      <c:serAx>
        <c:axId val="2070425728"/>
        <c:scaling>
          <c:orientation val="minMax"/>
        </c:scaling>
        <c:delete val="1"/>
        <c:axPos val="b"/>
        <c:majorTickMark val="out"/>
        <c:minorTickMark val="none"/>
        <c:tickLblPos val="nextTo"/>
        <c:crossAx val="2069432368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067035994269353"/>
          <c:y val="7.4715712293724451E-2"/>
          <c:w val="0.75932966125713164"/>
          <c:h val="0.9123478811379733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cat>
            <c:strRef>
              <c:f>Лист1!$A$2:$A$11</c:f>
              <c:strCache>
                <c:ptCount val="9"/>
                <c:pt idx="0">
                  <c:v>Отсутствие внутренних коммуникаций </c:v>
                </c:pt>
                <c:pt idx="1">
                  <c:v>Неэффективность  внешних коммуникаций </c:v>
                </c:pt>
                <c:pt idx="2">
                  <c:v>Доступ к сырью и материалам</c:v>
                </c:pt>
                <c:pt idx="3">
                  <c:v>Привлечение и отбор персонала</c:v>
                </c:pt>
                <c:pt idx="4">
                  <c:v>Отсутствие внешних программ ЕГИС</c:v>
                </c:pt>
                <c:pt idx="5">
                  <c:v>Уровень  обучния  сотрудников</c:v>
                </c:pt>
                <c:pt idx="6">
                  <c:v>Уровень использования мощностей</c:v>
                </c:pt>
                <c:pt idx="7">
                  <c:v>Отсутствие стратегического мышления </c:v>
                </c:pt>
                <c:pt idx="8">
                  <c:v>Способность к прогнозированию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-2</c:v>
                </c:pt>
                <c:pt idx="1">
                  <c:v>-3</c:v>
                </c:pt>
                <c:pt idx="2">
                  <c:v>-2</c:v>
                </c:pt>
                <c:pt idx="3">
                  <c:v>-2</c:v>
                </c:pt>
                <c:pt idx="4">
                  <c:v>-3</c:v>
                </c:pt>
                <c:pt idx="5">
                  <c:v>-2</c:v>
                </c:pt>
                <c:pt idx="6">
                  <c:v>-1</c:v>
                </c:pt>
                <c:pt idx="7">
                  <c:v>-3</c:v>
                </c:pt>
                <c:pt idx="8">
                  <c:v>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0E-4489-95EE-8A348EF602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69442704"/>
        <c:axId val="2069438352"/>
        <c:axId val="0"/>
      </c:bar3DChart>
      <c:catAx>
        <c:axId val="206944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9438352"/>
        <c:crosses val="autoZero"/>
        <c:auto val="1"/>
        <c:lblAlgn val="ctr"/>
        <c:lblOffset val="100"/>
        <c:noMultiLvlLbl val="0"/>
      </c:catAx>
      <c:valAx>
        <c:axId val="2069438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9442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xVal>
            <c:numRef>
              <c:f>Соб.изг.!$B$7:$F$7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Соб.изг.!$B$18:$F$18</c:f>
              <c:numCache>
                <c:formatCode>_("₽"* #,##0.00_);_("₽"* \(#,##0.00\);_("₽"* "-"??_);_(@_)</c:formatCode>
                <c:ptCount val="5"/>
                <c:pt idx="0">
                  <c:v>-8000000</c:v>
                </c:pt>
                <c:pt idx="1">
                  <c:v>-6716921.8164814813</c:v>
                </c:pt>
                <c:pt idx="2">
                  <c:v>-5067669.630452916</c:v>
                </c:pt>
                <c:pt idx="3">
                  <c:v>-2683610.4132884219</c:v>
                </c:pt>
                <c:pt idx="4">
                  <c:v>591645.586711579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9BA6-49BB-871C-638577F671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69429648"/>
        <c:axId val="2069434544"/>
      </c:scatterChart>
      <c:valAx>
        <c:axId val="2069429648"/>
        <c:scaling>
          <c:orientation val="minMax"/>
          <c:max val="4.5"/>
        </c:scaling>
        <c:delete val="0"/>
        <c:axPos val="b"/>
        <c:numFmt formatCode="General" sourceLinked="1"/>
        <c:majorTickMark val="cross"/>
        <c:minorTickMark val="in"/>
        <c:tickLblPos val="nextTo"/>
        <c:spPr>
          <a:ln/>
        </c:spPr>
        <c:crossAx val="2069434544"/>
        <c:crosses val="autoZero"/>
        <c:crossBetween val="midCat"/>
      </c:valAx>
      <c:valAx>
        <c:axId val="2069434544"/>
        <c:scaling>
          <c:orientation val="minMax"/>
        </c:scaling>
        <c:delete val="0"/>
        <c:axPos val="l"/>
        <c:majorGridlines/>
        <c:numFmt formatCode="_(&quot;₽&quot;* #,##0.00_);_(&quot;₽&quot;* \(#,##0.00\);_(&quot;₽&quot;* &quot;-&quot;??_);_(@_)" sourceLinked="1"/>
        <c:majorTickMark val="out"/>
        <c:minorTickMark val="none"/>
        <c:tickLblPos val="nextTo"/>
        <c:crossAx val="206942964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08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0.07902</cdr:x>
      <cdr:y>0.57392</cdr:y>
    </cdr:from>
    <cdr:to>
      <cdr:x>0.1838</cdr:x>
      <cdr:y>0.93294</cdr:y>
    </cdr:to>
    <cdr:sp macro="" textlink="">
      <cdr:nvSpPr>
        <cdr:cNvPr id="2" name="Овал 1">
          <a:extLst xmlns:a="http://schemas.openxmlformats.org/drawingml/2006/main">
            <a:ext uri="{FF2B5EF4-FFF2-40B4-BE49-F238E27FC236}">
              <a16:creationId xmlns:a16="http://schemas.microsoft.com/office/drawing/2014/main" xmlns="" id="{F853A46F-81C7-40C3-A335-C3043FF9EEB5}"/>
            </a:ext>
          </a:extLst>
        </cdr:cNvPr>
        <cdr:cNvSpPr/>
      </cdr:nvSpPr>
      <cdr:spPr>
        <a:xfrm xmlns:a="http://schemas.openxmlformats.org/drawingml/2006/main">
          <a:off x="809846" y="3226257"/>
          <a:ext cx="1073889" cy="201826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0.58114</cdr:x>
      <cdr:y>0.58148</cdr:y>
    </cdr:from>
    <cdr:to>
      <cdr:x>0.68592</cdr:x>
      <cdr:y>0.93294</cdr:y>
    </cdr:to>
    <cdr:sp macro="" textlink="">
      <cdr:nvSpPr>
        <cdr:cNvPr id="3" name="Овал 2">
          <a:extLst xmlns:a="http://schemas.openxmlformats.org/drawingml/2006/main">
            <a:ext uri="{FF2B5EF4-FFF2-40B4-BE49-F238E27FC236}">
              <a16:creationId xmlns:a16="http://schemas.microsoft.com/office/drawing/2014/main" xmlns="" id="{9AF6F866-B5D3-47E4-81F9-5E6BBB11FF13}"/>
            </a:ext>
          </a:extLst>
        </cdr:cNvPr>
        <cdr:cNvSpPr/>
      </cdr:nvSpPr>
      <cdr:spPr>
        <a:xfrm xmlns:a="http://schemas.openxmlformats.org/drawingml/2006/main">
          <a:off x="5956006" y="3268787"/>
          <a:ext cx="1073888" cy="197573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0.07902</cdr:x>
      <cdr:y>0.57392</cdr:y>
    </cdr:from>
    <cdr:to>
      <cdr:x>0.1838</cdr:x>
      <cdr:y>0.93294</cdr:y>
    </cdr:to>
    <cdr:sp macro="" textlink="">
      <cdr:nvSpPr>
        <cdr:cNvPr id="2" name="Овал 1">
          <a:extLst xmlns:a="http://schemas.openxmlformats.org/drawingml/2006/main">
            <a:ext uri="{FF2B5EF4-FFF2-40B4-BE49-F238E27FC236}">
              <a16:creationId xmlns:a16="http://schemas.microsoft.com/office/drawing/2014/main" xmlns="" id="{F853A46F-81C7-40C3-A335-C3043FF9EEB5}"/>
            </a:ext>
          </a:extLst>
        </cdr:cNvPr>
        <cdr:cNvSpPr/>
      </cdr:nvSpPr>
      <cdr:spPr>
        <a:xfrm xmlns:a="http://schemas.openxmlformats.org/drawingml/2006/main">
          <a:off x="809846" y="3226257"/>
          <a:ext cx="1073889" cy="201826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0.58114</cdr:x>
      <cdr:y>0.58148</cdr:y>
    </cdr:from>
    <cdr:to>
      <cdr:x>0.68592</cdr:x>
      <cdr:y>0.93294</cdr:y>
    </cdr:to>
    <cdr:sp macro="" textlink="">
      <cdr:nvSpPr>
        <cdr:cNvPr id="3" name="Овал 2">
          <a:extLst xmlns:a="http://schemas.openxmlformats.org/drawingml/2006/main">
            <a:ext uri="{FF2B5EF4-FFF2-40B4-BE49-F238E27FC236}">
              <a16:creationId xmlns:a16="http://schemas.microsoft.com/office/drawing/2014/main" xmlns="" id="{9AF6F866-B5D3-47E4-81F9-5E6BBB11FF13}"/>
            </a:ext>
          </a:extLst>
        </cdr:cNvPr>
        <cdr:cNvSpPr/>
      </cdr:nvSpPr>
      <cdr:spPr>
        <a:xfrm xmlns:a="http://schemas.openxmlformats.org/drawingml/2006/main">
          <a:off x="5956006" y="3268787"/>
          <a:ext cx="1073888" cy="197573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0.01352</cdr:x>
      <cdr:y>0.94824</cdr:y>
    </cdr:from>
    <cdr:to>
      <cdr:x>0.08246</cdr:x>
      <cdr:y>0.98706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38545" y="5330536"/>
          <a:ext cx="706583" cy="21820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/>
            <a:t>Оценки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0.06923</cdr:x>
      <cdr:y>0.53045</cdr:y>
    </cdr:from>
    <cdr:to>
      <cdr:x>0.09236</cdr:x>
      <cdr:y>0.57798</cdr:y>
    </cdr:to>
    <cdr:sp macro="" textlink="">
      <cdr:nvSpPr>
        <cdr:cNvPr id="2" name="Овал 1">
          <a:extLst xmlns:a="http://schemas.openxmlformats.org/drawingml/2006/main">
            <a:ext uri="{FF2B5EF4-FFF2-40B4-BE49-F238E27FC236}">
              <a16:creationId xmlns:a16="http://schemas.microsoft.com/office/drawing/2014/main" xmlns="" id="{F6EC525B-8C13-40F2-96ED-E21A3742243B}"/>
            </a:ext>
          </a:extLst>
        </cdr:cNvPr>
        <cdr:cNvSpPr/>
      </cdr:nvSpPr>
      <cdr:spPr>
        <a:xfrm xmlns:a="http://schemas.openxmlformats.org/drawingml/2006/main">
          <a:off x="766600" y="2966482"/>
          <a:ext cx="256066" cy="265815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0.51205</cdr:x>
      <cdr:y>0.5</cdr:y>
    </cdr:from>
    <cdr:to>
      <cdr:x>0.53462</cdr:x>
      <cdr:y>0.54566</cdr:y>
    </cdr:to>
    <cdr:sp macro="" textlink="">
      <cdr:nvSpPr>
        <cdr:cNvPr id="3" name="Овал 2">
          <a:extLst xmlns:a="http://schemas.openxmlformats.org/drawingml/2006/main">
            <a:ext uri="{FF2B5EF4-FFF2-40B4-BE49-F238E27FC236}">
              <a16:creationId xmlns:a16="http://schemas.microsoft.com/office/drawing/2014/main" xmlns="" id="{941455D1-BB3F-4334-A8A0-82F18818462B}"/>
            </a:ext>
          </a:extLst>
        </cdr:cNvPr>
        <cdr:cNvSpPr/>
      </cdr:nvSpPr>
      <cdr:spPr>
        <a:xfrm xmlns:a="http://schemas.openxmlformats.org/drawingml/2006/main">
          <a:off x="5669983" y="2796199"/>
          <a:ext cx="249865" cy="255344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0.57078</cdr:x>
      <cdr:y>0.53193</cdr:y>
    </cdr:from>
    <cdr:to>
      <cdr:x>0.59273</cdr:x>
      <cdr:y>0.57418</cdr:y>
    </cdr:to>
    <cdr:sp macro="" textlink="">
      <cdr:nvSpPr>
        <cdr:cNvPr id="4" name="Овал 3">
          <a:extLst xmlns:a="http://schemas.openxmlformats.org/drawingml/2006/main">
            <a:ext uri="{FF2B5EF4-FFF2-40B4-BE49-F238E27FC236}">
              <a16:creationId xmlns:a16="http://schemas.microsoft.com/office/drawing/2014/main" xmlns="" id="{8A2BC20E-783F-4C28-80A4-96847148710A}"/>
            </a:ext>
          </a:extLst>
        </cdr:cNvPr>
        <cdr:cNvSpPr/>
      </cdr:nvSpPr>
      <cdr:spPr>
        <a:xfrm xmlns:a="http://schemas.openxmlformats.org/drawingml/2006/main">
          <a:off x="6320341" y="2974752"/>
          <a:ext cx="243070" cy="236280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5E4D4-6972-441D-9E68-1650018106BF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26841-85A7-4603-9633-C8A5D79FD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884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26841-85A7-4603-9633-C8A5D79FD8A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163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26841-85A7-4603-9633-C8A5D79FD8A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298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9C2325-32A9-4A76-9800-49805CCEE1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CA5E3E3-57DA-4B53-AFF6-5CE7E52D19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90E263F-9C33-463D-AFEE-677B4A62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1D3F-7C9F-4240-9726-06093418319E}" type="datetime1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963D17B-F266-41DF-B5DF-3B92010FD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DC0BA2-C848-4536-953C-C4105CBCB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D99F-6C2E-4F90-BEAA-29805DFF6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62825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712D21-A1C1-4AA8-B9A0-5EE058C13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1D9F0C5-D681-4EE4-8E4C-4AB8925FF2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A0E0DFE-9EB3-4B94-9F4B-57520183B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1D3F-7C9F-4240-9726-06093418319E}" type="datetime1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7DD745-B971-4752-B472-A099B17A2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28A4457-8978-4F0C-A46D-8987AB032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D99F-6C2E-4F90-BEAA-29805DFF6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17014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A1F7BBA-BF0E-4919-B9FD-7BD25CDCD4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D743202-6E7C-49C0-A202-5A46B52BA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EB9C873-E503-46EE-9664-27BB18119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1D3F-7C9F-4240-9726-06093418319E}" type="datetime1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00E37E-E56C-4DD9-B7A9-0227BC42A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AAC2002-2518-4F0A-89EE-28CE40C5A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D99F-6C2E-4F90-BEAA-29805DFF6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42403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F74AFE-FF4D-4A27-AF6B-9C7969E8D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65CE4A2-FDDF-4093-9711-F8060DF71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5D8A6F8-FB5C-4763-9D7E-807B0959E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1D3F-7C9F-4240-9726-06093418319E}" type="datetime1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82ED4F8-A534-4084-8044-72FA20787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430ACA1-2E67-4A90-8F83-4A318D623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D99F-6C2E-4F90-BEAA-29805DFF6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74478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781509-FFBB-4652-BB7D-A62790B02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ACD95D2-CE6C-4144-9126-6D589561B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B9B9B9-26DE-47E7-B8D7-4069201D2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1D3F-7C9F-4240-9726-06093418319E}" type="datetime1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287A81E-BEDD-4097-9121-E3FFC98E1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99F2B57-1EAB-4C42-8CA1-15C4FE762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D99F-6C2E-4F90-BEAA-29805DFF6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680235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B4AFAD-AB7E-47D5-BD73-B199ED20B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32E6F75-B381-4986-ABDC-18657EC1CA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4C9E6DB-BCE0-454D-B949-9E25C6B1C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D4020F7-964C-4676-8F60-7A446CE5E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1D3F-7C9F-4240-9726-06093418319E}" type="datetime1">
              <a:rPr lang="ru-RU" smtClean="0"/>
              <a:t>20.06.2022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8D78D30-20EB-4A61-8658-AE3FEFC99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D91A2C5-F4E0-48ED-AC16-5468209B8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D99F-6C2E-4F90-BEAA-29805DFF6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427811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0B5470-7805-4817-AD03-4F12191BE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E3D1BB4-71E0-436D-806C-DBFED3AED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1940D73-8455-48C3-A456-B302C101F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D7B6789-ACDF-47B1-A116-0D18CAF265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D4AE41D-836F-43AB-B3A9-66A14F3836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94F92CF-898A-4F5F-867C-5183A2048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1D3F-7C9F-4240-9726-06093418319E}" type="datetime1">
              <a:rPr lang="ru-RU" smtClean="0"/>
              <a:t>20.06.2022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1D841FE-619A-41C9-9770-CBE0DDE9A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44BF809-2E25-4207-95B9-F39486F40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D99F-6C2E-4F90-BEAA-29805DFF6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994510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4875CD-A536-49E2-A2F8-0B974BA84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ECB7A94-4518-46CF-A23D-1548B9C1F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1D3F-7C9F-4240-9726-06093418319E}" type="datetime1">
              <a:rPr lang="ru-RU" smtClean="0"/>
              <a:t>20.06.2022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7E354AC-DE95-4DF2-B35D-2A305BED5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4C4EA5D-6BE5-4BEC-B530-82C4129F4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D99F-6C2E-4F90-BEAA-29805DFF6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122701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E80688C-968A-48ED-A6F3-14E5BB6D4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1D3F-7C9F-4240-9726-06093418319E}" type="datetime1">
              <a:rPr lang="ru-RU" smtClean="0"/>
              <a:t>20.06.2022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90BB269-8833-4D68-BBA2-183176BBE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3B21AB0-D92D-437A-9B03-6BC43E4C9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D99F-6C2E-4F90-BEAA-29805DFF6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335385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907202-51CC-4766-B247-A41DA9AAB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44A4AFC-3D73-49AA-9244-8A5D29614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4A192EB-6D97-4558-B975-B42F171C7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1D6731D-234F-46B8-9D15-366587857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1D3F-7C9F-4240-9726-06093418319E}" type="datetime1">
              <a:rPr lang="ru-RU" smtClean="0"/>
              <a:t>20.06.2022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B370D6F-649C-4CF3-993F-6E02F4E83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0B0745E-BA25-4083-BBC3-A606AED30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D99F-6C2E-4F90-BEAA-29805DFF6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556818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064119-57CE-43BB-9B03-111380527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4705EC0-EF77-47CA-B857-6B0BD83F62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06BE2DA-7482-43E8-9CE5-21A04936E3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303FFB1-7B82-4E90-90FB-898ED62C2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1D3F-7C9F-4240-9726-06093418319E}" type="datetime1">
              <a:rPr lang="ru-RU" smtClean="0"/>
              <a:t>20.06.2022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2489347-15B4-4321-9729-CA016676E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55103BC-AC6D-464E-8C65-80552DA3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D99F-6C2E-4F90-BEAA-29805DFF6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296629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6E4C26-F391-463E-91F2-9F1756F26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36CC83A-6D38-4F70-88F3-99AF8744F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273FD5A-DB60-40EA-B470-94E367DC95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41D3F-7C9F-4240-9726-06093418319E}" type="datetime1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2D3B1F-728A-4BD4-A3BB-B1ECA3CE6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B990F7-82F3-4E8E-AFBB-9286A8C5C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BD99F-6C2E-4F90-BEAA-29805DFF6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88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1745673"/>
            <a:ext cx="9594273" cy="4727863"/>
          </a:xfrm>
        </p:spPr>
        <p:txBody>
          <a:bodyPr>
            <a:normAutofit fontScale="85000" lnSpcReduction="20000"/>
          </a:bodyPr>
          <a:lstStyle/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r>
              <a:rPr lang="ru-RU" sz="2800" b="1" dirty="0"/>
              <a:t>Разработка стратегии развития ООО Личный доктор.</a:t>
            </a:r>
            <a:endParaRPr lang="ru-RU" sz="28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r"/>
            <a:r>
              <a:rPr lang="ru-RU" dirty="0"/>
              <a:t>			</a:t>
            </a:r>
            <a:r>
              <a:rPr lang="ru-RU" b="1" dirty="0"/>
              <a:t>Выполнил:</a:t>
            </a:r>
            <a:endParaRPr lang="ru-RU" dirty="0"/>
          </a:p>
          <a:p>
            <a:pPr algn="r"/>
            <a:r>
              <a:rPr lang="ru-RU" dirty="0"/>
              <a:t>Студент Президентской программы </a:t>
            </a:r>
          </a:p>
          <a:p>
            <a:pPr algn="r"/>
            <a:r>
              <a:rPr lang="ru-RU" dirty="0"/>
              <a:t>«Стратегический Менеджмент»</a:t>
            </a:r>
          </a:p>
          <a:p>
            <a:pPr algn="r"/>
            <a:r>
              <a:rPr lang="ru-RU" dirty="0"/>
              <a:t>Тадевосян Евгения Игоревна</a:t>
            </a:r>
          </a:p>
          <a:p>
            <a:pPr algn="r"/>
            <a:r>
              <a:rPr lang="ru-RU" b="1" dirty="0"/>
              <a:t>Руководитель:</a:t>
            </a:r>
            <a:endParaRPr lang="ru-RU" dirty="0"/>
          </a:p>
          <a:p>
            <a:pPr algn="r"/>
            <a:r>
              <a:rPr lang="ru-RU" dirty="0"/>
              <a:t>Короленко Александр Николаевич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30119" y="75065"/>
            <a:ext cx="700380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ВЫСШАЯ ШКОЛА ЭКОНОМИКИ  И УПРАВЛЕНИЯ ЮУрГУ (НИУ)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Президентская программа подготовки управленческих кадров «СТРАТЕГИЧЕСКИЙ МЕНЕДЖМЕНТ»</a:t>
            </a:r>
          </a:p>
        </p:txBody>
      </p:sp>
      <p:pic>
        <p:nvPicPr>
          <p:cNvPr id="7" name="Picture 2" descr="E:\РАБОТА\ДЕРГАЛЕВА\Логотипы\лого_ЮУрГУ_ВШЭУ_ШБ_МВА_сайт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" y="113080"/>
            <a:ext cx="1120082" cy="82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240" y="113080"/>
            <a:ext cx="869405" cy="86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0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6257" y="223611"/>
            <a:ext cx="9879775" cy="5980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/>
              <a:t>Основные факторы отрицательного значения при анализе внутренней среды методом  SNW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D99F-6C2E-4F90-BEAA-29805DFF6D13}" type="slidenum">
              <a:rPr lang="ru-RU" smtClean="0"/>
              <a:t>10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60" y="96397"/>
            <a:ext cx="1750620" cy="725257"/>
          </a:xfrm>
          <a:prstGeom prst="rect">
            <a:avLst/>
          </a:prstGeom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08134BE3-B85E-4A70-BC43-5562636418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4672569"/>
              </p:ext>
            </p:extLst>
          </p:nvPr>
        </p:nvGraphicFramePr>
        <p:xfrm>
          <a:off x="176152" y="1041992"/>
          <a:ext cx="11073096" cy="5592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3774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26396" y="454071"/>
            <a:ext cx="2087880" cy="48042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SWOT анализ ООО Личный доктор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D99F-6C2E-4F90-BEAA-29805DFF6D13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671025"/>
              </p:ext>
            </p:extLst>
          </p:nvPr>
        </p:nvGraphicFramePr>
        <p:xfrm>
          <a:off x="-1" y="0"/>
          <a:ext cx="10068791" cy="68580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215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47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0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Сильные стороны компании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" marR="6504" marT="6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Возможности со стороны внешней среды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" marR="6504" marT="6504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30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современного медицинского оборудования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" marR="6504" marT="6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Стабильно высокий спрос на качественные платные медицинские услуги в России, рост рынка на 8%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" marR="6504" marT="6504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30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высококвалифицированного медицинского персонала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" marR="6504" marT="6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Постоянная помощь государства: сокращение налогов на медицинский бизнес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" marR="6504" marT="6504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35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уровень сервиса, трехуровневая система управления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" marR="6504" marT="6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Государственное развитие медицинского туризма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" marR="6504" marT="6504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0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уровень оплаты труда сотрудников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" marR="6504" marT="6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Российских технологий в оказании медицинских услуг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" marR="6504" marT="6504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30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Клиника замкнутого цикла, известный бренд с многолетней положительной репутацией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" marR="6504" marT="6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Разнообразные программы в государственно-частном партнерстве, участие частных клиник в системе ОМС, тендерах.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" marR="6504" marT="6504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0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Удобный график работы и географическое расположение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" marR="6504" marT="6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Плохая экологическая обстановка в городе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" marR="6504" marT="6504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30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Стандартизация всех рабочих процессов, действующая лицензия медучреждения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" marR="6504" marT="6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 внедрение новых отечественных препаратов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" marR="6504" marT="6504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0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Слабые стороны компании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" marR="6504" marT="6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Угрозы со стороны внешней среды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" marR="6504" marT="6504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0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Неэффективность работы управляющей компании.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" marR="6504" marT="6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цен на расходные материалы, перебои в поставках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" marR="6504" marT="6504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730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Зависимость от зарубежных поставщиков в вопросе оборудования и комплектующих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" marR="6504" marT="6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цен на современное медицинское оборудование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" marR="6504" marT="6504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730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Необходимость в собственном штате медицинских техников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" marR="6504" marT="6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инфляции: снижение доходов населения – снижение платежеспособности.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" marR="6504" marT="6504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730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Длительный процесс адаптации и обучения сотрудников, необходимость в корректировке карте обучения персонала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" marR="6504" marT="6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бюджета в образовании и квотировании, снижение качества образования.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" marR="6504" marT="6504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730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долгосрочной стратегии организации, действия в рамках оперативного планирования.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" marR="6504" marT="6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Неоднозначность в аккредитации медицинского персонала.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" marR="6504" marT="6504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730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Необходимость увеличения производственных ресурсов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" marR="6504" marT="6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медицинского состава по стране, демографический спад.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" marR="6504" marT="6504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40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прогнозирования.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" marR="6504" marT="6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Активное развитие промышленности.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" marR="6504" marT="6504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7060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взаимодействия между центрами и управляющей компанией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" marR="6504" marT="6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зарубежной практики. Перебои в поставках из других стран, угроза дефицита товаров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" marR="6504" marT="6504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C6EDB6F-9671-4792-9493-0E19829096AF}"/>
              </a:ext>
            </a:extLst>
          </p:cNvPr>
          <p:cNvSpPr/>
          <p:nvPr/>
        </p:nvSpPr>
        <p:spPr>
          <a:xfrm>
            <a:off x="5136776" y="228600"/>
            <a:ext cx="4932014" cy="2783541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84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971" y="401701"/>
            <a:ext cx="1904029" cy="5011547"/>
          </a:xfrm>
        </p:spPr>
        <p:txBody>
          <a:bodyPr>
            <a:normAutofit/>
          </a:bodyPr>
          <a:lstStyle/>
          <a:p>
            <a:r>
              <a:rPr lang="ru-RU" sz="2800" b="1" dirty="0"/>
              <a:t>SWOT-матрица с решениями для улучшения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5715183"/>
              </p:ext>
            </p:extLst>
          </p:nvPr>
        </p:nvGraphicFramePr>
        <p:xfrm>
          <a:off x="-85345" y="1"/>
          <a:ext cx="10373316" cy="68747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63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993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476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81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Сильные стороны (S)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Слабые стороны (W)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79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Возможности (О)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 на новые рынки, развитие федеральной сети. Развитие бренда в рамках страны.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Оснащение кадрами необходимых подразделений за счет договорных отношений с высшими учреждениями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79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Оптимизация работы ООО Личный доктор и увеличение производственных мощностей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имиджа компании, акцент на сайт и сотрудничество с телевизионными каналами.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79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государственно-частном партнерстве. Развитие международного туризма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Внедрять новые российские технологии, производить замену зарубежным медикаментам российскими аналогами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5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вмп и омс, межтерриториальные программы.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5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Коллаборации с клиниками   и компаниями.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0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международной сертификации JCI. Внедрение ЕГИС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147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Угрозы (Т)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и стажировка врачебного и среднего медицинского персонала на базе клиники за счет высококвалифицированных кадров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Ежедневный анализ ценовой политики поставщиков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5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кафедр по направлениям.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Мотивация врачей на обучение смежных профилей деятельности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0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Адаптация ценовой политики компании, доступность услуг.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Удержание и мотивирование сотрудников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5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Оптовые закупки препаратов и мед.изделий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корпоративной культуры, командный дух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30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Заключение договоров с российскими поставщиками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мастер классов по обмену опытом с врачами разных регионов России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30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отдела по контролю и помощи сотрудникам в аккредитации.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системы премирования мотивации к обучению для административного звена.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30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программ по диспансеризации.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круглых столов руководителей подразделений и управляющей компании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30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Оптимизация учебного процесса за счет снижения времени стажировки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D99F-6C2E-4F90-BEAA-29805DFF6D13}" type="slidenum">
              <a:rPr lang="ru-RU" smtClean="0"/>
              <a:t>12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80655" y="238991"/>
            <a:ext cx="4094018" cy="11222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879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161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Определение стратегии развития ООО Личный доктор по матрице И. Ансоффа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D99F-6C2E-4F90-BEAA-29805DFF6D13}" type="slidenum">
              <a:rPr lang="ru-RU" smtClean="0"/>
              <a:t>13</a:t>
            </a:fld>
            <a:endParaRPr lang="ru-RU"/>
          </a:p>
        </p:txBody>
      </p:sp>
      <p:graphicFrame>
        <p:nvGraphicFramePr>
          <p:cNvPr id="8" name="Объект 3">
            <a:extLst>
              <a:ext uri="{FF2B5EF4-FFF2-40B4-BE49-F238E27FC236}">
                <a16:creationId xmlns:a16="http://schemas.microsoft.com/office/drawing/2014/main" xmlns="" id="{12D171A8-E370-404E-8F16-1648E5C8B4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8632626"/>
              </p:ext>
            </p:extLst>
          </p:nvPr>
        </p:nvGraphicFramePr>
        <p:xfrm>
          <a:off x="512064" y="1333217"/>
          <a:ext cx="11167871" cy="52141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849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71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567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290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4260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2" marR="44952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2" marR="4495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426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СУЩЕСТВУЮЩИЙ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2" marR="44952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56886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РЫНОК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2" marR="44952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СУЩЕСТВУЮЩИЙ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2" marR="44952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Стратегия совершенствования деятельности: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медицинского туризма;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</a:t>
                      </a: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на рынке за счет совместной деятельности с компаниями;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Оптимизация работы ООО Личный доктор и увеличение производственных мощностей;</a:t>
                      </a:r>
                    </a:p>
                    <a:p>
                      <a:pPr marL="285750" indent="-28575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объема продаж за счет акцентирования внимания на наиболее рентабельных сегментах.</a:t>
                      </a:r>
                    </a:p>
                    <a:p>
                      <a:pPr marL="285750" indent="-28575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бренда в рамках страны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2" marR="449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Стратегия развития товара: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2" marR="44952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667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2" marR="44952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Стратегия развития рынка: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2" marR="449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Стратегия диверсификации: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2" marR="44952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621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100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Определение стратегии развития ООО Личный доктор по матрице стратегий конкуренции М. Портера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D99F-6C2E-4F90-BEAA-29805DFF6D13}" type="slidenum">
              <a:rPr lang="ru-RU" smtClean="0"/>
              <a:t>14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542223"/>
              </p:ext>
            </p:extLst>
          </p:nvPr>
        </p:nvGraphicFramePr>
        <p:xfrm>
          <a:off x="581891" y="1438835"/>
          <a:ext cx="10567554" cy="45671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22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09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964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979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47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стратегическое преимущество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0722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 конкуренции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Уникальность продукта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Преимущества в себестоимости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36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Вся отрасль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Дифференцирование- создание уникального товара или услуги, с целью продажи его по более высокой за счет его уникальности.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Ценовое лидерство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47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сегмент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Лидерство в нише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2276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7433" y="928174"/>
            <a:ext cx="3368587" cy="355876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Анализ</a:t>
            </a:r>
            <a:br>
              <a:rPr lang="ru-RU" sz="2800" b="1" dirty="0"/>
            </a:br>
            <a:r>
              <a:rPr lang="ru-RU" sz="2800" b="1" dirty="0"/>
              <a:t>основных целевых ориентиров</a:t>
            </a:r>
            <a:br>
              <a:rPr lang="ru-RU" sz="2800" b="1" dirty="0"/>
            </a:br>
            <a:r>
              <a:rPr lang="ru-RU" sz="2800" b="1" dirty="0"/>
              <a:t>ООО Личный доктор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D99F-6C2E-4F90-BEAA-29805DFF6D13}" type="slidenum">
              <a:rPr lang="ru-RU" smtClean="0"/>
              <a:t>15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1" y="136525"/>
            <a:ext cx="8322279" cy="65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43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010" y="115743"/>
            <a:ext cx="12049990" cy="41419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Счетная карта для основных целевых ориентиров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550541"/>
              </p:ext>
            </p:extLst>
          </p:nvPr>
        </p:nvGraphicFramePr>
        <p:xfrm>
          <a:off x="107373" y="615365"/>
          <a:ext cx="12084627" cy="60445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25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867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62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25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465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Инициативы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24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Дооснащение кадрового состава и составление резерва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штук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человек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резерва кадров 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резерва кадров 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Закрытие текущих вакансий, составление кадрового запаса наиболее востребованных кадров для бесперебойной работы клиники.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868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мотивации административного персонала для доп. обучения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сертификатов или дипломов о доп. специализации штук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Проработать финансовую мотивацию сотрудникам при получении смежных навыков в профессиональной деятельности. Разработать доп. соглашения для отработки сотрудниками определенного периода времени в компании при оплате компанией обучения.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67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отдела по контролю и помощи сотрудникам в аккредитации</a:t>
                      </a:r>
                    </a:p>
                  </a:txBody>
                  <a:tcPr marL="9666" marR="9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актуальных сертификатов/дипломов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и своевременное обучение сотрудников по основным и смежным специализациям.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66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ИТ разработок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штук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единой государственной информационной системы, установка БАРС, установка электронного документооборота, апгрейд 1с программы и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тд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666" marR="9666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67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Договорные отношения с российскими поставщиками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российских поставщиков из общего количества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Заключение договоров на поставку оборудования и медикаментов с российскими поставщиками, для минимизации рисков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66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Узнаваемость бренда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посещений на сайте в месяц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Актуализация и системная работа с сайтом бренда. Новости, акции, розыгрыши через сайт компании. Тесная взаимосвязь личного кабинета и сайта.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66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Прогнозирование и разработка стратегии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количество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руководителей для формирования прогнозирования, разработки общей стратегии холдинга и подразделений по отдельности.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266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 на новые рынки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Города штук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Коллаборации с клиниками внутри холдинга и смежными частными центрами в других городах, открытие новых подразделений в городах : Сочи, Калининград.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6" marR="9666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D99F-6C2E-4F90-BEAA-29805DFF6D13}" type="slidenum">
              <a:rPr lang="ru-RU" smtClean="0"/>
              <a:t>16</a:t>
            </a:fld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6651" y="5587423"/>
            <a:ext cx="2431473" cy="9767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538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5" y="365125"/>
            <a:ext cx="11187545" cy="59083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Счетная карта для основных целевых ориентиров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383636"/>
              </p:ext>
            </p:extLst>
          </p:nvPr>
        </p:nvGraphicFramePr>
        <p:xfrm>
          <a:off x="83128" y="1070265"/>
          <a:ext cx="11939153" cy="56905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86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12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17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32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559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11232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856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7" marR="19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7" marR="19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7" marR="19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7" marR="19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7" marR="19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7" marR="19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Инициативы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7" marR="19107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697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7" marR="191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Корректировка процесса обучения админ. Персонала, корректировка карты обучения сотрудников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7" marR="191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стажировки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7" marR="191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часов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7" marR="191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часов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7" marR="191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часов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7" marR="191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вовлеченности управляющей компании в процесс обучения первичных навыков менеджеров по сопровождению, сокращение сроков обучения за счет компактности и информативности программы.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7" marR="19107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70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7" marR="191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Оптимизация работы ООО Личный доктор, увеличения мощностей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7" marR="191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увеличение выручки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7" marR="191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7" marR="191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7" marR="191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7" marR="191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производственных мощностей за счет реорганизации подразделения и увеличение прибыли компании.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7" marR="19107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13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7" marR="191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первичных пациентов и удержание имеющихся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7" marR="191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в месяц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7" marR="191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7" marR="191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7" marR="191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7" marR="191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количества первичного потока пациента в клинику, ежемесячное пропорциональное соотношение первичных и повторных 70/30.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7" marR="19107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697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7" marR="191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уровень удовлетворенности клиентов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7" marR="1910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NPS (Net Promoter Score)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7" marR="191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7" marR="191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7" marR="191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7" marR="191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Ежемесячный опрос позволяет оценить степень приверженности и лояльности клиентов, их готовности рекомендовать компанию или бренд знакомым на основе своего клиентского опыта.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7" marR="19107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5697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7" marR="191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рентабельности продаж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7" marR="191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ROS Денежный эквивалент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7" marR="191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7" marR="191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7" marR="191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7" marR="191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Оптовые закупки препаратов и медизделий по индивидуальным ценам, введение и контроль системы склад, контроль изменения технологических карт на виды услуг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7" marR="19107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13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7" marR="191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прибыли за счет выполнения госзаказов на 10%</a:t>
                      </a:r>
                    </a:p>
                  </a:txBody>
                  <a:tcPr marL="19107" marR="191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Денежный эквивалент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7" marR="191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7" marR="191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7" marR="191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7" marR="191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Продление имеющихся контрактов в том числе и за счет подключения к ним новой услуги как уникального предложения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7" marR="19107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426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7" marR="191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прибыли клиники на 30% по отношению к текущему периоду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7" marR="191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Денежный эквивалент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7" marR="191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7" marR="191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7" marR="191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7" marR="191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Проводить мониторинг результативности клиентов до и после оказания новой услуги, а также на контрольной выборке. Использовать исследования и научные публикации с результатами проведенных исследований как наглядную демонстрацию результативности новой услуги.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7" marR="19107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D99F-6C2E-4F90-BEAA-29805DFF6D13}" type="slidenum">
              <a:rPr lang="ru-RU" smtClean="0"/>
              <a:t>17</a:t>
            </a:fld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4073" y="2213264"/>
            <a:ext cx="2493818" cy="56110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3682" y="2774373"/>
            <a:ext cx="2524991" cy="5715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154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6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ООО Личный доктор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549" y="976746"/>
            <a:ext cx="11759609" cy="574473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Исходная ситуация: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загрузка стационара. Отсутствие дистрибьюции внутри холдинга. </a:t>
            </a:r>
          </a:p>
          <a:p>
            <a:pPr>
              <a:lnSpc>
                <a:spcPct val="17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Ведущим направлением деятельности ООО Личный доктор является хирургия. В связи с этим очень важно развивать и увеличивать объемы реализации услуг именно в этом направлении.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увеличения работающих площадей мы предлагаем организацию дополнительных палат и операционных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-Выход на новые рынки. Отсутствие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взаимодействия между центрами холдинга является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огромной проблемой. Часть филиалов холдинга находятся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городах, где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слабо развито хирургическое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направление (Магнитогорск, Кустанай), либо существует множество центров с завышенной ценовой политикой (Москва). Организация выездных приемов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врачей с целью отбора пациентов для хирургического вмешательства на базе ООО Личный доктор может способствовать увеличению загрузки обеих сторон, тем самым увеличивая возможность дохода как для компании , так и для персонала.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D99F-6C2E-4F90-BEAA-29805DFF6D13}" type="slidenum">
              <a:rPr lang="ru-RU" smtClean="0"/>
              <a:t>18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7B97274-F161-4BF3-AD6E-543D97654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117" y="2557980"/>
            <a:ext cx="5739244" cy="2217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05" y="224394"/>
            <a:ext cx="1850076" cy="72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8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6ECA81-B24F-424C-AC86-2D96252A2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95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ООО Личный доктор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9DD6BA4-2FAD-4D11-964A-EE2561979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61" y="1400323"/>
            <a:ext cx="10515600" cy="4351338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проекта будет являться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производственных мощностей на 40 % (добавление 8 койко-мест, 2 операционных). Привлечение новых пациентов в количестве 150 человек в месяц (новый рынок, дистрибьюция). Увеличение прибыли компании на 30 %.</a:t>
            </a: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896F31D-D532-4FEB-9C7C-7C7D2E0B1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C3393D8-5A81-4CF4-A5D6-2E6953266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D99F-6C2E-4F90-BEAA-29805DFF6D13}" type="slidenum">
              <a:rPr lang="ru-RU" smtClean="0"/>
              <a:t>19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434B497-4FBB-4C85-9C7F-AEEB94843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297254"/>
            <a:ext cx="4572000" cy="25717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4BADDF6-A623-492F-B5DE-FED2CD536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058997"/>
            <a:ext cx="4572396" cy="30482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78" y="349085"/>
            <a:ext cx="1750620" cy="72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54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Цели и задачи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9300" y="1423555"/>
            <a:ext cx="5524500" cy="5147418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 </a:t>
            </a:r>
          </a:p>
          <a:p>
            <a:pPr>
              <a:lnSpc>
                <a:spcPct val="120000"/>
              </a:lnSpc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стратегии развития структурного подразделения ДНК клиника ООО «Личный доктор»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lvl="0">
              <a:lnSpc>
                <a:spcPct val="120000"/>
              </a:lnSpc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краткую характеристику ООО «Личный доктор»</a:t>
            </a:r>
          </a:p>
          <a:p>
            <a:pPr lvl="0">
              <a:lnSpc>
                <a:spcPct val="120000"/>
              </a:lnSpc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макросреды ООО «Личный доктор».</a:t>
            </a:r>
          </a:p>
          <a:p>
            <a:pPr lvl="0">
              <a:lnSpc>
                <a:spcPct val="120000"/>
              </a:lnSpc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конкурентного рынка на предмет существующих услуг, позволяющих улучшить качество работы.</a:t>
            </a:r>
          </a:p>
          <a:p>
            <a:pPr lvl="0">
              <a:lnSpc>
                <a:spcPct val="120000"/>
              </a:lnSpc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внутренних сильных и слабых сторон ООО «Личный доктор».</a:t>
            </a:r>
          </a:p>
          <a:p>
            <a:pPr lvl="0">
              <a:lnSpc>
                <a:spcPct val="120000"/>
              </a:lnSpc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стратегии развития ООО Личный доктор.</a:t>
            </a:r>
          </a:p>
          <a:p>
            <a:pPr lvl="0">
              <a:lnSpc>
                <a:spcPct val="120000"/>
              </a:lnSpc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целей и инициатив для реализации стратегии.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D99F-6C2E-4F90-BEAA-29805DFF6D13}" type="slidenum">
              <a:rPr lang="ru-RU" smtClean="0"/>
              <a:t>2</a:t>
            </a:fld>
            <a:endParaRPr lang="ru-RU" dirty="0"/>
          </a:p>
        </p:txBody>
      </p:sp>
      <p:pic>
        <p:nvPicPr>
          <p:cNvPr id="4" name="Picture 2" descr="C:\Users\admin\Desktop\358_x_large_new_origin_copyr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496" y="1825625"/>
            <a:ext cx="5075276" cy="4745348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6" y="382733"/>
            <a:ext cx="1609107" cy="66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07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954" y="178089"/>
            <a:ext cx="10515600" cy="73631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Анализ рисков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312374"/>
              </p:ext>
            </p:extLst>
          </p:nvPr>
        </p:nvGraphicFramePr>
        <p:xfrm>
          <a:off x="116957" y="1007918"/>
          <a:ext cx="11759610" cy="570582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75065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41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90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098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525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Риск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-Roman"/>
                        <a:cs typeface="Times New Roman" panose="02020603050405020304" pitchFamily="18" charset="0"/>
                      </a:endParaRPr>
                    </a:p>
                  </a:txBody>
                  <a:tcPr marL="27434" marR="27434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Качественный анализ рисков   (0-1)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-Roman"/>
                        <a:cs typeface="Times New Roman" panose="02020603050405020304" pitchFamily="18" charset="0"/>
                      </a:endParaRPr>
                    </a:p>
                  </a:txBody>
                  <a:tcPr marL="27434" marR="2743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21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Вероятность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-Roman"/>
                        <a:cs typeface="Times New Roman" panose="02020603050405020304" pitchFamily="18" charset="0"/>
                      </a:endParaRPr>
                    </a:p>
                  </a:txBody>
                  <a:tcPr marL="27434" marR="2743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Последствия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-Roman"/>
                        <a:cs typeface="Times New Roman" panose="02020603050405020304" pitchFamily="18" charset="0"/>
                      </a:endParaRPr>
                    </a:p>
                  </a:txBody>
                  <a:tcPr marL="27434" marR="2743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Итоговое влияние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-Roman"/>
                        <a:cs typeface="Times New Roman" panose="02020603050405020304" pitchFamily="18" charset="0"/>
                      </a:endParaRPr>
                    </a:p>
                  </a:txBody>
                  <a:tcPr marL="27434" marR="27434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99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ru-RU" sz="1600" dirty="0">
                          <a:effectLst/>
                        </a:rPr>
                        <a:t>Рыночный. Закуп оборудования, нарушение сроков и срывы контрактов на поставки. Возможно приостановление работы поставщиков.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34" marR="2743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-Roman"/>
                        <a:cs typeface="Times New Roman" panose="02020603050405020304" pitchFamily="18" charset="0"/>
                      </a:endParaRPr>
                    </a:p>
                  </a:txBody>
                  <a:tcPr marL="27434" marR="2743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-Roman"/>
                        <a:cs typeface="Times New Roman" panose="02020603050405020304" pitchFamily="18" charset="0"/>
                      </a:endParaRPr>
                    </a:p>
                  </a:txBody>
                  <a:tcPr marL="27434" marR="2743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0,25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-Roman"/>
                        <a:cs typeface="Times New Roman" panose="02020603050405020304" pitchFamily="18" charset="0"/>
                      </a:endParaRPr>
                    </a:p>
                  </a:txBody>
                  <a:tcPr marL="27434" marR="27434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89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ru-RU" sz="1400">
                          <a:effectLst/>
                        </a:rPr>
                        <a:t>Рыночный. Риск потери денежных средств в связи с резкими скачками валюты. Часть закупа производится в иной валюте.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-Roman"/>
                        <a:cs typeface="Times New Roman" panose="02020603050405020304" pitchFamily="18" charset="0"/>
                      </a:endParaRPr>
                    </a:p>
                  </a:txBody>
                  <a:tcPr marL="27434" marR="2743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-Roman"/>
                        <a:cs typeface="Times New Roman" panose="02020603050405020304" pitchFamily="18" charset="0"/>
                      </a:endParaRPr>
                    </a:p>
                  </a:txBody>
                  <a:tcPr marL="27434" marR="2743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-Roman"/>
                        <a:cs typeface="Times New Roman" panose="02020603050405020304" pitchFamily="18" charset="0"/>
                      </a:endParaRPr>
                    </a:p>
                  </a:txBody>
                  <a:tcPr marL="27434" marR="2743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-Roman"/>
                        <a:cs typeface="Times New Roman" panose="02020603050405020304" pitchFamily="18" charset="0"/>
                      </a:endParaRPr>
                    </a:p>
                  </a:txBody>
                  <a:tcPr marL="27434" marR="27434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19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ru-RU" sz="1400" dirty="0">
                          <a:effectLst/>
                        </a:rPr>
                        <a:t>Риски в обслуживание оборудования и поверке. Возможно отсутствие запасных частей для оборудования.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-Roman"/>
                        <a:cs typeface="Times New Roman" panose="02020603050405020304" pitchFamily="18" charset="0"/>
                      </a:endParaRPr>
                    </a:p>
                  </a:txBody>
                  <a:tcPr marL="27434" marR="2743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-Roman"/>
                        <a:cs typeface="Times New Roman" panose="02020603050405020304" pitchFamily="18" charset="0"/>
                      </a:endParaRPr>
                    </a:p>
                  </a:txBody>
                  <a:tcPr marL="27434" marR="2743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-Roman"/>
                        <a:cs typeface="Times New Roman" panose="02020603050405020304" pitchFamily="18" charset="0"/>
                      </a:endParaRPr>
                    </a:p>
                  </a:txBody>
                  <a:tcPr marL="27434" marR="2743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-Roman"/>
                        <a:cs typeface="Times New Roman" panose="02020603050405020304" pitchFamily="18" charset="0"/>
                      </a:endParaRPr>
                    </a:p>
                  </a:txBody>
                  <a:tcPr marL="27434" marR="27434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80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ru-RU" sz="1400">
                          <a:effectLst/>
                        </a:rPr>
                        <a:t>Риск снижения спроса в зависимости от среднего уровня жизни.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-Roman"/>
                        <a:cs typeface="Times New Roman" panose="02020603050405020304" pitchFamily="18" charset="0"/>
                      </a:endParaRPr>
                    </a:p>
                  </a:txBody>
                  <a:tcPr marL="27434" marR="2743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-Roman"/>
                        <a:cs typeface="Times New Roman" panose="02020603050405020304" pitchFamily="18" charset="0"/>
                      </a:endParaRPr>
                    </a:p>
                  </a:txBody>
                  <a:tcPr marL="27434" marR="2743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-Roman"/>
                        <a:cs typeface="Times New Roman" panose="02020603050405020304" pitchFamily="18" charset="0"/>
                      </a:endParaRPr>
                    </a:p>
                  </a:txBody>
                  <a:tcPr marL="27434" marR="2743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0,04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-Roman"/>
                        <a:cs typeface="Times New Roman" panose="02020603050405020304" pitchFamily="18" charset="0"/>
                      </a:endParaRPr>
                    </a:p>
                  </a:txBody>
                  <a:tcPr marL="27434" marR="27434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662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ru-RU" sz="1400" dirty="0">
                          <a:effectLst/>
                        </a:rPr>
                        <a:t>Инфляционный риск. Обесценивание ожидаемых доходов и прибыли в условиях неконтролируемого опережения темпов роста инфляции.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4" marR="2743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-Roman"/>
                        <a:cs typeface="Times New Roman" panose="02020603050405020304" pitchFamily="18" charset="0"/>
                      </a:endParaRPr>
                    </a:p>
                  </a:txBody>
                  <a:tcPr marL="27434" marR="2743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-Roman"/>
                        <a:cs typeface="Times New Roman" panose="02020603050405020304" pitchFamily="18" charset="0"/>
                      </a:endParaRPr>
                    </a:p>
                  </a:txBody>
                  <a:tcPr marL="27434" marR="2743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-Roman"/>
                        <a:cs typeface="Times New Roman" panose="02020603050405020304" pitchFamily="18" charset="0"/>
                      </a:endParaRPr>
                    </a:p>
                  </a:txBody>
                  <a:tcPr marL="27434" marR="27434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468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ru-RU" sz="1600" dirty="0">
                          <a:effectLst/>
                        </a:rPr>
                        <a:t>Законодательно правовые. Изменение правил оборота медицинских препаратов и медизделий. Возможное временное отсутствие на рынке.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4" marR="2743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-Roman"/>
                        <a:cs typeface="Times New Roman" panose="02020603050405020304" pitchFamily="18" charset="0"/>
                      </a:endParaRPr>
                    </a:p>
                  </a:txBody>
                  <a:tcPr marL="27434" marR="2743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-Roman"/>
                        <a:cs typeface="Times New Roman" panose="02020603050405020304" pitchFamily="18" charset="0"/>
                      </a:endParaRPr>
                    </a:p>
                  </a:txBody>
                  <a:tcPr marL="27434" marR="2743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0,28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-Roman"/>
                        <a:cs typeface="Times New Roman" panose="02020603050405020304" pitchFamily="18" charset="0"/>
                      </a:endParaRPr>
                    </a:p>
                  </a:txBody>
                  <a:tcPr marL="27434" marR="27434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D99F-6C2E-4F90-BEAA-29805DFF6D13}" type="slidenum">
              <a:rPr lang="ru-RU" smtClean="0"/>
              <a:t>20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79" y="136128"/>
            <a:ext cx="1694213" cy="58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00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92282"/>
            <a:ext cx="10515600" cy="109840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Инвестиционные затраты проекта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892336"/>
              </p:ext>
            </p:extLst>
          </p:nvPr>
        </p:nvGraphicFramePr>
        <p:xfrm>
          <a:off x="644235" y="1690689"/>
          <a:ext cx="9509858" cy="4452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01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573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24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93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Инвестиционные затраты проекта, руб.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затрат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93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и установка оборудования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5935000,00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93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мебели и кроватей для палат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500000,00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93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Косметический ремонт помещений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200000,00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93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врачам за выездные приемы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350000,00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93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билеты и топливо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205000,00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93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медицинского персонала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180000,00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93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административного персонала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30000,00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93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Затраты на продвижение, маркетинг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48752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инвестиционных затрат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000000,00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D99F-6C2E-4F90-BEAA-29805DFF6D13}" type="slidenum">
              <a:rPr lang="ru-RU" smtClean="0"/>
              <a:t>21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43DA922-C568-4EEB-8E77-8C1FC7E0A8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04" y="573512"/>
            <a:ext cx="1694213" cy="58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58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7237" y="520990"/>
            <a:ext cx="9015845" cy="92334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Линейная диаграмма задач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7" y="1589809"/>
            <a:ext cx="11492346" cy="426027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D99F-6C2E-4F90-BEAA-29805DFF6D13}" type="slidenum">
              <a:rPr lang="ru-RU" smtClean="0"/>
              <a:t>22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4" y="432212"/>
            <a:ext cx="1750620" cy="72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28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565" y="11251"/>
            <a:ext cx="10572036" cy="68005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Экономические показатели проекта ООО Личный доктор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794879"/>
              </p:ext>
            </p:extLst>
          </p:nvPr>
        </p:nvGraphicFramePr>
        <p:xfrm>
          <a:off x="250299" y="504147"/>
          <a:ext cx="11691402" cy="64610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837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39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717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717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542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359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7897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4" marR="547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4" marR="547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4" marR="547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4" marR="547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4" marR="547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4" marR="54734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97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4" marR="547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8 000 000,00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4" marR="547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4" marR="547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4" marR="547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4" marR="547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4" marR="54734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97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выручки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4" marR="547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4" marR="547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3 333 000,00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4" marR="547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4 479 000,00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4" marR="547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6 771 000,00 ₽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4" marR="547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10 023 000,00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4" marR="54734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97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операционных затрат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4" marR="547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4" marR="547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1 976 310,00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4" marR="547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2 635 080,00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4" marR="547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3 952 620,00 ₽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4" marR="547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5 928 930,00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4" marR="54734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97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Денежный поток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4" marR="547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8 000 000,00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4" marR="547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1 356 690,00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4" marR="547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1 843 920,00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4" marR="547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2 818 380,00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4" marR="547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4 094 070,00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4" marR="54734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897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Ставка дисконтирования, %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4" marR="54734" marT="0" marB="0" anchor="b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97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Ставка дисконтирования, % за период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4" marR="54734" marT="0" marB="0" anchor="b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5,74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897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дисконтирования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4" marR="547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97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Дисконтированный операционный поток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4" marR="547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1 283 078,18 ₽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1 649 252,19 ₽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2 384 059,22 ₽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3 275 256,00 ₽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958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Величина дисконтированных инвестиций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4" marR="547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8 000 000,00 ₽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-   ₽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-   ₽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-   ₽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-   ₽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958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Дисконтированный денежный поток за период (ЧДДt)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4" marR="547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-8 000 000,00 ₽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1 283 078,18 ₽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1 649 252,19 ₽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2 384 059,22 ₽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3 275 256,00 ₽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697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ЧТСt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Общий кумулятивный денежный поток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4" marR="547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-8 000 000,00 ₽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   6 716 921,82 ₽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- 5 067 669,63 ₽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     2 683 610,41 ₽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591 645,59 ₽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948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NPV</a:t>
                      </a:r>
                      <a:r>
                        <a:rPr lang="ru-RU" sz="1400" b="1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чистая дисконтированная стоимость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4" marR="54734" marT="0" marB="0" anchor="b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591 645,59 ₽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897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 (индекс доходности)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4" marR="54734" marT="0" marB="0" anchor="b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D99F-6C2E-4F90-BEAA-29805DFF6D1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010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6964" y="43786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/>
              <a:t>Общий кумулятивный денежный поток проекта ООО </a:t>
            </a:r>
            <a:br>
              <a:rPr lang="ru-RU" sz="3100" b="1" dirty="0"/>
            </a:br>
            <a:r>
              <a:rPr lang="ru-RU" sz="3100" b="1" dirty="0"/>
              <a:t>Личный доктор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D99F-6C2E-4F90-BEAA-29805DFF6D13}" type="slidenum">
              <a:rPr lang="ru-RU" smtClean="0"/>
              <a:t>24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33" y="317912"/>
            <a:ext cx="1750620" cy="725257"/>
          </a:xfrm>
          <a:prstGeom prst="rect">
            <a:avLst/>
          </a:prstGeom>
        </p:spPr>
      </p:pic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00000000-0008-0000-00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8806125"/>
              </p:ext>
            </p:extLst>
          </p:nvPr>
        </p:nvGraphicFramePr>
        <p:xfrm>
          <a:off x="1336964" y="1856104"/>
          <a:ext cx="8572580" cy="4246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62F8060A-3401-43DE-95C9-BE14BB6696A7}"/>
              </a:ext>
            </a:extLst>
          </p:cNvPr>
          <p:cNvSpPr/>
          <p:nvPr/>
        </p:nvSpPr>
        <p:spPr>
          <a:xfrm>
            <a:off x="8561867" y="2636874"/>
            <a:ext cx="97465" cy="1063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40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8572" y="365125"/>
            <a:ext cx="9265227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Оценка финансовой привлекательности проекта ООО Личный доктор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3966881"/>
              </p:ext>
            </p:extLst>
          </p:nvPr>
        </p:nvGraphicFramePr>
        <p:xfrm>
          <a:off x="1877291" y="1783654"/>
          <a:ext cx="8437418" cy="36668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0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977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316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677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Финансовый показатель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Условие финансовой привлекательности проекта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82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NPV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руб.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591 645,59 ₽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NPV &gt;0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2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Индекс  доходности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1,07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 &gt; 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45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IRR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%-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Внутренняя норма прибыли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IRR &gt;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 = 25%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77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окупаемости, квартал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3.8 (11 месяцев)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Приемлемый срок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D99F-6C2E-4F90-BEAA-29805DFF6D13}" type="slidenum">
              <a:rPr lang="ru-RU" smtClean="0"/>
              <a:t>25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69" y="411430"/>
            <a:ext cx="1750620" cy="725257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782ECF71-D3CF-4703-A922-9514F85C62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004255"/>
              </p:ext>
            </p:extLst>
          </p:nvPr>
        </p:nvGraphicFramePr>
        <p:xfrm>
          <a:off x="1877291" y="5411972"/>
          <a:ext cx="8437417" cy="7679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1035">
                  <a:extLst>
                    <a:ext uri="{9D8B030D-6E8A-4147-A177-3AD203B41FA5}">
                      <a16:colId xmlns:a16="http://schemas.microsoft.com/office/drawing/2014/main" xmlns="" val="911168211"/>
                    </a:ext>
                  </a:extLst>
                </a:gridCol>
                <a:gridCol w="2404709">
                  <a:extLst>
                    <a:ext uri="{9D8B030D-6E8A-4147-A177-3AD203B41FA5}">
                      <a16:colId xmlns:a16="http://schemas.microsoft.com/office/drawing/2014/main" xmlns="" val="407497716"/>
                    </a:ext>
                  </a:extLst>
                </a:gridCol>
                <a:gridCol w="3231673">
                  <a:extLst>
                    <a:ext uri="{9D8B030D-6E8A-4147-A177-3AD203B41FA5}">
                      <a16:colId xmlns:a16="http://schemas.microsoft.com/office/drawing/2014/main" xmlns="" val="3296535520"/>
                    </a:ext>
                  </a:extLst>
                </a:gridCol>
              </a:tblGrid>
              <a:tr h="7679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RR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рентабельность без учета дисконтирования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31,60 %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показатель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4332146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694757" y="2555678"/>
            <a:ext cx="2407792" cy="36242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956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0155" y="185679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/>
              <a:t>Спасибо за внимание.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D99F-6C2E-4F90-BEAA-29805DFF6D13}" type="slidenum">
              <a:rPr lang="ru-RU" smtClean="0"/>
              <a:t>26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50" y="99703"/>
            <a:ext cx="2367815" cy="9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14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10591"/>
            <a:ext cx="10515600" cy="456637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dirty="0"/>
              <a:t>                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Личный доктор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медицинский центр, зарегистрированный с 01.06.2009, входит в группу компаний под брендом ДНК Клиника. Это многопрофильная, лицензированная клиника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более 100 направлениями деятельности.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ДНК Клиника – клиника экспертного уровня, успешно оказывающая медицинские услуги с 2003 года.  В группу компаний входит 6 медицинских центров в городе Челябинске, а также центры в городе Магнитогорске, Москве и Кустанае. ДНК Клиника входит в число лидеров среди медицинских клиник города Челябинска. Организацию работы Клиники осуществляет ООО "Управление в медицине".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D99F-6C2E-4F90-BEAA-29805DFF6D13}" type="slidenum">
              <a:rPr lang="ru-RU" smtClean="0"/>
              <a:t>3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6" y="382732"/>
            <a:ext cx="2175164" cy="90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49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365125"/>
            <a:ext cx="9601200" cy="9085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Видение, миссия, ценности ООО Личный доктор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081" y="1077480"/>
            <a:ext cx="11308774" cy="55311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Видение.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2027 году ООО Личный доктор является ведущим центром хирургии замкнутого цикла. ДНК клиника – клиника федерального уровня, входящая в топ-30 успешных частных медицинских центров России.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Миссия.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“Мы оказываем комплексные медицинские услуги экспертного уровня с максимальной безопасностью, сервисом и экономией времени для своих пациентов на условиях взаимного уважения и стремления к благополучию!”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ценности.</a:t>
            </a:r>
          </a:p>
          <a:p>
            <a:pPr lvl="0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и результативность</a:t>
            </a:r>
          </a:p>
          <a:p>
            <a:pPr lvl="0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к совершенству</a:t>
            </a:r>
          </a:p>
          <a:p>
            <a:pPr lvl="0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Сервис, экспертность персонала</a:t>
            </a:r>
          </a:p>
          <a:p>
            <a:pPr lvl="0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Открытость, честность и этичность по отношению к клиентам, партнерам и конкурентам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D99F-6C2E-4F90-BEAA-29805DFF6D13}" type="slidenum">
              <a:rPr lang="ru-RU" smtClean="0"/>
              <a:t>4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6" y="382733"/>
            <a:ext cx="1892135" cy="78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52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631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весомые факторы в 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Step-</a:t>
            </a:r>
            <a:r>
              <a:rPr lang="ru-RU" sz="2800" b="1" baseline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анализе макросреды </a:t>
            </a:r>
            <a:br>
              <a:rPr lang="ru-RU" sz="2800" b="1" baseline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baseline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Личный доктор</a:t>
            </a:r>
            <a:r>
              <a:rPr lang="ru-RU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4206896"/>
              </p:ext>
            </p:extLst>
          </p:nvPr>
        </p:nvGraphicFramePr>
        <p:xfrm>
          <a:off x="838200" y="1111827"/>
          <a:ext cx="10248900" cy="5621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D99F-6C2E-4F90-BEAA-29805DFF6D13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6914154"/>
              </p:ext>
            </p:extLst>
          </p:nvPr>
        </p:nvGraphicFramePr>
        <p:xfrm>
          <a:off x="827809" y="1111827"/>
          <a:ext cx="10248900" cy="5621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4350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886" y="149099"/>
            <a:ext cx="10180300" cy="7882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                         Анализ внутриотраслевой конкуренции (5 сил Портера)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D99F-6C2E-4F90-BEAA-29805DFF6D13}" type="slidenum">
              <a:rPr lang="ru-RU" smtClean="0"/>
              <a:t>6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6" y="382732"/>
            <a:ext cx="2175164" cy="901139"/>
          </a:xfrm>
          <a:prstGeom prst="rect">
            <a:avLst/>
          </a:prstGeom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65760" y="983410"/>
            <a:ext cx="11577873" cy="5719447"/>
            <a:chOff x="132" y="7062"/>
            <a:chExt cx="11835" cy="8941"/>
          </a:xfrm>
        </p:grpSpPr>
        <p:sp>
          <p:nvSpPr>
            <p:cNvPr id="9" name="Oval 2"/>
            <p:cNvSpPr>
              <a:spLocks noChangeArrowheads="1"/>
            </p:cNvSpPr>
            <p:nvPr/>
          </p:nvSpPr>
          <p:spPr bwMode="auto">
            <a:xfrm>
              <a:off x="3599" y="9989"/>
              <a:ext cx="4953" cy="3095"/>
            </a:xfrm>
            <a:prstGeom prst="ellipse">
              <a:avLst/>
            </a:prstGeom>
            <a:solidFill>
              <a:srgbClr val="C0504D">
                <a:lumMod val="40000"/>
                <a:lumOff val="60000"/>
              </a:srgbClr>
            </a:solidFill>
            <a:ln w="19050">
              <a:solidFill>
                <a:srgbClr val="FFC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sz="1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Уровень конкуренции в отрасли – средний.</a:t>
              </a:r>
              <a:endPara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sz="1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Конкурентов не большое количество;</a:t>
              </a:r>
              <a:endPara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sz="1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Разная направленность деятельности;    Разные целевые аудитории.</a:t>
              </a:r>
              <a:endPara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AutoShape 3"/>
            <p:cNvSpPr>
              <a:spLocks noChangeArrowheads="1"/>
            </p:cNvSpPr>
            <p:nvPr/>
          </p:nvSpPr>
          <p:spPr bwMode="auto">
            <a:xfrm>
              <a:off x="3195" y="7062"/>
              <a:ext cx="5762" cy="2885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4F81BD">
                <a:lumMod val="40000"/>
                <a:lumOff val="60000"/>
              </a:srgbClr>
            </a:solidFill>
            <a:ln w="25400" cap="flat" cmpd="sng" algn="ctr">
              <a:solidFill>
                <a:srgbClr val="1F497D">
                  <a:lumMod val="20000"/>
                  <a:lumOff val="80000"/>
                </a:srgbClr>
              </a:solidFill>
              <a:prstDash val="solid"/>
              <a:headEnd/>
              <a:tailEnd/>
            </a:ln>
            <a:effec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ru-RU" sz="1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Товары-заменители –невысокая степень угрозы.</a:t>
              </a:r>
              <a:endPara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ru-RU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Небольшое количество альтернатив с сомнительной результативностью.</a:t>
              </a:r>
            </a:p>
          </p:txBody>
        </p:sp>
        <p:sp>
          <p:nvSpPr>
            <p:cNvPr id="11" name="AutoShape 4"/>
            <p:cNvSpPr>
              <a:spLocks noChangeArrowheads="1"/>
            </p:cNvSpPr>
            <p:nvPr/>
          </p:nvSpPr>
          <p:spPr bwMode="auto">
            <a:xfrm>
              <a:off x="2872" y="13113"/>
              <a:ext cx="5912" cy="289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F79646">
                <a:lumMod val="40000"/>
                <a:lumOff val="60000"/>
              </a:srgbClr>
            </a:solidFill>
            <a:ln w="19050">
              <a:solidFill>
                <a:srgbClr val="FFC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ru-RU" sz="14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Потенциальные конкуренты – средний уровень угрозы</a:t>
              </a:r>
              <a:endParaRPr lang="ru-RU" sz="1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-небольшой уровень конкуренции;</a:t>
              </a:r>
              <a:endParaRPr lang="ru-RU" sz="1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-разная целевая аудитория.</a:t>
              </a:r>
              <a:endParaRPr lang="ru-RU" sz="1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>
              <a:off x="132" y="8472"/>
              <a:ext cx="3475" cy="611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6600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ru-RU" sz="1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Влияние поставщиков – высокая степень угрозы</a:t>
              </a:r>
              <a:endPara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ru-RU" sz="1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нестабильность в поставках;</a:t>
              </a:r>
              <a:endPara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ru-RU" sz="1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-высокая стоимость;</a:t>
              </a:r>
              <a:endPara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ru-RU" sz="1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-вероятность отсутствия поставок.</a:t>
              </a:r>
              <a:endPara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ru-RU" sz="1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AutoShape 6"/>
            <p:cNvSpPr>
              <a:spLocks noChangeArrowheads="1"/>
            </p:cNvSpPr>
            <p:nvPr/>
          </p:nvSpPr>
          <p:spPr bwMode="auto">
            <a:xfrm>
              <a:off x="8560" y="7702"/>
              <a:ext cx="3407" cy="7584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19050">
              <a:solidFill>
                <a:srgbClr val="FFC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ru-RU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Влияние потребителей – низкий уровень угрозы.</a:t>
              </a: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ru-RU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-Актуальность заботы о своем здоровье;</a:t>
              </a: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ru-RU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-При снижении платежеспособности населения существуют варианты работы по </a:t>
              </a:r>
              <a:r>
                <a:rPr lang="ru-RU" sz="1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омс</a:t>
              </a:r>
              <a:r>
                <a:rPr lang="ru-RU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ru-RU" sz="1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ru-RU" sz="1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9758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256" y="365125"/>
            <a:ext cx="9568543" cy="87139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 Рейтинг крупнейших частных многопрофильных медицинских центров Челябинска за 2021 г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D99F-6C2E-4F90-BEAA-29805DFF6D13}" type="slidenum">
              <a:rPr lang="ru-RU" b="1" smtClean="0"/>
              <a:t>7</a:t>
            </a:fld>
            <a:endParaRPr lang="ru-RU" b="1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111886"/>
              </p:ext>
            </p:extLst>
          </p:nvPr>
        </p:nvGraphicFramePr>
        <p:xfrm>
          <a:off x="340243" y="1257301"/>
          <a:ext cx="11568222" cy="50990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1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20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431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70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209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889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773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2773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0879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0879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3681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№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клиники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главного врача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пациентов, которые прошли лечение или обследование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медицинских услуг, оказанных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чек, руб.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врачей в штате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медицинских направлений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операцион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-ной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диагностической базы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6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"ДНК Клиника"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Ольга Берестова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426000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39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Медицинский центр "Лотос"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Елена Коляда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1 915 300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39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"Клиника Вся Медицина"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Антон Кравченко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110296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536739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39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Медицинский центр "Медеор"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Жанна Ботова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64400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803775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76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МЦ Фамилия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Милена Войтюк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79452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39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Добрый доктор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Наталия Камалетдинова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33098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76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МКЦ Артмедика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Ирина Кузнецова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19478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127634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76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"Клиника Забота"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Марина Снежинина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39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Клиника Александровская"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Александр Косолапов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13731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36199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502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Семейная клиника "Репромед"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Елена Сорокина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56245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базе партнера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A9494DE1-E747-4619-AD32-C542E84301D1}"/>
              </a:ext>
            </a:extLst>
          </p:cNvPr>
          <p:cNvSpPr/>
          <p:nvPr/>
        </p:nvSpPr>
        <p:spPr>
          <a:xfrm>
            <a:off x="5932967" y="2615609"/>
            <a:ext cx="4136066" cy="11057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79" y="328305"/>
            <a:ext cx="1467268" cy="60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96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Матрица </a:t>
            </a:r>
            <a:r>
              <a:rPr lang="en-US" sz="2800" b="1" dirty="0"/>
              <a:t>BCG</a:t>
            </a:r>
            <a:r>
              <a:rPr lang="ru-RU" sz="2800" b="1" dirty="0"/>
              <a:t> для ведущих направлений деятельности ООО Личный доктор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xmlns="" id="{3A45B563-FA4C-469A-A0F1-6C101D3978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6508740"/>
              </p:ext>
            </p:extLst>
          </p:nvPr>
        </p:nvGraphicFramePr>
        <p:xfrm>
          <a:off x="838200" y="1429396"/>
          <a:ext cx="7415784" cy="4934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D99F-6C2E-4F90-BEAA-29805DFF6D13}" type="slidenum">
              <a:rPr lang="ru-RU" smtClean="0"/>
              <a:t>8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328" y="1429396"/>
            <a:ext cx="3596752" cy="2682472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086846"/>
              </p:ext>
            </p:extLst>
          </p:nvPr>
        </p:nvGraphicFramePr>
        <p:xfrm>
          <a:off x="8339328" y="4157472"/>
          <a:ext cx="3014472" cy="2240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95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49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4476">
                <a:tc grid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Распределение продуктов по категориям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Категория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Число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668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Звезды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668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Дойные коровы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668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Вопросительные знаки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668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Собаки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664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6486" y="554140"/>
            <a:ext cx="8622476" cy="6843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Уровень удовлетворения потребностей клиента по основным критериям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D99F-6C2E-4F90-BEAA-29805DFF6D13}" type="slidenum">
              <a:rPr lang="ru-RU" smtClean="0"/>
              <a:t>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6" y="382732"/>
            <a:ext cx="2175164" cy="901139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01302146"/>
              </p:ext>
            </p:extLst>
          </p:nvPr>
        </p:nvGraphicFramePr>
        <p:xfrm>
          <a:off x="384464" y="1395412"/>
          <a:ext cx="11662224" cy="521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455766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969</TotalTime>
  <Words>2465</Words>
  <Application>Microsoft Office PowerPoint</Application>
  <PresentationFormat>Широкоэкранный</PresentationFormat>
  <Paragraphs>622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Arial Cyr</vt:lpstr>
      <vt:lpstr>Calibri</vt:lpstr>
      <vt:lpstr>Calibri Light</vt:lpstr>
      <vt:lpstr>Times New Roman</vt:lpstr>
      <vt:lpstr>Times-Roman</vt:lpstr>
      <vt:lpstr>Тема Office</vt:lpstr>
      <vt:lpstr>Презентация PowerPoint</vt:lpstr>
      <vt:lpstr>Цели и задачи проекта</vt:lpstr>
      <vt:lpstr>Презентация PowerPoint</vt:lpstr>
      <vt:lpstr>Видение, миссия, ценности ООО Личный доктор</vt:lpstr>
      <vt:lpstr>Наиболее весомые факторы в Step-анализе макросреды  ООО Личный доктор </vt:lpstr>
      <vt:lpstr>                         Анализ внутриотраслевой конкуренции (5 сил Портера)</vt:lpstr>
      <vt:lpstr> Рейтинг крупнейших частных многопрофильных медицинских центров Челябинска за 2021 г</vt:lpstr>
      <vt:lpstr>Матрица BCG для ведущих направлений деятельности ООО Личный доктор</vt:lpstr>
      <vt:lpstr>Уровень удовлетворения потребностей клиента по основным критериям</vt:lpstr>
      <vt:lpstr> Основные факторы отрицательного значения при анализе внутренней среды методом  SNW </vt:lpstr>
      <vt:lpstr>SWOT анализ ООО Личный доктор</vt:lpstr>
      <vt:lpstr>SWOT-матрица с решениями для улучшения</vt:lpstr>
      <vt:lpstr>Определение стратегии развития ООО Личный доктор по матрице И. Ансоффа</vt:lpstr>
      <vt:lpstr>Определение стратегии развития ООО Личный доктор по матрице стратегий конкуренции М. Портера</vt:lpstr>
      <vt:lpstr>Анализ основных целевых ориентиров ООО Личный доктор</vt:lpstr>
      <vt:lpstr>Счетная карта для основных целевых ориентиров</vt:lpstr>
      <vt:lpstr>Счетная карта для основных целевых ориентиров</vt:lpstr>
      <vt:lpstr> Проект ООО Личный доктор</vt:lpstr>
      <vt:lpstr> Проект ООО Личный доктор</vt:lpstr>
      <vt:lpstr>Анализ рисков</vt:lpstr>
      <vt:lpstr>Инвестиционные затраты проекта</vt:lpstr>
      <vt:lpstr>Линейная диаграмма задач</vt:lpstr>
      <vt:lpstr>Экономические показатели проекта ООО Личный доктор</vt:lpstr>
      <vt:lpstr>Общий кумулятивный денежный поток проекта ООО  Личный доктор </vt:lpstr>
      <vt:lpstr>Оценка финансовой привлекательности проекта ООО Личный доктор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Тадевосян Е.И.</dc:creator>
  <cp:lastModifiedBy>Тадевосян Е.И.</cp:lastModifiedBy>
  <cp:revision>85</cp:revision>
  <dcterms:created xsi:type="dcterms:W3CDTF">2022-05-12T03:29:07Z</dcterms:created>
  <dcterms:modified xsi:type="dcterms:W3CDTF">2022-06-20T05:01:49Z</dcterms:modified>
</cp:coreProperties>
</file>