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362" autoAdjust="0"/>
  </p:normalViewPr>
  <p:slideViewPr>
    <p:cSldViewPr snapToGrid="0">
      <p:cViewPr>
        <p:scale>
          <a:sx n="117" d="100"/>
          <a:sy n="117" d="100"/>
        </p:scale>
        <p:origin x="-10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0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0C71D-9B1A-4A22-8648-89B3A44744B5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F58BE-B6B3-4802-B4BD-25775A86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7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74008-7A5D-4836-B7D3-E11E5D1EDC05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FFA0B-6ED5-4AEB-97C0-0D34E8C99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61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FFA0B-6ED5-4AEB-97C0-0D34E8C99B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57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FFA0B-6ED5-4AEB-97C0-0D34E8C99B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3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9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5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1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99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1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D0BF-655F-43B7-80F9-2BFFC0A5D057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ECB4-B3DF-4C37-8BBA-E103A41C8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8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5627" y="4754821"/>
            <a:ext cx="5068351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Выполнил: слушатель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«Управление устойчивым развитием организации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условиях глобальных вызовов» Программы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 управленческих кадров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Громов Антон Юрьевич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99829" y="4749752"/>
            <a:ext cx="365133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руководитель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доцент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Завьялова Лилия Владимировна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5627" y="1877531"/>
            <a:ext cx="11395537" cy="2232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Аттестационный проект на тему: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«Запуск производства холодильно-отопительных установок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рефрижераторных контейнеров»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62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67321" y="28002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5209" y="945826"/>
            <a:ext cx="3031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ПЛАН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2946" y="1462531"/>
            <a:ext cx="715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Сметный расчет выручки и текущих расходов от производства и 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холодильно-отопительных установок для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66345"/>
              </p:ext>
            </p:extLst>
          </p:nvPr>
        </p:nvGraphicFramePr>
        <p:xfrm>
          <a:off x="276676" y="2241635"/>
          <a:ext cx="11685680" cy="28701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59561"/>
                <a:gridCol w="1197331"/>
                <a:gridCol w="1210069"/>
                <a:gridCol w="1184594"/>
                <a:gridCol w="1286493"/>
                <a:gridCol w="1222807"/>
                <a:gridCol w="1069955"/>
                <a:gridCol w="115487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реализации на внутреннем рынке, ед.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продукции на внутреннем рынке без НДС, руб./ед.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продаж на внутреннем рынке,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103 053 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121 239 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121 239 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121 239 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121 239 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18 185 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606 198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Текущие расхода на производство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en-US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84 343 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105 425 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105 425 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105 425 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105 425 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776,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21 082 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527 128 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" y="5361140"/>
            <a:ext cx="832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прибыль по итогам второго года реализации составит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27 094 205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593" y="5866468"/>
            <a:ext cx="1036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исконтированный денежный поток по итогам второго года реализации составит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17 676 752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82582" y="263925"/>
            <a:ext cx="579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93735" y="1559601"/>
            <a:ext cx="650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43934"/>
              </p:ext>
            </p:extLst>
          </p:nvPr>
        </p:nvGraphicFramePr>
        <p:xfrm>
          <a:off x="2242159" y="2355319"/>
          <a:ext cx="7503090" cy="2934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85567"/>
                <a:gridCol w="24175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Чистый приведенный доход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NPV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за 2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12 145 364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рентабельности проекта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за 2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Внутренняя норма рентабельности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за 2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Дисконтированный срок окупаемости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DPP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3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67321" y="2558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94720" y="1028187"/>
            <a:ext cx="5932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ЭФФЕКТИВНОСТЬ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725" y="1575592"/>
            <a:ext cx="11586577" cy="488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8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доступности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перевозке скоропортящихся грузов для грузоотправителей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8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лучшение качества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перевозок с точки зрения сохранности, надежности и своевременности доставки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грузов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8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мест для специалистов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8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отчисления и страховые взносы в бюджеты всех уровней при выходе производства на проектную мощность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составят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10 392 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684,00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в год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8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престижа Омской области за счет локализации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регионе полного цикла производства отечественных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рефконтейнеров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промышленности региона, привлечение инвестиций для дальнейшего развития инфраструктуры, снижение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из региона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ÐÐ¾Ð½ÑÐµÐ¹Ð½ÐµÑÑ 20 ÑÑÑÐ¾Ð²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5" y="4141298"/>
            <a:ext cx="2162311" cy="1530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5202" y="2468344"/>
            <a:ext cx="1402536" cy="9438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385" y="2482131"/>
            <a:ext cx="1485108" cy="916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9447" y="2483423"/>
            <a:ext cx="1469309" cy="9150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27639" y="1047762"/>
            <a:ext cx="5255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ПОЛОЖЕНИЯ ДЕЛ В ОТРАСЛИ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7404" y="1769962"/>
            <a:ext cx="304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Интермодальная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логистика 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6676" y="2239353"/>
            <a:ext cx="4581741" cy="13222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870526" y="3616342"/>
            <a:ext cx="420825" cy="448534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5400000">
            <a:off x="3873688" y="3601153"/>
            <a:ext cx="420825" cy="448534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 rot="5400000">
            <a:off x="2357133" y="3624583"/>
            <a:ext cx="420825" cy="448534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38385" y="5762151"/>
            <a:ext cx="4697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Рефрижераторный контейнер для перевозки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коропортящихся грузов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http://refexpress.ru/wp-content/uploads/2017/03/22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84" y="4149539"/>
            <a:ext cx="2162311" cy="152233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5951876" y="1769962"/>
            <a:ext cx="53716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рефконтейнерных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перевозок в России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80% рабочего парка – импортные подержанные 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Отсутствие необходимого количества станций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технического обслуживания и ремонта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Ограничения (санкции) на ввоз импортной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продукции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5103" y="4416840"/>
            <a:ext cx="5887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от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отечественного производства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постепенным отказом от импортной комплектации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5103" y="5762151"/>
            <a:ext cx="510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АСОРПС в новых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оставляет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1000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год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83127" y="1100177"/>
            <a:ext cx="4376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ИДЕИ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676" y="1778054"/>
            <a:ext cx="11685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проектирования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новизны объекта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38" y="2350267"/>
            <a:ext cx="2164844" cy="33514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2636" y="5719815"/>
            <a:ext cx="315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Холодильно-отопительная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6404" y="2693291"/>
            <a:ext cx="437639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на территории РФ</a:t>
            </a:r>
          </a:p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Антивандальное исполнение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дистанционным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управлением работой оборудования по   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каналам ГЛОНАСС и с возможностью   </a:t>
            </a:r>
          </a:p>
          <a:p>
            <a:pPr algn="ctr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интеграции с ФГИС «Меркурий»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Климатическое исполнение для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районов эксплуатации с температурой 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окружающей среды от минус 40 С </a:t>
            </a:r>
          </a:p>
          <a:p>
            <a:pPr algn="ctr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 плюс 50 С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для перевозки на ж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платформах российской колеи 1520 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5580" y="2093127"/>
            <a:ext cx="4343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Запустить производство отечественных холодильно-отопительных установок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конца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квартала 2021 года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46154" y="3431955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1172" y="3771278"/>
            <a:ext cx="42321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 конкурентоспособную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холодильно-отопительную установку 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 полным комплектом автоматики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комплексные испытания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холодильно-отопительной установки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составе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Подготовить предприятие к серийным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поставкам холодильно-отопительных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установок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35020" y="1778054"/>
            <a:ext cx="4086413" cy="459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6420" y="1017067"/>
            <a:ext cx="7533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СТЕЙКХОЛДЕРОВ В РЕАЛИЗАЦИИ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74057"/>
              </p:ext>
            </p:extLst>
          </p:nvPr>
        </p:nvGraphicFramePr>
        <p:xfrm>
          <a:off x="400833" y="1540701"/>
          <a:ext cx="11448789" cy="48946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4997"/>
                <a:gridCol w="9043792"/>
              </a:tblGrid>
              <a:tr h="350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Интересы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710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Потребители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крупные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</a:t>
                      </a:r>
                      <a:endParaRPr lang="ru-RU" sz="16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рынке перевозок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Холодильно-отопительные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установки,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адаптированные к эксплуатации в условиях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нашей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страны, поддерживающие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отечественные навигационные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обеспеченные полными и доступными услугами по техническому обслуживанию и ремонту,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конкурентоспособные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цене.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Отсутствие зависимости от закупок иностранной продукции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461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Грузоотправители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достаточной численности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парка для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своевременной и качественной доставки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грузов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любое время 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любое место.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59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</a:t>
                      </a:r>
                      <a:endParaRPr lang="ru-RU" sz="16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ремонту и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бизнеса в стране по ремонту и техническому обслуживанию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холодильно-отопительных установок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614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комплектующих и материалов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Расширение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бизнеса,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появление новых рынков сбыта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1075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Государство, в лице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Минпромторга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АСОРПС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Россоюзхолодпром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Обновление парка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Удовлетворение потребности АСОРПС 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рефконтейнерах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интермодальной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логистики в стране.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Снижение уровня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импортозависимости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холодильной промышленности.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  <a:tr h="307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регионального управления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престижа Омской области за счет локализации в регионе полного цикла производства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3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601" y="945826"/>
            <a:ext cx="4410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УПРАВЛЕНИЯ ПРОЕКТОМ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7234" y="1493066"/>
            <a:ext cx="10905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структурная декомпозиция работ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ресурсах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062" y="4335108"/>
            <a:ext cx="23442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холодильно-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топительной установки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полным комплектом </a:t>
            </a:r>
          </a:p>
          <a:p>
            <a:pPr algn="ctr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втоматики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8540" y="2002841"/>
            <a:ext cx="25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испытания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олодильно-отопительной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становки в составе</a:t>
            </a:r>
          </a:p>
          <a:p>
            <a:pPr algn="ct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758" y="4676555"/>
            <a:ext cx="217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серийным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поставкам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645" y="2043609"/>
            <a:ext cx="3294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производства холодильно-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топительных установок для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9025" y="5209378"/>
            <a:ext cx="279630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42 работы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Длительность – 315 дней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 16.12.19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.02.21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38678" y="3019426"/>
            <a:ext cx="279630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Длительность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30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601" y="5209378"/>
            <a:ext cx="279630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Длительность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дня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30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9412" y="2527900"/>
            <a:ext cx="279630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Длительность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403 дня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 16.12.19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30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.21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412" y="2043609"/>
            <a:ext cx="3087655" cy="19154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9025" y="4335107"/>
            <a:ext cx="2695320" cy="2305431"/>
          </a:xfrm>
          <a:prstGeom prst="round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38678" y="2043609"/>
            <a:ext cx="2676446" cy="2406978"/>
          </a:xfrm>
          <a:prstGeom prst="round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38678" y="4676555"/>
            <a:ext cx="2676446" cy="1963984"/>
          </a:xfrm>
          <a:prstGeom prst="round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487067" y="2787577"/>
            <a:ext cx="451612" cy="451674"/>
          </a:xfrm>
          <a:prstGeom prst="striped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триховая стрелка вправо 22"/>
          <p:cNvSpPr/>
          <p:nvPr/>
        </p:nvSpPr>
        <p:spPr>
          <a:xfrm rot="3230110">
            <a:off x="3292102" y="4178668"/>
            <a:ext cx="907161" cy="479751"/>
          </a:xfrm>
          <a:prstGeom prst="striped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триховая стрелка вправо 23"/>
          <p:cNvSpPr/>
          <p:nvPr/>
        </p:nvSpPr>
        <p:spPr>
          <a:xfrm rot="5400000">
            <a:off x="1750592" y="3875908"/>
            <a:ext cx="376045" cy="542360"/>
          </a:xfrm>
          <a:prstGeom prst="striped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296976" y="2089775"/>
            <a:ext cx="239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67702" y="2474573"/>
            <a:ext cx="334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6 801 чел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2 016 457,00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26931" y="3311414"/>
            <a:ext cx="294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54094" y="3698814"/>
            <a:ext cx="35770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- 263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198 433,00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Комплектующие – 319 позиции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597 650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– 4 позиции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819 432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02532" y="5658547"/>
            <a:ext cx="4778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инвестиционной части проекта с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четом накладных расходов составляет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5 530 760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601" y="945826"/>
            <a:ext cx="4410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УПРАВЛЕНИЯ ПРОЕКТОМ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2998" y="1338916"/>
            <a:ext cx="194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4145" y="1756178"/>
            <a:ext cx="1759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0378" y="2135642"/>
            <a:ext cx="2586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менеджер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0378" y="2503770"/>
            <a:ext cx="2633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менеджер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2194" y="2850266"/>
            <a:ext cx="1833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23877" y="2850266"/>
            <a:ext cx="2640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экономист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688" y="3244204"/>
            <a:ext cx="245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менеджера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2833" y="3244204"/>
            <a:ext cx="2934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менеджера проекта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электрической части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5132" y="3232388"/>
            <a:ext cx="240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менеджера по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роизводственной части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176" y="3999234"/>
            <a:ext cx="2148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технический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127" y="4702253"/>
            <a:ext cx="1987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189" y="5410642"/>
            <a:ext cx="2330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сборке и испытаниям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9801" y="3898009"/>
            <a:ext cx="2192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технический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 по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лектрической части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18570" y="4742934"/>
            <a:ext cx="2192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 по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лектрической части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1301" y="5614820"/>
            <a:ext cx="23309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проекта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сборке и испытаниям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лектрической части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2690" y="4079891"/>
            <a:ext cx="3247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технолог проекта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технолог проекта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нормировщик проекта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нормировщик проекта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производству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01673" y="3490425"/>
            <a:ext cx="1884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74146" y="1843296"/>
            <a:ext cx="1759136" cy="2004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60378" y="2193452"/>
            <a:ext cx="2586670" cy="23247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60377" y="2566107"/>
            <a:ext cx="2633991" cy="24327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179222" y="2920172"/>
            <a:ext cx="1759136" cy="22235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1688" y="3253269"/>
            <a:ext cx="2444049" cy="5757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36751" y="4013670"/>
            <a:ext cx="2148986" cy="5757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4328" y="4696011"/>
            <a:ext cx="2148986" cy="5757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4328" y="5416742"/>
            <a:ext cx="2173834" cy="77713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972833" y="3253269"/>
            <a:ext cx="2818367" cy="5757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90967" y="3927699"/>
            <a:ext cx="2401403" cy="7462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89797" y="4775580"/>
            <a:ext cx="2401403" cy="79136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82362" y="5668624"/>
            <a:ext cx="2408838" cy="92812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161013" y="3253269"/>
            <a:ext cx="2474988" cy="5757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541630" y="4108672"/>
            <a:ext cx="2703970" cy="29773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41630" y="4628534"/>
            <a:ext cx="2703970" cy="24696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546167" y="5097624"/>
            <a:ext cx="3131234" cy="31301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543857" y="5578712"/>
            <a:ext cx="3108143" cy="31451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541630" y="6057450"/>
            <a:ext cx="2824172" cy="33076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9123877" y="2883114"/>
            <a:ext cx="2664377" cy="27285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9501673" y="3524776"/>
            <a:ext cx="1884618" cy="30420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stCxn id="24" idx="2"/>
            <a:endCxn id="26" idx="0"/>
          </p:cNvCxnSpPr>
          <p:nvPr/>
        </p:nvCxnSpPr>
        <p:spPr>
          <a:xfrm flipH="1">
            <a:off x="5953713" y="2043731"/>
            <a:ext cx="1" cy="149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27" idx="1"/>
          </p:cNvCxnSpPr>
          <p:nvPr/>
        </p:nvCxnSpPr>
        <p:spPr>
          <a:xfrm rot="10800000" flipV="1">
            <a:off x="3421301" y="2687742"/>
            <a:ext cx="1239076" cy="23243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>
            <a:stCxn id="10" idx="3"/>
          </p:cNvCxnSpPr>
          <p:nvPr/>
        </p:nvCxnSpPr>
        <p:spPr>
          <a:xfrm>
            <a:off x="7294369" y="2673047"/>
            <a:ext cx="4493885" cy="210067"/>
          </a:xfrm>
          <a:prstGeom prst="bentConnector3">
            <a:avLst>
              <a:gd name="adj1" fmla="val 7034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12" idx="2"/>
            <a:endCxn id="46" idx="0"/>
          </p:cNvCxnSpPr>
          <p:nvPr/>
        </p:nvCxnSpPr>
        <p:spPr>
          <a:xfrm>
            <a:off x="10443982" y="3188820"/>
            <a:ext cx="0" cy="3359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28" idx="3"/>
          </p:cNvCxnSpPr>
          <p:nvPr/>
        </p:nvCxnSpPr>
        <p:spPr>
          <a:xfrm>
            <a:off x="4938358" y="3031350"/>
            <a:ext cx="3188045" cy="221919"/>
          </a:xfrm>
          <a:prstGeom prst="bentConnector3">
            <a:avLst>
              <a:gd name="adj1" fmla="val 78682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оединительная линия уступом 99"/>
          <p:cNvCxnSpPr>
            <a:stCxn id="11" idx="1"/>
          </p:cNvCxnSpPr>
          <p:nvPr/>
        </p:nvCxnSpPr>
        <p:spPr>
          <a:xfrm rot="10800000" flipV="1">
            <a:off x="1267098" y="3019543"/>
            <a:ext cx="1875097" cy="233726"/>
          </a:xfrm>
          <a:prstGeom prst="bentConnector3">
            <a:avLst>
              <a:gd name="adj1" fmla="val 827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28" idx="2"/>
          </p:cNvCxnSpPr>
          <p:nvPr/>
        </p:nvCxnSpPr>
        <p:spPr>
          <a:xfrm>
            <a:off x="4058790" y="3142528"/>
            <a:ext cx="0" cy="1016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26" idx="2"/>
            <a:endCxn id="26" idx="2"/>
          </p:cNvCxnSpPr>
          <p:nvPr/>
        </p:nvCxnSpPr>
        <p:spPr>
          <a:xfrm>
            <a:off x="5953713" y="24259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>
            <a:off x="5953713" y="2423497"/>
            <a:ext cx="1" cy="149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6322423" y="3828977"/>
            <a:ext cx="0" cy="2412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44" idx="1"/>
          </p:cNvCxnSpPr>
          <p:nvPr/>
        </p:nvCxnSpPr>
        <p:spPr>
          <a:xfrm flipH="1" flipV="1">
            <a:off x="6322423" y="6222832"/>
            <a:ext cx="21920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43" idx="1"/>
          </p:cNvCxnSpPr>
          <p:nvPr/>
        </p:nvCxnSpPr>
        <p:spPr>
          <a:xfrm flipH="1" flipV="1">
            <a:off x="6322423" y="5735969"/>
            <a:ext cx="22143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42" idx="1"/>
          </p:cNvCxnSpPr>
          <p:nvPr/>
        </p:nvCxnSpPr>
        <p:spPr>
          <a:xfrm flipH="1">
            <a:off x="6322423" y="5254133"/>
            <a:ext cx="2237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41" idx="1"/>
          </p:cNvCxnSpPr>
          <p:nvPr/>
        </p:nvCxnSpPr>
        <p:spPr>
          <a:xfrm flipH="1">
            <a:off x="6322423" y="4752014"/>
            <a:ext cx="2192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40" idx="1"/>
          </p:cNvCxnSpPr>
          <p:nvPr/>
        </p:nvCxnSpPr>
        <p:spPr>
          <a:xfrm flipH="1" flipV="1">
            <a:off x="6322423" y="4257537"/>
            <a:ext cx="21920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3089189" y="3824416"/>
            <a:ext cx="0" cy="4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142194" y="3824416"/>
            <a:ext cx="0" cy="23694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38" idx="1"/>
          </p:cNvCxnSpPr>
          <p:nvPr/>
        </p:nvCxnSpPr>
        <p:spPr>
          <a:xfrm flipH="1">
            <a:off x="3142194" y="6132684"/>
            <a:ext cx="240168" cy="9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37" idx="1"/>
          </p:cNvCxnSpPr>
          <p:nvPr/>
        </p:nvCxnSpPr>
        <p:spPr>
          <a:xfrm flipH="1">
            <a:off x="3142194" y="5171263"/>
            <a:ext cx="24760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stCxn id="36" idx="1"/>
          </p:cNvCxnSpPr>
          <p:nvPr/>
        </p:nvCxnSpPr>
        <p:spPr>
          <a:xfrm flipH="1">
            <a:off x="3142194" y="4300801"/>
            <a:ext cx="24877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451022" y="3824416"/>
            <a:ext cx="0" cy="20017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stCxn id="34" idx="1"/>
          </p:cNvCxnSpPr>
          <p:nvPr/>
        </p:nvCxnSpPr>
        <p:spPr>
          <a:xfrm flipH="1" flipV="1">
            <a:off x="451021" y="5805310"/>
            <a:ext cx="17330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33" idx="1"/>
          </p:cNvCxnSpPr>
          <p:nvPr/>
        </p:nvCxnSpPr>
        <p:spPr>
          <a:xfrm flipH="1" flipV="1">
            <a:off x="451021" y="4983865"/>
            <a:ext cx="17330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32" idx="1"/>
          </p:cNvCxnSpPr>
          <p:nvPr/>
        </p:nvCxnSpPr>
        <p:spPr>
          <a:xfrm flipH="1" flipV="1">
            <a:off x="451021" y="4300801"/>
            <a:ext cx="185730" cy="7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9532323" y="1265352"/>
            <a:ext cx="1697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9501673" y="1289009"/>
            <a:ext cx="1759136" cy="2941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156754" y="1756178"/>
            <a:ext cx="11805602" cy="49358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7" name="Прямая со стрелкой 156"/>
          <p:cNvCxnSpPr>
            <a:stCxn id="152" idx="1"/>
            <a:endCxn id="9" idx="3"/>
          </p:cNvCxnSpPr>
          <p:nvPr/>
        </p:nvCxnSpPr>
        <p:spPr>
          <a:xfrm flipH="1">
            <a:off x="7247048" y="1436099"/>
            <a:ext cx="2254625" cy="8688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stCxn id="152" idx="1"/>
            <a:endCxn id="10" idx="3"/>
          </p:cNvCxnSpPr>
          <p:nvPr/>
        </p:nvCxnSpPr>
        <p:spPr>
          <a:xfrm flipH="1">
            <a:off x="7294369" y="1436099"/>
            <a:ext cx="2207304" cy="12369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8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04764" y="945826"/>
            <a:ext cx="351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МАРКЕТИНГОВЫЙ ПЛАН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2920" y="1367501"/>
            <a:ext cx="963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Потенциальный рынок сбыта холодильно-отопительных установок в составе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рефконтейнера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379037"/>
              </p:ext>
            </p:extLst>
          </p:nvPr>
        </p:nvGraphicFramePr>
        <p:xfrm>
          <a:off x="352699" y="1918349"/>
          <a:ext cx="11498466" cy="20873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7365"/>
                <a:gridCol w="2095334"/>
                <a:gridCol w="5062496"/>
                <a:gridCol w="1976718"/>
                <a:gridCol w="184655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целевого рынка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Прогнозируемый объем сбыта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на рынке перевозок, входящие в АСОРПС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конкурентная цена;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высокое качество и полный современный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сертификата РМРС;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доступность технического обслуживания и ремонта;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сроки поставки;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отсутствие ограничений к районам эксплуатации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 по перевозке скоропортящихся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06785" y="4293454"/>
            <a:ext cx="630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цена на холодильно-отопительную установку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68416"/>
              </p:ext>
            </p:extLst>
          </p:nvPr>
        </p:nvGraphicFramePr>
        <p:xfrm>
          <a:off x="1418788" y="4880186"/>
          <a:ext cx="8830491" cy="7827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08455"/>
                <a:gridCol w="2211018"/>
                <a:gridCol w="221101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цена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НДС,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конкурентов с НДС, руб.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1 100 000,00 – 1 200 000,00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000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00 000,00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18754" y="5880352"/>
            <a:ext cx="9699380" cy="46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озничная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цена на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холодильно-отопительные установки планируется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среднерыночной. 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1326" y="945826"/>
            <a:ext cx="661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ПРОИЗВОДСТВЕННО-ТЕХНОЛОГИЧЕСКИЙ ПЛАН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751" y="1451154"/>
            <a:ext cx="11152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Выбранная производственно-технологическая схема изготовления холодильно-отопительных установок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аправлена на минимизацию производственных издержек за счет использования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кооперации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97940"/>
              </p:ext>
            </p:extLst>
          </p:nvPr>
        </p:nvGraphicFramePr>
        <p:xfrm>
          <a:off x="290063" y="2957728"/>
          <a:ext cx="4579529" cy="22136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2383"/>
                <a:gridCol w="412529"/>
                <a:gridCol w="362526"/>
                <a:gridCol w="412529"/>
                <a:gridCol w="412529"/>
                <a:gridCol w="387526"/>
                <a:gridCol w="675047"/>
                <a:gridCol w="464460"/>
              </a:tblGrid>
              <a:tr h="25971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выпуска продукции по периодам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Холодильно-отопительная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для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рефконтейнера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69895" y="2251920"/>
            <a:ext cx="317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программа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274" y="5444091"/>
            <a:ext cx="4475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Производственное   подразделение   должно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беспечивать сборку и испытания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установок 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месяц или 2-х установок за рабочую смену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5802" y="2236343"/>
            <a:ext cx="53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производственно-технологического процесса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0024" y="2734736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пультов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94580" y="2667748"/>
            <a:ext cx="25290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программного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отладка 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астройка пультов 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46418" y="3549729"/>
            <a:ext cx="2496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деталей и узлов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зготовленных по кооперации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0057" y="4397079"/>
            <a:ext cx="1967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крупных узлов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2-х  установок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722" y="4243191"/>
            <a:ext cx="1906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1-й 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4408" y="4243191"/>
            <a:ext cx="1861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2-й 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8355" y="4648118"/>
            <a:ext cx="1686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 1-й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70668" y="4616533"/>
            <a:ext cx="1686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 2-й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9715" y="5171338"/>
            <a:ext cx="15833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Приемосдаточные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спытания 1-й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2028" y="5180507"/>
            <a:ext cx="15833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Приемосдаточные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спытания 2-й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00663" y="6121200"/>
            <a:ext cx="2442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готовой продукции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30024" y="2734736"/>
            <a:ext cx="1425390" cy="52322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694580" y="2667748"/>
            <a:ext cx="2529089" cy="73866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46419" y="3549729"/>
            <a:ext cx="2496324" cy="56178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80057" y="4397079"/>
            <a:ext cx="1967525" cy="52322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0722" y="4243191"/>
            <a:ext cx="1906355" cy="33726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500722" y="4648118"/>
            <a:ext cx="1906355" cy="49814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00722" y="5197870"/>
            <a:ext cx="1906355" cy="71213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064408" y="4233179"/>
            <a:ext cx="1906355" cy="33726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064407" y="4623045"/>
            <a:ext cx="1906355" cy="52322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060543" y="5197870"/>
            <a:ext cx="1906355" cy="71213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00723" y="6121200"/>
            <a:ext cx="6466176" cy="30777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6428306" y="3406412"/>
            <a:ext cx="239357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428306" y="3406412"/>
            <a:ext cx="0" cy="78268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4" idx="3"/>
          </p:cNvCxnSpPr>
          <p:nvPr/>
        </p:nvCxnSpPr>
        <p:spPr>
          <a:xfrm>
            <a:off x="7755414" y="2996346"/>
            <a:ext cx="885626" cy="125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6" idx="2"/>
          </p:cNvCxnSpPr>
          <p:nvPr/>
        </p:nvCxnSpPr>
        <p:spPr>
          <a:xfrm flipH="1">
            <a:off x="8694580" y="4111513"/>
            <a:ext cx="1" cy="23275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>
            <a:stCxn id="27" idx="1"/>
            <a:endCxn id="28" idx="3"/>
          </p:cNvCxnSpPr>
          <p:nvPr/>
        </p:nvCxnSpPr>
        <p:spPr>
          <a:xfrm rot="10800000">
            <a:off x="7407077" y="4411825"/>
            <a:ext cx="272980" cy="246864"/>
          </a:xfrm>
          <a:prstGeom prst="bentConnector3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26" idx="1"/>
          </p:cNvCxnSpPr>
          <p:nvPr/>
        </p:nvCxnSpPr>
        <p:spPr>
          <a:xfrm flipH="1">
            <a:off x="6873200" y="3830621"/>
            <a:ext cx="57321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873200" y="3830621"/>
            <a:ext cx="0" cy="35847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1134858" y="3406412"/>
            <a:ext cx="5542" cy="78268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6" idx="3"/>
          </p:cNvCxnSpPr>
          <p:nvPr/>
        </p:nvCxnSpPr>
        <p:spPr>
          <a:xfrm>
            <a:off x="9942743" y="3830621"/>
            <a:ext cx="64347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0586218" y="3830621"/>
            <a:ext cx="0" cy="35847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оединительная линия уступом 87"/>
          <p:cNvCxnSpPr>
            <a:stCxn id="27" idx="3"/>
            <a:endCxn id="31" idx="1"/>
          </p:cNvCxnSpPr>
          <p:nvPr/>
        </p:nvCxnSpPr>
        <p:spPr>
          <a:xfrm flipV="1">
            <a:off x="9647582" y="4401813"/>
            <a:ext cx="416826" cy="256876"/>
          </a:xfrm>
          <a:prstGeom prst="bentConnector3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Штриховая стрелка вправо 89"/>
          <p:cNvSpPr/>
          <p:nvPr/>
        </p:nvSpPr>
        <p:spPr>
          <a:xfrm rot="5400000">
            <a:off x="6358758" y="5886535"/>
            <a:ext cx="283867" cy="383865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Штриховая стрелка вправо 90"/>
          <p:cNvSpPr/>
          <p:nvPr/>
        </p:nvSpPr>
        <p:spPr>
          <a:xfrm rot="5400000">
            <a:off x="10889803" y="5878341"/>
            <a:ext cx="283867" cy="383865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11151050" y="3579497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28131" y="352364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315" y="2639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" name="Овал 5"/>
          <p:cNvSpPr/>
          <p:nvPr/>
        </p:nvSpPr>
        <p:spPr>
          <a:xfrm>
            <a:off x="11323529" y="263925"/>
            <a:ext cx="638827" cy="616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Home\Desktop\Логотип цвет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76" y="359993"/>
            <a:ext cx="3309551" cy="4806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29591" y="945826"/>
            <a:ext cx="3862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ПЛАН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3917" y="1392279"/>
            <a:ext cx="741419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8000"/>
              </a:lnSpc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производственного подразделения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9606" y="1897607"/>
            <a:ext cx="544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генерального директора по гражданской продукции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1451" y="2487890"/>
            <a:ext cx="2520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производственного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3245" y="2540897"/>
            <a:ext cx="15985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–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инженер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534" y="3147430"/>
            <a:ext cx="197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сборочного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924" y="3806970"/>
            <a:ext cx="2439514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 МСР 5 разряда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 МСР 5 разряда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 МСР 5 разряда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 МСР 5 разряда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Электромонтажник 6 разряда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Электромонтажник 6 разряда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0912" y="3147430"/>
            <a:ext cx="2278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испытательного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6230" y="3800726"/>
            <a:ext cx="8668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31451" y="2487890"/>
            <a:ext cx="2520370" cy="52322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7534" y="3147430"/>
            <a:ext cx="1972335" cy="52322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0912" y="3147430"/>
            <a:ext cx="2278509" cy="52322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33924" y="3800726"/>
            <a:ext cx="1945009" cy="32560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33924" y="4126334"/>
            <a:ext cx="1945009" cy="25949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33924" y="4385826"/>
            <a:ext cx="1945009" cy="32127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33924" y="4707102"/>
            <a:ext cx="1945009" cy="30891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933924" y="5016021"/>
            <a:ext cx="2439514" cy="27184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33924" y="5287869"/>
            <a:ext cx="2439514" cy="28881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707844" y="3670650"/>
            <a:ext cx="0" cy="17597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8" idx="1"/>
          </p:cNvCxnSpPr>
          <p:nvPr/>
        </p:nvCxnSpPr>
        <p:spPr>
          <a:xfrm flipH="1" flipV="1">
            <a:off x="707844" y="3963253"/>
            <a:ext cx="226080" cy="2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9" idx="1"/>
          </p:cNvCxnSpPr>
          <p:nvPr/>
        </p:nvCxnSpPr>
        <p:spPr>
          <a:xfrm flipH="1">
            <a:off x="707844" y="4256080"/>
            <a:ext cx="226080" cy="16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0" idx="1"/>
          </p:cNvCxnSpPr>
          <p:nvPr/>
        </p:nvCxnSpPr>
        <p:spPr>
          <a:xfrm flipH="1">
            <a:off x="707844" y="4546464"/>
            <a:ext cx="226080" cy="5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1" idx="1"/>
          </p:cNvCxnSpPr>
          <p:nvPr/>
        </p:nvCxnSpPr>
        <p:spPr>
          <a:xfrm flipH="1">
            <a:off x="707844" y="4861562"/>
            <a:ext cx="226080" cy="5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2" idx="1"/>
          </p:cNvCxnSpPr>
          <p:nvPr/>
        </p:nvCxnSpPr>
        <p:spPr>
          <a:xfrm flipH="1" flipV="1">
            <a:off x="707844" y="5151456"/>
            <a:ext cx="226080" cy="4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3" idx="1"/>
          </p:cNvCxnSpPr>
          <p:nvPr/>
        </p:nvCxnSpPr>
        <p:spPr>
          <a:xfrm flipH="1" flipV="1">
            <a:off x="707844" y="5430426"/>
            <a:ext cx="226080" cy="18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216230" y="3800726"/>
            <a:ext cx="866840" cy="32560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216230" y="4126334"/>
            <a:ext cx="866840" cy="3515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902132" y="3670650"/>
            <a:ext cx="0" cy="6292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52" idx="1"/>
          </p:cNvCxnSpPr>
          <p:nvPr/>
        </p:nvCxnSpPr>
        <p:spPr>
          <a:xfrm flipH="1" flipV="1">
            <a:off x="3902132" y="3963253"/>
            <a:ext cx="314098" cy="2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3" idx="1"/>
          </p:cNvCxnSpPr>
          <p:nvPr/>
        </p:nvCxnSpPr>
        <p:spPr>
          <a:xfrm flipH="1" flipV="1">
            <a:off x="3902132" y="4299931"/>
            <a:ext cx="314098" cy="21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5" idx="3"/>
          </p:cNvCxnSpPr>
          <p:nvPr/>
        </p:nvCxnSpPr>
        <p:spPr>
          <a:xfrm>
            <a:off x="4451821" y="2749500"/>
            <a:ext cx="674005" cy="1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125826" y="2749500"/>
            <a:ext cx="0" cy="3979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15" idx="1"/>
          </p:cNvCxnSpPr>
          <p:nvPr/>
        </p:nvCxnSpPr>
        <p:spPr>
          <a:xfrm flipH="1">
            <a:off x="1443105" y="2749500"/>
            <a:ext cx="48834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443105" y="2749500"/>
            <a:ext cx="0" cy="3979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586227" y="1897607"/>
            <a:ext cx="5100573" cy="30777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76676" y="2359647"/>
            <a:ext cx="5914059" cy="33733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9598304" y="2487890"/>
            <a:ext cx="23051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договорной работы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материально-</a:t>
            </a:r>
          </a:p>
          <a:p>
            <a:pPr algn="ctr"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ехнического обеспечения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внешней кооперации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9650627" y="2487890"/>
            <a:ext cx="2200538" cy="26161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9650627" y="2749500"/>
            <a:ext cx="2200538" cy="53690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9650627" y="3286403"/>
            <a:ext cx="2200538" cy="38424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7173245" y="3825856"/>
            <a:ext cx="238436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электропривода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Ремонтно-</a:t>
            </a: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эксплуатационный отдел</a:t>
            </a: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обеспечения качества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670716" y="4139280"/>
            <a:ext cx="2191497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главного метролога</a:t>
            </a: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главного технолога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Планово-экономический</a:t>
            </a:r>
          </a:p>
          <a:p>
            <a:pPr algn="ctr"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тдел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173245" y="2540897"/>
            <a:ext cx="1598578" cy="9541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7173245" y="3850153"/>
            <a:ext cx="2312484" cy="32560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7173245" y="4175761"/>
            <a:ext cx="2312484" cy="4201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7173245" y="4595891"/>
            <a:ext cx="2312484" cy="31509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9650627" y="4126334"/>
            <a:ext cx="2191497" cy="3515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9650627" y="4477834"/>
            <a:ext cx="2191497" cy="22926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9650627" y="4707102"/>
            <a:ext cx="2191497" cy="4940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9650627" y="5201109"/>
            <a:ext cx="2200538" cy="37557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Штриховая стрелка вправо 93"/>
          <p:cNvSpPr/>
          <p:nvPr/>
        </p:nvSpPr>
        <p:spPr>
          <a:xfrm>
            <a:off x="8847470" y="2657857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Штриховая стрелка вправо 95"/>
          <p:cNvSpPr/>
          <p:nvPr/>
        </p:nvSpPr>
        <p:spPr>
          <a:xfrm rot="10800000">
            <a:off x="8847469" y="3056347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Штриховая стрелка вправо 96"/>
          <p:cNvSpPr/>
          <p:nvPr/>
        </p:nvSpPr>
        <p:spPr>
          <a:xfrm rot="10800000">
            <a:off x="6342029" y="3056937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Штриховая стрелка вправо 97"/>
          <p:cNvSpPr/>
          <p:nvPr/>
        </p:nvSpPr>
        <p:spPr>
          <a:xfrm>
            <a:off x="6379932" y="2680015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Штриховая стрелка вправо 98"/>
          <p:cNvSpPr/>
          <p:nvPr/>
        </p:nvSpPr>
        <p:spPr>
          <a:xfrm>
            <a:off x="6364741" y="4027712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Штриховая стрелка вправо 99"/>
          <p:cNvSpPr/>
          <p:nvPr/>
        </p:nvSpPr>
        <p:spPr>
          <a:xfrm rot="10800000">
            <a:off x="6342264" y="4436902"/>
            <a:ext cx="675187" cy="268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Штриховая стрелка вправо 100"/>
          <p:cNvSpPr/>
          <p:nvPr/>
        </p:nvSpPr>
        <p:spPr>
          <a:xfrm rot="10800000">
            <a:off x="6338825" y="4988363"/>
            <a:ext cx="3149140" cy="30431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Штриховая стрелка вправо 101"/>
          <p:cNvSpPr/>
          <p:nvPr/>
        </p:nvSpPr>
        <p:spPr>
          <a:xfrm>
            <a:off x="6347570" y="5306514"/>
            <a:ext cx="3149140" cy="30431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единительная линия 109"/>
          <p:cNvCxnSpPr>
            <a:endCxn id="84" idx="0"/>
          </p:cNvCxnSpPr>
          <p:nvPr/>
        </p:nvCxnSpPr>
        <p:spPr>
          <a:xfrm>
            <a:off x="7972534" y="2205384"/>
            <a:ext cx="0" cy="3355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74" idx="1"/>
          </p:cNvCxnSpPr>
          <p:nvPr/>
        </p:nvCxnSpPr>
        <p:spPr>
          <a:xfrm flipH="1" flipV="1">
            <a:off x="3080825" y="2051495"/>
            <a:ext cx="50540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080825" y="2051495"/>
            <a:ext cx="0" cy="4363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4046" y="5883648"/>
            <a:ext cx="11633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Общий фонд заработной платы подразделения с отчислениями по ставке 30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,20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составит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495 905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есяц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5 950 869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1333</Words>
  <Application>Microsoft Office PowerPoint</Application>
  <PresentationFormat>Произвольный</PresentationFormat>
  <Paragraphs>403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Гаврилов</cp:lastModifiedBy>
  <cp:revision>99</cp:revision>
  <dcterms:created xsi:type="dcterms:W3CDTF">2020-11-16T04:14:56Z</dcterms:created>
  <dcterms:modified xsi:type="dcterms:W3CDTF">2020-11-26T09:18:19Z</dcterms:modified>
</cp:coreProperties>
</file>