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9" r:id="rId2"/>
    <p:sldId id="274" r:id="rId3"/>
    <p:sldId id="273" r:id="rId4"/>
    <p:sldId id="269" r:id="rId5"/>
    <p:sldId id="272" r:id="rId6"/>
    <p:sldId id="260" r:id="rId7"/>
    <p:sldId id="275" r:id="rId8"/>
    <p:sldId id="262" r:id="rId9"/>
    <p:sldId id="276" r:id="rId10"/>
    <p:sldId id="263" r:id="rId11"/>
    <p:sldId id="258" r:id="rId12"/>
    <p:sldId id="264" r:id="rId13"/>
    <p:sldId id="270" r:id="rId14"/>
  </p:sldIdLst>
  <p:sldSz cx="9144000" cy="6858000" type="screen4x3"/>
  <p:notesSz cx="6889750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7E289"/>
    <a:srgbClr val="157FFF"/>
    <a:srgbClr val="4F4D03"/>
    <a:srgbClr val="3D410F"/>
    <a:srgbClr val="6F4001"/>
    <a:srgbClr val="CC9900"/>
    <a:srgbClr val="FF9E1D"/>
    <a:srgbClr val="D68B1C"/>
    <a:srgbClr val="D096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2124" y="-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84889165384236"/>
          <c:y val="0.24353055455507899"/>
          <c:w val="0.45136059219258856"/>
          <c:h val="0.7112348725458973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затрат проекта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7.9107593071608667E-2"/>
                  <c:y val="-0.11798186624748315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 </a:t>
                    </a:r>
                    <a:r>
                      <a:rPr lang="en-US" sz="1200" dirty="0" smtClean="0"/>
                      <a:t>411</a:t>
                    </a:r>
                    <a:r>
                      <a:rPr lang="ru-RU" sz="1200" dirty="0" smtClean="0"/>
                      <a:t> </a:t>
                    </a:r>
                    <a:r>
                      <a:rPr lang="en-US" sz="1200" dirty="0" smtClean="0"/>
                      <a:t>233</a:t>
                    </a:r>
                    <a:r>
                      <a:rPr lang="ru-RU" sz="1200" dirty="0" smtClean="0"/>
                      <a:t> руб.</a:t>
                    </a:r>
                    <a:r>
                      <a:rPr lang="en-US" sz="1200" dirty="0"/>
                      <a:t>
10%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0.11197829693417591"/>
                  <c:y val="-0.1171082661137781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1</a:t>
                    </a:r>
                    <a:r>
                      <a:rPr lang="ru-RU" sz="1200" dirty="0" smtClean="0"/>
                      <a:t> </a:t>
                    </a:r>
                    <a:r>
                      <a:rPr lang="en-US" sz="1200" dirty="0" smtClean="0"/>
                      <a:t>174</a:t>
                    </a:r>
                    <a:r>
                      <a:rPr lang="ru-RU" sz="1200" dirty="0" smtClean="0"/>
                      <a:t> </a:t>
                    </a:r>
                    <a:r>
                      <a:rPr lang="en-US" sz="1200" dirty="0" smtClean="0"/>
                      <a:t>652</a:t>
                    </a:r>
                    <a:r>
                      <a:rPr lang="ru-RU" sz="1200" dirty="0" smtClean="0"/>
                      <a:t> руб.</a:t>
                    </a:r>
                    <a:r>
                      <a:rPr lang="en-US" sz="1200" dirty="0"/>
                      <a:t>
28%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-0.11801771934994487"/>
                  <c:y val="8.5179852540453155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2</a:t>
                    </a:r>
                    <a:r>
                      <a:rPr lang="ru-RU" sz="1200" dirty="0" smtClean="0"/>
                      <a:t> </a:t>
                    </a:r>
                    <a:r>
                      <a:rPr lang="en-US" sz="1200" dirty="0" smtClean="0"/>
                      <a:t>250</a:t>
                    </a:r>
                    <a:r>
                      <a:rPr lang="ru-RU" sz="1200" dirty="0" smtClean="0"/>
                      <a:t> </a:t>
                    </a:r>
                    <a:r>
                      <a:rPr lang="en-US" sz="1200" dirty="0" smtClean="0"/>
                      <a:t>000</a:t>
                    </a:r>
                    <a:r>
                      <a:rPr lang="ru-RU" sz="1200" dirty="0" smtClean="0"/>
                      <a:t> руб.</a:t>
                    </a:r>
                    <a:r>
                      <a:rPr lang="en-US" sz="1200" dirty="0"/>
                      <a:t>
54%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-9.8117148532573722E-2"/>
                  <c:y val="-5.5999168860265784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124</a:t>
                    </a:r>
                    <a:r>
                      <a:rPr lang="ru-RU" sz="1200" dirty="0" smtClean="0"/>
                      <a:t> </a:t>
                    </a:r>
                    <a:r>
                      <a:rPr lang="en-US" sz="1200" dirty="0" smtClean="0"/>
                      <a:t>192</a:t>
                    </a:r>
                    <a:r>
                      <a:rPr lang="ru-RU" sz="1200" dirty="0" smtClean="0"/>
                      <a:t> руб.</a:t>
                    </a:r>
                    <a:r>
                      <a:rPr lang="en-US" sz="1200" dirty="0"/>
                      <a:t>
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4"/>
              <c:layout>
                <c:manualLayout>
                  <c:x val="-7.1285906065383271E-3"/>
                  <c:y val="-0.11573648874744587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 </a:t>
                    </a:r>
                    <a:r>
                      <a:rPr lang="en-US" sz="1200" dirty="0" smtClean="0"/>
                      <a:t>193</a:t>
                    </a:r>
                    <a:r>
                      <a:rPr lang="ru-RU" sz="1200" dirty="0" smtClean="0"/>
                      <a:t> </a:t>
                    </a:r>
                    <a:r>
                      <a:rPr lang="en-US" sz="1200" dirty="0" smtClean="0"/>
                      <a:t>200</a:t>
                    </a:r>
                    <a:r>
                      <a:rPr lang="ru-RU" sz="1200" dirty="0" smtClean="0"/>
                      <a:t> руб.</a:t>
                    </a:r>
                    <a:r>
                      <a:rPr lang="en-US" sz="1200" dirty="0"/>
                      <a:t>
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1200" b="1"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Лист1!$A$2:$A$6</c:f>
              <c:strCache>
                <c:ptCount val="5"/>
                <c:pt idx="0">
                  <c:v>Заработная плата</c:v>
                </c:pt>
                <c:pt idx="1">
                  <c:v>Приобретение материалов</c:v>
                </c:pt>
                <c:pt idx="2">
                  <c:v>Приобретение оборудования</c:v>
                </c:pt>
                <c:pt idx="3">
                  <c:v>Страховые взносы </c:v>
                </c:pt>
                <c:pt idx="4">
                  <c:v>Прочие расходы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411233</c:v>
                </c:pt>
                <c:pt idx="1">
                  <c:v>1174652</c:v>
                </c:pt>
                <c:pt idx="2">
                  <c:v>2250000</c:v>
                </c:pt>
                <c:pt idx="3">
                  <c:v>124192</c:v>
                </c:pt>
                <c:pt idx="4">
                  <c:v>193200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8825144887200806"/>
          <c:y val="0.30061285262740667"/>
          <c:w val="0.30135268982679031"/>
          <c:h val="0.50021286663030429"/>
        </c:manualLayout>
      </c:layout>
      <c:overlay val="0"/>
      <c:txPr>
        <a:bodyPr/>
        <a:lstStyle/>
        <a:p>
          <a:pPr>
            <a:defRPr sz="1200" b="1">
              <a:latin typeface="Verdana" pitchFamily="34" charset="0"/>
              <a:ea typeface="Verdana" pitchFamily="34" charset="0"/>
              <a:cs typeface="Verdana" pitchFamily="34" charset="0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chemeClr val="accent1">
        <a:lumMod val="20000"/>
        <a:lumOff val="80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7928760896282391E-2"/>
          <c:y val="0.16050895517501065"/>
          <c:w val="0.55190628192820568"/>
          <c:h val="0.8046283306425411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0.14824170312141285"/>
                  <c:y val="8.6147539373301468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a:t>3</a:t>
                    </a:r>
                    <a:r>
                      <a:rPr lang="en-US" sz="1400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a:t> </a:t>
                    </a:r>
                    <a:r>
                      <a: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a:t>003 </a:t>
                    </a:r>
                    <a:r>
                      <a:rPr lang="en-US" sz="1400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a:t>277</a:t>
                    </a:r>
                    <a:r>
                      <a:rPr lang="ru-RU" sz="1400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a:t> руб.</a:t>
                    </a:r>
                    <a:r>
                      <a: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a:t>
</a:t>
                    </a:r>
                    <a:r>
                      <a:rPr lang="ru-RU" sz="1400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a:t>72</a:t>
                    </a:r>
                    <a:r>
                      <a:rPr lang="en-US" sz="1400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5.7577027219501836E-2"/>
                  <c:y val="-0.1353715988343538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a:t>1 </a:t>
                    </a:r>
                    <a:r>
                      <a:rPr lang="en-US" sz="1400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a:t>150</a:t>
                    </a:r>
                    <a:r>
                      <a:rPr lang="ru-RU" sz="1400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a:t> </a:t>
                    </a:r>
                    <a:r>
                      <a:rPr lang="en-US" sz="1400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a:t>000</a:t>
                    </a:r>
                    <a:r>
                      <a:rPr lang="ru-RU" sz="1400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a:t> руб.</a:t>
                    </a:r>
                    <a:r>
                      <a: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a:t>
</a:t>
                    </a:r>
                    <a:r>
                      <a:rPr lang="ru-RU" sz="1400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a:t>28</a:t>
                    </a:r>
                    <a:r>
                      <a:rPr lang="en-US" sz="1400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1400"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Лист1!$A$2:$A$3</c:f>
              <c:strCache>
                <c:ptCount val="2"/>
                <c:pt idx="0">
                  <c:v>Бюджетные средства</c:v>
                </c:pt>
                <c:pt idx="1">
                  <c:v>Денежные средства социальных партнеров, спонсоров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3003277</c:v>
                </c:pt>
                <c:pt idx="1">
                  <c:v>1150000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>
            <a:defRPr sz="1600">
              <a:latin typeface="Verdana" pitchFamily="34" charset="0"/>
              <a:ea typeface="Verdana" pitchFamily="34" charset="0"/>
              <a:cs typeface="Verdana" pitchFamily="34" charset="0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chemeClr val="accent1">
        <a:lumMod val="20000"/>
        <a:lumOff val="80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444B65-A9C0-4D3E-884B-19C18CE70C6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08D7AD-D29B-4A17-B587-74315DD82C8F}">
      <dgm:prSet custT="1"/>
      <dgm:spPr/>
      <dgm:t>
        <a:bodyPr/>
        <a:lstStyle/>
        <a:p>
          <a:pPr rtl="0"/>
          <a:r>
            <a:rPr lang="ru-RU" sz="14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Женская сборная команда по волейболу</a:t>
          </a:r>
          <a:endParaRPr lang="ru-RU" sz="14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6440F4AF-E574-44C0-83FE-396E6BC28A11}" type="parTrans" cxnId="{04F756DC-0EC1-40D5-8336-60A027FED2FC}">
      <dgm:prSet/>
      <dgm:spPr/>
      <dgm:t>
        <a:bodyPr/>
        <a:lstStyle/>
        <a:p>
          <a:endParaRPr lang="ru-RU"/>
        </a:p>
      </dgm:t>
    </dgm:pt>
    <dgm:pt modelId="{2B0494E7-D5A4-4235-96E4-E86359F865EB}" type="sibTrans" cxnId="{04F756DC-0EC1-40D5-8336-60A027FED2FC}">
      <dgm:prSet/>
      <dgm:spPr/>
      <dgm:t>
        <a:bodyPr/>
        <a:lstStyle/>
        <a:p>
          <a:endParaRPr lang="ru-RU"/>
        </a:p>
      </dgm:t>
    </dgm:pt>
    <dgm:pt modelId="{592FA23B-375F-4E14-8090-F79F16732809}">
      <dgm:prSet custT="1"/>
      <dgm:spPr/>
      <dgm:t>
        <a:bodyPr/>
        <a:lstStyle/>
        <a:p>
          <a:pPr rtl="0"/>
          <a:r>
            <a:rPr lang="ru-RU" sz="14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Женская сборная команда по баскетболу</a:t>
          </a:r>
          <a:endParaRPr lang="ru-RU" sz="14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3FA4744D-E155-4135-AC53-54C4E687E72C}" type="parTrans" cxnId="{533E1699-6D82-4028-9258-2627A1D4A4EE}">
      <dgm:prSet/>
      <dgm:spPr/>
      <dgm:t>
        <a:bodyPr/>
        <a:lstStyle/>
        <a:p>
          <a:endParaRPr lang="ru-RU"/>
        </a:p>
      </dgm:t>
    </dgm:pt>
    <dgm:pt modelId="{43ADA964-931C-4175-BC8B-1573A9E28F2C}" type="sibTrans" cxnId="{533E1699-6D82-4028-9258-2627A1D4A4EE}">
      <dgm:prSet/>
      <dgm:spPr/>
      <dgm:t>
        <a:bodyPr/>
        <a:lstStyle/>
        <a:p>
          <a:endParaRPr lang="ru-RU"/>
        </a:p>
      </dgm:t>
    </dgm:pt>
    <dgm:pt modelId="{4903B675-DDFE-4E2F-A7F5-39BC59881DD4}">
      <dgm:prSet custT="1"/>
      <dgm:spPr/>
      <dgm:t>
        <a:bodyPr/>
        <a:lstStyle/>
        <a:p>
          <a:pPr rtl="0"/>
          <a:r>
            <a:rPr lang="ru-RU" sz="14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Детское отделение по баскетболу</a:t>
          </a:r>
          <a:r>
            <a:rPr lang="ru-RU" sz="2200" dirty="0" smtClean="0"/>
            <a:t/>
          </a:r>
          <a:br>
            <a:rPr lang="ru-RU" sz="2200" dirty="0" smtClean="0"/>
          </a:br>
          <a:r>
            <a:rPr lang="ru-RU" sz="2200" b="1" dirty="0" smtClean="0"/>
            <a:t> </a:t>
          </a:r>
          <a:endParaRPr lang="ru-RU" sz="2200" dirty="0"/>
        </a:p>
      </dgm:t>
    </dgm:pt>
    <dgm:pt modelId="{7B3E5D20-A60A-4EC5-AD07-6F0BA18B794D}" type="parTrans" cxnId="{BB272894-47D3-4205-BDA4-D0BFCAB7D811}">
      <dgm:prSet/>
      <dgm:spPr/>
      <dgm:t>
        <a:bodyPr/>
        <a:lstStyle/>
        <a:p>
          <a:endParaRPr lang="ru-RU"/>
        </a:p>
      </dgm:t>
    </dgm:pt>
    <dgm:pt modelId="{8A4F35EE-21E2-4A3D-A4F6-C5A397DDCC14}" type="sibTrans" cxnId="{BB272894-47D3-4205-BDA4-D0BFCAB7D811}">
      <dgm:prSet/>
      <dgm:spPr/>
      <dgm:t>
        <a:bodyPr/>
        <a:lstStyle/>
        <a:p>
          <a:endParaRPr lang="ru-RU"/>
        </a:p>
      </dgm:t>
    </dgm:pt>
    <dgm:pt modelId="{42DA04A8-F9C7-477B-9C4B-F1373B65658A}" type="pres">
      <dgm:prSet presAssocID="{0F444B65-A9C0-4D3E-884B-19C18CE70C6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369666-AF4F-4BC4-8290-FFFE6F7577C5}" type="pres">
      <dgm:prSet presAssocID="{F508D7AD-D29B-4A17-B587-74315DD82C8F}" presName="linNode" presStyleCnt="0"/>
      <dgm:spPr/>
    </dgm:pt>
    <dgm:pt modelId="{99F78C4F-6CE2-4A39-B161-0E610B89FA4F}" type="pres">
      <dgm:prSet presAssocID="{F508D7AD-D29B-4A17-B587-74315DD82C8F}" presName="parentText" presStyleLbl="node1" presStyleIdx="0" presStyleCnt="3" custScaleX="191564" custLinFactNeighborX="42785" custLinFactNeighborY="19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CCC8F9-0C6E-4801-8137-2C4890D73487}" type="pres">
      <dgm:prSet presAssocID="{2B0494E7-D5A4-4235-96E4-E86359F865EB}" presName="sp" presStyleCnt="0"/>
      <dgm:spPr/>
    </dgm:pt>
    <dgm:pt modelId="{6F4E971E-D4A7-4E00-8788-6FBCF115BC88}" type="pres">
      <dgm:prSet presAssocID="{592FA23B-375F-4E14-8090-F79F16732809}" presName="linNode" presStyleCnt="0"/>
      <dgm:spPr/>
    </dgm:pt>
    <dgm:pt modelId="{B327C4BB-56B6-49D5-BE3C-6C4E7911887D}" type="pres">
      <dgm:prSet presAssocID="{592FA23B-375F-4E14-8090-F79F16732809}" presName="parentText" presStyleLbl="node1" presStyleIdx="1" presStyleCnt="3" custScaleX="191564" custScaleY="99732" custLinFactNeighborX="45457" custLinFactNeighborY="-20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41E0DF-D9B5-4EEB-BDDD-B24EB18AB05F}" type="pres">
      <dgm:prSet presAssocID="{43ADA964-931C-4175-BC8B-1573A9E28F2C}" presName="sp" presStyleCnt="0"/>
      <dgm:spPr/>
    </dgm:pt>
    <dgm:pt modelId="{CD5DE67F-3A13-4986-BDE1-C57546A89657}" type="pres">
      <dgm:prSet presAssocID="{4903B675-DDFE-4E2F-A7F5-39BC59881DD4}" presName="linNode" presStyleCnt="0"/>
      <dgm:spPr/>
    </dgm:pt>
    <dgm:pt modelId="{1465E562-3F84-4914-9EA3-667F6840D2E4}" type="pres">
      <dgm:prSet presAssocID="{4903B675-DDFE-4E2F-A7F5-39BC59881DD4}" presName="parentText" presStyleLbl="node1" presStyleIdx="2" presStyleCnt="3" custScaleX="191564" custScaleY="101787" custLinFactNeighborX="89739" custLinFactNeighborY="-352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ABE94E-3CD0-4363-BBA2-F899E39FE1CD}" type="presOf" srcId="{4903B675-DDFE-4E2F-A7F5-39BC59881DD4}" destId="{1465E562-3F84-4914-9EA3-667F6840D2E4}" srcOrd="0" destOrd="0" presId="urn:microsoft.com/office/officeart/2005/8/layout/vList5"/>
    <dgm:cxn modelId="{04F756DC-0EC1-40D5-8336-60A027FED2FC}" srcId="{0F444B65-A9C0-4D3E-884B-19C18CE70C6D}" destId="{F508D7AD-D29B-4A17-B587-74315DD82C8F}" srcOrd="0" destOrd="0" parTransId="{6440F4AF-E574-44C0-83FE-396E6BC28A11}" sibTransId="{2B0494E7-D5A4-4235-96E4-E86359F865EB}"/>
    <dgm:cxn modelId="{BB272894-47D3-4205-BDA4-D0BFCAB7D811}" srcId="{0F444B65-A9C0-4D3E-884B-19C18CE70C6D}" destId="{4903B675-DDFE-4E2F-A7F5-39BC59881DD4}" srcOrd="2" destOrd="0" parTransId="{7B3E5D20-A60A-4EC5-AD07-6F0BA18B794D}" sibTransId="{8A4F35EE-21E2-4A3D-A4F6-C5A397DDCC14}"/>
    <dgm:cxn modelId="{46B01D16-4D89-4478-A0A6-78917D8E00A4}" type="presOf" srcId="{0F444B65-A9C0-4D3E-884B-19C18CE70C6D}" destId="{42DA04A8-F9C7-477B-9C4B-F1373B65658A}" srcOrd="0" destOrd="0" presId="urn:microsoft.com/office/officeart/2005/8/layout/vList5"/>
    <dgm:cxn modelId="{7F29CDAF-5254-4213-825E-6740A1143E88}" type="presOf" srcId="{592FA23B-375F-4E14-8090-F79F16732809}" destId="{B327C4BB-56B6-49D5-BE3C-6C4E7911887D}" srcOrd="0" destOrd="0" presId="urn:microsoft.com/office/officeart/2005/8/layout/vList5"/>
    <dgm:cxn modelId="{533E1699-6D82-4028-9258-2627A1D4A4EE}" srcId="{0F444B65-A9C0-4D3E-884B-19C18CE70C6D}" destId="{592FA23B-375F-4E14-8090-F79F16732809}" srcOrd="1" destOrd="0" parTransId="{3FA4744D-E155-4135-AC53-54C4E687E72C}" sibTransId="{43ADA964-931C-4175-BC8B-1573A9E28F2C}"/>
    <dgm:cxn modelId="{598DBFB4-6743-4291-BF8D-C946D4A6288B}" type="presOf" srcId="{F508D7AD-D29B-4A17-B587-74315DD82C8F}" destId="{99F78C4F-6CE2-4A39-B161-0E610B89FA4F}" srcOrd="0" destOrd="0" presId="urn:microsoft.com/office/officeart/2005/8/layout/vList5"/>
    <dgm:cxn modelId="{CEA00864-91DC-4DB5-9010-73AA77C76CBF}" type="presParOf" srcId="{42DA04A8-F9C7-477B-9C4B-F1373B65658A}" destId="{14369666-AF4F-4BC4-8290-FFFE6F7577C5}" srcOrd="0" destOrd="0" presId="urn:microsoft.com/office/officeart/2005/8/layout/vList5"/>
    <dgm:cxn modelId="{CF9233C0-0EA7-44D0-8797-539A5B82AF3E}" type="presParOf" srcId="{14369666-AF4F-4BC4-8290-FFFE6F7577C5}" destId="{99F78C4F-6CE2-4A39-B161-0E610B89FA4F}" srcOrd="0" destOrd="0" presId="urn:microsoft.com/office/officeart/2005/8/layout/vList5"/>
    <dgm:cxn modelId="{550C17D8-45F7-414F-8623-B7C834346FE7}" type="presParOf" srcId="{42DA04A8-F9C7-477B-9C4B-F1373B65658A}" destId="{93CCC8F9-0C6E-4801-8137-2C4890D73487}" srcOrd="1" destOrd="0" presId="urn:microsoft.com/office/officeart/2005/8/layout/vList5"/>
    <dgm:cxn modelId="{2956F0DC-1BB6-483C-85A5-D315DC1166FE}" type="presParOf" srcId="{42DA04A8-F9C7-477B-9C4B-F1373B65658A}" destId="{6F4E971E-D4A7-4E00-8788-6FBCF115BC88}" srcOrd="2" destOrd="0" presId="urn:microsoft.com/office/officeart/2005/8/layout/vList5"/>
    <dgm:cxn modelId="{288CDFFF-F5C7-4DFE-A288-A1B20310792F}" type="presParOf" srcId="{6F4E971E-D4A7-4E00-8788-6FBCF115BC88}" destId="{B327C4BB-56B6-49D5-BE3C-6C4E7911887D}" srcOrd="0" destOrd="0" presId="urn:microsoft.com/office/officeart/2005/8/layout/vList5"/>
    <dgm:cxn modelId="{F2B2EC21-9A62-4FF8-9F7A-A0BAB7B45F13}" type="presParOf" srcId="{42DA04A8-F9C7-477B-9C4B-F1373B65658A}" destId="{6041E0DF-D9B5-4EEB-BDDD-B24EB18AB05F}" srcOrd="3" destOrd="0" presId="urn:microsoft.com/office/officeart/2005/8/layout/vList5"/>
    <dgm:cxn modelId="{84032ED3-C801-4A96-B8EC-ADB43D712EC6}" type="presParOf" srcId="{42DA04A8-F9C7-477B-9C4B-F1373B65658A}" destId="{CD5DE67F-3A13-4986-BDE1-C57546A89657}" srcOrd="4" destOrd="0" presId="urn:microsoft.com/office/officeart/2005/8/layout/vList5"/>
    <dgm:cxn modelId="{2B84E387-0FB2-4217-8C04-6AF43ED372F5}" type="presParOf" srcId="{CD5DE67F-3A13-4986-BDE1-C57546A89657}" destId="{1465E562-3F84-4914-9EA3-667F6840D2E4}" srcOrd="0" destOrd="0" presId="urn:microsoft.com/office/officeart/2005/8/layout/vList5"/>
  </dgm:cxnLst>
  <dgm:bg>
    <a:solidFill>
      <a:schemeClr val="tx2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F78C4F-6CE2-4A39-B161-0E610B89FA4F}">
      <dsp:nvSpPr>
        <dsp:cNvPr id="0" name=""/>
        <dsp:cNvSpPr/>
      </dsp:nvSpPr>
      <dsp:spPr>
        <a:xfrm>
          <a:off x="1184779" y="26702"/>
          <a:ext cx="2642404" cy="12736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Женская сборная команда по волейболу</a:t>
          </a:r>
          <a:endParaRPr lang="ru-RU" sz="140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1246955" y="88878"/>
        <a:ext cx="2518052" cy="1149332"/>
      </dsp:txXfrm>
    </dsp:sp>
    <dsp:sp modelId="{B327C4BB-56B6-49D5-BE3C-6C4E7911887D}">
      <dsp:nvSpPr>
        <dsp:cNvPr id="0" name=""/>
        <dsp:cNvSpPr/>
      </dsp:nvSpPr>
      <dsp:spPr>
        <a:xfrm>
          <a:off x="1189219" y="1335986"/>
          <a:ext cx="2642404" cy="12702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Женская сборная команда по баскетболу</a:t>
          </a:r>
          <a:endParaRPr lang="ru-RU" sz="140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1251229" y="1397996"/>
        <a:ext cx="2518384" cy="1146251"/>
      </dsp:txXfrm>
    </dsp:sp>
    <dsp:sp modelId="{1465E562-3F84-4914-9EA3-667F6840D2E4}">
      <dsp:nvSpPr>
        <dsp:cNvPr id="0" name=""/>
        <dsp:cNvSpPr/>
      </dsp:nvSpPr>
      <dsp:spPr>
        <a:xfrm>
          <a:off x="1191800" y="2627770"/>
          <a:ext cx="2639823" cy="12964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Детское отделение по баскетболу</a:t>
          </a:r>
          <a:r>
            <a:rPr lang="ru-RU" sz="2200" kern="1200" dirty="0" smtClean="0"/>
            <a:t/>
          </a:r>
          <a:br>
            <a:rPr lang="ru-RU" sz="2200" kern="1200" dirty="0" smtClean="0"/>
          </a:br>
          <a:r>
            <a:rPr lang="ru-RU" sz="2200" b="1" kern="1200" dirty="0" smtClean="0"/>
            <a:t> </a:t>
          </a:r>
          <a:endParaRPr lang="ru-RU" sz="2200" kern="1200" dirty="0"/>
        </a:p>
      </dsp:txBody>
      <dsp:txXfrm>
        <a:off x="1255087" y="2691057"/>
        <a:ext cx="2513249" cy="11698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4.36572E-7</cdr:y>
    </cdr:from>
    <cdr:to>
      <cdr:x>1</cdr:x>
      <cdr:y>0.1</cdr:y>
    </cdr:to>
    <cdr:sp macro="" textlink="">
      <cdr:nvSpPr>
        <cdr:cNvPr id="4" name="Заголовок 1"/>
        <cdr:cNvSpPr>
          <a:spLocks xmlns:a="http://schemas.openxmlformats.org/drawingml/2006/main" noGrp="1"/>
        </cdr:cNvSpPr>
      </cdr:nvSpPr>
      <cdr:spPr>
        <a:xfrm xmlns:a="http://schemas.openxmlformats.org/drawingml/2006/main" rot="10800000" flipV="1">
          <a:off x="-1" y="2"/>
          <a:ext cx="7940659" cy="4581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>
          <a:normAutofit/>
        </a:bodyPr>
        <a:lstStyle xmlns:a="http://schemas.openxmlformats.org/drawingml/2006/main">
          <a:lvl1pPr algn="l" defTabSz="914400" rtl="0" eaLnBrk="1" latinLnBrk="0" hangingPunct="1">
            <a:spcBef>
              <a:spcPct val="0"/>
            </a:spcBef>
            <a:buNone/>
            <a:defRPr sz="3600" kern="1200">
              <a:solidFill>
                <a:schemeClr val="accent6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defRPr>
          </a:lvl1pPr>
        </a:lstStyle>
        <a:p xmlns:a="http://schemas.openxmlformats.org/drawingml/2006/main">
          <a:pPr algn="ctr"/>
          <a:endParaRPr lang="ru-RU" sz="1600" b="1" dirty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A9FF4A-2DF7-48C4-B0A1-D2AD264E0537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10150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60913"/>
            <a:ext cx="5511800" cy="45100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331E1-1B27-4B70-9F16-3AC7CFECEA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445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13885" y="4650640"/>
            <a:ext cx="4428445" cy="15270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1530" y="3581705"/>
            <a:ext cx="6400800" cy="1068935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138425"/>
            <a:ext cx="656631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901949"/>
            <a:ext cx="6413610" cy="4123035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7016195" cy="68488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0" y="1443835"/>
            <a:ext cx="7016195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1291130"/>
            <a:ext cx="6244435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670" y="1901950"/>
            <a:ext cx="3817625" cy="773424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70" y="2665475"/>
            <a:ext cx="381762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410" y="1901950"/>
            <a:ext cx="3817625" cy="773424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410" y="2665475"/>
            <a:ext cx="381762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7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6.png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61180" y="4497935"/>
            <a:ext cx="4878325" cy="18324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altLang="ru-RU" sz="24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Докладчик: </a:t>
            </a:r>
            <a:r>
              <a:rPr lang="ru-RU" altLang="ru-RU" sz="24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Идиатуллин</a:t>
            </a:r>
            <a:r>
              <a:rPr lang="ru-RU" altLang="ru-RU" sz="24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Руслан </a:t>
            </a:r>
            <a:r>
              <a:rPr lang="ru-RU" altLang="ru-RU" sz="24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Разяпович</a:t>
            </a:r>
            <a:r>
              <a:rPr lang="ru-RU" altLang="ru-RU" sz="24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altLang="ru-RU" sz="2400" i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ru-RU" sz="24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Научный руководитель: к.э.н. </a:t>
            </a:r>
            <a:r>
              <a:rPr lang="ru-RU" altLang="ru-RU" sz="24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Бреусова</a:t>
            </a:r>
            <a:r>
              <a:rPr lang="ru-RU" altLang="ru-RU" sz="24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Анна Георгиевна</a:t>
            </a:r>
            <a:br>
              <a:rPr lang="ru-RU" altLang="ru-RU" sz="2400" i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n-US" sz="2400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3310" y="680310"/>
            <a:ext cx="7016195" cy="3359510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Организация секции баскетбола для слабослышащих детей и инвалидов колясочников </a:t>
            </a:r>
            <a:br>
              <a:rPr lang="ru-RU" sz="28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8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на базе </a:t>
            </a:r>
            <a:br>
              <a:rPr lang="ru-RU" sz="28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8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БУ ООО «Спортивная школа по игровым видам спорта»</a:t>
            </a:r>
            <a:endParaRPr lang="ru-RU" sz="2800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601664" y="680310"/>
            <a:ext cx="3970333" cy="916230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Бюджет проекта</a:t>
            </a:r>
            <a:endParaRPr lang="ru-RU" sz="2800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7704555"/>
              </p:ext>
            </p:extLst>
          </p:nvPr>
        </p:nvGraphicFramePr>
        <p:xfrm>
          <a:off x="601670" y="1596540"/>
          <a:ext cx="7940660" cy="5039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2277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-1" y="985720"/>
            <a:ext cx="5640935" cy="137434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План финансирования проекта</a:t>
            </a:r>
            <a:endParaRPr lang="ru-RU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70389131"/>
              </p:ext>
            </p:extLst>
          </p:nvPr>
        </p:nvGraphicFramePr>
        <p:xfrm>
          <a:off x="601670" y="2512769"/>
          <a:ext cx="7940667" cy="3817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3310" y="374901"/>
            <a:ext cx="7016195" cy="916229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Социальный эффект проекта</a:t>
            </a:r>
            <a:endParaRPr lang="en-US" sz="2800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36455"/>
              </p:ext>
            </p:extLst>
          </p:nvPr>
        </p:nvGraphicFramePr>
        <p:xfrm>
          <a:off x="1976015" y="1443834"/>
          <a:ext cx="6566315" cy="50588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34659"/>
                <a:gridCol w="1474860"/>
                <a:gridCol w="1475553"/>
                <a:gridCol w="1081243"/>
              </a:tblGrid>
              <a:tr h="6074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Показатели</a:t>
                      </a:r>
                    </a:p>
                  </a:txBody>
                  <a:tcPr marL="51967" marR="519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Значение показателя без проекта</a:t>
                      </a:r>
                    </a:p>
                  </a:txBody>
                  <a:tcPr marL="51967" marR="519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Значение показателя с проектом</a:t>
                      </a:r>
                    </a:p>
                  </a:txBody>
                  <a:tcPr marL="51967" marR="519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Изменение показателя</a:t>
                      </a:r>
                    </a:p>
                  </a:txBody>
                  <a:tcPr marL="51967" marR="519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9534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Количество слабослышащих детей в Омской области, занимающихся баскетболом, чел</a:t>
                      </a:r>
                    </a:p>
                  </a:txBody>
                  <a:tcPr marL="51967" marR="519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51967" marR="519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</a:t>
                      </a:r>
                    </a:p>
                  </a:txBody>
                  <a:tcPr marL="51967" marR="519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+ 30 чел.</a:t>
                      </a:r>
                    </a:p>
                  </a:txBody>
                  <a:tcPr marL="51967" marR="519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9534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Количество инвалидов колясочников  в Омской области, занимающихся баскетболом, чел</a:t>
                      </a:r>
                    </a:p>
                  </a:txBody>
                  <a:tcPr marL="51967" marR="519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51967" marR="519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</a:t>
                      </a:r>
                    </a:p>
                  </a:txBody>
                  <a:tcPr marL="51967" marR="519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+ 15 чел.</a:t>
                      </a:r>
                    </a:p>
                  </a:txBody>
                  <a:tcPr marL="51967" marR="519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6917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Доля социально адаптированных детей инвалидов (8-17 лет) благодаря занятиям баскетболом в Омской области, %</a:t>
                      </a:r>
                    </a:p>
                  </a:txBody>
                  <a:tcPr marL="51967" marR="519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51967" marR="519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0,5</a:t>
                      </a:r>
                    </a:p>
                  </a:txBody>
                  <a:tcPr marL="51967" marR="519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+ 0,5</a:t>
                      </a:r>
                    </a:p>
                  </a:txBody>
                  <a:tcPr marL="51967" marR="519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6917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Доля социально адаптированных инвалидов (18-40 лет) благодаря занятиям баскетболом в Омской области, %</a:t>
                      </a:r>
                    </a:p>
                  </a:txBody>
                  <a:tcPr marL="51967" marR="519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51967" marR="519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0,1</a:t>
                      </a:r>
                    </a:p>
                  </a:txBody>
                  <a:tcPr marL="51967" marR="519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+0,1</a:t>
                      </a:r>
                    </a:p>
                  </a:txBody>
                  <a:tcPr marL="51967" marR="519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9534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Удовлетворенность слабослышащих детей 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и их родителей занятиями 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в секции по баскетболу, %</a:t>
                      </a:r>
                    </a:p>
                  </a:txBody>
                  <a:tcPr marL="51967" marR="519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51967" marR="519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65</a:t>
                      </a:r>
                    </a:p>
                  </a:txBody>
                  <a:tcPr marL="51967" marR="519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+ 65</a:t>
                      </a:r>
                    </a:p>
                  </a:txBody>
                  <a:tcPr marL="51967" marR="519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074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Удовлетворенность инвалидов колясочников занятиями в секции по баскетболу, %</a:t>
                      </a:r>
                    </a:p>
                  </a:txBody>
                  <a:tcPr marL="51967" marR="519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51967" marR="519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70</a:t>
                      </a:r>
                    </a:p>
                  </a:txBody>
                  <a:tcPr marL="51967" marR="519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+70</a:t>
                      </a:r>
                    </a:p>
                  </a:txBody>
                  <a:tcPr marL="51967" marR="519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495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-4" y="1443835"/>
            <a:ext cx="9143999" cy="1374345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БУ ОО «Спортивная школа по игровым видам спорта</a:t>
            </a:r>
            <a:r>
              <a:rPr lang="ru-RU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» готовит высококлассных спортсменов</a:t>
            </a:r>
            <a:br>
              <a:rPr lang="ru-RU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для сборных команд </a:t>
            </a:r>
            <a:r>
              <a:rPr lang="ru-RU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РФ</a:t>
            </a:r>
            <a:endParaRPr lang="ru-RU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475" y="2818180"/>
            <a:ext cx="1985165" cy="1506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 descr="C:\Users\днс\Desktop\ОКОНЧАТЕЛЬНЫЙ ВАРИАНТ\07-11-2020_01-53-11\i0g0B759K5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426" y="4039820"/>
            <a:ext cx="1832460" cy="122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днс\Desktop\ОКОНЧАТЕЛЬНЫЙ ВАРИАНТ\07-11-2020_01-53-11\r891c1eqWT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820" y="4039820"/>
            <a:ext cx="1985165" cy="122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днс\Desktop\ОКОНЧАТЕЛЬНЫЙ ВАРИАНТ\07-11-2020_01-53-11\uH43_2c-pP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165" y="2754275"/>
            <a:ext cx="2286000" cy="152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C:\Users\днс\Desktop\ОКОНЧАТЕЛЬНЫЙ ВАРИАНТ\07-11-2020_01-53-11\YY86THOF5l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784" y="2818180"/>
            <a:ext cx="1917530" cy="146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541416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Спасибо за внимание!</a:t>
            </a:r>
            <a:endParaRPr lang="ru-RU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6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59" y="2360064"/>
            <a:ext cx="8704185" cy="4497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6" y="199603"/>
            <a:ext cx="633413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064223010"/>
              </p:ext>
            </p:extLst>
          </p:nvPr>
        </p:nvGraphicFramePr>
        <p:xfrm>
          <a:off x="5030115" y="2623866"/>
          <a:ext cx="3831624" cy="397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Title 3"/>
          <p:cNvSpPr txBox="1">
            <a:spLocks/>
          </p:cNvSpPr>
          <p:nvPr/>
        </p:nvSpPr>
        <p:spPr>
          <a:xfrm>
            <a:off x="143556" y="833015"/>
            <a:ext cx="4428444" cy="9162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БУ ОО «Спортивная школа по игровым видам спорта»</a:t>
            </a:r>
            <a:endParaRPr lang="en-US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787" y="4347093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789" y="2970885"/>
            <a:ext cx="560387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574" y="5566870"/>
            <a:ext cx="43973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ontent Placeholder 4"/>
          <p:cNvSpPr>
            <a:spLocks noGrp="1"/>
          </p:cNvSpPr>
          <p:nvPr>
            <p:ph idx="1"/>
          </p:nvPr>
        </p:nvSpPr>
        <p:spPr>
          <a:xfrm>
            <a:off x="143556" y="1596539"/>
            <a:ext cx="8856888" cy="9162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о</a:t>
            </a:r>
            <a:r>
              <a:rPr lang="ru-RU" sz="2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существляет подготовку спортивного резерва для сборных команд Омской области и сборных команд РФ</a:t>
            </a:r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80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3310" y="680309"/>
            <a:ext cx="7016195" cy="763525"/>
          </a:xfrm>
        </p:spPr>
        <p:txBody>
          <a:bodyPr/>
          <a:lstStyle/>
          <a:p>
            <a:pPr algn="ctr"/>
            <a:r>
              <a:rPr lang="ru-RU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Цель проекта</a:t>
            </a:r>
            <a:endParaRPr lang="en-US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3310" y="2054655"/>
            <a:ext cx="7016195" cy="381762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6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Повышение </a:t>
            </a:r>
            <a:r>
              <a:rPr lang="ru-RU" sz="26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уровня социальной адаптации слабослышащих детей и инвалидов колясочников посредством организации секций по баскетболу </a:t>
            </a:r>
            <a:r>
              <a:rPr lang="ru-RU" sz="26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на базе БУ </a:t>
            </a:r>
            <a:r>
              <a:rPr lang="ru-RU" sz="26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ОО «Спортивная школа по игровым видам спорта</a:t>
            </a:r>
            <a:r>
              <a:rPr lang="ru-RU" sz="26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»</a:t>
            </a:r>
            <a:endParaRPr lang="en-US" sz="2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24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4" y="374900"/>
            <a:ext cx="3359509" cy="1679755"/>
          </a:xfrm>
        </p:spPr>
        <p:txBody>
          <a:bodyPr>
            <a:normAutofit/>
          </a:bodyPr>
          <a:lstStyle/>
          <a:p>
            <a:pPr algn="ctr"/>
            <a:r>
              <a:rPr lang="ru-RU" sz="2000" b="1" i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Инвалидность</a:t>
            </a:r>
            <a:br>
              <a:rPr lang="ru-RU" sz="2000" b="1" i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000" b="1" i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не </a:t>
            </a:r>
            <a:r>
              <a:rPr lang="ru-RU" sz="2000" b="1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должна быть </a:t>
            </a:r>
            <a:r>
              <a:rPr lang="ru-RU" sz="2000" b="1" i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000" b="1" i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000" b="1" i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препятствием </a:t>
            </a:r>
            <a:br>
              <a:rPr lang="ru-RU" sz="2000" b="1" i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000" b="1" i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 </a:t>
            </a:r>
            <a:r>
              <a:rPr lang="ru-RU" sz="2000" b="1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пути</a:t>
            </a:r>
            <a:br>
              <a:rPr lang="ru-RU" sz="2000" b="1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000" b="1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к </a:t>
            </a:r>
            <a:r>
              <a:rPr lang="ru-RU" sz="2000" b="1" i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успеху!</a:t>
            </a:r>
            <a:r>
              <a:rPr lang="ru-RU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</a:p>
        </p:txBody>
      </p:sp>
      <p:pic>
        <p:nvPicPr>
          <p:cNvPr id="1026" name="Picture 2" descr="C:\Users\днс\Desktop\ОКОНЧАТЕЛЬНЫЙ ВАРИАНТ\07-11-2020_01-53-11\3420.9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65" y="2541235"/>
            <a:ext cx="3359509" cy="395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610" y="3123590"/>
            <a:ext cx="4430775" cy="335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72000" y="159654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Доля лиц с ОВЗ и инвалидов, систематически занимающихся физической культурой и спортом в Омской области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68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3310" y="222196"/>
            <a:ext cx="7016195" cy="91623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Эффекты от реализации проекта</a:t>
            </a:r>
            <a:endParaRPr lang="en-US" sz="2800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23310" y="1291130"/>
            <a:ext cx="702443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AutoNum type="arabicPeriod"/>
            </a:pPr>
            <a:r>
              <a:rPr lang="ru-RU" sz="1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Региональный уровень:</a:t>
            </a:r>
          </a:p>
          <a:p>
            <a:pPr lvl="0"/>
            <a:endParaRPr lang="ru-RU" sz="16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</a:t>
            </a:r>
            <a:r>
              <a:rPr lang="ru-RU" sz="16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еализация </a:t>
            </a:r>
            <a:r>
              <a:rPr lang="ru-RU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государственных программ «Доступная среда» и «Спорт - норма жизни</a:t>
            </a:r>
            <a:r>
              <a:rPr lang="ru-RU" sz="16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».</a:t>
            </a:r>
          </a:p>
          <a:p>
            <a:pPr lvl="0"/>
            <a:endParaRPr lang="ru-RU" sz="16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r>
              <a:rPr lang="ru-RU" sz="16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</a:t>
            </a:r>
            <a:r>
              <a:rPr lang="ru-RU" sz="1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Эффекты </a:t>
            </a:r>
            <a:r>
              <a:rPr lang="ru-RU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для учреждения</a:t>
            </a:r>
            <a:r>
              <a:rPr lang="ru-RU" sz="1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lvl="0"/>
            <a:endParaRPr lang="ru-RU" sz="16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Успешно работающая секция по баскетболу для слабослышащих детей и инвалидов </a:t>
            </a:r>
            <a:r>
              <a:rPr lang="ru-RU" sz="16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колясочников;</a:t>
            </a:r>
            <a:endParaRPr lang="ru-RU" sz="16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Подготовка спортсменов высокого уровня для спортивных сборных команд РФ по </a:t>
            </a:r>
            <a:r>
              <a:rPr lang="ru-RU" sz="16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паралимпийским</a:t>
            </a:r>
            <a:r>
              <a:rPr lang="ru-RU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и </a:t>
            </a:r>
            <a:r>
              <a:rPr lang="ru-RU" sz="16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сурдлимпийским</a:t>
            </a:r>
            <a:r>
              <a:rPr lang="ru-RU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видам спорта;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Повышение профессиональных навыков сотрудников, увеличение их мотивации и заинтересованности</a:t>
            </a:r>
            <a:r>
              <a:rPr lang="ru-RU" sz="16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lvl="0"/>
            <a:endParaRPr lang="ru-RU" sz="16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r>
              <a:rPr lang="ru-RU" sz="16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3. </a:t>
            </a:r>
            <a:r>
              <a:rPr lang="ru-RU" sz="1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Эффекты </a:t>
            </a:r>
            <a:r>
              <a:rPr lang="ru-RU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для обучающихся</a:t>
            </a:r>
            <a:r>
              <a:rPr lang="ru-RU" sz="1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lvl="0"/>
            <a:endParaRPr lang="ru-RU" sz="16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Социализация и адаптация в обществе;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Возможность заниматься физической культурой и спортом;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Возможность попасть в структуру спорта высших достижений и участвовать в </a:t>
            </a:r>
            <a:r>
              <a:rPr lang="ru-RU" sz="16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сурдлимпийских</a:t>
            </a:r>
            <a:r>
              <a:rPr lang="ru-RU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и </a:t>
            </a:r>
            <a:r>
              <a:rPr lang="ru-RU" sz="16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паралимпийских</a:t>
            </a:r>
            <a:r>
              <a:rPr lang="ru-RU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играх.</a:t>
            </a:r>
          </a:p>
        </p:txBody>
      </p:sp>
    </p:spTree>
    <p:extLst>
      <p:ext uri="{BB962C8B-B14F-4D97-AF65-F5344CB8AC3E}">
        <p14:creationId xmlns:p14="http://schemas.microsoft.com/office/powerpoint/2010/main" val="289155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" y="1291129"/>
            <a:ext cx="9144001" cy="1068935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Временная шкала суммарных работ проекта</a:t>
            </a:r>
            <a:endParaRPr lang="ru-RU" sz="2800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6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4" y="2512769"/>
            <a:ext cx="8856891" cy="41230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72857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" y="527605"/>
            <a:ext cx="4724707" cy="1068935"/>
          </a:xfrm>
        </p:spPr>
        <p:txBody>
          <a:bodyPr>
            <a:noAutofit/>
          </a:bodyPr>
          <a:lstStyle/>
          <a:p>
            <a:pPr algn="ctr"/>
            <a:r>
              <a:rPr lang="ru-RU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Задачи проекта</a:t>
            </a:r>
            <a:endParaRPr lang="ru-RU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55" y="1901950"/>
            <a:ext cx="8695950" cy="4956050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1. Формирование команды проекта</a:t>
            </a:r>
          </a:p>
          <a:p>
            <a:pPr marL="0" indent="0">
              <a:buNone/>
            </a:pP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buNone/>
            </a:pP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2. Официальное согласование с БПОУ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ОО «Омский колледж профессиональных технологий» 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безвозмездного предоставления спортивных залов и восстановительного центра, оборудованных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для лиц с ОВЗ </a:t>
            </a:r>
            <a:endParaRPr lang="ru-RU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ru-RU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buNone/>
            </a:pP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Повышение квалификации и переподготовка методистов и тренеров</a:t>
            </a:r>
          </a:p>
          <a:p>
            <a:pPr marL="0" indent="0">
              <a:buNone/>
            </a:pP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buNone/>
            </a:pP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Разработка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и 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утверждение нормативной документации</a:t>
            </a:r>
          </a:p>
          <a:p>
            <a:pPr marL="0" indent="0">
              <a:buNone/>
            </a:pP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buNone/>
            </a:pP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Приобретение и монтаж оборудования, подготовка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и 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принятие спортивных объектов</a:t>
            </a:r>
          </a:p>
          <a:p>
            <a:pPr marL="0" indent="0">
              <a:lnSpc>
                <a:spcPts val="1560"/>
              </a:lnSpc>
              <a:buNone/>
            </a:pPr>
            <a:endParaRPr lang="ru-RU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27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3310" y="374901"/>
            <a:ext cx="7016195" cy="916229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Маркетинговый план</a:t>
            </a:r>
            <a:endParaRPr lang="en-US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291746"/>
              </p:ext>
            </p:extLst>
          </p:nvPr>
        </p:nvGraphicFramePr>
        <p:xfrm>
          <a:off x="2128720" y="1861134"/>
          <a:ext cx="6413610" cy="4201244"/>
        </p:xfrm>
        <a:graphic>
          <a:graphicData uri="http://schemas.openxmlformats.org/drawingml/2006/table">
            <a:tbl>
              <a:tblPr firstRow="1" firstCol="1" bandRow="1"/>
              <a:tblGrid>
                <a:gridCol w="1221640"/>
                <a:gridCol w="1395577"/>
                <a:gridCol w="2116638"/>
                <a:gridCol w="1679755"/>
              </a:tblGrid>
              <a:tr h="4477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Основные сегменты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Описание целевого сегмента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Требования к услуге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Прогнозируемый объем сбыта в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8309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Сегмент 1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Слабослышащие дети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Слабослышащие дети и </a:t>
                      </a:r>
                      <a:r>
                        <a:rPr lang="ru-RU" sz="9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дети инвалиды</a:t>
                      </a:r>
                      <a:r>
                        <a:rPr lang="ru-RU" sz="9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, имеющие </a:t>
                      </a:r>
                      <a:r>
                        <a:rPr lang="en-US" sz="9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II</a:t>
                      </a:r>
                      <a:r>
                        <a:rPr lang="ru-RU" sz="9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, </a:t>
                      </a:r>
                      <a:r>
                        <a:rPr lang="en-US" sz="9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III</a:t>
                      </a:r>
                      <a:r>
                        <a:rPr lang="ru-RU" sz="9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группу инвалидности по слуху в возрасте от 8 до 17 лет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9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Возможность </a:t>
                      </a:r>
                      <a:r>
                        <a:rPr lang="ru-RU" sz="9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повышения </a:t>
                      </a:r>
                      <a:r>
                        <a:rPr lang="ru-RU" sz="9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уровня социализации занимающихся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9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Возможность получения качественной физкультурно-спортивной подготовки с учетом физиологических особенностей занимающихся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9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Возможность попасть в структуру спорта высших достижений и </a:t>
                      </a:r>
                      <a:r>
                        <a:rPr lang="ru-RU" sz="9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участвовать </a:t>
                      </a:r>
                      <a:r>
                        <a:rPr lang="ru-RU" sz="9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в </a:t>
                      </a:r>
                      <a:r>
                        <a:rPr lang="ru-RU" sz="9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сурдлимпийских</a:t>
                      </a:r>
                      <a:r>
                        <a:rPr lang="ru-RU" sz="9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, </a:t>
                      </a:r>
                      <a:r>
                        <a:rPr lang="ru-RU" sz="900" dirty="0" err="1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паралимпийских</a:t>
                      </a:r>
                      <a:r>
                        <a:rPr lang="ru-RU" sz="9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играх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 группа: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144 занятия (288 часов)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 группа: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144 занятия (288 часов)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Всего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288 занятий (576 часов)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704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Сегмент 2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Инвалиды колясочники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Лица с ОВЗ в возрасте от 18 до 40 лет, имеющие </a:t>
                      </a:r>
                      <a:r>
                        <a:rPr lang="en-US" sz="9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II</a:t>
                      </a:r>
                      <a:r>
                        <a:rPr lang="ru-RU" sz="9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, </a:t>
                      </a:r>
                      <a:r>
                        <a:rPr lang="en-US" sz="9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III</a:t>
                      </a:r>
                      <a:r>
                        <a:rPr lang="ru-RU" sz="9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группу инвалидности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144 занятия (288 часов)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831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3310" y="527605"/>
            <a:ext cx="7016195" cy="763525"/>
          </a:xfrm>
        </p:spPr>
        <p:txBody>
          <a:bodyPr/>
          <a:lstStyle/>
          <a:p>
            <a:pPr algn="ctr"/>
            <a:r>
              <a:rPr lang="ru-RU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Риски проекта</a:t>
            </a:r>
            <a:endParaRPr lang="en-US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968864"/>
              </p:ext>
            </p:extLst>
          </p:nvPr>
        </p:nvGraphicFramePr>
        <p:xfrm>
          <a:off x="1823309" y="1443834"/>
          <a:ext cx="6871725" cy="51919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6520"/>
                <a:gridCol w="1681735"/>
                <a:gridCol w="1681735"/>
                <a:gridCol w="1681735"/>
              </a:tblGrid>
              <a:tr h="4789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Риск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274" marR="8274" marT="8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Вероятность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274" marR="8274" marT="8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План реагирования при возникновении риска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274" marR="8274" marT="8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Степень воздействия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274" marR="8274" marT="8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689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Министерство </a:t>
                      </a:r>
                      <a:r>
                        <a:rPr lang="ru-RU" sz="900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спорта </a:t>
                      </a:r>
                      <a:r>
                        <a:rPr lang="ru-RU" sz="900" u="none" strike="noStrike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откажет во внесении данного отделения в государственное задание БУ ООО «Спортивная школа</a:t>
                      </a:r>
                      <a:r>
                        <a:rPr lang="ru-RU" sz="900" u="none" strike="noStrike" baseline="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по игровым видам спорта»</a:t>
                      </a:r>
                      <a:r>
                        <a:rPr lang="ru-RU" sz="900" u="none" strike="noStrike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274" marR="8274" marT="8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Средняя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274" marR="8274" marT="8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u="none" strike="noStrike" baseline="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Открытие платных групп обучения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274" marR="8274" marT="8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Средняя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274" marR="8274" marT="8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557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БПОУ </a:t>
                      </a:r>
                      <a:r>
                        <a:rPr lang="ru-RU" sz="900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ОО «Омский колледж профессиональных технологий» откажет в безвозмездном предоставлении для тренировок </a:t>
                      </a:r>
                      <a:r>
                        <a:rPr lang="ru-RU" sz="900" u="none" strike="noStrike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зала, </a:t>
                      </a:r>
                      <a:r>
                        <a:rPr lang="ru-RU" sz="900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оборудованного для лиц с </a:t>
                      </a:r>
                      <a:r>
                        <a:rPr lang="ru-RU" sz="900" u="none" strike="noStrike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ОВЗ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274" marR="8274" marT="8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Малая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274" marR="8274" marT="8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Направление </a:t>
                      </a:r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запросов в Министерство спорта и Министерство образования о возможности предоставления спортивных залов на безвозмездной основе</a:t>
                      </a:r>
                    </a:p>
                  </a:txBody>
                  <a:tcPr marL="8274" marR="8274" marT="827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Средняя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274" marR="8274" marT="8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821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Сокращение </a:t>
                      </a:r>
                      <a:r>
                        <a:rPr lang="ru-RU" sz="900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бюджета в отрасли физической культуры и </a:t>
                      </a:r>
                      <a:r>
                        <a:rPr lang="ru-RU" sz="900" u="none" strike="noStrike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спорта вследствие пандемии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274" marR="8274" marT="8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Малая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274" marR="8274" marT="8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Поиск социальных</a:t>
                      </a:r>
                      <a:r>
                        <a:rPr lang="ru-RU" sz="900" u="none" strike="noStrike" baseline="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партнеров, </a:t>
                      </a:r>
                      <a:r>
                        <a:rPr lang="ru-RU" sz="900" u="none" strike="noStrike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спонсоров</a:t>
                      </a:r>
                      <a:r>
                        <a:rPr lang="ru-RU" sz="900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 Сокращение штата </a:t>
                      </a:r>
                      <a:r>
                        <a:rPr lang="ru-RU" sz="900" u="none" strike="noStrike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сотрудников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274" marR="8274" marT="827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Средняя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274" marR="8274" marT="8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255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Отсутствие </a:t>
                      </a:r>
                      <a:r>
                        <a:rPr lang="ru-RU" sz="900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достаточного количества желающих для формирования групп для занятий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274" marR="8274" marT="8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Малая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274" marR="8274" marT="8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Обращение </a:t>
                      </a:r>
                      <a:r>
                        <a:rPr lang="ru-RU" sz="900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во Всероссийское общество инвалидов, Всероссийское общество глухих в г. Омске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274" marR="8274" marT="8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Средняя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274" marR="8274" marT="8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82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Несвоевременная </a:t>
                      </a:r>
                      <a:r>
                        <a:rPr lang="ru-RU" sz="900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поставка </a:t>
                      </a:r>
                      <a:r>
                        <a:rPr lang="ru-RU" sz="900" u="none" strike="noStrike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оборудования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274" marR="8274" marT="8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Средняя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274" marR="8274" marT="8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Выставление штрафных санкций поставщику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274" marR="8274" marT="827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Низкая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274" marR="8274" marT="8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123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Затягивание </a:t>
                      </a:r>
                      <a:r>
                        <a:rPr lang="ru-RU" sz="900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сроков разработки нормативной документации для занятий со слабослышащими детьми и инвалидами </a:t>
                      </a:r>
                      <a:r>
                        <a:rPr lang="ru-RU" sz="900" u="none" strike="noStrike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колясочниками вследствие пандемии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274" marR="8274" marT="8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Средняя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274" marR="8274" marT="8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Организация перехода на дистанционную работу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274" marR="8274" marT="8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Очень низкая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274" marR="8274" marT="8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443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2468</TotalTime>
  <Words>721</Words>
  <Application>Microsoft Office PowerPoint</Application>
  <PresentationFormat>Экран (4:3)</PresentationFormat>
  <Paragraphs>132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Организация секции баскетбола для слабослышащих детей и инвалидов колясочников  на базе  БУ ООО «Спортивная школа по игровым видам спорта»</vt:lpstr>
      <vt:lpstr>Презентация PowerPoint</vt:lpstr>
      <vt:lpstr>Цель проекта</vt:lpstr>
      <vt:lpstr>Инвалидность  не должна быть  препятствием  на пути  к успеху! </vt:lpstr>
      <vt:lpstr>Эффекты от реализации проекта</vt:lpstr>
      <vt:lpstr>Временная шкала суммарных работ проекта</vt:lpstr>
      <vt:lpstr>Задачи проекта</vt:lpstr>
      <vt:lpstr>Маркетинговый план</vt:lpstr>
      <vt:lpstr>Риски проекта</vt:lpstr>
      <vt:lpstr>Бюджет проекта</vt:lpstr>
      <vt:lpstr>План финансирования проекта</vt:lpstr>
      <vt:lpstr>Социальный эффект проекта</vt:lpstr>
      <vt:lpstr>БУ ОО «Спортивная школа по игровым видам спорта» готовит высококлассных спортсменов  для сборных команд РФ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Гаврилов</cp:lastModifiedBy>
  <cp:revision>134</cp:revision>
  <cp:lastPrinted>2020-11-26T07:23:32Z</cp:lastPrinted>
  <dcterms:created xsi:type="dcterms:W3CDTF">2013-08-21T19:17:07Z</dcterms:created>
  <dcterms:modified xsi:type="dcterms:W3CDTF">2020-11-26T13:52:02Z</dcterms:modified>
</cp:coreProperties>
</file>