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854" r:id="rId2"/>
    <p:sldMasterId id="2147483857" r:id="rId3"/>
  </p:sldMasterIdLst>
  <p:notesMasterIdLst>
    <p:notesMasterId r:id="rId15"/>
  </p:notesMasterIdLst>
  <p:handoutMasterIdLst>
    <p:handoutMasterId r:id="rId16"/>
  </p:handoutMasterIdLst>
  <p:sldIdLst>
    <p:sldId id="1371" r:id="rId4"/>
    <p:sldId id="1372" r:id="rId5"/>
    <p:sldId id="1391" r:id="rId6"/>
    <p:sldId id="1373" r:id="rId7"/>
    <p:sldId id="1375" r:id="rId8"/>
    <p:sldId id="1383" r:id="rId9"/>
    <p:sldId id="1389" r:id="rId10"/>
    <p:sldId id="1384" r:id="rId11"/>
    <p:sldId id="1392" r:id="rId12"/>
    <p:sldId id="1390" r:id="rId13"/>
    <p:sldId id="1387" r:id="rId14"/>
  </p:sldIdLst>
  <p:sldSz cx="9144000" cy="6858000" type="screen4x3"/>
  <p:notesSz cx="9926638" cy="6797675"/>
  <p:custDataLst>
    <p:tags r:id="rId17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  <p15:guide id="3" orient="horz" pos="2142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haleva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FF"/>
    <a:srgbClr val="C5D9F1"/>
    <a:srgbClr val="FF5050"/>
    <a:srgbClr val="95B3D7"/>
    <a:srgbClr val="009999"/>
    <a:srgbClr val="F9F6FF"/>
    <a:srgbClr val="BDD3FF"/>
    <a:srgbClr val="FFB9BB"/>
    <a:srgbClr val="BEBAC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7486" autoAdjust="0"/>
  </p:normalViewPr>
  <p:slideViewPr>
    <p:cSldViewPr>
      <p:cViewPr>
        <p:scale>
          <a:sx n="121" d="100"/>
          <a:sy n="121" d="100"/>
        </p:scale>
        <p:origin x="-1698" y="-4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9" d="100"/>
          <a:sy n="79" d="100"/>
        </p:scale>
        <p:origin x="-1572" y="-924"/>
      </p:cViewPr>
      <p:guideLst>
        <p:guide orient="horz" pos="2122"/>
        <p:guide orient="horz" pos="2142"/>
        <p:guide pos="3108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802" y="4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615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802" y="6456615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8CD418-5C23-4509-978E-95771ABB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9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2" y="4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5475" y="492125"/>
            <a:ext cx="5976938" cy="4481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4182" y="5488096"/>
            <a:ext cx="9372994" cy="79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615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2" y="6456615"/>
            <a:ext cx="43015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6" tIns="47753" rIns="95506" bIns="477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614434-D1BD-4975-B45F-9697B3DF8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46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4434-D1BD-4975-B45F-9697B3DF883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3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2620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8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ru-RU" altLang="en-GB" sz="900" dirty="0">
                <a:solidFill>
                  <a:srgbClr val="FFFFFF"/>
                </a:solidFill>
              </a:rPr>
              <a:t>Инвестиционные проекты ООО «</a:t>
            </a:r>
            <a:r>
              <a:rPr lang="ru-RU" altLang="en-GB" sz="900" dirty="0" err="1">
                <a:solidFill>
                  <a:srgbClr val="FFFFFF"/>
                </a:solidFill>
              </a:rPr>
              <a:t>Полиом</a:t>
            </a:r>
            <a:r>
              <a:rPr lang="ru-RU" altLang="en-GB" sz="900" dirty="0">
                <a:solidFill>
                  <a:srgbClr val="FFFFFF"/>
                </a:solidFill>
              </a:rPr>
              <a:t>»					                                            </a:t>
            </a:r>
            <a:fld id="{3949102F-E217-4456-BC7B-28F9895E287F}" type="slidenum">
              <a:rPr lang="ru-RU" sz="900" smtClean="0">
                <a:solidFill>
                  <a:srgbClr val="FFFFFF"/>
                </a:solidFill>
              </a:rPr>
              <a:pPr algn="l">
                <a:defRPr/>
              </a:pPr>
              <a:t>‹#›</a:t>
            </a:fld>
            <a:endParaRPr lang="ru-RU" sz="900" dirty="0">
              <a:solidFill>
                <a:srgbClr val="FFFFFF"/>
              </a:solidFill>
            </a:endParaRPr>
          </a:p>
        </p:txBody>
      </p:sp>
      <p:pic>
        <p:nvPicPr>
          <p:cNvPr id="4" name="Рисунок 3" descr="image00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211"/>
            <a:ext cx="1311383" cy="46851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0" y="503675"/>
            <a:ext cx="776735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A386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337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DA1A-56E8-4932-BDB6-EC5A647F1371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779EA0-6BD2-4D65-844E-125DDFCFE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6240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81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image00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7355" y="6264315"/>
            <a:ext cx="1311383" cy="46851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4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472" y="6356933"/>
            <a:ext cx="2133962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76F7C867-DC80-42C3-B6F7-24D4D273BC81}" type="datetime1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3567" y="6356933"/>
            <a:ext cx="2896867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2567" y="6356933"/>
            <a:ext cx="2133962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F25E757B-2ADA-4366-BD96-A6CF14F69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1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tags" Target="../tags/tag4.xml"/><Relationship Id="rId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ибу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61063"/>
            <a:ext cx="819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7" descr="Газпром Нефт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010275"/>
            <a:ext cx="1162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6200" y="76200"/>
            <a:ext cx="69342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1579" y="6241578"/>
            <a:ext cx="1620181" cy="578839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298280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86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1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78440148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9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2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4529" y="3449315"/>
            <a:ext cx="9158529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112603" y="4604591"/>
            <a:ext cx="5699757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2000" b="1">
                <a:solidFill>
                  <a:srgbClr val="0053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</a:t>
            </a:r>
            <a:r>
              <a:rPr lang="ru-RU" sz="2000" b="1" dirty="0">
                <a:solidFill>
                  <a:srgbClr val="0053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линии фасовки готовой продукции ООО «</a:t>
            </a:r>
            <a:r>
              <a:rPr lang="ru-RU" sz="2000" b="1" dirty="0" err="1">
                <a:solidFill>
                  <a:srgbClr val="0053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Полиом</a:t>
            </a:r>
            <a:r>
              <a:rPr lang="ru-RU" sz="2000" b="1" dirty="0">
                <a:solidFill>
                  <a:srgbClr val="0053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109019" y="5949280"/>
            <a:ext cx="6018376" cy="91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ru-RU" sz="1800" b="1" dirty="0">
                <a:latin typeface="Arial" pitchFamily="34" charset="0"/>
                <a:cs typeface="Arial" pitchFamily="34" charset="0"/>
              </a:rPr>
              <a:t>Докладчик: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Мельников Александр Сергеевич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ru-RU" sz="1800" dirty="0">
                <a:latin typeface="Arial" pitchFamily="34" charset="0"/>
                <a:cs typeface="Arial" pitchFamily="34" charset="0"/>
              </a:rPr>
              <a:t>Начальник отдела материально-технического обеспечения</a:t>
            </a:r>
          </a:p>
        </p:txBody>
      </p:sp>
      <p:pic>
        <p:nvPicPr>
          <p:cNvPr id="2054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5538" b="46126"/>
          <a:stretch/>
        </p:blipFill>
        <p:spPr bwMode="auto">
          <a:xfrm>
            <a:off x="-14530" y="0"/>
            <a:ext cx="9158530" cy="33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6" y="3375882"/>
            <a:ext cx="9142803" cy="73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4529" y="3449314"/>
            <a:ext cx="1862466" cy="892706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71" y="3606867"/>
            <a:ext cx="1906264" cy="540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7" y="5611376"/>
            <a:ext cx="1148158" cy="4072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7" y="4734145"/>
            <a:ext cx="979224" cy="49734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847936" y="4604591"/>
            <a:ext cx="0" cy="20135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8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10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3968" y="958672"/>
            <a:ext cx="41160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текущих расходов</a:t>
            </a: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6C656FE-F66F-4167-8481-A8C69AFB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14554"/>
              </p:ext>
            </p:extLst>
          </p:nvPr>
        </p:nvGraphicFramePr>
        <p:xfrm>
          <a:off x="460375" y="1565212"/>
          <a:ext cx="8454211" cy="4733047"/>
        </p:xfrm>
        <a:graphic>
          <a:graphicData uri="http://schemas.openxmlformats.org/drawingml/2006/table">
            <a:tbl>
              <a:tblPr/>
              <a:tblGrid>
                <a:gridCol w="1870018">
                  <a:extLst>
                    <a:ext uri="{9D8B030D-6E8A-4147-A177-3AD203B41FA5}">
                      <a16:colId xmlns:a16="http://schemas.microsoft.com/office/drawing/2014/main" xmlns="" val="1696131981"/>
                    </a:ext>
                  </a:extLst>
                </a:gridCol>
                <a:gridCol w="960645">
                  <a:extLst>
                    <a:ext uri="{9D8B030D-6E8A-4147-A177-3AD203B41FA5}">
                      <a16:colId xmlns:a16="http://schemas.microsoft.com/office/drawing/2014/main" xmlns="" val="592330668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xmlns="" val="2885440282"/>
                    </a:ext>
                  </a:extLst>
                </a:gridCol>
                <a:gridCol w="1500333">
                  <a:extLst>
                    <a:ext uri="{9D8B030D-6E8A-4147-A177-3AD203B41FA5}">
                      <a16:colId xmlns:a16="http://schemas.microsoft.com/office/drawing/2014/main" xmlns="" val="2595314409"/>
                    </a:ext>
                  </a:extLst>
                </a:gridCol>
                <a:gridCol w="1241282">
                  <a:extLst>
                    <a:ext uri="{9D8B030D-6E8A-4147-A177-3AD203B41FA5}">
                      <a16:colId xmlns:a16="http://schemas.microsoft.com/office/drawing/2014/main" xmlns="" val="3437036573"/>
                    </a:ext>
                  </a:extLst>
                </a:gridCol>
                <a:gridCol w="1381600">
                  <a:extLst>
                    <a:ext uri="{9D8B030D-6E8A-4147-A177-3AD203B41FA5}">
                      <a16:colId xmlns:a16="http://schemas.microsoft.com/office/drawing/2014/main" xmlns="" val="3450785498"/>
                    </a:ext>
                  </a:extLst>
                </a:gridCol>
              </a:tblGrid>
              <a:tr h="846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Сырье и материалы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 расхода кг,шт,л/тн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цена за 1 шт, кг, литр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тары за 1 тонну по нормам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за фасовку одной паллеты (</a:t>
                      </a:r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 мешков 1375 кг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тары и упаковки на общий объем выпуска готовой продукции (тн)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6806314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Поддоны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0,73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490,23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357,87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492,07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210 000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0148610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FFS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пленка 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167,70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804,98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1 106,85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5062141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Стретч-худ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181,00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155,66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214,03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0606120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Чернила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3 498,78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14,43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6980330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Клей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0,027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847,41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31,46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675456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5" marR="6225" marT="6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1 351,88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1 858,84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283 895 677,36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493048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7352654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578055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4918707"/>
                  </a:ext>
                </a:extLst>
              </a:tr>
              <a:tr h="846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Сырье и материалы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 расхода кг,шт,л/тн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цена за 1 шт, кг, литр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тары за 1 тонну по нормам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за фасовку одной паллеты (</a:t>
                      </a:r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59 мешков 1475 кг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тары и упаковки на общий объем выпуска готовой продукции (тн)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1177916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Пленочный лист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153,00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153,00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153,00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210 000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810596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FFS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пленка 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167,70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804,96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1 187,32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1060895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Стретч-худ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181,00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311,32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459,20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769784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Чернила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0,003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3 498,78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388352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Клей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0,027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847,41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22,88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33,75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468494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225" marR="6225" marT="62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25" marR="6225" marT="6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1 302,66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1 848,74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273 557 846,10 ₽</a:t>
                      </a:r>
                    </a:p>
                  </a:txBody>
                  <a:tcPr marL="6225" marR="6225" marT="6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185620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9443493"/>
                  </a:ext>
                </a:extLst>
              </a:tr>
              <a:tr h="33178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5" marR="6225" marT="6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Экономия по году</a:t>
                      </a:r>
                    </a:p>
                  </a:txBody>
                  <a:tcPr marL="6225" marR="6225" marT="62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10 337 831,26 ₽</a:t>
                      </a:r>
                    </a:p>
                  </a:txBody>
                  <a:tcPr marL="6225" marR="6225" marT="62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108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83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11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140"/>
            <a:ext cx="9144000" cy="50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2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7084" y="1298743"/>
            <a:ext cx="6773836" cy="4297470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/>
            <a:r>
              <a:rPr lang="ru-RU" sz="2200" b="1" dirty="0">
                <a:solidFill>
                  <a:srgbClr val="005392"/>
                </a:solidFill>
                <a:latin typeface="Tahoma" pitchFamily="34" charset="0"/>
                <a:cs typeface="Tahoma" pitchFamily="34" charset="0"/>
              </a:rPr>
              <a:t>ОМСКИЙ ЗАВОД ПОЛИПРОПИЛЕНА </a:t>
            </a:r>
          </a:p>
          <a:p>
            <a:pPr algn="l"/>
            <a:r>
              <a:rPr lang="ru-RU" sz="2200" b="1" dirty="0">
                <a:solidFill>
                  <a:srgbClr val="005392"/>
                </a:solidFill>
                <a:latin typeface="Tahoma" pitchFamily="34" charset="0"/>
                <a:cs typeface="Tahoma" pitchFamily="34" charset="0"/>
              </a:rPr>
              <a:t>СЕГОДНЯ: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Ввод в эксплуатацию – 2012 год 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Мощность производства – 210 тыс.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/год полипропилена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98 марок полипропилена может производиться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Освоен выпуск 16 марок полипропилена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Технология итальянской компании «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Ly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ndellBasell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Практически безотходный цикл производства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Широчайшие возможности по применению продукции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Имеющиеся рынки сбыта на территории РФ и за рубежом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400 рабочих мест</a:t>
            </a:r>
          </a:p>
          <a:p>
            <a:pPr marL="153059" indent="-153059" algn="l" eaLnBrk="1" hangingPunct="1">
              <a:spcBef>
                <a:spcPts val="614"/>
              </a:spcBef>
              <a:buClr>
                <a:srgbClr val="587DBB"/>
              </a:buClr>
              <a:buSzPct val="100000"/>
              <a:buFont typeface="Calibri" pitchFamily="34" charset="0"/>
              <a:buChar char="•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ТОП-10 крупнейших налогоплательщиков Омской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469986"/>
            <a:ext cx="1862466" cy="1388014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5469986"/>
            <a:ext cx="1862466" cy="73432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9" r="19503" b="8333"/>
          <a:stretch/>
        </p:blipFill>
        <p:spPr bwMode="auto">
          <a:xfrm>
            <a:off x="0" y="1059728"/>
            <a:ext cx="1862466" cy="43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3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16" y="1251467"/>
            <a:ext cx="3060340" cy="419485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/>
            <a:r>
              <a:rPr lang="ru-RU" sz="2200" b="1" dirty="0">
                <a:solidFill>
                  <a:srgbClr val="005392"/>
                </a:solidFill>
                <a:latin typeface="Tahoma" pitchFamily="34" charset="0"/>
                <a:cs typeface="Tahoma" pitchFamily="34" charset="0"/>
              </a:rPr>
              <a:t>Резюме проекта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F8797B-14AB-4173-AD7B-8E1042EF6A32}"/>
              </a:ext>
            </a:extLst>
          </p:cNvPr>
          <p:cNvSpPr txBox="1"/>
          <p:nvPr/>
        </p:nvSpPr>
        <p:spPr>
          <a:xfrm>
            <a:off x="323102" y="2071607"/>
            <a:ext cx="8543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Цель проекта: модернизация линии готовой продукции ООО «</a:t>
            </a:r>
            <a:r>
              <a:rPr lang="ru-RU" dirty="0" err="1"/>
              <a:t>Полиом</a:t>
            </a:r>
            <a:r>
              <a:rPr lang="ru-RU" dirty="0"/>
              <a:t>»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Предварительная стоимость проекта: 155 млн рублей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Период реализации: 2021-2023 гг.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Достигаемые результаты: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Увеличение количества готовой продукции в одном паллете (55 мешков против 59 мешков);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Высвобождение </a:t>
            </a:r>
            <a:r>
              <a:rPr lang="ru-RU"/>
              <a:t>площадей для </a:t>
            </a:r>
            <a:r>
              <a:rPr lang="ru-RU" dirty="0"/>
              <a:t>хранения готовой продукции;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Сокращение расходов на тару и упаковку на 10 %;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Отказ от использования деревянных поддонов (162 000 </a:t>
            </a:r>
            <a:r>
              <a:rPr lang="ru-RU" dirty="0" err="1"/>
              <a:t>шт</a:t>
            </a:r>
            <a:r>
              <a:rPr lang="ru-RU" dirty="0"/>
              <a:t>/год);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Ликвидация риска заражения готовой продукции плесенью.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87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5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4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1" y="985957"/>
            <a:ext cx="8127395" cy="55026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5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415"/>
            <a:ext cx="9144000" cy="45771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6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5A98516-7F17-4C74-AEB5-E050D5B7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0" y="1698508"/>
            <a:ext cx="7668188" cy="452714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0163EA6-7261-4F55-BA64-BF9BB90E738D}"/>
              </a:ext>
            </a:extLst>
          </p:cNvPr>
          <p:cNvSpPr txBox="1"/>
          <p:nvPr/>
        </p:nvSpPr>
        <p:spPr>
          <a:xfrm>
            <a:off x="278736" y="1010695"/>
            <a:ext cx="851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3909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7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1AD9B75-176A-4EAE-9C52-2C09D3492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19023"/>
              </p:ext>
            </p:extLst>
          </p:nvPr>
        </p:nvGraphicFramePr>
        <p:xfrm>
          <a:off x="746576" y="2078872"/>
          <a:ext cx="7630077" cy="3886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480">
                  <a:extLst>
                    <a:ext uri="{9D8B030D-6E8A-4147-A177-3AD203B41FA5}">
                      <a16:colId xmlns:a16="http://schemas.microsoft.com/office/drawing/2014/main" xmlns="" val="299010895"/>
                    </a:ext>
                  </a:extLst>
                </a:gridCol>
                <a:gridCol w="1262479">
                  <a:extLst>
                    <a:ext uri="{9D8B030D-6E8A-4147-A177-3AD203B41FA5}">
                      <a16:colId xmlns:a16="http://schemas.microsoft.com/office/drawing/2014/main" xmlns="" val="1716404193"/>
                    </a:ext>
                  </a:extLst>
                </a:gridCol>
                <a:gridCol w="1262479">
                  <a:extLst>
                    <a:ext uri="{9D8B030D-6E8A-4147-A177-3AD203B41FA5}">
                      <a16:colId xmlns:a16="http://schemas.microsoft.com/office/drawing/2014/main" xmlns="" val="4068760279"/>
                    </a:ext>
                  </a:extLst>
                </a:gridCol>
                <a:gridCol w="1160213">
                  <a:extLst>
                    <a:ext uri="{9D8B030D-6E8A-4147-A177-3AD203B41FA5}">
                      <a16:colId xmlns:a16="http://schemas.microsoft.com/office/drawing/2014/main" xmlns="" val="4083943755"/>
                    </a:ext>
                  </a:extLst>
                </a:gridCol>
                <a:gridCol w="1160213">
                  <a:extLst>
                    <a:ext uri="{9D8B030D-6E8A-4147-A177-3AD203B41FA5}">
                      <a16:colId xmlns:a16="http://schemas.microsoft.com/office/drawing/2014/main" xmlns="" val="521033858"/>
                    </a:ext>
                  </a:extLst>
                </a:gridCol>
                <a:gridCol w="1160213">
                  <a:extLst>
                    <a:ext uri="{9D8B030D-6E8A-4147-A177-3AD203B41FA5}">
                      <a16:colId xmlns:a16="http://schemas.microsoft.com/office/drawing/2014/main" xmlns="" val="3223048732"/>
                    </a:ext>
                  </a:extLst>
                </a:gridCol>
              </a:tblGrid>
              <a:tr h="503911">
                <a:tc rowSpan="2"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Вероятность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Степень воздействия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1113995"/>
                  </a:ext>
                </a:extLst>
              </a:tr>
              <a:tr h="655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0,05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7502682"/>
                  </a:ext>
                </a:extLst>
              </a:tr>
              <a:tr h="503911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333088"/>
                  </a:ext>
                </a:extLst>
              </a:tr>
              <a:tr h="521759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224041"/>
                  </a:ext>
                </a:extLst>
              </a:tr>
              <a:tr h="53960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660280"/>
                  </a:ext>
                </a:extLst>
              </a:tr>
              <a:tr h="557452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620110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0,1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3256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49CBA2-BF96-4C61-95F9-52805F0CDFD3}"/>
              </a:ext>
            </a:extLst>
          </p:cNvPr>
          <p:cNvSpPr txBox="1"/>
          <p:nvPr/>
        </p:nvSpPr>
        <p:spPr>
          <a:xfrm>
            <a:off x="2366755" y="1192942"/>
            <a:ext cx="441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27358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8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83743"/>
              </p:ext>
            </p:extLst>
          </p:nvPr>
        </p:nvGraphicFramePr>
        <p:xfrm>
          <a:off x="881590" y="1987478"/>
          <a:ext cx="7754712" cy="396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9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5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статей расходов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Сумма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Расходы на оплату труда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700 000,00  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Страховые платежи (30%)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210 000,00  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115 290 000,00 ₽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045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Привлечение подрядных организаций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33 800 000,00  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Непредвиденные расходы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3 380 000,00  </a:t>
                      </a:r>
                      <a:endParaRPr lang="ru-RU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153 380 000,00₽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90473" y="1187259"/>
            <a:ext cx="462229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проекта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"/>
            <a:ext cx="9144000" cy="897026"/>
          </a:xfrm>
          <a:prstGeom prst="rect">
            <a:avLst/>
          </a:prstGeom>
          <a:solidFill>
            <a:srgbClr val="587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892707"/>
            <a:ext cx="9144000" cy="73433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47083" y="6433289"/>
            <a:ext cx="6819990" cy="0"/>
          </a:xfrm>
          <a:prstGeom prst="line">
            <a:avLst/>
          </a:prstGeom>
          <a:ln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2" y="249443"/>
            <a:ext cx="1539363" cy="436510"/>
          </a:xfrm>
          <a:prstGeom prst="rect">
            <a:avLst/>
          </a:prstGeom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80624" y="6485099"/>
            <a:ext cx="2133962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1196" indent="-250460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01840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02575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03311" indent="-200368" eaLnBrk="0" hangingPunct="0"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04047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04783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05519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06254" indent="-200368" defTabSz="91417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4179" eaLnBrk="1" hangingPunct="1"/>
            <a:fld id="{B000ED2F-183E-4984-9928-F3B96F257853}" type="slidenum">
              <a:rPr lang="ru-RU" sz="900" i="1" smtClean="0">
                <a:solidFill>
                  <a:srgbClr val="005392"/>
                </a:solidFill>
                <a:latin typeface="Arial" charset="0"/>
              </a:rPr>
              <a:pPr algn="r" defTabSz="914179" eaLnBrk="1" hangingPunct="1"/>
              <a:t>9</a:t>
            </a:fld>
            <a:endParaRPr lang="ru-RU" sz="900" i="1" dirty="0">
              <a:solidFill>
                <a:srgbClr val="005392"/>
              </a:solidFill>
              <a:latin typeface="Arial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047083" y="6494935"/>
            <a:ext cx="6589219" cy="2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900" i="1" dirty="0">
                <a:solidFill>
                  <a:srgbClr val="005392"/>
                </a:solidFill>
                <a:latin typeface="Arial" charset="0"/>
              </a:rPr>
              <a:t>Концепция проекта по модернизации линии фасовки готовой продукции</a:t>
            </a:r>
          </a:p>
        </p:txBody>
      </p:sp>
      <p:sp>
        <p:nvSpPr>
          <p:cNvPr id="3" name="AutoShape 5" descr="C:\Users\melnikov\Desktop\%D0%9F%D1%80%D0%B5%D0%B7%D0%B8%D0%B4%D0%B5%D0%BD%D1%82%D1%81%D0%BA%D0%B0%D1%8F %D0%BF%D1%80%D0%BE%D0%B3%D1%80%D0%B0%D0%BC%D0%BC%D0%B0\%D0%BF%D0%BE%D0%B4%D0%B4%D0%BE%D0%BD %D0%B4%D0%B5%D1%80%D0%B5%D0%B2%D1%8F%D0%BD%D0%BD%D1%8B%D0%B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92570" y="996891"/>
            <a:ext cx="359451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проекта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: скругленные углы 488">
            <a:extLst>
              <a:ext uri="{FF2B5EF4-FFF2-40B4-BE49-F238E27FC236}">
                <a16:creationId xmlns:a16="http://schemas.microsoft.com/office/drawing/2014/main" xmlns="" id="{7A9057FB-3771-4A9B-8857-D48D843B6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893" y="1696104"/>
            <a:ext cx="13970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487">
            <a:extLst>
              <a:ext uri="{FF2B5EF4-FFF2-40B4-BE49-F238E27FC236}">
                <a16:creationId xmlns:a16="http://schemas.microsoft.com/office/drawing/2014/main" xmlns="" id="{18F05C68-736A-4E35-87C4-2A329254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464" y="1698509"/>
            <a:ext cx="1277937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Финансовый директор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486">
            <a:extLst>
              <a:ext uri="{FF2B5EF4-FFF2-40B4-BE49-F238E27FC236}">
                <a16:creationId xmlns:a16="http://schemas.microsoft.com/office/drawing/2014/main" xmlns="" id="{A72595DB-8FAD-4974-8D35-27C15ABA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317" y="1691178"/>
            <a:ext cx="1550988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506">
            <a:extLst>
              <a:ext uri="{FF2B5EF4-FFF2-40B4-BE49-F238E27FC236}">
                <a16:creationId xmlns:a16="http://schemas.microsoft.com/office/drawing/2014/main" xmlns="" id="{8CD4AEB0-753C-42D0-8B8E-75E6CA6D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855" y="5987007"/>
            <a:ext cx="1797050" cy="37147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заинтересован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507">
            <a:extLst>
              <a:ext uri="{FF2B5EF4-FFF2-40B4-BE49-F238E27FC236}">
                <a16:creationId xmlns:a16="http://schemas.microsoft.com/office/drawing/2014/main" xmlns="" id="{EFD396A9-F394-456E-A455-A2287D82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567" y="5969396"/>
            <a:ext cx="2095500" cy="371475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Относится нейтрально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505">
            <a:extLst>
              <a:ext uri="{FF2B5EF4-FFF2-40B4-BE49-F238E27FC236}">
                <a16:creationId xmlns:a16="http://schemas.microsoft.com/office/drawing/2014/main" xmlns="" id="{63A056EC-B692-400E-BBDA-B4AA1A3D2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104" y="5970938"/>
            <a:ext cx="1797050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Овал 492">
            <a:extLst>
              <a:ext uri="{FF2B5EF4-FFF2-40B4-BE49-F238E27FC236}">
                <a16:creationId xmlns:a16="http://schemas.microsoft.com/office/drawing/2014/main" xmlns="" id="{FB4052C2-5364-4F3E-822B-47DAEA5C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83" y="3059470"/>
            <a:ext cx="2754313" cy="1317625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Модернизация линии фасовки готовой продукции на ООО «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Полиом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94">
            <a:extLst>
              <a:ext uri="{FF2B5EF4-FFF2-40B4-BE49-F238E27FC236}">
                <a16:creationId xmlns:a16="http://schemas.microsoft.com/office/drawing/2014/main" xmlns="" id="{9330F37E-B734-416A-B7E1-D784D20BF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146" y="2958936"/>
            <a:ext cx="1534160" cy="9144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коммерческой службы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502">
            <a:extLst>
              <a:ext uri="{FF2B5EF4-FFF2-40B4-BE49-F238E27FC236}">
                <a16:creationId xmlns:a16="http://schemas.microsoft.com/office/drawing/2014/main" xmlns="" id="{EF6F5EDE-6229-4A29-A9BF-54918E9A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527" y="4490713"/>
            <a:ext cx="1480661" cy="1081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 главного технолога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503">
            <a:extLst>
              <a:ext uri="{FF2B5EF4-FFF2-40B4-BE49-F238E27FC236}">
                <a16:creationId xmlns:a16="http://schemas.microsoft.com/office/drawing/2014/main" xmlns="" id="{C2BDC5A5-79E7-4771-AA05-FEFA1674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528" y="4682983"/>
            <a:ext cx="2051050" cy="9144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цеха производства полипропилена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504">
            <a:extLst>
              <a:ext uri="{FF2B5EF4-FFF2-40B4-BE49-F238E27FC236}">
                <a16:creationId xmlns:a16="http://schemas.microsoft.com/office/drawing/2014/main" xmlns="" id="{BF339AD8-6677-4051-943B-6720A5776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41" y="4682358"/>
            <a:ext cx="1303338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службы по персоналу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Прямоугольник: скругленные углы 501">
            <a:extLst>
              <a:ext uri="{FF2B5EF4-FFF2-40B4-BE49-F238E27FC236}">
                <a16:creationId xmlns:a16="http://schemas.microsoft.com/office/drawing/2014/main" xmlns="" id="{0EBD4530-C6BA-47D0-B1E2-DA721E65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08" y="3461452"/>
            <a:ext cx="1327150" cy="9144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инженер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93">
            <a:extLst>
              <a:ext uri="{FF2B5EF4-FFF2-40B4-BE49-F238E27FC236}">
                <a16:creationId xmlns:a16="http://schemas.microsoft.com/office/drawing/2014/main" xmlns="" id="{37BBE92E-3336-471C-A352-2F9204DF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96" y="2328114"/>
            <a:ext cx="1360961" cy="9144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 отдел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xmlns="" id="{AC249241-3423-4B0A-A568-9EB0C3EC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358" y="4432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74">
            <a:extLst>
              <a:ext uri="{FF2B5EF4-FFF2-40B4-BE49-F238E27FC236}">
                <a16:creationId xmlns:a16="http://schemas.microsoft.com/office/drawing/2014/main" xmlns="" id="{A097FC3C-E126-47C8-AD4F-2DD1F8AF5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358" y="9004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6E4121D9-0483-4701-91FC-3C5A840E4263}"/>
              </a:ext>
            </a:extLst>
          </p:cNvPr>
          <p:cNvCxnSpPr>
            <a:stCxn id="37" idx="2"/>
            <a:endCxn id="42" idx="1"/>
          </p:cNvCxnSpPr>
          <p:nvPr/>
        </p:nvCxnSpPr>
        <p:spPr bwMode="auto">
          <a:xfrm>
            <a:off x="2662433" y="2612909"/>
            <a:ext cx="690610" cy="6395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1C013559-C53B-4D5F-A5C4-6DA5CDDC3E4D}"/>
              </a:ext>
            </a:extLst>
          </p:cNvPr>
          <p:cNvCxnSpPr>
            <a:stCxn id="36" idx="2"/>
            <a:endCxn id="42" idx="7"/>
          </p:cNvCxnSpPr>
          <p:nvPr/>
        </p:nvCxnSpPr>
        <p:spPr bwMode="auto">
          <a:xfrm flipH="1">
            <a:off x="5300636" y="2610504"/>
            <a:ext cx="216757" cy="6419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79F2A0-2816-49EE-BBB0-20E396B8FE0C}"/>
              </a:ext>
            </a:extLst>
          </p:cNvPr>
          <p:cNvCxnSpPr>
            <a:stCxn id="38" idx="1"/>
          </p:cNvCxnSpPr>
          <p:nvPr/>
        </p:nvCxnSpPr>
        <p:spPr bwMode="auto">
          <a:xfrm flipH="1">
            <a:off x="5517393" y="2148378"/>
            <a:ext cx="1486924" cy="12303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8204ABC8-A35B-4992-A456-3A511DD73761}"/>
              </a:ext>
            </a:extLst>
          </p:cNvPr>
          <p:cNvCxnSpPr>
            <a:stCxn id="43" idx="1"/>
            <a:endCxn id="42" idx="6"/>
          </p:cNvCxnSpPr>
          <p:nvPr/>
        </p:nvCxnSpPr>
        <p:spPr bwMode="auto">
          <a:xfrm flipH="1">
            <a:off x="5703996" y="3416136"/>
            <a:ext cx="1317150" cy="302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887F73EB-5F1A-47FC-A920-3F9D9EFBF57B}"/>
              </a:ext>
            </a:extLst>
          </p:cNvPr>
          <p:cNvCxnSpPr>
            <a:stCxn id="42" idx="5"/>
            <a:endCxn id="44" idx="1"/>
          </p:cNvCxnSpPr>
          <p:nvPr/>
        </p:nvCxnSpPr>
        <p:spPr bwMode="auto">
          <a:xfrm>
            <a:off x="5300636" y="4184133"/>
            <a:ext cx="584891" cy="8471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8D66C494-350E-45CE-83FE-80CEECCC811C}"/>
              </a:ext>
            </a:extLst>
          </p:cNvPr>
          <p:cNvCxnSpPr>
            <a:cxnSpLocks/>
            <a:stCxn id="42" idx="4"/>
          </p:cNvCxnSpPr>
          <p:nvPr/>
        </p:nvCxnSpPr>
        <p:spPr bwMode="auto">
          <a:xfrm>
            <a:off x="4326840" y="4377095"/>
            <a:ext cx="0" cy="3052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C4DA03BA-88E2-4F55-B997-B51103CD9D9A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 flipV="1">
            <a:off x="1743579" y="4000321"/>
            <a:ext cx="1331694" cy="1139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1D806ACF-723C-4B9C-8B40-0E7896BAA071}"/>
              </a:ext>
            </a:extLst>
          </p:cNvPr>
          <p:cNvCxnSpPr>
            <a:stCxn id="47" idx="3"/>
            <a:endCxn id="42" idx="2"/>
          </p:cNvCxnSpPr>
          <p:nvPr/>
        </p:nvCxnSpPr>
        <p:spPr bwMode="auto">
          <a:xfrm flipV="1">
            <a:off x="1756358" y="3718283"/>
            <a:ext cx="1193325" cy="2003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E86D00E0-B599-4F2D-A462-3523A7812339}"/>
              </a:ext>
            </a:extLst>
          </p:cNvPr>
          <p:cNvCxnSpPr>
            <a:cxnSpLocks/>
            <a:stCxn id="48" idx="3"/>
          </p:cNvCxnSpPr>
          <p:nvPr/>
        </p:nvCxnSpPr>
        <p:spPr bwMode="auto">
          <a:xfrm>
            <a:off x="1756357" y="2785314"/>
            <a:ext cx="1317151" cy="6589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48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2147483647&quot;/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5&quot;&gt;&lt;elem m_fUsage=&quot;8.05865828232700920000E+000&quot;&gt;&lt;m_msothmcolidx val=&quot;0&quot;/&gt;&lt;m_rgb r=&quot;be&quot; g=&quot;ba&quot; b=&quot;cb&quot;/&gt;&lt;m_ppcolschidx tagver0=&quot;23004&quot; tagname0=&quot;m_ppcolschidxUNRECOGNIZED&quot; val=&quot;0&quot;/&gt;&lt;m_nBrightness val=&quot;0&quot;/&gt;&lt;/elem&gt;&lt;elem m_fUsage=&quot;8.14204552963824430000E-001&quot;&gt;&lt;m_msothmcolidx val=&quot;0&quot;/&gt;&lt;m_rgb r=&quot;0&quot; g=&quot;ac&quot; b=&quot;a4&quot;/&gt;&lt;m_ppcolschidx tagver0=&quot;23004&quot; tagname0=&quot;m_ppcolschidxUNRECOGNIZED&quot; val=&quot;0&quot;/&gt;&lt;m_nBrightness val=&quot;0&quot;/&gt;&lt;/elem&gt;&lt;elem m_fUsage=&quot;1.21576654590569360000E-001&quot;&gt;&lt;m_msothmcolidx val=&quot;0&quot;/&gt;&lt;m_rgb r=&quot;7a&quot; g=&quot;93&quot; b=&quot;bc&quot;/&gt;&lt;m_ppcolschidx tagver0=&quot;23004&quot; tagname0=&quot;m_ppcolschidxUNRECOGNIZED&quot; val=&quot;0&quot;/&gt;&lt;m_nBrightness val=&quot;0&quot;/&gt;&lt;/elem&gt;&lt;elem m_fUsage=&quot;1.09418989131512430000E-001&quot;&gt;&lt;m_msothmcolidx val=&quot;0&quot;/&gt;&lt;m_rgb r=&quot;ce&quot; g=&quot;f0&quot; b=&quot;ff&quot;/&gt;&lt;m_ppcolschidx tagver0=&quot;23004&quot; tagname0=&quot;m_ppcolschidxUNRECOGNIZED&quot; val=&quot;0&quot;/&gt;&lt;m_nBrightness val=&quot;0&quot;/&gt;&lt;/elem&gt;&lt;elem m_fUsage=&quot;9.84770902183611930000E-002&quot;&gt;&lt;m_msothmcolidx val=&quot;0&quot;/&gt;&lt;m_rgb r=&quot;b6&quot; g=&quot;49&quot; b=&quot;4d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116930</TotalTime>
  <Words>568</Words>
  <Application>Microsoft Office PowerPoint</Application>
  <PresentationFormat>Экран (4:3)</PresentationFormat>
  <Paragraphs>196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1_Оформление по умолчанию</vt:lpstr>
      <vt:lpstr>8_Оформление по умолчанию</vt:lpstr>
      <vt:lpstr>9_Оформление по умолчанию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</dc:creator>
  <cp:lastModifiedBy>Гаврилов</cp:lastModifiedBy>
  <cp:revision>5922</cp:revision>
  <cp:lastPrinted>2017-03-21T03:30:54Z</cp:lastPrinted>
  <dcterms:created xsi:type="dcterms:W3CDTF">2010-03-28T07:27:57Z</dcterms:created>
  <dcterms:modified xsi:type="dcterms:W3CDTF">2020-11-27T02:38:01Z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