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7" r:id="rId1"/>
  </p:sldMasterIdLst>
  <p:notesMasterIdLst>
    <p:notesMasterId r:id="rId16"/>
  </p:notesMasterIdLst>
  <p:handoutMasterIdLst>
    <p:handoutMasterId r:id="rId17"/>
  </p:handoutMasterIdLst>
  <p:sldIdLst>
    <p:sldId id="311" r:id="rId2"/>
    <p:sldId id="309" r:id="rId3"/>
    <p:sldId id="317" r:id="rId4"/>
    <p:sldId id="284" r:id="rId5"/>
    <p:sldId id="313" r:id="rId6"/>
    <p:sldId id="314" r:id="rId7"/>
    <p:sldId id="331" r:id="rId8"/>
    <p:sldId id="326" r:id="rId9"/>
    <p:sldId id="319" r:id="rId10"/>
    <p:sldId id="285" r:id="rId11"/>
    <p:sldId id="332" r:id="rId12"/>
    <p:sldId id="330" r:id="rId13"/>
    <p:sldId id="328" r:id="rId14"/>
    <p:sldId id="30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4364" autoAdjust="0"/>
  </p:normalViewPr>
  <p:slideViewPr>
    <p:cSldViewPr snapToGrid="0">
      <p:cViewPr varScale="1">
        <p:scale>
          <a:sx n="80" d="100"/>
          <a:sy n="80" d="100"/>
        </p:scale>
        <p:origin x="49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6EBDC-DF6B-4D6B-82B7-B119BB1CF90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A3049-4245-4F6F-830D-6DA413B76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B2733-95DB-4AA7-A209-E3071F53126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19074-10AC-4200-B19C-880599243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9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19074-10AC-4200-B19C-8805992430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7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19074-10AC-4200-B19C-8805992430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4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19074-10AC-4200-B19C-8805992430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8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19074-10AC-4200-B19C-8805992430B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11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19074-10AC-4200-B19C-8805992430B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FFF3-B3F8-492D-B43F-8089ADFF463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BBC7-2E04-4A94-931A-69417330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1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FFF3-B3F8-492D-B43F-8089ADFF463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BBC7-2E04-4A94-931A-69417330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FFF3-B3F8-492D-B43F-8089ADFF463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BBC7-2E04-4A94-931A-69417330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0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760200" y="6597650"/>
            <a:ext cx="431800" cy="260350"/>
          </a:xfrm>
        </p:spPr>
        <p:txBody>
          <a:bodyPr/>
          <a:lstStyle>
            <a:lvl1pPr>
              <a:defRPr/>
            </a:lvl1pPr>
          </a:lstStyle>
          <a:p>
            <a:fld id="{D7050F4C-500A-46E9-AB25-01CB2A2880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48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FFF3-B3F8-492D-B43F-8089ADFF463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BBC7-2E04-4A94-931A-69417330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9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FFF3-B3F8-492D-B43F-8089ADFF463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BBC7-2E04-4A94-931A-69417330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1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FFF3-B3F8-492D-B43F-8089ADFF463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BBC7-2E04-4A94-931A-69417330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3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FFF3-B3F8-492D-B43F-8089ADFF463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BBC7-2E04-4A94-931A-69417330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2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FFF3-B3F8-492D-B43F-8089ADFF463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BBC7-2E04-4A94-931A-69417330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6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FFF3-B3F8-492D-B43F-8089ADFF463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BBC7-2E04-4A94-931A-69417330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4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FFF3-B3F8-492D-B43F-8089ADFF463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BBC7-2E04-4A94-931A-69417330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6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FFF3-B3F8-492D-B43F-8089ADFF463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BBC7-2E04-4A94-931A-69417330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5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BFFF3-B3F8-492D-B43F-8089ADFF463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BBC7-2E04-4A94-931A-694173306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2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  <p:sldLayoutId id="21474845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tm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31389" r="75590" b="57227"/>
          <a:stretch/>
        </p:blipFill>
        <p:spPr bwMode="auto">
          <a:xfrm>
            <a:off x="0" y="12032"/>
            <a:ext cx="1298622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695" y="1703713"/>
            <a:ext cx="12420791" cy="25612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Выпускной проект на тему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«Разработка и внедрение системы управления имущественным комплексом на основе данных»</a:t>
            </a:r>
          </a:p>
          <a:p>
            <a:endParaRPr lang="ru-RU" b="1" dirty="0"/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ru-RU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7999" y="4120308"/>
            <a:ext cx="5109030" cy="18949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cs typeface="Times New Roman" panose="02020603050405020304" pitchFamily="18" charset="0"/>
              </a:rPr>
              <a:t>Выполнили:</a:t>
            </a:r>
          </a:p>
          <a:p>
            <a:pPr algn="l"/>
            <a:r>
              <a:rPr lang="ru-RU" sz="2000" b="1" dirty="0" smtClean="0">
                <a:cs typeface="Times New Roman" panose="02020603050405020304" pitchFamily="18" charset="0"/>
              </a:rPr>
              <a:t>Главный бухгалтер ФГБОУ ВО Омский ГАУ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cs typeface="Times New Roman" panose="02020603050405020304" pitchFamily="18" charset="0"/>
              </a:rPr>
              <a:t>Митасова Ольга Владимировна</a:t>
            </a:r>
          </a:p>
          <a:p>
            <a:pPr algn="l"/>
            <a:r>
              <a:rPr lang="ru-RU" sz="2000" b="1" dirty="0" smtClean="0">
                <a:cs typeface="Times New Roman" panose="02020603050405020304" pitchFamily="18" charset="0"/>
              </a:rPr>
              <a:t>Эксперты </a:t>
            </a:r>
            <a:r>
              <a:rPr lang="ru-RU" sz="2000" b="1" dirty="0" err="1" smtClean="0">
                <a:cs typeface="Times New Roman" panose="02020603050405020304" pitchFamily="18" charset="0"/>
              </a:rPr>
              <a:t>ОмГАУ</a:t>
            </a:r>
            <a:r>
              <a:rPr lang="ru-RU" sz="2000" b="1" dirty="0" smtClean="0"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2000" b="1" dirty="0" smtClean="0">
                <a:cs typeface="Times New Roman" panose="02020603050405020304" pitchFamily="18" charset="0"/>
              </a:rPr>
              <a:t>Проректор В.М. </a:t>
            </a:r>
            <a:r>
              <a:rPr lang="ru-RU" sz="2000" b="1" dirty="0" err="1" smtClean="0">
                <a:cs typeface="Times New Roman" panose="02020603050405020304" pitchFamily="18" charset="0"/>
              </a:rPr>
              <a:t>Помогаев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cs typeface="Times New Roman" panose="02020603050405020304" pitchFamily="18" charset="0"/>
              </a:rPr>
              <a:t>Начальник управления ИТ П.И. Ревякин</a:t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56733" y="4332849"/>
            <a:ext cx="5264259" cy="105439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cs typeface="Times New Roman" panose="02020603050405020304" pitchFamily="18" charset="0"/>
              </a:rPr>
              <a:t>Научный руководитель:</a:t>
            </a:r>
          </a:p>
          <a:p>
            <a:pPr algn="l"/>
            <a:r>
              <a:rPr lang="ru-RU" sz="2000" b="1" dirty="0" smtClean="0">
                <a:cs typeface="Times New Roman" panose="02020603050405020304" pitchFamily="18" charset="0"/>
              </a:rPr>
              <a:t>К.э.н., доцент кафедры «Экономика и финансовая политика» </a:t>
            </a:r>
            <a:r>
              <a:rPr lang="ru-RU" sz="2000" b="1" dirty="0" err="1" smtClean="0">
                <a:cs typeface="Times New Roman" panose="02020603050405020304" pitchFamily="18" charset="0"/>
              </a:rPr>
              <a:t>ОмГУ</a:t>
            </a:r>
            <a:r>
              <a:rPr lang="ru-RU" sz="2000" b="1" dirty="0" smtClean="0">
                <a:cs typeface="Times New Roman" panose="02020603050405020304" pitchFamily="18" charset="0"/>
              </a:rPr>
              <a:t> им. Ф.М. Достоевского </a:t>
            </a:r>
          </a:p>
          <a:p>
            <a:pPr algn="l"/>
            <a:r>
              <a:rPr lang="ru-RU" sz="2000" b="1" dirty="0" smtClean="0">
                <a:cs typeface="Times New Roman" panose="02020603050405020304" pitchFamily="18" charset="0"/>
              </a:rPr>
              <a:t>Завьялова Лилия Владимировна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 useBgFill="1">
        <p:nvSpPr>
          <p:cNvPr id="8" name="Заголовок 1"/>
          <p:cNvSpPr txBox="1">
            <a:spLocks/>
          </p:cNvSpPr>
          <p:nvPr/>
        </p:nvSpPr>
        <p:spPr>
          <a:xfrm>
            <a:off x="3659999" y="6174098"/>
            <a:ext cx="4930057" cy="4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cs typeface="Times New Roman" panose="02020603050405020304" pitchFamily="18" charset="0"/>
              </a:rPr>
              <a:t>Омск 2020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9669" y="145073"/>
            <a:ext cx="6540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0682248" y="184671"/>
            <a:ext cx="162754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Президентская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программа подготовки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управленческих кадров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48" r="6815" b="4007"/>
          <a:stretch/>
        </p:blipFill>
        <p:spPr bwMode="auto">
          <a:xfrm>
            <a:off x="352771" y="213596"/>
            <a:ext cx="2053546" cy="703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12" y="126716"/>
            <a:ext cx="701041" cy="7010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05782" y="159671"/>
            <a:ext cx="1332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  <a:p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делового</a:t>
            </a:r>
          </a:p>
          <a:p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476747" y="6174098"/>
            <a:ext cx="29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05893"/>
              </p:ext>
            </p:extLst>
          </p:nvPr>
        </p:nvGraphicFramePr>
        <p:xfrm>
          <a:off x="838201" y="1256872"/>
          <a:ext cx="10194757" cy="4310192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{912C8C85-51F0-491E-9774-3900AFEF0FD7}</a:tableStyleId>
              </a:tblPr>
              <a:tblGrid>
                <a:gridCol w="6839404">
                  <a:extLst>
                    <a:ext uri="{9D8B030D-6E8A-4147-A177-3AD203B41FA5}">
                      <a16:colId xmlns:a16="http://schemas.microsoft.com/office/drawing/2014/main" val="1954859009"/>
                    </a:ext>
                  </a:extLst>
                </a:gridCol>
                <a:gridCol w="3355353">
                  <a:extLst>
                    <a:ext uri="{9D8B030D-6E8A-4147-A177-3AD203B41FA5}">
                      <a16:colId xmlns:a16="http://schemas.microsoft.com/office/drawing/2014/main" val="3450740432"/>
                    </a:ext>
                  </a:extLst>
                </a:gridCol>
              </a:tblGrid>
              <a:tr h="256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Наименование статей расходов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Сумма, руб.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773283"/>
                  </a:ext>
                </a:extLst>
              </a:tr>
              <a:tr h="2569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j-lt"/>
                        </a:rPr>
                        <a:t>Расходы на оплату труда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704 424,62 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70634765"/>
                  </a:ext>
                </a:extLst>
              </a:tr>
              <a:tr h="2569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j-lt"/>
                        </a:rPr>
                        <a:t>Страховые платежи (30,2%)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212 736,24 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79293557"/>
                  </a:ext>
                </a:extLst>
              </a:tr>
              <a:tr h="1284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j-lt"/>
                        </a:rPr>
                        <a:t>Смета расходов на оплату работ сторонним организациям (проектно-сметные, государственная экспертиза документов проектно-сметной документации, монтажно-строительные работы и  </a:t>
                      </a:r>
                      <a:r>
                        <a:rPr lang="ru-RU" sz="2000" b="0" dirty="0" smtClean="0">
                          <a:effectLst/>
                          <a:latin typeface="+mj-lt"/>
                        </a:rPr>
                        <a:t>пусконаладочные по</a:t>
                      </a:r>
                      <a:r>
                        <a:rPr lang="ru-RU" sz="2000" b="0" baseline="0" dirty="0" smtClean="0">
                          <a:effectLst/>
                          <a:latin typeface="+mj-lt"/>
                        </a:rPr>
                        <a:t> автоматизации систем инженерного оборудования</a:t>
                      </a:r>
                      <a:r>
                        <a:rPr lang="ru-RU" sz="2000" b="0" dirty="0" smtClean="0">
                          <a:effectLst/>
                          <a:latin typeface="+mj-lt"/>
                        </a:rPr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101 949 </a:t>
                      </a:r>
                      <a:r>
                        <a:rPr lang="ru-RU" sz="2000" dirty="0" smtClean="0">
                          <a:effectLst/>
                          <a:latin typeface="+mj-lt"/>
                        </a:rPr>
                        <a:t>533,24 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70925371"/>
                  </a:ext>
                </a:extLst>
              </a:tr>
              <a:tr h="347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j-lt"/>
                        </a:rPr>
                        <a:t>Смета расходов на приобретение программного обеспечения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943 500,00 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57606526"/>
                  </a:ext>
                </a:extLst>
              </a:tr>
              <a:tr h="513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j-lt"/>
                        </a:rPr>
                        <a:t>Смета расходов на оплату услуг сторонних организаций (настройка ИС, разработка прогнозных моделей)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500 000,00 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25499940"/>
                  </a:ext>
                </a:extLst>
              </a:tr>
              <a:tr h="2569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j-lt"/>
                        </a:rPr>
                        <a:t>Прочие расходы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250 000,00 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165693661"/>
                  </a:ext>
                </a:extLst>
              </a:tr>
              <a:tr h="25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j-lt"/>
                        </a:rPr>
                        <a:t>Непредвиденные расходы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300 000,00 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775455105"/>
                  </a:ext>
                </a:extLst>
              </a:tr>
              <a:tr h="25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Итого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j-lt"/>
                        </a:rPr>
                        <a:t>104 </a:t>
                      </a:r>
                      <a:r>
                        <a:rPr lang="ru-RU" sz="2000" b="1" dirty="0" smtClean="0">
                          <a:effectLst/>
                          <a:latin typeface="+mj-lt"/>
                        </a:rPr>
                        <a:t>860 194,10 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6316922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772583" y="118657"/>
            <a:ext cx="5359458" cy="383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Финансовый план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5980" y="606717"/>
            <a:ext cx="11864234" cy="19726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48" r="6815" b="4007"/>
          <a:stretch/>
        </p:blipFill>
        <p:spPr bwMode="auto">
          <a:xfrm>
            <a:off x="185980" y="36282"/>
            <a:ext cx="1268594" cy="500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 useBgFill="1">
        <p:nvSpPr>
          <p:cNvPr id="8" name="Заголовок 1"/>
          <p:cNvSpPr txBox="1">
            <a:spLocks/>
          </p:cNvSpPr>
          <p:nvPr/>
        </p:nvSpPr>
        <p:spPr>
          <a:xfrm>
            <a:off x="355600" y="731367"/>
            <a:ext cx="11493500" cy="390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cs typeface="Times New Roman" panose="02020603050405020304" pitchFamily="18" charset="0"/>
              </a:rPr>
              <a:t>Сводный сметный расчет</a:t>
            </a:r>
            <a:endParaRPr lang="ru-RU" sz="2800" b="1" dirty="0">
              <a:cs typeface="Times New Roman" panose="02020603050405020304" pitchFamily="18" charset="0"/>
            </a:endParaRPr>
          </a:p>
          <a:p>
            <a:endParaRPr lang="ru-RU" sz="2300" b="1" dirty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63389" y="6413365"/>
            <a:ext cx="468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0277" y="5567064"/>
            <a:ext cx="6862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Источник финансирования проекта</a:t>
            </a:r>
          </a:p>
          <a:p>
            <a:pPr>
              <a:defRPr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Субсидии на иные цели из федерального бюджета 102 893 тыс. руб.</a:t>
            </a:r>
          </a:p>
          <a:p>
            <a:pPr>
              <a:defRPr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Собственные средства 1 917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6290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71" y="4827260"/>
            <a:ext cx="1767180" cy="180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48" r="6815" b="4007"/>
          <a:stretch/>
        </p:blipFill>
        <p:spPr bwMode="auto">
          <a:xfrm>
            <a:off x="185980" y="36282"/>
            <a:ext cx="1268594" cy="500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72583" y="118657"/>
            <a:ext cx="5359458" cy="383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Экономический эффект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5980" y="606717"/>
            <a:ext cx="11864234" cy="19726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663389" y="6413365"/>
            <a:ext cx="468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473"/>
              </p:ext>
            </p:extLst>
          </p:nvPr>
        </p:nvGraphicFramePr>
        <p:xfrm>
          <a:off x="513475" y="731367"/>
          <a:ext cx="6137594" cy="3918484"/>
        </p:xfrm>
        <a:graphic>
          <a:graphicData uri="http://schemas.openxmlformats.org/drawingml/2006/table">
            <a:tbl>
              <a:tblPr firstRow="1" firstCol="1" bandRow="1" bandCol="1">
                <a:tableStyleId>{7E9639D4-E3E2-4D34-9284-5A2195B3D0D7}</a:tableStyleId>
              </a:tblPr>
              <a:tblGrid>
                <a:gridCol w="2698464">
                  <a:extLst>
                    <a:ext uri="{9D8B030D-6E8A-4147-A177-3AD203B41FA5}">
                      <a16:colId xmlns:a16="http://schemas.microsoft.com/office/drawing/2014/main" val="3652626656"/>
                    </a:ext>
                  </a:extLst>
                </a:gridCol>
                <a:gridCol w="1113955">
                  <a:extLst>
                    <a:ext uri="{9D8B030D-6E8A-4147-A177-3AD203B41FA5}">
                      <a16:colId xmlns:a16="http://schemas.microsoft.com/office/drawing/2014/main" val="404604178"/>
                    </a:ext>
                  </a:extLst>
                </a:gridCol>
                <a:gridCol w="1211220">
                  <a:extLst>
                    <a:ext uri="{9D8B030D-6E8A-4147-A177-3AD203B41FA5}">
                      <a16:colId xmlns:a16="http://schemas.microsoft.com/office/drawing/2014/main" val="292758420"/>
                    </a:ext>
                  </a:extLst>
                </a:gridCol>
                <a:gridCol w="1113955">
                  <a:extLst>
                    <a:ext uri="{9D8B030D-6E8A-4147-A177-3AD203B41FA5}">
                      <a16:colId xmlns:a16="http://schemas.microsoft.com/office/drawing/2014/main" val="3579414603"/>
                    </a:ext>
                  </a:extLst>
                </a:gridCol>
              </a:tblGrid>
              <a:tr h="833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Годовые показатели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Значение показателя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без 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Значение показателя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проектом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Изменение показателя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экономия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972455"/>
                  </a:ext>
                </a:extLst>
              </a:tr>
              <a:tr h="277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Экономия </a:t>
                      </a:r>
                      <a:r>
                        <a:rPr lang="ru-RU" sz="17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всего, тыс</a:t>
                      </a: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. руб</a:t>
                      </a:r>
                      <a:r>
                        <a:rPr lang="ru-RU" sz="17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sz="17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62 472,30</a:t>
                      </a:r>
                      <a:endParaRPr lang="ru-RU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37 899,30</a:t>
                      </a:r>
                      <a:endParaRPr lang="ru-RU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24 573,00</a:t>
                      </a:r>
                      <a:endParaRPr lang="ru-RU" sz="17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2114569"/>
                  </a:ext>
                </a:extLst>
              </a:tr>
              <a:tr h="555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Объем потребления тепловой энергии, Гкал</a:t>
                      </a:r>
                      <a:endParaRPr lang="ru-RU" sz="17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27 030</a:t>
                      </a:r>
                      <a:endParaRPr lang="ru-RU" sz="17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15 599</a:t>
                      </a:r>
                      <a:endParaRPr lang="ru-RU" sz="17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11 431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7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775801"/>
                  </a:ext>
                </a:extLst>
              </a:tr>
              <a:tr h="555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j-lt"/>
                        </a:rPr>
                        <a:t>Сумма затрат за потребление тепловой энергии, тыс. руб. </a:t>
                      </a:r>
                      <a:endParaRPr lang="ru-RU" sz="17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j-lt"/>
                        </a:rPr>
                        <a:t>44 626,10</a:t>
                      </a:r>
                      <a:endParaRPr lang="ru-RU" sz="17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j-lt"/>
                        </a:rPr>
                        <a:t>25 754,00</a:t>
                      </a:r>
                      <a:endParaRPr lang="ru-RU" sz="17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j-lt"/>
                        </a:rPr>
                        <a:t>18 </a:t>
                      </a:r>
                      <a:r>
                        <a:rPr lang="ru-RU" sz="1700" b="0" dirty="0" smtClean="0">
                          <a:effectLst/>
                          <a:latin typeface="+mj-lt"/>
                        </a:rPr>
                        <a:t>872,10</a:t>
                      </a:r>
                      <a:endParaRPr lang="ru-RU" sz="1700" b="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7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187781"/>
                  </a:ext>
                </a:extLst>
              </a:tr>
              <a:tr h="555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Объем потребления электроэнергии, кВт</a:t>
                      </a:r>
                      <a:endParaRPr lang="ru-RU" sz="17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5 323 093</a:t>
                      </a:r>
                      <a:endParaRPr lang="ru-RU" sz="17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3 404 345</a:t>
                      </a:r>
                      <a:endParaRPr lang="ru-RU" sz="17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1 918 748 </a:t>
                      </a:r>
                      <a:endParaRPr lang="ru-RU" sz="17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2978267"/>
                  </a:ext>
                </a:extLst>
              </a:tr>
              <a:tr h="555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0">
                          <a:effectLst/>
                          <a:latin typeface="+mj-lt"/>
                        </a:rPr>
                        <a:t>Сумма затрат за потребления электроэнергии, тыс. руб. </a:t>
                      </a:r>
                      <a:endParaRPr lang="ru-RU" sz="17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>
                          <a:effectLst/>
                          <a:latin typeface="+mj-lt"/>
                        </a:rPr>
                        <a:t>17 846,20</a:t>
                      </a:r>
                      <a:endParaRPr lang="ru-RU" sz="17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j-lt"/>
                        </a:rPr>
                        <a:t>12 145,30</a:t>
                      </a:r>
                      <a:endParaRPr lang="ru-RU" sz="17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j-lt"/>
                        </a:rPr>
                        <a:t>5 </a:t>
                      </a:r>
                      <a:r>
                        <a:rPr lang="ru-RU" sz="1700" b="0" dirty="0" smtClean="0">
                          <a:effectLst/>
                          <a:latin typeface="+mj-lt"/>
                        </a:rPr>
                        <a:t>700,90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700" b="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679489"/>
                  </a:ext>
                </a:extLst>
              </a:tr>
            </a:tbl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651069" y="1809084"/>
            <a:ext cx="5480972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1600" dirty="0" smtClean="0">
              <a:latin typeface="Arial" panose="020B0604020202020204" pitchFamily="34" charset="0"/>
            </a:endParaRPr>
          </a:p>
          <a:p>
            <a:r>
              <a:rPr lang="ru-RU" b="1" dirty="0">
                <a:latin typeface="+mj-lt"/>
              </a:rPr>
              <a:t>Показатели экономической эффективности </a:t>
            </a:r>
            <a:r>
              <a:rPr lang="ru-RU" b="1" dirty="0" smtClean="0">
                <a:latin typeface="+mj-lt"/>
              </a:rPr>
              <a:t>проекта</a:t>
            </a:r>
          </a:p>
          <a:p>
            <a:endParaRPr lang="ru-RU" altLang="ru-RU" b="1" dirty="0">
              <a:latin typeface="+mj-lt"/>
            </a:endParaRPr>
          </a:p>
          <a:p>
            <a:r>
              <a:rPr lang="ru-RU" altLang="ru-RU" dirty="0" smtClean="0">
                <a:latin typeface="+mj-lt"/>
              </a:rPr>
              <a:t>Чистый </a:t>
            </a:r>
            <a:r>
              <a:rPr lang="ru-RU" altLang="ru-RU" dirty="0">
                <a:latin typeface="+mj-lt"/>
              </a:rPr>
              <a:t>приведенный доход (</a:t>
            </a:r>
            <a:r>
              <a:rPr lang="en-US" altLang="ru-RU" dirty="0">
                <a:latin typeface="+mj-lt"/>
              </a:rPr>
              <a:t>NPV</a:t>
            </a:r>
            <a:r>
              <a:rPr lang="ru-RU" altLang="ru-RU" dirty="0">
                <a:latin typeface="+mj-lt"/>
              </a:rPr>
              <a:t>) </a:t>
            </a:r>
            <a:r>
              <a:rPr lang="ru-RU" altLang="ru-RU" dirty="0" smtClean="0">
                <a:latin typeface="+mj-lt"/>
              </a:rPr>
              <a:t>– 3 875,36 тыс. руб.;</a:t>
            </a:r>
            <a:endParaRPr lang="ru-RU" altLang="ru-RU" dirty="0">
              <a:latin typeface="+mj-lt"/>
            </a:endParaRPr>
          </a:p>
          <a:p>
            <a:endParaRPr lang="ru-RU" altLang="ru-RU" dirty="0">
              <a:latin typeface="+mj-lt"/>
            </a:endParaRPr>
          </a:p>
          <a:p>
            <a:r>
              <a:rPr lang="ru-RU" altLang="ru-RU" dirty="0">
                <a:latin typeface="+mj-lt"/>
              </a:rPr>
              <a:t>Индекс рентабельности проекта (</a:t>
            </a:r>
            <a:r>
              <a:rPr lang="en-US" altLang="ru-RU" dirty="0">
                <a:latin typeface="+mj-lt"/>
              </a:rPr>
              <a:t>PI</a:t>
            </a:r>
            <a:r>
              <a:rPr lang="ru-RU" altLang="ru-RU" dirty="0">
                <a:latin typeface="+mj-lt"/>
              </a:rPr>
              <a:t>) – </a:t>
            </a:r>
            <a:r>
              <a:rPr lang="ru-RU" altLang="ru-RU" dirty="0" smtClean="0">
                <a:latin typeface="+mj-lt"/>
              </a:rPr>
              <a:t>1,04</a:t>
            </a:r>
            <a:endParaRPr lang="ru-RU" altLang="ru-RU" dirty="0">
              <a:latin typeface="+mj-lt"/>
            </a:endParaRPr>
          </a:p>
          <a:p>
            <a:endParaRPr lang="ru-RU" altLang="ru-RU" dirty="0">
              <a:latin typeface="+mj-lt"/>
            </a:endParaRPr>
          </a:p>
          <a:p>
            <a:r>
              <a:rPr lang="ru-RU" altLang="ru-RU" dirty="0">
                <a:latin typeface="+mj-lt"/>
              </a:rPr>
              <a:t>Внутренняя норма рентабельности (</a:t>
            </a:r>
            <a:r>
              <a:rPr lang="en-US" altLang="ru-RU" dirty="0">
                <a:latin typeface="+mj-lt"/>
              </a:rPr>
              <a:t>IRR</a:t>
            </a:r>
            <a:r>
              <a:rPr lang="ru-RU" altLang="ru-RU" dirty="0">
                <a:latin typeface="+mj-lt"/>
              </a:rPr>
              <a:t>) – </a:t>
            </a:r>
            <a:r>
              <a:rPr lang="en-US" altLang="ru-RU" dirty="0">
                <a:latin typeface="+mj-lt"/>
              </a:rPr>
              <a:t> </a:t>
            </a:r>
            <a:r>
              <a:rPr lang="ru-RU" altLang="ru-RU" dirty="0" smtClean="0">
                <a:latin typeface="+mj-lt"/>
              </a:rPr>
              <a:t>14 %</a:t>
            </a:r>
            <a:endParaRPr lang="ru-RU" altLang="ru-RU" dirty="0">
              <a:latin typeface="+mj-lt"/>
            </a:endParaRPr>
          </a:p>
          <a:p>
            <a:endParaRPr lang="ru-RU" altLang="ru-RU" dirty="0">
              <a:latin typeface="+mj-lt"/>
            </a:endParaRPr>
          </a:p>
          <a:p>
            <a:r>
              <a:rPr lang="ru-RU" altLang="ru-RU" dirty="0">
                <a:latin typeface="+mj-lt"/>
              </a:rPr>
              <a:t>Дисконтированный срок окупаемости (</a:t>
            </a:r>
            <a:r>
              <a:rPr lang="en-US" altLang="ru-RU" dirty="0">
                <a:latin typeface="+mj-lt"/>
              </a:rPr>
              <a:t>DPP</a:t>
            </a:r>
            <a:r>
              <a:rPr lang="ru-RU" altLang="ru-RU" dirty="0">
                <a:latin typeface="+mj-lt"/>
              </a:rPr>
              <a:t>) </a:t>
            </a:r>
            <a:r>
              <a:rPr lang="ru-RU" altLang="ru-RU" dirty="0" smtClean="0">
                <a:latin typeface="+mj-lt"/>
              </a:rPr>
              <a:t>-</a:t>
            </a: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7 лет</a:t>
            </a:r>
            <a:endParaRPr lang="ru-RU" alt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72583" y="1017708"/>
            <a:ext cx="5019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+mj-lt"/>
              </a:rPr>
              <a:t>Инвестиции в проект (</a:t>
            </a:r>
            <a:r>
              <a:rPr lang="en-US" sz="2000" dirty="0" err="1">
                <a:latin typeface="+mj-lt"/>
              </a:rPr>
              <a:t>Ic</a:t>
            </a:r>
            <a:r>
              <a:rPr lang="ru-RU" sz="2000" dirty="0" smtClean="0">
                <a:latin typeface="+mj-lt"/>
              </a:rPr>
              <a:t>)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104 810,2 </a:t>
            </a:r>
            <a:r>
              <a:rPr lang="ru-RU" sz="2000" dirty="0" smtClean="0">
                <a:latin typeface="+mj-lt"/>
              </a:rPr>
              <a:t>тыс. руб</a:t>
            </a:r>
            <a:r>
              <a:rPr lang="ru-RU" dirty="0" smtClean="0">
                <a:latin typeface="+mj-lt"/>
              </a:rPr>
              <a:t>. </a:t>
            </a:r>
            <a:endParaRPr lang="ru-RU" alt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58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27375" y="2965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48" r="6815" b="4007"/>
          <a:stretch/>
        </p:blipFill>
        <p:spPr bwMode="auto">
          <a:xfrm>
            <a:off x="185980" y="36282"/>
            <a:ext cx="1268594" cy="500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72583" y="118657"/>
            <a:ext cx="5359458" cy="383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Социальный эффект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5980" y="583497"/>
            <a:ext cx="11864234" cy="19726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0437615"/>
              </p:ext>
            </p:extLst>
          </p:nvPr>
        </p:nvGraphicFramePr>
        <p:xfrm>
          <a:off x="778024" y="827902"/>
          <a:ext cx="10973252" cy="56608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40478">
                  <a:extLst>
                    <a:ext uri="{9D8B030D-6E8A-4147-A177-3AD203B41FA5}">
                      <a16:colId xmlns:a16="http://schemas.microsoft.com/office/drawing/2014/main" val="3413221393"/>
                    </a:ext>
                  </a:extLst>
                </a:gridCol>
                <a:gridCol w="8832774">
                  <a:extLst>
                    <a:ext uri="{9D8B030D-6E8A-4147-A177-3AD203B41FA5}">
                      <a16:colId xmlns:a16="http://schemas.microsoft.com/office/drawing/2014/main" val="1355985554"/>
                    </a:ext>
                  </a:extLst>
                </a:gridCol>
              </a:tblGrid>
              <a:tr h="2620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b="1" dirty="0">
                          <a:ln>
                            <a:noFill/>
                          </a:ln>
                          <a:effectLst/>
                        </a:rPr>
                        <a:t>Значимость</a:t>
                      </a:r>
                      <a:endParaRPr lang="ru-RU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b="1" dirty="0">
                          <a:ln>
                            <a:noFill/>
                          </a:ln>
                          <a:effectLst/>
                        </a:rPr>
                        <a:t>Эффект</a:t>
                      </a:r>
                      <a:endParaRPr lang="ru-RU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216267"/>
                  </a:ext>
                </a:extLst>
              </a:tr>
              <a:tr h="70912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Региональная</a:t>
                      </a:r>
                      <a:r>
                        <a:rPr lang="ru-RU" sz="1600" b="1" dirty="0">
                          <a:ln>
                            <a:noFill/>
                          </a:ln>
                          <a:effectLst/>
                          <a:latin typeface="+mj-lt"/>
                        </a:rPr>
                        <a:t> </a:t>
                      </a:r>
                      <a:endParaRPr lang="ru-RU" sz="1600" b="1" dirty="0">
                        <a:ln>
                          <a:noFill/>
                        </a:ln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Формирование имиджа региона как научно-образовательного центра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Увеличение вариантов финансовой поддержки региона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Повышение привлекательности образования в </a:t>
                      </a:r>
                      <a:r>
                        <a:rPr lang="ru-RU" sz="18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регионе</a:t>
                      </a:r>
                      <a:endParaRPr lang="ru-RU" sz="1800" dirty="0">
                        <a:ln>
                          <a:noFill/>
                        </a:ln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2194353"/>
                  </a:ext>
                </a:extLst>
              </a:tr>
              <a:tr h="284844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b="1" dirty="0">
                          <a:ln>
                            <a:noFill/>
                          </a:ln>
                          <a:effectLst/>
                          <a:latin typeface="+mj-lt"/>
                        </a:rPr>
                        <a:t>Административная</a:t>
                      </a:r>
                      <a:endParaRPr lang="ru-RU" sz="1600" b="1" dirty="0">
                        <a:ln>
                          <a:noFill/>
                        </a:ln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Формирование имиджа </a:t>
                      </a:r>
                      <a:r>
                        <a:rPr lang="ru-RU" sz="18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университета в международных рейтингах по устойчивому развитию</a:t>
                      </a:r>
                      <a:r>
                        <a:rPr lang="ru-RU" sz="180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образовательных организаций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Повышение конкурентоспособности</a:t>
                      </a:r>
                      <a:endParaRPr lang="ru-RU" sz="1800" dirty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Достижение стратегических целей </a:t>
                      </a:r>
                      <a:r>
                        <a:rPr lang="ru-RU" sz="18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организации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Выполнение </a:t>
                      </a:r>
                      <a:r>
                        <a:rPr lang="ru-RU" sz="18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мониторинговых показателей эффективности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ru-RU" sz="18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Совершенствование системы управления </a:t>
                      </a: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финансами, повышение 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качества финансового </a:t>
                      </a: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менеджмента</a:t>
                      </a:r>
                      <a:endParaRPr lang="ru-RU" sz="1800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Разгрузка </a:t>
                      </a:r>
                      <a:r>
                        <a:rPr lang="ru-RU" sz="18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топ-менеджеров от «текучки» и предоставление им возможности заниматься стратегическими задачами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Обновление 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инфраструктуры, новейшими системами аналитики и управления кампусом</a:t>
                      </a:r>
                      <a:r>
                        <a:rPr lang="ru-RU" sz="18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.</a:t>
                      </a:r>
                      <a:endParaRPr lang="ru-RU" sz="1800" dirty="0">
                        <a:ln>
                          <a:noFill/>
                        </a:ln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56166073"/>
                  </a:ext>
                </a:extLst>
              </a:tr>
              <a:tr h="142858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b="1" dirty="0">
                          <a:ln>
                            <a:noFill/>
                          </a:ln>
                          <a:effectLst/>
                          <a:latin typeface="+mj-lt"/>
                        </a:rPr>
                        <a:t>Социальная</a:t>
                      </a:r>
                      <a:endParaRPr lang="ru-RU" sz="1600" b="1" dirty="0">
                        <a:ln>
                          <a:noFill/>
                        </a:ln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Реализация проекта «Кампус будущего» в рамках ФП «Экспорт образования»: </a:t>
                      </a:r>
                      <a:r>
                        <a:rPr lang="ru-RU" sz="18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создание современного университетского кампуса, комфортные</a:t>
                      </a:r>
                      <a:r>
                        <a:rPr lang="ru-RU" sz="1800" b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условия пребывания для обучающихся и сотрудников университета</a:t>
                      </a:r>
                      <a:r>
                        <a:rPr lang="ru-RU" sz="180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, </a:t>
                      </a:r>
                      <a:r>
                        <a:rPr lang="ru-RU" sz="18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в том числе для повышения количества иностранных обучающихся; планируется увеличение к 2025 году численности иностранных обучающихся до 25% (не менее 3 000 чел.)</a:t>
                      </a:r>
                    </a:p>
                  </a:txBody>
                  <a:tcPr marL="72000" marR="0" marT="0" marB="0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914627177"/>
                  </a:ext>
                </a:extLst>
              </a:tr>
              <a:tr h="246841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Экологическая</a:t>
                      </a:r>
                      <a:endParaRPr lang="ru-RU" sz="1600" b="1" dirty="0" smtClean="0">
                        <a:ln>
                          <a:noFill/>
                        </a:ln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ru-RU" sz="1800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Рациональное использование </a:t>
                      </a: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ресурсов</a:t>
                      </a:r>
                      <a:endParaRPr lang="ru-RU" sz="18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1852120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663389" y="6413365"/>
            <a:ext cx="468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48" r="6815" b="4007"/>
          <a:stretch/>
        </p:blipFill>
        <p:spPr bwMode="auto">
          <a:xfrm>
            <a:off x="185980" y="36282"/>
            <a:ext cx="1268594" cy="500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10889" y="154077"/>
            <a:ext cx="4239325" cy="383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Анализ рисков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5980" y="606717"/>
            <a:ext cx="11864234" cy="19726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541212" y="6413365"/>
            <a:ext cx="509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2" name="Заголовок 1"/>
          <p:cNvSpPr txBox="1">
            <a:spLocks/>
          </p:cNvSpPr>
          <p:nvPr/>
        </p:nvSpPr>
        <p:spPr>
          <a:xfrm>
            <a:off x="355600" y="731368"/>
            <a:ext cx="11493500" cy="267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cs typeface="Times New Roman" panose="02020603050405020304" pitchFamily="18" charset="0"/>
            </a:endParaRPr>
          </a:p>
          <a:p>
            <a:endParaRPr lang="ru-RU" sz="23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864506"/>
              </p:ext>
            </p:extLst>
          </p:nvPr>
        </p:nvGraphicFramePr>
        <p:xfrm>
          <a:off x="565484" y="842213"/>
          <a:ext cx="10975728" cy="5399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329">
                  <a:extLst>
                    <a:ext uri="{9D8B030D-6E8A-4147-A177-3AD203B41FA5}">
                      <a16:colId xmlns:a16="http://schemas.microsoft.com/office/drawing/2014/main" val="991804954"/>
                    </a:ext>
                  </a:extLst>
                </a:gridCol>
                <a:gridCol w="3563213">
                  <a:extLst>
                    <a:ext uri="{9D8B030D-6E8A-4147-A177-3AD203B41FA5}">
                      <a16:colId xmlns:a16="http://schemas.microsoft.com/office/drawing/2014/main" val="3268344645"/>
                    </a:ext>
                  </a:extLst>
                </a:gridCol>
                <a:gridCol w="1580393">
                  <a:extLst>
                    <a:ext uri="{9D8B030D-6E8A-4147-A177-3AD203B41FA5}">
                      <a16:colId xmlns:a16="http://schemas.microsoft.com/office/drawing/2014/main" val="967601411"/>
                    </a:ext>
                  </a:extLst>
                </a:gridCol>
                <a:gridCol w="3833793">
                  <a:extLst>
                    <a:ext uri="{9D8B030D-6E8A-4147-A177-3AD203B41FA5}">
                      <a16:colId xmlns:a16="http://schemas.microsoft.com/office/drawing/2014/main" val="2178442887"/>
                    </a:ext>
                  </a:extLst>
                </a:gridCol>
              </a:tblGrid>
              <a:tr h="319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Вид риска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Факторы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Вероятность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327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Способ управления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992010"/>
                  </a:ext>
                </a:extLst>
              </a:tr>
              <a:tr h="1507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Технологический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Невыполнение подрядными организациями условий договора в плане качества и сроков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Средняя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Определение в договоре штрафных санкций за несвоевременное и/или некачественное выполнение работ.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Усиление контрольных мероприятий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65548607"/>
                  </a:ext>
                </a:extLst>
              </a:tr>
              <a:tr h="1311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Финансовый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Уменьшение размера субсидии на иные цели из федерального бюджета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Привлечение федеральных и региональных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партнеров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спонсоров.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05173421"/>
                  </a:ext>
                </a:extLst>
              </a:tr>
              <a:tr h="753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Рыночный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Увеличение стоимости компонентов при внедрении системы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Средняя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Принятие риска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74536371"/>
                  </a:ext>
                </a:extLst>
              </a:tr>
              <a:tr h="1507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Организационный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Форс-мажорные обстоятельства, в том числе природно-климатические, экологические, биологические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Соблюдение мероприятий инженерно-технических, по предупреждению ЧС, санитарно-гигиенических, противоэпидемиологических правил и норм в университете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1" marR="65911" marT="0" marB="0" anchor="ctr">
                    <a:pattFill prst="pct6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1708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95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31389" r="75590" b="57227"/>
          <a:stretch/>
        </p:blipFill>
        <p:spPr bwMode="auto">
          <a:xfrm>
            <a:off x="0" y="0"/>
            <a:ext cx="12244251" cy="6903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7454" y="2967335"/>
            <a:ext cx="767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81147"/>
            <a:ext cx="11864234" cy="19726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48" r="6815" b="4007"/>
          <a:stretch/>
        </p:blipFill>
        <p:spPr bwMode="auto">
          <a:xfrm>
            <a:off x="185980" y="36282"/>
            <a:ext cx="1268594" cy="500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57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www.omgau.ru/upload/DJI_00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67" y="1815956"/>
            <a:ext cx="7050507" cy="46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135660" y="769157"/>
            <a:ext cx="11703414" cy="923330"/>
          </a:xfrm>
          <a:prstGeom prst="rect">
            <a:avLst/>
          </a:prstGeom>
          <a:noFill/>
          <a:ln w="28575" algn="ctr">
            <a:solidFill>
              <a:srgbClr val="00B050"/>
            </a:solidFill>
            <a:miter lim="800000"/>
            <a:headEnd/>
            <a:tailEnd/>
          </a:ln>
          <a:effectLst>
            <a:prstShdw prst="shdw17" dist="17961" dir="2700000">
              <a:srgbClr val="748491"/>
            </a:prst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Цель проекта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: </a:t>
            </a:r>
          </a:p>
          <a:p>
            <a:pPr algn="just" eaLnBrk="1" hangingPunct="1"/>
            <a:r>
              <a:rPr lang="ru-RU" altLang="ru-RU" dirty="0" smtClean="0">
                <a:latin typeface="+mj-lt"/>
                <a:cs typeface="Times New Roman" panose="02020603050405020304" pitchFamily="18" charset="0"/>
              </a:rPr>
              <a:t>Разработать и внедрить в ФГБОУ ВО ОМГАУ интеллектуальную систему управления имущественным комплексом на основе данных со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сроком </a:t>
            </a:r>
            <a:r>
              <a:rPr lang="ru-RU" altLang="ru-RU" dirty="0" smtClean="0">
                <a:latin typeface="+mj-lt"/>
                <a:cs typeface="Times New Roman" panose="02020603050405020304" pitchFamily="18" charset="0"/>
              </a:rPr>
              <a:t>реализации 1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января 2024 </a:t>
            </a:r>
            <a:r>
              <a:rPr lang="ru-RU" altLang="ru-RU" dirty="0" smtClean="0">
                <a:latin typeface="+mj-lt"/>
                <a:cs typeface="Times New Roman" panose="02020603050405020304" pitchFamily="18" charset="0"/>
              </a:rPr>
              <a:t>года</a:t>
            </a:r>
            <a:endParaRPr lang="ru-RU" alt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06482" y="194840"/>
            <a:ext cx="5132592" cy="340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Резюме проекта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35660" y="2006950"/>
            <a:ext cx="4652907" cy="449353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/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Заказчик проекта: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defRPr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ректор ФГБОУ ВО Омский ГАУ О.В. Шумакова</a:t>
            </a:r>
          </a:p>
          <a:p>
            <a:pPr lvl="0" eaLnBrk="1" hangingPunct="1">
              <a:defRPr/>
            </a:pP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Руководитель проекта: </a:t>
            </a:r>
          </a:p>
          <a:p>
            <a:pPr lvl="0" eaLnBrk="1" hangingPunct="1">
              <a:defRPr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Проректор по экономике </a:t>
            </a:r>
          </a:p>
          <a:p>
            <a:pPr lvl="0" eaLnBrk="1" hangingPunct="1">
              <a:defRPr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и информатизации ФГБОУ ВО Омский ГАУ </a:t>
            </a:r>
          </a:p>
          <a:p>
            <a:pPr lvl="0" eaLnBrk="1" hangingPunct="1">
              <a:defRPr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В.М. </a:t>
            </a:r>
            <a:r>
              <a:rPr lang="ru-RU" sz="1600" dirty="0" err="1" smtClean="0">
                <a:latin typeface="+mj-lt"/>
                <a:cs typeface="Times New Roman" panose="02020603050405020304" pitchFamily="18" charset="0"/>
              </a:rPr>
              <a:t>Помогаев</a:t>
            </a:r>
            <a:endParaRPr lang="ru-RU" sz="1600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Участники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проекта:</a:t>
            </a:r>
          </a:p>
          <a:p>
            <a:pPr eaLnBrk="1" hangingPunct="1">
              <a:defRPr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сотрудники ФГБОУ ВО Омский ГАУ</a:t>
            </a:r>
          </a:p>
          <a:p>
            <a:pPr eaLnBrk="1" hangingPunct="1">
              <a:defRPr/>
            </a:pPr>
            <a:endParaRPr lang="ru-RU" sz="1600" b="1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Период  реализации проекта: </a:t>
            </a:r>
          </a:p>
          <a:p>
            <a:pPr eaLnBrk="1" hangingPunct="1">
              <a:defRPr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3 года - с 11.01.2021 по 27.12.2023</a:t>
            </a:r>
          </a:p>
          <a:p>
            <a:pPr eaLnBrk="1" hangingPunct="1">
              <a:defRPr/>
            </a:pPr>
            <a:endParaRPr lang="ru-RU" sz="1600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Стоимость проекта: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 104 810 тыс. руб.</a:t>
            </a:r>
          </a:p>
          <a:p>
            <a:pPr eaLnBrk="1" hangingPunct="1">
              <a:defRPr/>
            </a:pP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Источник финансирования проекта:</a:t>
            </a:r>
          </a:p>
          <a:p>
            <a:pPr eaLnBrk="1" hangingPunct="1">
              <a:defRPr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Субсидии на иные цели из федерального бюджета 102 893 тыс. руб.</a:t>
            </a:r>
          </a:p>
          <a:p>
            <a:pPr eaLnBrk="1" hangingPunct="1">
              <a:defRPr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Собственные средства университета 1 967 тыс. руб.</a:t>
            </a:r>
          </a:p>
          <a:p>
            <a:pPr eaLnBrk="1" hangingPunct="1">
              <a:defRPr/>
            </a:pP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48" r="6815" b="4007"/>
          <a:stretch/>
        </p:blipFill>
        <p:spPr bwMode="auto">
          <a:xfrm>
            <a:off x="540328" y="0"/>
            <a:ext cx="1412457" cy="535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839075" y="6356350"/>
            <a:ext cx="352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31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1" y="26344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572" y="1719101"/>
            <a:ext cx="3135100" cy="21720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Снижение уровня </a:t>
            </a:r>
            <a:r>
              <a:rPr lang="ru-RU" sz="2000" dirty="0">
                <a:solidFill>
                  <a:schemeClr val="tx1"/>
                </a:solidFill>
              </a:rPr>
              <a:t>государственной поддержки </a:t>
            </a:r>
            <a:r>
              <a:rPr lang="ru-RU" sz="2000" dirty="0" smtClean="0">
                <a:solidFill>
                  <a:schemeClr val="tx1"/>
                </a:solidFill>
              </a:rPr>
              <a:t>ВУЗов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а 12,7 млрд. руб.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а последних три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88736" y="195474"/>
            <a:ext cx="6122340" cy="3897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Анализ положения дел в отрасли/ВУЗе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01706" y="672354"/>
            <a:ext cx="11864234" cy="19726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Заголовок 1"/>
          <p:cNvSpPr txBox="1">
            <a:spLocks/>
          </p:cNvSpPr>
          <p:nvPr/>
        </p:nvSpPr>
        <p:spPr>
          <a:xfrm>
            <a:off x="355600" y="904779"/>
            <a:ext cx="11493500" cy="17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cs typeface="Times New Roman" panose="02020603050405020304" pitchFamily="18" charset="0"/>
              </a:rPr>
              <a:t>Предпосылки </a:t>
            </a:r>
            <a:r>
              <a:rPr lang="ru-RU" sz="2800" b="1" dirty="0">
                <a:cs typeface="Times New Roman" panose="02020603050405020304" pitchFamily="18" charset="0"/>
              </a:rPr>
              <a:t>создания </a:t>
            </a:r>
            <a:r>
              <a:rPr lang="ru-RU" sz="2800" b="1" dirty="0" smtClean="0">
                <a:cs typeface="Times New Roman" panose="02020603050405020304" pitchFamily="18" charset="0"/>
              </a:rPr>
              <a:t>проекта</a:t>
            </a:r>
            <a:endParaRPr lang="ru-RU" sz="2800" b="1" dirty="0">
              <a:cs typeface="Times New Roman" panose="02020603050405020304" pitchFamily="18" charset="0"/>
            </a:endParaRPr>
          </a:p>
          <a:p>
            <a:endParaRPr lang="ru-RU" sz="2300" b="1" dirty="0"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84556" y="1719100"/>
            <a:ext cx="2712931" cy="21720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Значительный износ недвижимого имущества ВУЗов 53%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Площадь, требующая капитального ремонта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11 730 110 </a:t>
            </a:r>
            <a:r>
              <a:rPr lang="ru-RU" dirty="0" err="1" smtClean="0">
                <a:solidFill>
                  <a:schemeClr val="tx1"/>
                </a:solidFill>
              </a:rPr>
              <a:t>кв.м</a:t>
            </a:r>
            <a:r>
              <a:rPr lang="ru-RU" dirty="0" smtClean="0">
                <a:solidFill>
                  <a:schemeClr val="tx1"/>
                </a:solidFill>
              </a:rPr>
              <a:t>. (19,7%)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27887" y="1705866"/>
            <a:ext cx="2858816" cy="21720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Рост расходов на содержание имущественного комплекса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30%-50% бюджета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232588" y="1705865"/>
            <a:ext cx="2858816" cy="21720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Увеличение себестоимости образовательных услуг вследствие повышения цен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6091" y="4413372"/>
            <a:ext cx="2858816" cy="21720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ru-RU" sz="2000" dirty="0">
                <a:solidFill>
                  <a:schemeClr val="tx1"/>
                </a:solidFill>
              </a:rPr>
              <a:t>3,1 % (18,3 млн. руб.) с</a:t>
            </a:r>
            <a:r>
              <a:rPr lang="ru-RU" sz="2000" dirty="0" smtClean="0">
                <a:solidFill>
                  <a:schemeClr val="tx1"/>
                </a:solidFill>
              </a:rPr>
              <a:t>нижение бюджетного финансирования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2020 </a:t>
            </a:r>
            <a:r>
              <a:rPr lang="ru-RU" sz="2000" dirty="0" smtClean="0">
                <a:solidFill>
                  <a:schemeClr val="tx1"/>
                </a:solidFill>
              </a:rPr>
              <a:t>году</a:t>
            </a:r>
            <a:endParaRPr lang="ru-RU" sz="2000" dirty="0">
              <a:solidFill>
                <a:schemeClr val="tx1"/>
              </a:solidFill>
            </a:endParaRPr>
          </a:p>
        </p:txBody>
      </p:sp>
      <p:sp useBgFill="1">
        <p:nvSpPr>
          <p:cNvPr id="27" name="Заголовок 1"/>
          <p:cNvSpPr txBox="1">
            <a:spLocks/>
          </p:cNvSpPr>
          <p:nvPr/>
        </p:nvSpPr>
        <p:spPr>
          <a:xfrm>
            <a:off x="548640" y="3917598"/>
            <a:ext cx="11119104" cy="4957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 smtClean="0">
                <a:cs typeface="Times New Roman" panose="02020603050405020304" pitchFamily="18" charset="0"/>
              </a:rPr>
              <a:t>Омский государственный аграрный университет</a:t>
            </a:r>
            <a:endParaRPr lang="ru-RU" sz="2300" b="1" dirty="0"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38672" y="4409113"/>
            <a:ext cx="2858816" cy="21720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т 40 до 70 %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износ </a:t>
            </a:r>
            <a:r>
              <a:rPr lang="ru-RU" sz="2000" dirty="0">
                <a:solidFill>
                  <a:schemeClr val="tx1"/>
                </a:solidFill>
              </a:rPr>
              <a:t>инженерного оборудования зданий и </a:t>
            </a:r>
            <a:r>
              <a:rPr lang="ru-RU" sz="2000" dirty="0" smtClean="0">
                <a:solidFill>
                  <a:schemeClr val="tx1"/>
                </a:solidFill>
              </a:rPr>
              <a:t>сооружений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51253" y="4409112"/>
            <a:ext cx="2858816" cy="21720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53 % общехозяйственных расходов-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р</a:t>
            </a:r>
            <a:r>
              <a:rPr lang="ru-RU" sz="2000" dirty="0" smtClean="0">
                <a:solidFill>
                  <a:schemeClr val="tx1"/>
                </a:solidFill>
              </a:rPr>
              <a:t>асходы на </a:t>
            </a:r>
            <a:r>
              <a:rPr lang="ru-RU" sz="2000" dirty="0">
                <a:solidFill>
                  <a:schemeClr val="tx1"/>
                </a:solidFill>
              </a:rPr>
              <a:t>содержание имущественного </a:t>
            </a:r>
            <a:r>
              <a:rPr lang="ru-RU" sz="2000" dirty="0" smtClean="0">
                <a:solidFill>
                  <a:schemeClr val="tx1"/>
                </a:solidFill>
              </a:rPr>
              <a:t>комплекса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231509" y="4409111"/>
            <a:ext cx="2858816" cy="21720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Цена за обучение в 2020/2021 учебном году сохранена на </a:t>
            </a:r>
            <a:r>
              <a:rPr lang="ru-RU" sz="2000" dirty="0">
                <a:solidFill>
                  <a:schemeClr val="tx1"/>
                </a:solidFill>
              </a:rPr>
              <a:t>уровне 2019 </a:t>
            </a:r>
            <a:r>
              <a:rPr lang="ru-RU" sz="2000" dirty="0" smtClean="0">
                <a:solidFill>
                  <a:schemeClr val="tx1"/>
                </a:solidFill>
              </a:rPr>
              <a:t>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48" r="6815" b="4007"/>
          <a:stretch/>
        </p:blipFill>
        <p:spPr bwMode="auto">
          <a:xfrm>
            <a:off x="226091" y="43934"/>
            <a:ext cx="1582832" cy="541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800101" y="6457890"/>
            <a:ext cx="347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 useBgFill="1">
        <p:nvSpPr>
          <p:cNvPr id="21" name="Заголовок 1"/>
          <p:cNvSpPr txBox="1">
            <a:spLocks/>
          </p:cNvSpPr>
          <p:nvPr/>
        </p:nvSpPr>
        <p:spPr>
          <a:xfrm>
            <a:off x="877062" y="1156528"/>
            <a:ext cx="11119104" cy="4957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 smtClean="0">
                <a:cs typeface="Times New Roman" panose="02020603050405020304" pitchFamily="18" charset="0"/>
              </a:rPr>
              <a:t>Высшие учебные заведения</a:t>
            </a:r>
            <a:endParaRPr lang="ru-RU" sz="23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4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19421" r="39584" b="31468"/>
          <a:stretch/>
        </p:blipFill>
        <p:spPr bwMode="auto">
          <a:xfrm>
            <a:off x="472967" y="882869"/>
            <a:ext cx="10972800" cy="5000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7016" y="5997575"/>
            <a:ext cx="10672355" cy="442913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/>
              <a:t>Ф</a:t>
            </a:r>
            <a:r>
              <a:rPr lang="ru-RU" sz="2200" dirty="0" smtClean="0"/>
              <a:t>ункциональные области проект «Умный город»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08295" y="194840"/>
            <a:ext cx="5857645" cy="383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Перспективы развития (прототипы)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1706" y="672354"/>
            <a:ext cx="11864234" cy="19726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48" r="6815" b="4007"/>
          <a:stretch/>
        </p:blipFill>
        <p:spPr bwMode="auto">
          <a:xfrm>
            <a:off x="201706" y="30330"/>
            <a:ext cx="1268594" cy="584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663389" y="6413365"/>
            <a:ext cx="29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48" r="6815" b="4007"/>
          <a:stretch/>
        </p:blipFill>
        <p:spPr bwMode="auto">
          <a:xfrm>
            <a:off x="185980" y="36282"/>
            <a:ext cx="1268594" cy="584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01706" y="672354"/>
            <a:ext cx="11864234" cy="19726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20016" y="944126"/>
            <a:ext cx="5774384" cy="543127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Имущественный комплекс университета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2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</a:rPr>
              <a:t>студенческих городка 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44</a:t>
            </a:r>
            <a:r>
              <a:rPr lang="ru-RU" sz="3600" b="1" dirty="0" smtClean="0">
                <a:solidFill>
                  <a:srgbClr val="C00000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земельных участка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195,2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тыс.м</a:t>
            </a:r>
            <a:r>
              <a:rPr lang="ru-RU" sz="2000" baseline="30000" dirty="0" smtClean="0">
                <a:solidFill>
                  <a:schemeClr val="tx1"/>
                </a:solidFill>
              </a:rPr>
              <a:t>2</a:t>
            </a:r>
            <a:r>
              <a:rPr lang="ru-RU" sz="2000" dirty="0" smtClean="0">
                <a:solidFill>
                  <a:schemeClr val="tx1"/>
                </a:solidFill>
              </a:rPr>
              <a:t> - площадь объектов </a:t>
            </a:r>
            <a:r>
              <a:rPr lang="ru-RU" sz="2000" dirty="0">
                <a:solidFill>
                  <a:schemeClr val="tx1"/>
                </a:solidFill>
              </a:rPr>
              <a:t>недвижимости </a:t>
            </a:r>
            <a:endParaRPr lang="ru-RU" sz="2000" b="1" baseline="300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102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объектов </a:t>
            </a:r>
            <a:r>
              <a:rPr lang="ru-RU" sz="2000" dirty="0" smtClean="0">
                <a:solidFill>
                  <a:schemeClr val="tx1"/>
                </a:solidFill>
              </a:rPr>
              <a:t>недвижимого имущества, в </a:t>
            </a:r>
            <a:r>
              <a:rPr lang="ru-RU" sz="2000" dirty="0" err="1" smtClean="0">
                <a:solidFill>
                  <a:schemeClr val="tx1"/>
                </a:solidFill>
              </a:rPr>
              <a:t>т.ч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32</a:t>
            </a: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учебных объекта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16</a:t>
            </a: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общежитий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14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студенческий дворец культуры (3920,5 кв. м, 488 мест), спортивные комплексы, пункты общественного питания (5256 кв. м., 629 мест)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35700" y="944127"/>
            <a:ext cx="5830239" cy="317067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Исходные данные для реализации проекта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163,8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тыс.м</a:t>
            </a:r>
            <a:r>
              <a:rPr lang="ru-RU" baseline="30000" dirty="0" smtClean="0">
                <a:solidFill>
                  <a:schemeClr val="tx1"/>
                </a:solidFill>
              </a:rPr>
              <a:t>2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площадь объектов недвижимости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36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объектов недвижимого имущества, в </a:t>
            </a:r>
            <a:r>
              <a:rPr lang="ru-RU" sz="2000" dirty="0" err="1" smtClean="0">
                <a:solidFill>
                  <a:schemeClr val="tx1"/>
                </a:solidFill>
              </a:rPr>
              <a:t>т.ч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14  </a:t>
            </a:r>
            <a:r>
              <a:rPr lang="ru-RU" sz="2000" dirty="0" smtClean="0">
                <a:solidFill>
                  <a:schemeClr val="tx1"/>
                </a:solidFill>
              </a:rPr>
              <a:t>учебных объектов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15</a:t>
            </a:r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общежитий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7</a:t>
            </a:r>
            <a:r>
              <a:rPr lang="ru-RU" sz="2800" dirty="0" smtClean="0">
                <a:solidFill>
                  <a:schemeClr val="tx1"/>
                </a:solidFill>
              </a:rPr>
              <a:t>     </a:t>
            </a: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рочих объектов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88736" y="195474"/>
            <a:ext cx="6122340" cy="3897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Анализ положения дел в ВУЗе</a:t>
            </a:r>
          </a:p>
        </p:txBody>
      </p:sp>
      <p:pic>
        <p:nvPicPr>
          <p:cNvPr id="17" name="Рисунок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8" t="26761" r="14738" b="17258"/>
          <a:stretch/>
        </p:blipFill>
        <p:spPr bwMode="auto">
          <a:xfrm>
            <a:off x="6235699" y="4114800"/>
            <a:ext cx="5830239" cy="226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454574" y="2108200"/>
            <a:ext cx="4895426" cy="12446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800100" y="2946400"/>
            <a:ext cx="5435598" cy="13970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825500" y="3352800"/>
            <a:ext cx="5410198" cy="14097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800098" y="3784600"/>
            <a:ext cx="5435600" cy="13462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1663389" y="6413365"/>
            <a:ext cx="29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352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56" y="786458"/>
            <a:ext cx="11742384" cy="5975782"/>
          </a:xfrm>
          <a:prstGeom prst="rect">
            <a:avLst/>
          </a:prstGeom>
          <a:pattFill prst="pct4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Система управления имущественным комплексом на </a:t>
            </a: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основе данных</a:t>
            </a:r>
          </a:p>
        </p:txBody>
      </p:sp>
      <p:sp>
        <p:nvSpPr>
          <p:cNvPr id="18" name="Скругленный прямоугольник 4"/>
          <p:cNvSpPr txBox="1"/>
          <p:nvPr/>
        </p:nvSpPr>
        <p:spPr>
          <a:xfrm>
            <a:off x="1274619" y="3829931"/>
            <a:ext cx="4059382" cy="1332818"/>
          </a:xfrm>
          <a:prstGeom prst="rect">
            <a:avLst/>
          </a:prstGeom>
          <a:pattFill prst="pct6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92D05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b" anchorCtr="1">
            <a:noAutofit/>
          </a:bodyPr>
          <a:lstStyle/>
          <a:p>
            <a:pPr lvl="0"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Источник генерации </a:t>
            </a:r>
          </a:p>
          <a:p>
            <a:pPr lvl="0"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больших данных</a:t>
            </a:r>
          </a:p>
        </p:txBody>
      </p:sp>
      <p:sp>
        <p:nvSpPr>
          <p:cNvPr id="19" name="Скругленный прямоугольник 4"/>
          <p:cNvSpPr txBox="1"/>
          <p:nvPr/>
        </p:nvSpPr>
        <p:spPr>
          <a:xfrm>
            <a:off x="7127233" y="3829931"/>
            <a:ext cx="3928694" cy="1332818"/>
          </a:xfrm>
          <a:prstGeom prst="rect">
            <a:avLst/>
          </a:prstGeom>
          <a:pattFill prst="pct6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92D05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b" anchorCtr="0">
            <a:noAutofit/>
          </a:bodyPr>
          <a:lstStyle/>
          <a:p>
            <a:pPr lvl="0"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Внедрение технологий интернет вещей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20550" y="194840"/>
            <a:ext cx="5359458" cy="383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Идея проекта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01706" y="672354"/>
            <a:ext cx="11864234" cy="19726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48" r="6815" b="4007"/>
          <a:stretch/>
        </p:blipFill>
        <p:spPr bwMode="auto">
          <a:xfrm>
            <a:off x="185980" y="36282"/>
            <a:ext cx="1268594" cy="584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74618" y="1516866"/>
            <a:ext cx="9781309" cy="2182937"/>
          </a:xfrm>
          <a:prstGeom prst="rect">
            <a:avLst/>
          </a:prstGeom>
          <a:pattFill prst="pct6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Создание прогнозных моделей управления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данными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, ресурсами,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финансами</a:t>
            </a:r>
          </a:p>
          <a:p>
            <a:pPr lvl="0"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2021-2023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гг</a:t>
            </a:r>
            <a:endParaRPr lang="ru-RU" sz="2800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4"/>
          <p:cNvSpPr txBox="1"/>
          <p:nvPr/>
        </p:nvSpPr>
        <p:spPr>
          <a:xfrm>
            <a:off x="636296" y="2858279"/>
            <a:ext cx="5187728" cy="1319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0" kern="1200" dirty="0">
                <a:latin typeface="+mj-lt"/>
                <a:cs typeface="Times New Roman" panose="02020603050405020304" pitchFamily="18" charset="0"/>
              </a:rPr>
              <a:t>Интеллектуальная система управления </a:t>
            </a:r>
            <a:r>
              <a:rPr lang="ru-RU" sz="2400" b="1" i="0" kern="1200" dirty="0" smtClean="0">
                <a:latin typeface="+mj-lt"/>
                <a:cs typeface="Times New Roman" panose="02020603050405020304" pitchFamily="18" charset="0"/>
              </a:rPr>
              <a:t>зданиями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2021-2022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b="1" i="0" kern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4"/>
          <p:cNvSpPr txBox="1"/>
          <p:nvPr/>
        </p:nvSpPr>
        <p:spPr>
          <a:xfrm>
            <a:off x="6720550" y="2858278"/>
            <a:ext cx="4777777" cy="1319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ctr"/>
            <a:r>
              <a:rPr lang="ru-RU" sz="2300" dirty="0"/>
              <a:t> </a:t>
            </a:r>
            <a:r>
              <a:rPr lang="ru-RU" sz="2400" dirty="0">
                <a:cs typeface="Times New Roman" panose="02020603050405020304" pitchFamily="18" charset="0"/>
              </a:rPr>
              <a:t>Центр обработки  и управления </a:t>
            </a:r>
            <a:r>
              <a:rPr lang="ru-RU" sz="2400" dirty="0" smtClean="0">
                <a:cs typeface="Times New Roman" panose="02020603050405020304" pitchFamily="18" charset="0"/>
              </a:rPr>
              <a:t>информацией</a:t>
            </a:r>
          </a:p>
          <a:p>
            <a:pPr lvl="0" algn="ctr"/>
            <a:r>
              <a:rPr lang="ru-RU" sz="2400" dirty="0" smtClean="0">
                <a:cs typeface="Times New Roman" panose="02020603050405020304" pitchFamily="18" charset="0"/>
              </a:rPr>
              <a:t>2022-2023</a:t>
            </a:r>
          </a:p>
          <a:p>
            <a:pPr lvl="0" algn="ctr"/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4"/>
          <p:cNvSpPr txBox="1"/>
          <p:nvPr/>
        </p:nvSpPr>
        <p:spPr>
          <a:xfrm>
            <a:off x="6741980" y="5073087"/>
            <a:ext cx="4813494" cy="1689153"/>
          </a:xfrm>
          <a:prstGeom prst="rect">
            <a:avLst/>
          </a:prstGeom>
          <a:pattFill prst="pct60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92D05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b" anchorCtr="1">
            <a:normAutofit lnSpcReduction="10000"/>
          </a:bodyPr>
          <a:lstStyle/>
          <a:p>
            <a:pPr lvl="0" algn="ctr"/>
            <a:r>
              <a:rPr lang="ru-RU" sz="2400" dirty="0">
                <a:cs typeface="Times New Roman" panose="02020603050405020304" pitchFamily="18" charset="0"/>
              </a:rPr>
              <a:t>Создание единой информационно-измерительной </a:t>
            </a:r>
            <a:r>
              <a:rPr lang="ru-RU" sz="2400" dirty="0" smtClean="0">
                <a:cs typeface="Times New Roman" panose="02020603050405020304" pitchFamily="18" charset="0"/>
              </a:rPr>
              <a:t>системы</a:t>
            </a:r>
          </a:p>
          <a:p>
            <a:pPr lvl="0" algn="ctr"/>
            <a:r>
              <a:rPr lang="ru-RU" sz="2400" dirty="0" smtClean="0">
                <a:cs typeface="Times New Roman" panose="02020603050405020304" pitchFamily="18" charset="0"/>
              </a:rPr>
              <a:t>2023 </a:t>
            </a:r>
            <a:r>
              <a:rPr lang="ru-RU" sz="2400" dirty="0" smtClean="0"/>
              <a:t> 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4"/>
          <p:cNvSpPr txBox="1"/>
          <p:nvPr/>
        </p:nvSpPr>
        <p:spPr>
          <a:xfrm>
            <a:off x="636295" y="5073087"/>
            <a:ext cx="5187729" cy="1689153"/>
          </a:xfrm>
          <a:prstGeom prst="rect">
            <a:avLst/>
          </a:prstGeom>
          <a:pattFill prst="pct60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92D05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b" anchorCtr="1">
            <a:noAutofit/>
          </a:bodyPr>
          <a:lstStyle/>
          <a:p>
            <a:pPr lvl="0" algn="ctr"/>
            <a:r>
              <a:rPr lang="ru-RU" sz="2400" dirty="0" smtClean="0">
                <a:cs typeface="Times New Roman" panose="02020603050405020304" pitchFamily="18" charset="0"/>
              </a:rPr>
              <a:t>Автоматизированная </a:t>
            </a:r>
            <a:r>
              <a:rPr lang="ru-RU" sz="2400" dirty="0">
                <a:cs typeface="Times New Roman" panose="02020603050405020304" pitchFamily="18" charset="0"/>
              </a:rPr>
              <a:t>система </a:t>
            </a:r>
          </a:p>
          <a:p>
            <a:pPr lvl="0" algn="ctr"/>
            <a:r>
              <a:rPr lang="ru-RU" sz="2400" dirty="0">
                <a:cs typeface="Times New Roman" panose="02020603050405020304" pitchFamily="18" charset="0"/>
              </a:rPr>
              <a:t>дистанционным </a:t>
            </a:r>
            <a:r>
              <a:rPr lang="ru-RU" sz="2400" dirty="0" smtClean="0">
                <a:cs typeface="Times New Roman" panose="02020603050405020304" pitchFamily="18" charset="0"/>
              </a:rPr>
              <a:t>управлением</a:t>
            </a:r>
          </a:p>
          <a:p>
            <a:pPr lvl="0" algn="ctr"/>
            <a:r>
              <a:rPr lang="ru-RU" sz="2400" dirty="0" smtClean="0">
                <a:cs typeface="Times New Roman" panose="02020603050405020304" pitchFamily="18" charset="0"/>
              </a:rPr>
              <a:t>2022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63388" y="6364705"/>
            <a:ext cx="402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795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t="30600" r="67514" b="24557"/>
          <a:stretch/>
        </p:blipFill>
        <p:spPr bwMode="auto">
          <a:xfrm>
            <a:off x="6412135" y="3814053"/>
            <a:ext cx="2306447" cy="1850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s://cf.ppt-online.org/files/slide/y/Yt9yEeWHfZ4S8uAcRl1K7qw6rsoTUpnMLJGvjC/slide-6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t="18337" r="-1370" b="11749"/>
          <a:stretch/>
        </p:blipFill>
        <p:spPr bwMode="auto">
          <a:xfrm>
            <a:off x="2685775" y="1272746"/>
            <a:ext cx="6189755" cy="27350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ttps://proffstroygroup.ru/wp-content/uploads/181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16" y="898944"/>
            <a:ext cx="3042631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740786" y="26551"/>
            <a:ext cx="9289816" cy="449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Интеллектуальная </a:t>
            </a: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система управления </a:t>
            </a: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зданиями</a:t>
            </a:r>
            <a:endParaRPr lang="ru-RU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48" r="6815" b="4007"/>
          <a:stretch/>
        </p:blipFill>
        <p:spPr bwMode="auto">
          <a:xfrm>
            <a:off x="185980" y="36282"/>
            <a:ext cx="1268594" cy="500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85980" y="606717"/>
            <a:ext cx="11864234" cy="19726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67459" y="4208080"/>
            <a:ext cx="5595219" cy="107721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2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haroni" panose="02010803020104030203" pitchFamily="2" charset="-79"/>
              </a:rPr>
              <a:t>СИСТЕМА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haroni" panose="02010803020104030203" pitchFamily="2" charset="-79"/>
              </a:rPr>
              <a:t> ТЕПЛОСНАБЖЕНИЯ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cs typeface="Aharoni" panose="02010803020104030203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2130" y="2698454"/>
            <a:ext cx="4313344" cy="107721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2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haroni" panose="02010803020104030203" pitchFamily="2" charset="-79"/>
              </a:rPr>
              <a:t>СИСТЕМА ЭЛЕКТРОСНАБЖЕНИЯ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cs typeface="Aharoni" panose="02010803020104030203" pitchFamily="2" charset="-79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705700" y="2301371"/>
            <a:ext cx="1416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A71725"/>
              </a:buClr>
            </a:pPr>
            <a:r>
              <a:rPr lang="ru-RU" altLang="ru-RU" sz="1200" dirty="0" smtClean="0">
                <a:latin typeface="+mj-lt"/>
              </a:rPr>
              <a:t>Автоматизация тепловых узлов </a:t>
            </a:r>
            <a:endParaRPr lang="ru-RU" altLang="ru-RU" sz="1200" dirty="0">
              <a:latin typeface="+mj-lt"/>
            </a:endParaRPr>
          </a:p>
        </p:txBody>
      </p:sp>
      <p:pic>
        <p:nvPicPr>
          <p:cNvPr id="11" name="Picture 24" descr="punktai_3_sumazin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8" y="2780693"/>
            <a:ext cx="1888045" cy="135961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88" y="5389592"/>
            <a:ext cx="1820604" cy="115335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514580" y="5295161"/>
            <a:ext cx="20242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A71725"/>
              </a:buClr>
            </a:pPr>
            <a:r>
              <a:rPr lang="ru-RU" sz="1100" dirty="0" smtClean="0"/>
              <a:t>Автоматизация </a:t>
            </a:r>
            <a:r>
              <a:rPr lang="ru-RU" sz="1100" dirty="0"/>
              <a:t>системы отопления </a:t>
            </a:r>
            <a:r>
              <a:rPr lang="ru-RU" sz="1100" dirty="0" smtClean="0"/>
              <a:t>(установке </a:t>
            </a:r>
            <a:r>
              <a:rPr lang="ru-RU" sz="1100" dirty="0"/>
              <a:t>терморегулятора для радиатора </a:t>
            </a:r>
            <a:r>
              <a:rPr lang="ru-RU" sz="1100" dirty="0" smtClean="0"/>
              <a:t>отопления)</a:t>
            </a:r>
            <a:endParaRPr lang="ru-RU" altLang="ru-RU" sz="1100" dirty="0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0011865" y="5743699"/>
            <a:ext cx="20139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A71725"/>
              </a:buClr>
            </a:pPr>
            <a:r>
              <a:rPr lang="ru-RU" altLang="ru-RU" sz="1200" dirty="0" smtClean="0">
                <a:latin typeface="+mj-lt"/>
              </a:rPr>
              <a:t>Управление искусственным освещением</a:t>
            </a:r>
          </a:p>
          <a:p>
            <a:pPr algn="ctr" eaLnBrk="1" hangingPunct="1">
              <a:buClr>
                <a:srgbClr val="A71725"/>
              </a:buClr>
            </a:pPr>
            <a:r>
              <a:rPr lang="ru-RU" altLang="ru-RU" sz="1200" dirty="0" smtClean="0">
                <a:latin typeface="+mj-lt"/>
              </a:rPr>
              <a:t>(установка датчика движения) </a:t>
            </a:r>
            <a:endParaRPr lang="ru-RU" altLang="ru-RU" sz="1200" dirty="0">
              <a:latin typeface="+mj-lt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0603296" y="1987376"/>
            <a:ext cx="149526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A71725"/>
              </a:buClr>
            </a:pPr>
            <a:r>
              <a:rPr lang="ru-RU" sz="1400" dirty="0">
                <a:latin typeface="+mj-lt"/>
              </a:rPr>
              <a:t>Датчик включения света (фотореле) для уличного освещения</a:t>
            </a:r>
            <a:endParaRPr lang="ru-RU" altLang="ru-RU" sz="1400" dirty="0">
              <a:latin typeface="+mj-lt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6565266" y="3169982"/>
            <a:ext cx="16868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667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A71725"/>
              </a:buClr>
            </a:pPr>
            <a:r>
              <a:rPr lang="ru-RU" altLang="ru-RU" sz="1400" dirty="0" smtClean="0">
                <a:latin typeface="+mj-lt"/>
              </a:rPr>
              <a:t>Установка многотарифного счетчика</a:t>
            </a:r>
            <a:endParaRPr lang="ru-RU" altLang="ru-RU" sz="1400" dirty="0">
              <a:latin typeface="+mj-lt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5317" y="674174"/>
            <a:ext cx="9256908" cy="612663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40431" r="40957" b="34424"/>
          <a:stretch/>
        </p:blipFill>
        <p:spPr bwMode="auto">
          <a:xfrm>
            <a:off x="9512225" y="3814053"/>
            <a:ext cx="2619815" cy="1929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663389" y="6364705"/>
            <a:ext cx="386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08675" y="695947"/>
            <a:ext cx="5185279" cy="4308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2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cs typeface="Aharoni" panose="02010803020104030203" pitchFamily="2" charset="-79"/>
              </a:rPr>
              <a:t>УПРАВЛЕНИЕ ИСТОЧНИКОМ СВЕТА</a:t>
            </a:r>
            <a:endParaRPr lang="ru-RU" sz="2200" b="1" dirty="0">
              <a:solidFill>
                <a:schemeClr val="accent4">
                  <a:lumMod val="60000"/>
                  <a:lumOff val="40000"/>
                </a:schemeClr>
              </a:solidFill>
              <a:effectLst/>
              <a:cs typeface="Aharoni" panose="02010803020104030203" pitchFamily="2" charset="-79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59468" y="587829"/>
            <a:ext cx="5249567" cy="76944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2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cs typeface="Aharoni" panose="02010803020104030203" pitchFamily="2" charset="-79"/>
              </a:rPr>
              <a:t>АВТОМАТИЗАЦИЯ СИСТЕМЫ ДИСТАНЦИОННОГО УПРАВЛЕНИЯ</a:t>
            </a:r>
            <a:endParaRPr lang="ru-RU" sz="2200" b="1" dirty="0">
              <a:solidFill>
                <a:schemeClr val="accent4">
                  <a:lumMod val="60000"/>
                  <a:lumOff val="40000"/>
                </a:schemeClr>
              </a:solidFill>
              <a:effectLst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14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524000" y="5972656"/>
            <a:ext cx="1220208" cy="3260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856860" y="1121137"/>
            <a:ext cx="2472323" cy="23098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8B0B48"/>
                </a:solidFill>
              </a:ln>
              <a:solidFill>
                <a:srgbClr val="8B0B48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6" name="Выгнутая влево стрелка 75"/>
          <p:cNvSpPr/>
          <p:nvPr/>
        </p:nvSpPr>
        <p:spPr>
          <a:xfrm rot="21306834">
            <a:off x="720826" y="2634993"/>
            <a:ext cx="789282" cy="1762134"/>
          </a:xfrm>
          <a:prstGeom prst="curvedRightArrow">
            <a:avLst>
              <a:gd name="adj1" fmla="val 25000"/>
              <a:gd name="adj2" fmla="val 50000"/>
              <a:gd name="adj3" fmla="val 47663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049414" y="1203522"/>
            <a:ext cx="2152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Завершение проекта,  эксплуатация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66844" y="6285950"/>
            <a:ext cx="70723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986516" y="620690"/>
            <a:ext cx="2528260" cy="4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124262" y="1319122"/>
            <a:ext cx="2347987" cy="2111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8B0B48"/>
                </a:solidFill>
              </a:ln>
              <a:solidFill>
                <a:srgbClr val="8B0B48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391552" y="4267675"/>
            <a:ext cx="3115923" cy="23596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8B0B48"/>
                </a:solidFill>
              </a:ln>
              <a:solidFill>
                <a:srgbClr val="8B0B48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571192" y="3959549"/>
            <a:ext cx="2553725" cy="2222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8B0B48"/>
                </a:solidFill>
              </a:ln>
              <a:solidFill>
                <a:srgbClr val="8B0B48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15308" y="118657"/>
            <a:ext cx="7416733" cy="383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Структура работ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85980" y="606717"/>
            <a:ext cx="11864234" cy="19726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48" r="6815" b="4007"/>
          <a:stretch/>
        </p:blipFill>
        <p:spPr bwMode="auto">
          <a:xfrm>
            <a:off x="185980" y="36282"/>
            <a:ext cx="1268594" cy="500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Выгнутая вправо стрелка 37"/>
          <p:cNvSpPr/>
          <p:nvPr/>
        </p:nvSpPr>
        <p:spPr>
          <a:xfrm rot="21423491" flipV="1">
            <a:off x="11360577" y="2450084"/>
            <a:ext cx="767303" cy="2087221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4898" y="1841468"/>
            <a:ext cx="2298658" cy="146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Прямоугольник 60"/>
          <p:cNvSpPr/>
          <p:nvPr/>
        </p:nvSpPr>
        <p:spPr>
          <a:xfrm>
            <a:off x="4605462" y="4386229"/>
            <a:ext cx="2090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Монтажные и пуско-наладочные работы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18590" y="695947"/>
            <a:ext cx="4067926" cy="30119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8B0B48"/>
                </a:solidFill>
              </a:ln>
              <a:solidFill>
                <a:srgbClr val="8B0B48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77247" y="1620960"/>
            <a:ext cx="3774991" cy="18200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 descr="https://ds05.infourok.ru/uploads/ex/0c55/000528ec-013ff6b4/hello_html_a90796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47" y="1542443"/>
            <a:ext cx="3737438" cy="202237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Прямоугольник 50"/>
          <p:cNvSpPr/>
          <p:nvPr/>
        </p:nvSpPr>
        <p:spPr>
          <a:xfrm>
            <a:off x="3925443" y="784514"/>
            <a:ext cx="3958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имущественным комплексом на основе данных 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663389" y="6413365"/>
            <a:ext cx="29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60842" y="6284475"/>
            <a:ext cx="3100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cs typeface="Times New Roman" panose="02020603050405020304" pitchFamily="18" charset="0"/>
              </a:rPr>
              <a:t>Полную </a:t>
            </a:r>
            <a:r>
              <a:rPr lang="ru-RU" sz="1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декомпозицию </a:t>
            </a:r>
            <a:r>
              <a:rPr lang="ru-RU" sz="1200" b="1" dirty="0">
                <a:solidFill>
                  <a:schemeClr val="tx2"/>
                </a:solidFill>
                <a:cs typeface="Times New Roman" panose="02020603050405020304" pitchFamily="18" charset="0"/>
              </a:rPr>
              <a:t>работ проекта </a:t>
            </a:r>
          </a:p>
          <a:p>
            <a:r>
              <a:rPr lang="ru-RU" sz="1200" b="1" dirty="0">
                <a:solidFill>
                  <a:schemeClr val="tx2"/>
                </a:solidFill>
                <a:cs typeface="Times New Roman" panose="02020603050405020304" pitchFamily="18" charset="0"/>
              </a:rPr>
              <a:t>см. раздаточный материал стр.??</a:t>
            </a:r>
          </a:p>
        </p:txBody>
      </p:sp>
      <p:sp>
        <p:nvSpPr>
          <p:cNvPr id="42" name="Выгнутая вверх стрелка 41"/>
          <p:cNvSpPr/>
          <p:nvPr/>
        </p:nvSpPr>
        <p:spPr>
          <a:xfrm rot="20516636">
            <a:off x="2259503" y="3811303"/>
            <a:ext cx="2766906" cy="836875"/>
          </a:xfrm>
          <a:prstGeom prst="curvedDown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Выгнутая вниз стрелка 42"/>
          <p:cNvSpPr/>
          <p:nvPr/>
        </p:nvSpPr>
        <p:spPr>
          <a:xfrm rot="1648892">
            <a:off x="5617921" y="5671330"/>
            <a:ext cx="2643206" cy="928694"/>
          </a:xfrm>
          <a:prstGeom prst="curvedUp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2" name="Рисунок 51" descr="https://spb-zapchast.ru/userfiles/gt40ckosfugw84cwgkk0wws4ckk0w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551" y="6264853"/>
            <a:ext cx="2516449" cy="130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7184" y="4068209"/>
            <a:ext cx="2173097" cy="131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Прямоугольник 58"/>
          <p:cNvSpPr/>
          <p:nvPr/>
        </p:nvSpPr>
        <p:spPr>
          <a:xfrm rot="10800000" flipV="1">
            <a:off x="1808460" y="5336268"/>
            <a:ext cx="20189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Проектно-изыскательные</a:t>
            </a:r>
          </a:p>
          <a:p>
            <a:pPr lvl="0"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работы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special.brstu.ru/docs/faculties/isf-smit/abiturientu/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59" y="4909450"/>
            <a:ext cx="2839438" cy="158772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Скругленный прямоугольник 72"/>
          <p:cNvSpPr/>
          <p:nvPr/>
        </p:nvSpPr>
        <p:spPr>
          <a:xfrm>
            <a:off x="8011056" y="3637378"/>
            <a:ext cx="3407527" cy="27141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8B0B48"/>
                </a:solidFill>
              </a:ln>
              <a:solidFill>
                <a:srgbClr val="8B0B48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62198" y="4411270"/>
            <a:ext cx="3122512" cy="17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Прямоугольник 69"/>
          <p:cNvSpPr/>
          <p:nvPr/>
        </p:nvSpPr>
        <p:spPr>
          <a:xfrm>
            <a:off x="8688592" y="3726349"/>
            <a:ext cx="194139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300" b="1" dirty="0" smtClean="0">
                <a:latin typeface="+mj-lt"/>
              </a:rPr>
              <a:t>Организация </a:t>
            </a:r>
            <a:r>
              <a:rPr lang="ru-RU" sz="1300" b="1" dirty="0">
                <a:latin typeface="+mj-lt"/>
              </a:rPr>
              <a:t>центра обработки информации и управление данными</a:t>
            </a:r>
            <a:endParaRPr lang="ru-RU" sz="13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2665" y="1408352"/>
            <a:ext cx="2090845" cy="133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Прямоугольник 54"/>
          <p:cNvSpPr/>
          <p:nvPr/>
        </p:nvSpPr>
        <p:spPr>
          <a:xfrm>
            <a:off x="1212665" y="2708101"/>
            <a:ext cx="20908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Формирование концепции проекта, 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команды</a:t>
            </a:r>
            <a:endParaRPr lang="ru-RU" sz="1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61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85980" y="606717"/>
            <a:ext cx="11864234" cy="19726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15789" y="118657"/>
            <a:ext cx="6116252" cy="383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Организационная структура проекта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48" r="6815" b="4007"/>
          <a:stretch/>
        </p:blipFill>
        <p:spPr bwMode="auto">
          <a:xfrm>
            <a:off x="185980" y="36282"/>
            <a:ext cx="1268594" cy="500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4" t="26490" r="25030" b="22993"/>
          <a:stretch/>
        </p:blipFill>
        <p:spPr bwMode="auto">
          <a:xfrm>
            <a:off x="1648325" y="731367"/>
            <a:ext cx="8927433" cy="42858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ot"/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3" name="Рисунок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5" t="40142" r="21649" b="42927"/>
          <a:stretch/>
        </p:blipFill>
        <p:spPr bwMode="auto">
          <a:xfrm>
            <a:off x="1648326" y="5122091"/>
            <a:ext cx="8927432" cy="16276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470232" y="1913021"/>
            <a:ext cx="268304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141242" y="1913021"/>
            <a:ext cx="0" cy="3441032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8939463" y="5366084"/>
            <a:ext cx="2201779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 rot="16200000">
            <a:off x="-650435" y="2648769"/>
            <a:ext cx="3573379" cy="36933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2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Aharoni" panose="02010803020104030203" pitchFamily="2" charset="-79"/>
              </a:rPr>
              <a:t>КОМАНДА ПРОЕКТА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effectLst/>
              <a:cs typeface="Aharoni" panose="02010803020104030203" pitchFamily="2" charset="-79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200451" y="5629246"/>
            <a:ext cx="1840831" cy="40011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2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haroni" panose="02010803020104030203" pitchFamily="2" charset="-79"/>
              </a:rPr>
              <a:t>ПОСТАВЩИКИ</a:t>
            </a: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cs typeface="Aharoni" panose="02010803020104030203" pitchFamily="2" charset="-79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63389" y="6413365"/>
            <a:ext cx="29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6662</TotalTime>
  <Words>1017</Words>
  <Application>Microsoft Office PowerPoint</Application>
  <PresentationFormat>Широкоэкранный</PresentationFormat>
  <Paragraphs>251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Функциональные области проект «Умный город»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 высшего образования «Омский государственный аграрный университет имени П.А. Столыпина»       “Управление финансами университета на основе больших данных (на примере Омского ГАУ”           </dc:title>
  <dc:creator>PC</dc:creator>
  <cp:lastModifiedBy>user</cp:lastModifiedBy>
  <cp:revision>394</cp:revision>
  <dcterms:created xsi:type="dcterms:W3CDTF">2020-02-15T12:31:44Z</dcterms:created>
  <dcterms:modified xsi:type="dcterms:W3CDTF">2020-11-25T20:37:59Z</dcterms:modified>
</cp:coreProperties>
</file>