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1"/>
  </p:notesMasterIdLst>
  <p:sldIdLst>
    <p:sldId id="256" r:id="rId2"/>
    <p:sldId id="267" r:id="rId3"/>
    <p:sldId id="268" r:id="rId4"/>
    <p:sldId id="264" r:id="rId5"/>
    <p:sldId id="275" r:id="rId6"/>
    <p:sldId id="273" r:id="rId7"/>
    <p:sldId id="274" r:id="rId8"/>
    <p:sldId id="265" r:id="rId9"/>
    <p:sldId id="263" r:id="rId10"/>
  </p:sldIdLst>
  <p:sldSz cx="9144000" cy="6858000" type="screen4x3"/>
  <p:notesSz cx="6877050" cy="10001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832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01\Desktop\&#1076;&#1080;&#1072;&#1075;&#1088;&#1072;&#1084;&#1084;&#1072;%20&#1101;&#1082;&#1086;&#1085;&#1086;&#1084;%20&#1101;&#1092;&#1092;&#1077;&#108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Основные результаты проекта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v>затраты</c:v>
          </c:tx>
          <c:spPr>
            <a:solidFill>
              <a:srgbClr val="C00000"/>
            </a:solidFill>
          </c:spPr>
          <c:cat>
            <c:strRef>
              <c:f>Лист1!$A$1:$A$2</c:f>
              <c:strCache>
                <c:ptCount val="2"/>
                <c:pt idx="0">
                  <c:v>до внедрения</c:v>
                </c:pt>
                <c:pt idx="1">
                  <c:v>после внедрения</c:v>
                </c:pt>
              </c:strCache>
            </c:strRef>
          </c:cat>
          <c:val>
            <c:numRef>
              <c:f>Лист1!$B$1:$B$2</c:f>
              <c:numCache>
                <c:formatCode>General</c:formatCode>
                <c:ptCount val="2"/>
                <c:pt idx="0">
                  <c:v>20708.400000000001</c:v>
                </c:pt>
                <c:pt idx="1">
                  <c:v>11479.16</c:v>
                </c:pt>
              </c:numCache>
            </c:numRef>
          </c:val>
        </c:ser>
        <c:ser>
          <c:idx val="1"/>
          <c:order val="1"/>
          <c:tx>
            <c:v>экономический эффект</c:v>
          </c:tx>
          <c:spPr>
            <a:solidFill>
              <a:srgbClr val="0070C0"/>
            </a:solidFill>
          </c:spPr>
          <c:cat>
            <c:strRef>
              <c:f>Лист1!$A$1:$A$2</c:f>
              <c:strCache>
                <c:ptCount val="2"/>
                <c:pt idx="0">
                  <c:v>до внедрения</c:v>
                </c:pt>
                <c:pt idx="1">
                  <c:v>после внедрения</c:v>
                </c:pt>
              </c:strCache>
            </c:strRef>
          </c:cat>
          <c:val>
            <c:numRef>
              <c:f>Лист1!$C$1:$C$2</c:f>
              <c:numCache>
                <c:formatCode>General</c:formatCode>
                <c:ptCount val="2"/>
                <c:pt idx="1">
                  <c:v>9229.24</c:v>
                </c:pt>
              </c:numCache>
            </c:numRef>
          </c:val>
        </c:ser>
        <c:dLbls>
          <c:showVal val="1"/>
        </c:dLbls>
        <c:overlap val="100"/>
        <c:axId val="80753024"/>
        <c:axId val="80754944"/>
      </c:barChart>
      <c:catAx>
        <c:axId val="80753024"/>
        <c:scaling>
          <c:orientation val="minMax"/>
        </c:scaling>
        <c:axPos val="b"/>
        <c:tickLblPos val="nextTo"/>
        <c:crossAx val="80754944"/>
        <c:crosses val="autoZero"/>
        <c:auto val="1"/>
        <c:lblAlgn val="ctr"/>
        <c:lblOffset val="100"/>
      </c:catAx>
      <c:valAx>
        <c:axId val="8075494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тыс.руб.</a:t>
                </a:r>
              </a:p>
            </c:rich>
          </c:tx>
          <c:layout>
            <c:manualLayout>
              <c:xMode val="edge"/>
              <c:yMode val="edge"/>
              <c:x val="0.12777777777777777"/>
              <c:y val="0.9069925634295718"/>
            </c:manualLayout>
          </c:layout>
        </c:title>
        <c:numFmt formatCode="General" sourceLinked="1"/>
        <c:tickLblPos val="nextTo"/>
        <c:crossAx val="8075302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653838-90F1-4E28-9D70-B18941162261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CF4036-3396-413C-B958-3A55BBB89A72}">
      <dgm:prSet phldrT="[Текст]" custT="1"/>
      <dgm:spPr/>
      <dgm:t>
        <a:bodyPr/>
        <a:lstStyle/>
        <a:p>
          <a:r>
            <a:rPr lang="ru-RU" sz="900" dirty="0" smtClean="0"/>
            <a:t>18.03.2021г.</a:t>
          </a:r>
          <a:endParaRPr lang="ru-RU" sz="900" dirty="0"/>
        </a:p>
      </dgm:t>
    </dgm:pt>
    <dgm:pt modelId="{3059E5E3-2AD2-4867-9ED8-31310D1C28EB}" type="parTrans" cxnId="{BA022761-966D-4047-97BE-386E08A22CFC}">
      <dgm:prSet/>
      <dgm:spPr/>
      <dgm:t>
        <a:bodyPr/>
        <a:lstStyle/>
        <a:p>
          <a:endParaRPr lang="ru-RU"/>
        </a:p>
      </dgm:t>
    </dgm:pt>
    <dgm:pt modelId="{1849D470-17CA-4DBF-AE2E-A92F838FC13D}" type="sibTrans" cxnId="{BA022761-966D-4047-97BE-386E08A22CFC}">
      <dgm:prSet/>
      <dgm:spPr/>
      <dgm:t>
        <a:bodyPr/>
        <a:lstStyle/>
        <a:p>
          <a:endParaRPr lang="ru-RU"/>
        </a:p>
      </dgm:t>
    </dgm:pt>
    <dgm:pt modelId="{5CF05A48-0F5F-4956-BCC9-15BA9F8031EB}">
      <dgm:prSet phldrT="[Текст]"/>
      <dgm:spPr/>
      <dgm:t>
        <a:bodyPr/>
        <a:lstStyle/>
        <a:p>
          <a:r>
            <a:rPr lang="ru-RU" dirty="0" smtClean="0"/>
            <a:t>29.04.2021г.</a:t>
          </a:r>
          <a:endParaRPr lang="ru-RU" dirty="0"/>
        </a:p>
      </dgm:t>
    </dgm:pt>
    <dgm:pt modelId="{1E0FC8DA-606E-4C61-B3BD-E799D57E35AE}" type="parTrans" cxnId="{D612274A-0A15-4E94-9384-F8875E8A461C}">
      <dgm:prSet/>
      <dgm:spPr/>
      <dgm:t>
        <a:bodyPr/>
        <a:lstStyle/>
        <a:p>
          <a:endParaRPr lang="ru-RU"/>
        </a:p>
      </dgm:t>
    </dgm:pt>
    <dgm:pt modelId="{40212545-52D7-4045-B607-EA55558E4821}" type="sibTrans" cxnId="{D612274A-0A15-4E94-9384-F8875E8A461C}">
      <dgm:prSet/>
      <dgm:spPr/>
      <dgm:t>
        <a:bodyPr/>
        <a:lstStyle/>
        <a:p>
          <a:endParaRPr lang="ru-RU"/>
        </a:p>
      </dgm:t>
    </dgm:pt>
    <dgm:pt modelId="{BAAE2C7D-EBE5-4BF0-AEE3-99912C4AC60A}">
      <dgm:prSet/>
      <dgm:spPr/>
      <dgm:t>
        <a:bodyPr/>
        <a:lstStyle/>
        <a:p>
          <a:r>
            <a:rPr lang="ru-RU" dirty="0" smtClean="0"/>
            <a:t>13.05.2021г.</a:t>
          </a:r>
          <a:endParaRPr lang="ru-RU" dirty="0"/>
        </a:p>
      </dgm:t>
    </dgm:pt>
    <dgm:pt modelId="{F3FCAFF9-7511-4662-ABFC-91F4CAD0F972}" type="parTrans" cxnId="{196F35EB-5613-4CC3-B66A-12863F941446}">
      <dgm:prSet/>
      <dgm:spPr/>
      <dgm:t>
        <a:bodyPr/>
        <a:lstStyle/>
        <a:p>
          <a:endParaRPr lang="ru-RU"/>
        </a:p>
      </dgm:t>
    </dgm:pt>
    <dgm:pt modelId="{5EAA148E-D5B2-430C-86C2-A92EA8D241AE}" type="sibTrans" cxnId="{196F35EB-5613-4CC3-B66A-12863F941446}">
      <dgm:prSet/>
      <dgm:spPr/>
      <dgm:t>
        <a:bodyPr/>
        <a:lstStyle/>
        <a:p>
          <a:endParaRPr lang="ru-RU"/>
        </a:p>
      </dgm:t>
    </dgm:pt>
    <dgm:pt modelId="{6D86FDF9-8589-4EF5-BC12-DF62BF0D2B5D}">
      <dgm:prSet custT="1"/>
      <dgm:spPr/>
      <dgm:t>
        <a:bodyPr/>
        <a:lstStyle/>
        <a:p>
          <a:r>
            <a:rPr lang="ru-RU" sz="900" dirty="0" smtClean="0"/>
            <a:t>01.03.2021г</a:t>
          </a:r>
          <a:r>
            <a:rPr lang="ru-RU" sz="700" dirty="0" smtClean="0"/>
            <a:t>.</a:t>
          </a:r>
          <a:endParaRPr lang="ru-RU" sz="700" dirty="0"/>
        </a:p>
      </dgm:t>
    </dgm:pt>
    <dgm:pt modelId="{FC7337B8-CF25-4B8D-BC61-1D0FAAE35303}" type="parTrans" cxnId="{5F1BAD5F-D9BB-45E0-B6F2-FCB39DD86EE7}">
      <dgm:prSet/>
      <dgm:spPr/>
      <dgm:t>
        <a:bodyPr/>
        <a:lstStyle/>
        <a:p>
          <a:endParaRPr lang="ru-RU"/>
        </a:p>
      </dgm:t>
    </dgm:pt>
    <dgm:pt modelId="{42BECADD-E0D1-48DA-84BC-8F90CD185EB6}" type="sibTrans" cxnId="{5F1BAD5F-D9BB-45E0-B6F2-FCB39DD86EE7}">
      <dgm:prSet/>
      <dgm:spPr/>
      <dgm:t>
        <a:bodyPr/>
        <a:lstStyle/>
        <a:p>
          <a:endParaRPr lang="ru-RU"/>
        </a:p>
      </dgm:t>
    </dgm:pt>
    <dgm:pt modelId="{9E0E52C7-E88A-4236-93AB-D271559AE501}">
      <dgm:prSet custT="1"/>
      <dgm:spPr/>
      <dgm:t>
        <a:bodyPr/>
        <a:lstStyle/>
        <a:p>
          <a:r>
            <a:rPr lang="ru-RU" sz="900" dirty="0" smtClean="0"/>
            <a:t>18.08.2021г.</a:t>
          </a:r>
          <a:endParaRPr lang="ru-RU" sz="900" dirty="0"/>
        </a:p>
      </dgm:t>
    </dgm:pt>
    <dgm:pt modelId="{558BB0E3-E939-44E6-923E-C21881E5E5A2}" type="parTrans" cxnId="{4280206D-2B9E-40C2-ACE7-0E4524F30249}">
      <dgm:prSet/>
      <dgm:spPr/>
      <dgm:t>
        <a:bodyPr/>
        <a:lstStyle/>
        <a:p>
          <a:endParaRPr lang="ru-RU"/>
        </a:p>
      </dgm:t>
    </dgm:pt>
    <dgm:pt modelId="{FB72FF4D-3A57-4253-A794-628A1D1E5817}" type="sibTrans" cxnId="{4280206D-2B9E-40C2-ACE7-0E4524F30249}">
      <dgm:prSet/>
      <dgm:spPr/>
      <dgm:t>
        <a:bodyPr/>
        <a:lstStyle/>
        <a:p>
          <a:endParaRPr lang="ru-RU"/>
        </a:p>
      </dgm:t>
    </dgm:pt>
    <dgm:pt modelId="{D56B460D-050F-43CB-BB3D-EF916B325A4E}" type="pres">
      <dgm:prSet presAssocID="{DA653838-90F1-4E28-9D70-B189411622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D7C837-DFCF-41CF-8BF2-E4869AD7E40C}" type="pres">
      <dgm:prSet presAssocID="{DA653838-90F1-4E28-9D70-B18941162261}" presName="arrow" presStyleLbl="bgShp" presStyleIdx="0" presStyleCnt="1" custScaleY="194444"/>
      <dgm:spPr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</dgm:pt>
    <dgm:pt modelId="{93C847AB-D344-4199-95C9-3238D493EA6F}" type="pres">
      <dgm:prSet presAssocID="{DA653838-90F1-4E28-9D70-B18941162261}" presName="points" presStyleCnt="0"/>
      <dgm:spPr/>
    </dgm:pt>
    <dgm:pt modelId="{7EE6C8A7-D0A7-40A2-A05A-22015BB3E689}" type="pres">
      <dgm:prSet presAssocID="{6D86FDF9-8589-4EF5-BC12-DF62BF0D2B5D}" presName="compositeA" presStyleCnt="0"/>
      <dgm:spPr/>
    </dgm:pt>
    <dgm:pt modelId="{4CE2E715-B1B2-4E8F-8274-528C6E315010}" type="pres">
      <dgm:prSet presAssocID="{6D86FDF9-8589-4EF5-BC12-DF62BF0D2B5D}" presName="textA" presStyleLbl="revTx" presStyleIdx="0" presStyleCnt="5" custScaleX="54272" custScaleY="155554" custLinFactY="44445" custLinFactNeighborX="-2940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F7714-0F76-41B7-A40A-AD34ADF61F23}" type="pres">
      <dgm:prSet presAssocID="{6D86FDF9-8589-4EF5-BC12-DF62BF0D2B5D}" presName="circleA" presStyleLbl="node1" presStyleIdx="0" presStyleCnt="5" custLinFactX="-496994" custLinFactNeighborX="-500000" custLinFactNeighborY="-27778"/>
      <dgm:spPr/>
    </dgm:pt>
    <dgm:pt modelId="{079245C0-5AD4-44C8-952B-FB84B42F1971}" type="pres">
      <dgm:prSet presAssocID="{6D86FDF9-8589-4EF5-BC12-DF62BF0D2B5D}" presName="spaceA" presStyleCnt="0"/>
      <dgm:spPr/>
    </dgm:pt>
    <dgm:pt modelId="{3D1D0FA4-9439-4DDC-8985-E264C768C58E}" type="pres">
      <dgm:prSet presAssocID="{42BECADD-E0D1-48DA-84BC-8F90CD185EB6}" presName="space" presStyleCnt="0"/>
      <dgm:spPr/>
    </dgm:pt>
    <dgm:pt modelId="{4174F2FF-C14E-4B9A-A59A-7CC97513F9C3}" type="pres">
      <dgm:prSet presAssocID="{50CF4036-3396-413C-B958-3A55BBB89A72}" presName="compositeB" presStyleCnt="0"/>
      <dgm:spPr/>
    </dgm:pt>
    <dgm:pt modelId="{5E64519D-78B9-4CED-A6B3-F1EBD75E5294}" type="pres">
      <dgm:prSet presAssocID="{50CF4036-3396-413C-B958-3A55BBB89A72}" presName="textB" presStyleLbl="revTx" presStyleIdx="1" presStyleCnt="5" custScaleX="79507" custScaleY="88889" custLinFactNeighborX="182" custLinFactNeighborY="83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44F57-DA69-4CC3-8481-8652C0680028}" type="pres">
      <dgm:prSet presAssocID="{50CF4036-3396-413C-B958-3A55BBB89A72}" presName="circleB" presStyleLbl="node1" presStyleIdx="1" presStyleCnt="5" custLinFactNeighborX="26504" custLinFactNeighborY="16668"/>
      <dgm:spPr/>
    </dgm:pt>
    <dgm:pt modelId="{870674AD-DC31-46D6-AB27-4711CA2EBBBD}" type="pres">
      <dgm:prSet presAssocID="{50CF4036-3396-413C-B958-3A55BBB89A72}" presName="spaceB" presStyleCnt="0"/>
      <dgm:spPr/>
    </dgm:pt>
    <dgm:pt modelId="{EB6B4576-D722-44CC-A61D-A391ACBB65DA}" type="pres">
      <dgm:prSet presAssocID="{1849D470-17CA-4DBF-AE2E-A92F838FC13D}" presName="space" presStyleCnt="0"/>
      <dgm:spPr/>
    </dgm:pt>
    <dgm:pt modelId="{9CFEF55D-02D8-4033-81BB-5E4909641E6B}" type="pres">
      <dgm:prSet presAssocID="{5CF05A48-0F5F-4956-BCC9-15BA9F8031EB}" presName="compositeA" presStyleCnt="0"/>
      <dgm:spPr/>
    </dgm:pt>
    <dgm:pt modelId="{ACEA89A3-9CB4-44E8-BF5C-696A65084FA1}" type="pres">
      <dgm:prSet presAssocID="{5CF05A48-0F5F-4956-BCC9-15BA9F8031EB}" presName="textA" presStyleLbl="revTx" presStyleIdx="2" presStyleCnt="5" custLinFactY="66667" custLinFactNeighborX="7409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AEFE9-56BF-4805-902B-B2481302C447}" type="pres">
      <dgm:prSet presAssocID="{5CF05A48-0F5F-4956-BCC9-15BA9F8031EB}" presName="circleA" presStyleLbl="node1" presStyleIdx="2" presStyleCnt="5" custLinFactX="816667" custLinFactNeighborX="900000" custLinFactNeighborY="-5555"/>
      <dgm:spPr/>
    </dgm:pt>
    <dgm:pt modelId="{8A4293A7-05F2-4766-8B11-CD336557672A}" type="pres">
      <dgm:prSet presAssocID="{5CF05A48-0F5F-4956-BCC9-15BA9F8031EB}" presName="spaceA" presStyleCnt="0"/>
      <dgm:spPr/>
    </dgm:pt>
    <dgm:pt modelId="{3CDB3CAB-D3DA-42C3-9779-79F1507FD5C1}" type="pres">
      <dgm:prSet presAssocID="{40212545-52D7-4045-B607-EA55558E4821}" presName="space" presStyleCnt="0"/>
      <dgm:spPr/>
    </dgm:pt>
    <dgm:pt modelId="{EC43A462-CB42-4F0D-80E2-FBAE2C83E9E3}" type="pres">
      <dgm:prSet presAssocID="{BAAE2C7D-EBE5-4BF0-AEE3-99912C4AC60A}" presName="compositeB" presStyleCnt="0"/>
      <dgm:spPr/>
    </dgm:pt>
    <dgm:pt modelId="{E9FC1F2C-2895-4909-BA85-09E41A7A616E}" type="pres">
      <dgm:prSet presAssocID="{BAAE2C7D-EBE5-4BF0-AEE3-99912C4AC60A}" presName="textB" presStyleLbl="revTx" presStyleIdx="3" presStyleCnt="5" custLinFactNeighborX="70295" custLinFactNeighborY="16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BDB8F-2D64-46AA-8C06-B7B6C3731056}" type="pres">
      <dgm:prSet presAssocID="{BAAE2C7D-EBE5-4BF0-AEE3-99912C4AC60A}" presName="circleB" presStyleLbl="node1" presStyleIdx="3" presStyleCnt="5" custLinFactX="700000" custLinFactNeighborX="706831" custLinFactNeighborY="-5555"/>
      <dgm:spPr/>
    </dgm:pt>
    <dgm:pt modelId="{AED35437-6EFC-47F1-9559-D82D755FDA14}" type="pres">
      <dgm:prSet presAssocID="{BAAE2C7D-EBE5-4BF0-AEE3-99912C4AC60A}" presName="spaceB" presStyleCnt="0"/>
      <dgm:spPr/>
    </dgm:pt>
    <dgm:pt modelId="{BE3B12DD-3ADF-49AD-9990-5FF9607E624C}" type="pres">
      <dgm:prSet presAssocID="{5EAA148E-D5B2-430C-86C2-A92EA8D241AE}" presName="space" presStyleCnt="0"/>
      <dgm:spPr/>
    </dgm:pt>
    <dgm:pt modelId="{6EAC2EEC-506C-4832-9F10-2187DD946670}" type="pres">
      <dgm:prSet presAssocID="{9E0E52C7-E88A-4236-93AB-D271559AE501}" presName="compositeA" presStyleCnt="0"/>
      <dgm:spPr/>
    </dgm:pt>
    <dgm:pt modelId="{22302738-7105-4221-8826-A74E477406F5}" type="pres">
      <dgm:prSet presAssocID="{9E0E52C7-E88A-4236-93AB-D271559AE501}" presName="textA" presStyleLbl="revTx" presStyleIdx="4" presStyleCnt="5" custScaleX="51809" custScaleY="177778" custLinFactY="2778" custLinFactNeighborX="809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93E02-FC4C-4417-999F-02EB615096DD}" type="pres">
      <dgm:prSet presAssocID="{9E0E52C7-E88A-4236-93AB-D271559AE501}" presName="circleA" presStyleLbl="node1" presStyleIdx="4" presStyleCnt="5" custLinFactX="1119218" custLinFactNeighborX="1200000" custLinFactNeighborY="-5555"/>
      <dgm:spPr/>
    </dgm:pt>
    <dgm:pt modelId="{EE60AB13-5B9A-420B-B870-01A7D23BBBE4}" type="pres">
      <dgm:prSet presAssocID="{9E0E52C7-E88A-4236-93AB-D271559AE501}" presName="spaceA" presStyleCnt="0"/>
      <dgm:spPr/>
    </dgm:pt>
  </dgm:ptLst>
  <dgm:cxnLst>
    <dgm:cxn modelId="{196F35EB-5613-4CC3-B66A-12863F941446}" srcId="{DA653838-90F1-4E28-9D70-B18941162261}" destId="{BAAE2C7D-EBE5-4BF0-AEE3-99912C4AC60A}" srcOrd="3" destOrd="0" parTransId="{F3FCAFF9-7511-4662-ABFC-91F4CAD0F972}" sibTransId="{5EAA148E-D5B2-430C-86C2-A92EA8D241AE}"/>
    <dgm:cxn modelId="{BA022761-966D-4047-97BE-386E08A22CFC}" srcId="{DA653838-90F1-4E28-9D70-B18941162261}" destId="{50CF4036-3396-413C-B958-3A55BBB89A72}" srcOrd="1" destOrd="0" parTransId="{3059E5E3-2AD2-4867-9ED8-31310D1C28EB}" sibTransId="{1849D470-17CA-4DBF-AE2E-A92F838FC13D}"/>
    <dgm:cxn modelId="{4280206D-2B9E-40C2-ACE7-0E4524F30249}" srcId="{DA653838-90F1-4E28-9D70-B18941162261}" destId="{9E0E52C7-E88A-4236-93AB-D271559AE501}" srcOrd="4" destOrd="0" parTransId="{558BB0E3-E939-44E6-923E-C21881E5E5A2}" sibTransId="{FB72FF4D-3A57-4253-A794-628A1D1E5817}"/>
    <dgm:cxn modelId="{5F1BAD5F-D9BB-45E0-B6F2-FCB39DD86EE7}" srcId="{DA653838-90F1-4E28-9D70-B18941162261}" destId="{6D86FDF9-8589-4EF5-BC12-DF62BF0D2B5D}" srcOrd="0" destOrd="0" parTransId="{FC7337B8-CF25-4B8D-BC61-1D0FAAE35303}" sibTransId="{42BECADD-E0D1-48DA-84BC-8F90CD185EB6}"/>
    <dgm:cxn modelId="{65F7ACEC-B3C8-4E40-B7D1-659D1D727934}" type="presOf" srcId="{5CF05A48-0F5F-4956-BCC9-15BA9F8031EB}" destId="{ACEA89A3-9CB4-44E8-BF5C-696A65084FA1}" srcOrd="0" destOrd="0" presId="urn:microsoft.com/office/officeart/2005/8/layout/hProcess11"/>
    <dgm:cxn modelId="{49C946C3-663D-4D2B-94A1-8D8588933337}" type="presOf" srcId="{BAAE2C7D-EBE5-4BF0-AEE3-99912C4AC60A}" destId="{E9FC1F2C-2895-4909-BA85-09E41A7A616E}" srcOrd="0" destOrd="0" presId="urn:microsoft.com/office/officeart/2005/8/layout/hProcess11"/>
    <dgm:cxn modelId="{334202AD-5576-489E-A9CB-AA43EF9931C4}" type="presOf" srcId="{50CF4036-3396-413C-B958-3A55BBB89A72}" destId="{5E64519D-78B9-4CED-A6B3-F1EBD75E5294}" srcOrd="0" destOrd="0" presId="urn:microsoft.com/office/officeart/2005/8/layout/hProcess11"/>
    <dgm:cxn modelId="{72717367-7CAF-45F8-AE05-8BB4E7757129}" type="presOf" srcId="{DA653838-90F1-4E28-9D70-B18941162261}" destId="{D56B460D-050F-43CB-BB3D-EF916B325A4E}" srcOrd="0" destOrd="0" presId="urn:microsoft.com/office/officeart/2005/8/layout/hProcess11"/>
    <dgm:cxn modelId="{D612274A-0A15-4E94-9384-F8875E8A461C}" srcId="{DA653838-90F1-4E28-9D70-B18941162261}" destId="{5CF05A48-0F5F-4956-BCC9-15BA9F8031EB}" srcOrd="2" destOrd="0" parTransId="{1E0FC8DA-606E-4C61-B3BD-E799D57E35AE}" sibTransId="{40212545-52D7-4045-B607-EA55558E4821}"/>
    <dgm:cxn modelId="{C8CC4A7E-54D8-4BF5-928D-D7F6634AA363}" type="presOf" srcId="{9E0E52C7-E88A-4236-93AB-D271559AE501}" destId="{22302738-7105-4221-8826-A74E477406F5}" srcOrd="0" destOrd="0" presId="urn:microsoft.com/office/officeart/2005/8/layout/hProcess11"/>
    <dgm:cxn modelId="{12736BAF-F29F-42C1-8860-DA975A3F2C60}" type="presOf" srcId="{6D86FDF9-8589-4EF5-BC12-DF62BF0D2B5D}" destId="{4CE2E715-B1B2-4E8F-8274-528C6E315010}" srcOrd="0" destOrd="0" presId="urn:microsoft.com/office/officeart/2005/8/layout/hProcess11"/>
    <dgm:cxn modelId="{FE42EB57-D74F-4268-B1E2-6690337A519E}" type="presParOf" srcId="{D56B460D-050F-43CB-BB3D-EF916B325A4E}" destId="{93D7C837-DFCF-41CF-8BF2-E4869AD7E40C}" srcOrd="0" destOrd="0" presId="urn:microsoft.com/office/officeart/2005/8/layout/hProcess11"/>
    <dgm:cxn modelId="{CB40D537-8A89-4D61-8650-811099DA2F97}" type="presParOf" srcId="{D56B460D-050F-43CB-BB3D-EF916B325A4E}" destId="{93C847AB-D344-4199-95C9-3238D493EA6F}" srcOrd="1" destOrd="0" presId="urn:microsoft.com/office/officeart/2005/8/layout/hProcess11"/>
    <dgm:cxn modelId="{210CC03C-C0E3-4E70-B0C7-63E53A8B4535}" type="presParOf" srcId="{93C847AB-D344-4199-95C9-3238D493EA6F}" destId="{7EE6C8A7-D0A7-40A2-A05A-22015BB3E689}" srcOrd="0" destOrd="0" presId="urn:microsoft.com/office/officeart/2005/8/layout/hProcess11"/>
    <dgm:cxn modelId="{CC4907D1-19A2-4677-B21F-DF363D1185FA}" type="presParOf" srcId="{7EE6C8A7-D0A7-40A2-A05A-22015BB3E689}" destId="{4CE2E715-B1B2-4E8F-8274-528C6E315010}" srcOrd="0" destOrd="0" presId="urn:microsoft.com/office/officeart/2005/8/layout/hProcess11"/>
    <dgm:cxn modelId="{AAA1053D-03E7-4F07-803D-FF263EC0ADD0}" type="presParOf" srcId="{7EE6C8A7-D0A7-40A2-A05A-22015BB3E689}" destId="{932F7714-0F76-41B7-A40A-AD34ADF61F23}" srcOrd="1" destOrd="0" presId="urn:microsoft.com/office/officeart/2005/8/layout/hProcess11"/>
    <dgm:cxn modelId="{E2075416-F6E9-4749-A648-83782B7F607D}" type="presParOf" srcId="{7EE6C8A7-D0A7-40A2-A05A-22015BB3E689}" destId="{079245C0-5AD4-44C8-952B-FB84B42F1971}" srcOrd="2" destOrd="0" presId="urn:microsoft.com/office/officeart/2005/8/layout/hProcess11"/>
    <dgm:cxn modelId="{60B4D654-A99F-4A98-AA95-9465B6A8617F}" type="presParOf" srcId="{93C847AB-D344-4199-95C9-3238D493EA6F}" destId="{3D1D0FA4-9439-4DDC-8985-E264C768C58E}" srcOrd="1" destOrd="0" presId="urn:microsoft.com/office/officeart/2005/8/layout/hProcess11"/>
    <dgm:cxn modelId="{FD0CF3FD-46DA-4EF9-98D2-1FEC9EFD1A5A}" type="presParOf" srcId="{93C847AB-D344-4199-95C9-3238D493EA6F}" destId="{4174F2FF-C14E-4B9A-A59A-7CC97513F9C3}" srcOrd="2" destOrd="0" presId="urn:microsoft.com/office/officeart/2005/8/layout/hProcess11"/>
    <dgm:cxn modelId="{CC0D8FE5-F547-47C8-B8EA-08C3E3D2DA9A}" type="presParOf" srcId="{4174F2FF-C14E-4B9A-A59A-7CC97513F9C3}" destId="{5E64519D-78B9-4CED-A6B3-F1EBD75E5294}" srcOrd="0" destOrd="0" presId="urn:microsoft.com/office/officeart/2005/8/layout/hProcess11"/>
    <dgm:cxn modelId="{E5F08160-1FE1-4065-9E23-D2E0004D8100}" type="presParOf" srcId="{4174F2FF-C14E-4B9A-A59A-7CC97513F9C3}" destId="{2A844F57-DA69-4CC3-8481-8652C0680028}" srcOrd="1" destOrd="0" presId="urn:microsoft.com/office/officeart/2005/8/layout/hProcess11"/>
    <dgm:cxn modelId="{9CADFF8D-E89B-4920-B921-AA42B94949F8}" type="presParOf" srcId="{4174F2FF-C14E-4B9A-A59A-7CC97513F9C3}" destId="{870674AD-DC31-46D6-AB27-4711CA2EBBBD}" srcOrd="2" destOrd="0" presId="urn:microsoft.com/office/officeart/2005/8/layout/hProcess11"/>
    <dgm:cxn modelId="{5AC18CE5-61D2-4916-8C93-7613312ADBB5}" type="presParOf" srcId="{93C847AB-D344-4199-95C9-3238D493EA6F}" destId="{EB6B4576-D722-44CC-A61D-A391ACBB65DA}" srcOrd="3" destOrd="0" presId="urn:microsoft.com/office/officeart/2005/8/layout/hProcess11"/>
    <dgm:cxn modelId="{20945182-3A16-4CC1-8DF4-37D1A2E61255}" type="presParOf" srcId="{93C847AB-D344-4199-95C9-3238D493EA6F}" destId="{9CFEF55D-02D8-4033-81BB-5E4909641E6B}" srcOrd="4" destOrd="0" presId="urn:microsoft.com/office/officeart/2005/8/layout/hProcess11"/>
    <dgm:cxn modelId="{D4727F5A-7542-48C3-8D55-B30D06E37AE6}" type="presParOf" srcId="{9CFEF55D-02D8-4033-81BB-5E4909641E6B}" destId="{ACEA89A3-9CB4-44E8-BF5C-696A65084FA1}" srcOrd="0" destOrd="0" presId="urn:microsoft.com/office/officeart/2005/8/layout/hProcess11"/>
    <dgm:cxn modelId="{30FCD02A-A47F-4022-8A78-0C5B43F5B2D7}" type="presParOf" srcId="{9CFEF55D-02D8-4033-81BB-5E4909641E6B}" destId="{66FAEFE9-56BF-4805-902B-B2481302C447}" srcOrd="1" destOrd="0" presId="urn:microsoft.com/office/officeart/2005/8/layout/hProcess11"/>
    <dgm:cxn modelId="{1D6FE2C2-6EB1-4B5A-B917-32DEE5F205E9}" type="presParOf" srcId="{9CFEF55D-02D8-4033-81BB-5E4909641E6B}" destId="{8A4293A7-05F2-4766-8B11-CD336557672A}" srcOrd="2" destOrd="0" presId="urn:microsoft.com/office/officeart/2005/8/layout/hProcess11"/>
    <dgm:cxn modelId="{34AE37E7-67C7-4B3D-9C37-39D6DCCE1523}" type="presParOf" srcId="{93C847AB-D344-4199-95C9-3238D493EA6F}" destId="{3CDB3CAB-D3DA-42C3-9779-79F1507FD5C1}" srcOrd="5" destOrd="0" presId="urn:microsoft.com/office/officeart/2005/8/layout/hProcess11"/>
    <dgm:cxn modelId="{34B9F4E9-C913-4BED-B545-2033BF8DB528}" type="presParOf" srcId="{93C847AB-D344-4199-95C9-3238D493EA6F}" destId="{EC43A462-CB42-4F0D-80E2-FBAE2C83E9E3}" srcOrd="6" destOrd="0" presId="urn:microsoft.com/office/officeart/2005/8/layout/hProcess11"/>
    <dgm:cxn modelId="{F9B45C50-7AF3-46B8-A050-9688FD8C7087}" type="presParOf" srcId="{EC43A462-CB42-4F0D-80E2-FBAE2C83E9E3}" destId="{E9FC1F2C-2895-4909-BA85-09E41A7A616E}" srcOrd="0" destOrd="0" presId="urn:microsoft.com/office/officeart/2005/8/layout/hProcess11"/>
    <dgm:cxn modelId="{502934CB-3350-48CA-A519-A6E83B2B6162}" type="presParOf" srcId="{EC43A462-CB42-4F0D-80E2-FBAE2C83E9E3}" destId="{FDBBDB8F-2D64-46AA-8C06-B7B6C3731056}" srcOrd="1" destOrd="0" presId="urn:microsoft.com/office/officeart/2005/8/layout/hProcess11"/>
    <dgm:cxn modelId="{A059478A-496A-4C01-B9B6-677423B22B2E}" type="presParOf" srcId="{EC43A462-CB42-4F0D-80E2-FBAE2C83E9E3}" destId="{AED35437-6EFC-47F1-9559-D82D755FDA14}" srcOrd="2" destOrd="0" presId="urn:microsoft.com/office/officeart/2005/8/layout/hProcess11"/>
    <dgm:cxn modelId="{BF3B879A-9F71-45E1-B4B7-678CE7DDC983}" type="presParOf" srcId="{93C847AB-D344-4199-95C9-3238D493EA6F}" destId="{BE3B12DD-3ADF-49AD-9990-5FF9607E624C}" srcOrd="7" destOrd="0" presId="urn:microsoft.com/office/officeart/2005/8/layout/hProcess11"/>
    <dgm:cxn modelId="{357CA2B4-3F9D-4714-B8F5-144FDFC0326D}" type="presParOf" srcId="{93C847AB-D344-4199-95C9-3238D493EA6F}" destId="{6EAC2EEC-506C-4832-9F10-2187DD946670}" srcOrd="8" destOrd="0" presId="urn:microsoft.com/office/officeart/2005/8/layout/hProcess11"/>
    <dgm:cxn modelId="{FE0C30E1-8D11-45BA-8D96-495BFE387F9E}" type="presParOf" srcId="{6EAC2EEC-506C-4832-9F10-2187DD946670}" destId="{22302738-7105-4221-8826-A74E477406F5}" srcOrd="0" destOrd="0" presId="urn:microsoft.com/office/officeart/2005/8/layout/hProcess11"/>
    <dgm:cxn modelId="{2E9B0334-39F6-43C4-A83C-25E8C6E1C291}" type="presParOf" srcId="{6EAC2EEC-506C-4832-9F10-2187DD946670}" destId="{98A93E02-FC4C-4417-999F-02EB615096DD}" srcOrd="1" destOrd="0" presId="urn:microsoft.com/office/officeart/2005/8/layout/hProcess11"/>
    <dgm:cxn modelId="{D253E5A1-255B-4DF3-B2F0-ACBC100BFC9D}" type="presParOf" srcId="{6EAC2EEC-506C-4832-9F10-2187DD946670}" destId="{EE60AB13-5B9A-420B-B870-01A7D23BBBE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1B3FA-A45C-447E-813F-E0F2E8F3AA3F}" type="doc">
      <dgm:prSet loTypeId="urn:microsoft.com/office/officeart/2005/8/layout/vList4#1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874F6B-4DCA-441E-992B-CCBAE99E0A8A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800" b="1" i="0" spc="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ОСНОВНОЙ ЭФФЕКТ</a:t>
          </a:r>
          <a:endParaRPr lang="ru-RU" sz="1800" b="1" i="0" spc="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084460-F661-4585-BD7D-3854942451EF}" type="parTrans" cxnId="{0A726648-3394-4C02-B583-8B37F6A4BA56}">
      <dgm:prSet/>
      <dgm:spPr/>
      <dgm:t>
        <a:bodyPr/>
        <a:lstStyle/>
        <a:p>
          <a:endParaRPr lang="ru-RU"/>
        </a:p>
      </dgm:t>
    </dgm:pt>
    <dgm:pt modelId="{590F5A33-75CA-419E-AC07-2A4D977A76A5}" type="sibTrans" cxnId="{0A726648-3394-4C02-B583-8B37F6A4BA56}">
      <dgm:prSet/>
      <dgm:spPr/>
      <dgm:t>
        <a:bodyPr/>
        <a:lstStyle/>
        <a:p>
          <a:endParaRPr lang="ru-RU"/>
        </a:p>
      </dgm:t>
    </dgm:pt>
    <dgm:pt modelId="{D9E061A6-7039-41E3-AAD7-9318AAB1851A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ru-RU" sz="1800" b="1" spc="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ДОПОЛНИТЕЛЬНЫЙ ЭФФЕКТ</a:t>
          </a:r>
          <a:endParaRPr lang="ru-RU" sz="1800" b="1" spc="6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DEFE3A-48E3-4AE9-B2A7-431B5BEFB0D0}" type="parTrans" cxnId="{D2E5F222-E253-4E35-B421-EF3FC53F1DB0}">
      <dgm:prSet/>
      <dgm:spPr/>
      <dgm:t>
        <a:bodyPr/>
        <a:lstStyle/>
        <a:p>
          <a:endParaRPr lang="ru-RU"/>
        </a:p>
      </dgm:t>
    </dgm:pt>
    <dgm:pt modelId="{A34B7AAB-CB9D-4678-A5AB-2CF692BBC05E}" type="sibTrans" cxnId="{D2E5F222-E253-4E35-B421-EF3FC53F1DB0}">
      <dgm:prSet/>
      <dgm:spPr/>
      <dgm:t>
        <a:bodyPr/>
        <a:lstStyle/>
        <a:p>
          <a:endParaRPr lang="ru-RU"/>
        </a:p>
      </dgm:t>
    </dgm:pt>
    <dgm:pt modelId="{B036E97D-B50D-4647-9985-526EB4C8FDB3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снижение затрат на эксплуатационное содержание взлетно-посадочной полосы .</a:t>
          </a:r>
          <a:endParaRPr lang="ru-RU" sz="16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BC5285-83EC-425F-9059-F92B97862A7E}" type="parTrans" cxnId="{4B87E0E0-2DB3-4849-8A76-6264C6537F77}">
      <dgm:prSet/>
      <dgm:spPr/>
      <dgm:t>
        <a:bodyPr/>
        <a:lstStyle/>
        <a:p>
          <a:endParaRPr lang="ru-RU"/>
        </a:p>
      </dgm:t>
    </dgm:pt>
    <dgm:pt modelId="{93E19071-B5B6-4F93-B4A2-0CF40F4E2481}" type="sibTrans" cxnId="{4B87E0E0-2DB3-4849-8A76-6264C6537F77}">
      <dgm:prSet/>
      <dgm:spPr/>
      <dgm:t>
        <a:bodyPr/>
        <a:lstStyle/>
        <a:p>
          <a:endParaRPr lang="ru-RU"/>
        </a:p>
      </dgm:t>
    </dgm:pt>
    <dgm:pt modelId="{7A494071-D12D-4073-BB69-62CC66E41026}">
      <dgm:prSet phldrT="[Текст]" custT="1"/>
      <dgm:spPr/>
      <dgm:t>
        <a:bodyPr/>
        <a:lstStyle/>
        <a:p>
          <a:pPr algn="ctr"/>
          <a:r>
            <a:rPr lang="ru-RU" sz="1800" b="1" spc="3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РЕГИОНАЛЬНАЯ  ЗНАЧИМОСТЬ  ПРОЕКТА</a:t>
          </a:r>
          <a:endParaRPr lang="ru-RU" sz="1800" b="1" spc="3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28F7665-F5ED-4AC6-A39B-21A97C5B2B17}" type="parTrans" cxnId="{C899D210-3A5F-4B03-BB85-F5BFD02B5E15}">
      <dgm:prSet/>
      <dgm:spPr/>
      <dgm:t>
        <a:bodyPr/>
        <a:lstStyle/>
        <a:p>
          <a:endParaRPr lang="ru-RU"/>
        </a:p>
      </dgm:t>
    </dgm:pt>
    <dgm:pt modelId="{3D0495F1-4F14-49C9-9EBE-E9B4C7ED5125}" type="sibTrans" cxnId="{C899D210-3A5F-4B03-BB85-F5BFD02B5E15}">
      <dgm:prSet/>
      <dgm:spPr/>
      <dgm:t>
        <a:bodyPr/>
        <a:lstStyle/>
        <a:p>
          <a:endParaRPr lang="ru-RU"/>
        </a:p>
      </dgm:t>
    </dgm:pt>
    <dgm:pt modelId="{9EFCA34D-186D-437B-A852-D2696AA7C730}">
      <dgm:prSet phldrT="[Текст]" custT="1"/>
      <dgm:spPr/>
      <dgm:t>
        <a:bodyPr/>
        <a:lstStyle/>
        <a:p>
          <a:pPr algn="l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увеличение налога на прибыль в связи с полученным по проекту годовым экономическим эффектом - 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бюджетная эффективность проекта.</a:t>
          </a:r>
          <a:endParaRPr lang="ru-RU" sz="1600" b="0" dirty="0">
            <a:latin typeface="Times New Roman" pitchFamily="18" charset="0"/>
            <a:cs typeface="Times New Roman" pitchFamily="18" charset="0"/>
          </a:endParaRPr>
        </a:p>
      </dgm:t>
    </dgm:pt>
    <dgm:pt modelId="{5B5B7403-A36A-4E18-821D-9753A3DF0E73}" type="parTrans" cxnId="{A60231CB-1602-4144-921D-77995CF8B878}">
      <dgm:prSet/>
      <dgm:spPr/>
      <dgm:t>
        <a:bodyPr/>
        <a:lstStyle/>
        <a:p>
          <a:endParaRPr lang="ru-RU"/>
        </a:p>
      </dgm:t>
    </dgm:pt>
    <dgm:pt modelId="{D04F6894-0986-451E-B1ED-8B593B461E5B}" type="sibTrans" cxnId="{A60231CB-1602-4144-921D-77995CF8B878}">
      <dgm:prSet/>
      <dgm:spPr/>
      <dgm:t>
        <a:bodyPr/>
        <a:lstStyle/>
        <a:p>
          <a:endParaRPr lang="ru-RU"/>
        </a:p>
      </dgm:t>
    </dgm:pt>
    <dgm:pt modelId="{9A2D0BBD-45DC-4E05-9E95-170FC5874713}">
      <dgm:prSet phldrT="[Текст]" custT="1"/>
      <dgm:spPr/>
      <dgm:t>
        <a:bodyPr/>
        <a:lstStyle/>
        <a:p>
          <a:pPr marL="0" indent="0" algn="just">
            <a:lnSpc>
              <a:spcPct val="100000"/>
            </a:lnSpc>
          </a:pP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восстановленное и упрочненное асфальтобетонное покрытие взлетно-посадочной полосы аэродрома Омск (Центральный).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02FB1810-5175-41C6-ADBF-161DFCA29CA2}" type="sibTrans" cxnId="{3EB050F7-E908-474A-9DFB-090BCD6EB9F7}">
      <dgm:prSet/>
      <dgm:spPr/>
      <dgm:t>
        <a:bodyPr/>
        <a:lstStyle/>
        <a:p>
          <a:endParaRPr lang="ru-RU"/>
        </a:p>
      </dgm:t>
    </dgm:pt>
    <dgm:pt modelId="{22011266-2900-4E95-9DEA-1C6327135890}" type="parTrans" cxnId="{3EB050F7-E908-474A-9DFB-090BCD6EB9F7}">
      <dgm:prSet/>
      <dgm:spPr/>
      <dgm:t>
        <a:bodyPr/>
        <a:lstStyle/>
        <a:p>
          <a:endParaRPr lang="ru-RU"/>
        </a:p>
      </dgm:t>
    </dgm:pt>
    <dgm:pt modelId="{DDA9A20D-1F4D-42B0-82AB-0D8F070A3485}">
      <dgm:prSet custT="1"/>
      <dgm:spPr/>
      <dgm:t>
        <a:bodyPr/>
        <a:lstStyle/>
        <a:p>
          <a:pPr rtl="0"/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проект имеет региональную значимость - данная методика может быть применима к автомагистралям региона</a:t>
          </a:r>
          <a:endParaRPr lang="ru-RU" sz="1600" dirty="0"/>
        </a:p>
      </dgm:t>
    </dgm:pt>
    <dgm:pt modelId="{2179325F-1633-4622-BC43-083CA15E27AD}" type="parTrans" cxnId="{37161A8B-5E6F-4ACF-9BB9-8091E4D82A82}">
      <dgm:prSet/>
      <dgm:spPr/>
      <dgm:t>
        <a:bodyPr/>
        <a:lstStyle/>
        <a:p>
          <a:endParaRPr lang="ru-RU"/>
        </a:p>
      </dgm:t>
    </dgm:pt>
    <dgm:pt modelId="{B49AD861-1212-462B-9695-5F1EF85452BE}" type="sibTrans" cxnId="{37161A8B-5E6F-4ACF-9BB9-8091E4D82A82}">
      <dgm:prSet/>
      <dgm:spPr/>
      <dgm:t>
        <a:bodyPr/>
        <a:lstStyle/>
        <a:p>
          <a:endParaRPr lang="ru-RU"/>
        </a:p>
      </dgm:t>
    </dgm:pt>
    <dgm:pt modelId="{B269A9B1-ECA5-4E4E-A29F-B84068D11E1A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увеличение межремонтного срока асфальтобетонного покрытия. </a:t>
          </a:r>
          <a:endParaRPr lang="ru-RU" sz="1600" b="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6695A6-8167-4932-A54C-7C4D4CCD4EB7}" type="parTrans" cxnId="{76B4D6DF-7EDF-4396-ACDC-0087981C5350}">
      <dgm:prSet/>
      <dgm:spPr/>
    </dgm:pt>
    <dgm:pt modelId="{4811E675-F43A-4623-9088-32F17F5DFE42}" type="sibTrans" cxnId="{76B4D6DF-7EDF-4396-ACDC-0087981C5350}">
      <dgm:prSet/>
      <dgm:spPr/>
    </dgm:pt>
    <dgm:pt modelId="{56C4BC99-1725-4F77-9C42-EF5E297E07D4}" type="pres">
      <dgm:prSet presAssocID="{4DE1B3FA-A45C-447E-813F-E0F2E8F3AA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B1B38E-03BE-4BF2-9368-7F61C1B2C80D}" type="pres">
      <dgm:prSet presAssocID="{A5874F6B-4DCA-441E-992B-CCBAE99E0A8A}" presName="comp" presStyleCnt="0"/>
      <dgm:spPr/>
    </dgm:pt>
    <dgm:pt modelId="{89598294-7493-4D7F-B5F5-512A99F4365C}" type="pres">
      <dgm:prSet presAssocID="{A5874F6B-4DCA-441E-992B-CCBAE99E0A8A}" presName="box" presStyleLbl="node1" presStyleIdx="0" presStyleCnt="3" custScaleY="52263"/>
      <dgm:spPr/>
      <dgm:t>
        <a:bodyPr/>
        <a:lstStyle/>
        <a:p>
          <a:endParaRPr lang="ru-RU"/>
        </a:p>
      </dgm:t>
    </dgm:pt>
    <dgm:pt modelId="{AC807CB7-B5F3-4FF2-AA32-03BABA9DE317}" type="pres">
      <dgm:prSet presAssocID="{A5874F6B-4DCA-441E-992B-CCBAE99E0A8A}" presName="img" presStyleLbl="fgImgPlace1" presStyleIdx="0" presStyleCnt="3" custScaleX="97879" custScaleY="60906" custLinFactNeighborX="473"/>
      <dgm:spPr>
        <a:solidFill>
          <a:schemeClr val="tx2"/>
        </a:solidFill>
      </dgm:spPr>
    </dgm:pt>
    <dgm:pt modelId="{98C0B854-09AD-467D-A3AB-BD349E460321}" type="pres">
      <dgm:prSet presAssocID="{A5874F6B-4DCA-441E-992B-CCBAE99E0A8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45F86-388F-4D91-AD2C-1C8CA1549BD6}" type="pres">
      <dgm:prSet presAssocID="{590F5A33-75CA-419E-AC07-2A4D977A76A5}" presName="spacer" presStyleCnt="0"/>
      <dgm:spPr/>
    </dgm:pt>
    <dgm:pt modelId="{102AEAB6-E12A-4135-95CE-4C5D65B1C6EB}" type="pres">
      <dgm:prSet presAssocID="{D9E061A6-7039-41E3-AAD7-9318AAB1851A}" presName="comp" presStyleCnt="0"/>
      <dgm:spPr/>
    </dgm:pt>
    <dgm:pt modelId="{8A08D28E-198A-4DCE-A536-60C19E9917F0}" type="pres">
      <dgm:prSet presAssocID="{D9E061A6-7039-41E3-AAD7-9318AAB1851A}" presName="box" presStyleLbl="node1" presStyleIdx="1" presStyleCnt="3" custScaleY="70140" custLinFactNeighborY="-1209"/>
      <dgm:spPr/>
      <dgm:t>
        <a:bodyPr/>
        <a:lstStyle/>
        <a:p>
          <a:endParaRPr lang="ru-RU"/>
        </a:p>
      </dgm:t>
    </dgm:pt>
    <dgm:pt modelId="{38EA9084-5322-4F30-BC1F-164873F89C21}" type="pres">
      <dgm:prSet presAssocID="{D9E061A6-7039-41E3-AAD7-9318AAB1851A}" presName="img" presStyleLbl="fgImgPlace1" presStyleIdx="1" presStyleCnt="3" custScaleX="100670" custScaleY="66154" custLinFactNeighborX="-2471" custLinFactNeighborY="-3304"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DF55C3FB-12A8-49AC-81CC-942459FC1A70}" type="pres">
      <dgm:prSet presAssocID="{D9E061A6-7039-41E3-AAD7-9318AAB1851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B055E-FD43-4BB7-AB9D-057049A0D548}" type="pres">
      <dgm:prSet presAssocID="{A34B7AAB-CB9D-4678-A5AB-2CF692BBC05E}" presName="spacer" presStyleCnt="0"/>
      <dgm:spPr/>
    </dgm:pt>
    <dgm:pt modelId="{A6F24F18-73D6-46B7-AA53-C40FB6AB4F76}" type="pres">
      <dgm:prSet presAssocID="{7A494071-D12D-4073-BB69-62CC66E41026}" presName="comp" presStyleCnt="0"/>
      <dgm:spPr/>
    </dgm:pt>
    <dgm:pt modelId="{3B0ABA95-0FFF-4D7D-B9B7-E6DCB326A7A0}" type="pres">
      <dgm:prSet presAssocID="{7A494071-D12D-4073-BB69-62CC66E41026}" presName="box" presStyleLbl="node1" presStyleIdx="2" presStyleCnt="3" custScaleX="100000" custScaleY="75591" custLinFactNeighborX="-1309" custLinFactNeighborY="-1706"/>
      <dgm:spPr/>
      <dgm:t>
        <a:bodyPr/>
        <a:lstStyle/>
        <a:p>
          <a:endParaRPr lang="ru-RU"/>
        </a:p>
      </dgm:t>
    </dgm:pt>
    <dgm:pt modelId="{8C230EE0-2FF1-4D34-B54C-BE8C6DE1438E}" type="pres">
      <dgm:prSet presAssocID="{7A494071-D12D-4073-BB69-62CC66E41026}" presName="img" presStyleLbl="fgImgPlace1" presStyleIdx="2" presStyleCnt="3" custScaleX="96933" custScaleY="63533"/>
      <dgm:spPr>
        <a:solidFill>
          <a:schemeClr val="accent5">
            <a:lumMod val="50000"/>
          </a:schemeClr>
        </a:solidFill>
      </dgm:spPr>
    </dgm:pt>
    <dgm:pt modelId="{6B304529-5A1F-474D-A6DA-0D74ADA8437F}" type="pres">
      <dgm:prSet presAssocID="{7A494071-D12D-4073-BB69-62CC66E4102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B050F7-E908-474A-9DFB-090BCD6EB9F7}" srcId="{A5874F6B-4DCA-441E-992B-CCBAE99E0A8A}" destId="{9A2D0BBD-45DC-4E05-9E95-170FC5874713}" srcOrd="0" destOrd="0" parTransId="{22011266-2900-4E95-9DEA-1C6327135890}" sibTransId="{02FB1810-5175-41C6-ADBF-161DFCA29CA2}"/>
    <dgm:cxn modelId="{04AFF9F3-0838-49E7-882F-4BB5D8A3B5B3}" type="presOf" srcId="{D9E061A6-7039-41E3-AAD7-9318AAB1851A}" destId="{8A08D28E-198A-4DCE-A536-60C19E9917F0}" srcOrd="0" destOrd="0" presId="urn:microsoft.com/office/officeart/2005/8/layout/vList4#1"/>
    <dgm:cxn modelId="{AB5CB574-9724-427D-89CE-69AC3DD6EF0A}" type="presOf" srcId="{B269A9B1-ECA5-4E4E-A29F-B84068D11E1A}" destId="{DF55C3FB-12A8-49AC-81CC-942459FC1A70}" srcOrd="1" destOrd="2" presId="urn:microsoft.com/office/officeart/2005/8/layout/vList4#1"/>
    <dgm:cxn modelId="{DEB1D82F-82C9-4972-94DD-7EB1A2532D55}" type="presOf" srcId="{DDA9A20D-1F4D-42B0-82AB-0D8F070A3485}" destId="{6B304529-5A1F-474D-A6DA-0D74ADA8437F}" srcOrd="1" destOrd="2" presId="urn:microsoft.com/office/officeart/2005/8/layout/vList4#1"/>
    <dgm:cxn modelId="{B32E5A5A-DC38-4D54-B430-1D94920DBF3A}" type="presOf" srcId="{4DE1B3FA-A45C-447E-813F-E0F2E8F3AA3F}" destId="{56C4BC99-1725-4F77-9C42-EF5E297E07D4}" srcOrd="0" destOrd="0" presId="urn:microsoft.com/office/officeart/2005/8/layout/vList4#1"/>
    <dgm:cxn modelId="{13129F31-4F2D-4BD9-A755-1AC4A2E22D36}" type="presOf" srcId="{7A494071-D12D-4073-BB69-62CC66E41026}" destId="{6B304529-5A1F-474D-A6DA-0D74ADA8437F}" srcOrd="1" destOrd="0" presId="urn:microsoft.com/office/officeart/2005/8/layout/vList4#1"/>
    <dgm:cxn modelId="{D2E5F222-E253-4E35-B421-EF3FC53F1DB0}" srcId="{4DE1B3FA-A45C-447E-813F-E0F2E8F3AA3F}" destId="{D9E061A6-7039-41E3-AAD7-9318AAB1851A}" srcOrd="1" destOrd="0" parTransId="{E6DEFE3A-48E3-4AE9-B2A7-431B5BEFB0D0}" sibTransId="{A34B7AAB-CB9D-4678-A5AB-2CF692BBC05E}"/>
    <dgm:cxn modelId="{D513E57C-74B8-4885-B3EE-746D8FE02E89}" type="presOf" srcId="{B036E97D-B50D-4647-9985-526EB4C8FDB3}" destId="{8A08D28E-198A-4DCE-A536-60C19E9917F0}" srcOrd="0" destOrd="1" presId="urn:microsoft.com/office/officeart/2005/8/layout/vList4#1"/>
    <dgm:cxn modelId="{C4FC4DE0-BD81-4FDC-8A73-E2C42E3D11C2}" type="presOf" srcId="{D9E061A6-7039-41E3-AAD7-9318AAB1851A}" destId="{DF55C3FB-12A8-49AC-81CC-942459FC1A70}" srcOrd="1" destOrd="0" presId="urn:microsoft.com/office/officeart/2005/8/layout/vList4#1"/>
    <dgm:cxn modelId="{2DC33655-0E28-46F4-BFBC-02ADF07BBAAA}" type="presOf" srcId="{B036E97D-B50D-4647-9985-526EB4C8FDB3}" destId="{DF55C3FB-12A8-49AC-81CC-942459FC1A70}" srcOrd="1" destOrd="1" presId="urn:microsoft.com/office/officeart/2005/8/layout/vList4#1"/>
    <dgm:cxn modelId="{B75ACAAF-4071-4ACF-826F-86949F2DF516}" type="presOf" srcId="{9EFCA34D-186D-437B-A852-D2696AA7C730}" destId="{3B0ABA95-0FFF-4D7D-B9B7-E6DCB326A7A0}" srcOrd="0" destOrd="1" presId="urn:microsoft.com/office/officeart/2005/8/layout/vList4#1"/>
    <dgm:cxn modelId="{4AF17D0F-8E2B-47A8-BC9A-B19938CB15D4}" type="presOf" srcId="{9A2D0BBD-45DC-4E05-9E95-170FC5874713}" destId="{98C0B854-09AD-467D-A3AB-BD349E460321}" srcOrd="1" destOrd="1" presId="urn:microsoft.com/office/officeart/2005/8/layout/vList4#1"/>
    <dgm:cxn modelId="{A60231CB-1602-4144-921D-77995CF8B878}" srcId="{7A494071-D12D-4073-BB69-62CC66E41026}" destId="{9EFCA34D-186D-437B-A852-D2696AA7C730}" srcOrd="0" destOrd="0" parTransId="{5B5B7403-A36A-4E18-821D-9753A3DF0E73}" sibTransId="{D04F6894-0986-451E-B1ED-8B593B461E5B}"/>
    <dgm:cxn modelId="{B3F2A36F-6964-4C5F-B961-0CE689AE977B}" type="presOf" srcId="{A5874F6B-4DCA-441E-992B-CCBAE99E0A8A}" destId="{98C0B854-09AD-467D-A3AB-BD349E460321}" srcOrd="1" destOrd="0" presId="urn:microsoft.com/office/officeart/2005/8/layout/vList4#1"/>
    <dgm:cxn modelId="{0A726648-3394-4C02-B583-8B37F6A4BA56}" srcId="{4DE1B3FA-A45C-447E-813F-E0F2E8F3AA3F}" destId="{A5874F6B-4DCA-441E-992B-CCBAE99E0A8A}" srcOrd="0" destOrd="0" parTransId="{7A084460-F661-4585-BD7D-3854942451EF}" sibTransId="{590F5A33-75CA-419E-AC07-2A4D977A76A5}"/>
    <dgm:cxn modelId="{E877A303-5717-427E-919F-5F5E330E454B}" type="presOf" srcId="{7A494071-D12D-4073-BB69-62CC66E41026}" destId="{3B0ABA95-0FFF-4D7D-B9B7-E6DCB326A7A0}" srcOrd="0" destOrd="0" presId="urn:microsoft.com/office/officeart/2005/8/layout/vList4#1"/>
    <dgm:cxn modelId="{4B87E0E0-2DB3-4849-8A76-6264C6537F77}" srcId="{D9E061A6-7039-41E3-AAD7-9318AAB1851A}" destId="{B036E97D-B50D-4647-9985-526EB4C8FDB3}" srcOrd="0" destOrd="0" parTransId="{F0BC5285-83EC-425F-9059-F92B97862A7E}" sibTransId="{93E19071-B5B6-4F93-B4A2-0CF40F4E2481}"/>
    <dgm:cxn modelId="{76B4D6DF-7EDF-4396-ACDC-0087981C5350}" srcId="{D9E061A6-7039-41E3-AAD7-9318AAB1851A}" destId="{B269A9B1-ECA5-4E4E-A29F-B84068D11E1A}" srcOrd="1" destOrd="0" parTransId="{B46695A6-8167-4932-A54C-7C4D4CCD4EB7}" sibTransId="{4811E675-F43A-4623-9088-32F17F5DFE42}"/>
    <dgm:cxn modelId="{92D92E0C-EC88-4272-8FC7-BD79F34F5E37}" type="presOf" srcId="{B269A9B1-ECA5-4E4E-A29F-B84068D11E1A}" destId="{8A08D28E-198A-4DCE-A536-60C19E9917F0}" srcOrd="0" destOrd="2" presId="urn:microsoft.com/office/officeart/2005/8/layout/vList4#1"/>
    <dgm:cxn modelId="{C899D210-3A5F-4B03-BB85-F5BFD02B5E15}" srcId="{4DE1B3FA-A45C-447E-813F-E0F2E8F3AA3F}" destId="{7A494071-D12D-4073-BB69-62CC66E41026}" srcOrd="2" destOrd="0" parTransId="{C28F7665-F5ED-4AC6-A39B-21A97C5B2B17}" sibTransId="{3D0495F1-4F14-49C9-9EBE-E9B4C7ED5125}"/>
    <dgm:cxn modelId="{5F1447C0-DAD3-4334-B36B-BEB04AE22438}" type="presOf" srcId="{A5874F6B-4DCA-441E-992B-CCBAE99E0A8A}" destId="{89598294-7493-4D7F-B5F5-512A99F4365C}" srcOrd="0" destOrd="0" presId="urn:microsoft.com/office/officeart/2005/8/layout/vList4#1"/>
    <dgm:cxn modelId="{37161A8B-5E6F-4ACF-9BB9-8091E4D82A82}" srcId="{7A494071-D12D-4073-BB69-62CC66E41026}" destId="{DDA9A20D-1F4D-42B0-82AB-0D8F070A3485}" srcOrd="1" destOrd="0" parTransId="{2179325F-1633-4622-BC43-083CA15E27AD}" sibTransId="{B49AD861-1212-462B-9695-5F1EF85452BE}"/>
    <dgm:cxn modelId="{42C94FE9-C605-4F9B-9A0E-11B7EDBD6484}" type="presOf" srcId="{9EFCA34D-186D-437B-A852-D2696AA7C730}" destId="{6B304529-5A1F-474D-A6DA-0D74ADA8437F}" srcOrd="1" destOrd="1" presId="urn:microsoft.com/office/officeart/2005/8/layout/vList4#1"/>
    <dgm:cxn modelId="{0E1FA730-0522-482F-A802-FEA016EC3133}" type="presOf" srcId="{9A2D0BBD-45DC-4E05-9E95-170FC5874713}" destId="{89598294-7493-4D7F-B5F5-512A99F4365C}" srcOrd="0" destOrd="1" presId="urn:microsoft.com/office/officeart/2005/8/layout/vList4#1"/>
    <dgm:cxn modelId="{319078DC-8CB2-4EBD-826C-2A2D39BA7BB8}" type="presOf" srcId="{DDA9A20D-1F4D-42B0-82AB-0D8F070A3485}" destId="{3B0ABA95-0FFF-4D7D-B9B7-E6DCB326A7A0}" srcOrd="0" destOrd="2" presId="urn:microsoft.com/office/officeart/2005/8/layout/vList4#1"/>
    <dgm:cxn modelId="{FC2D4FA0-2BE0-4051-8A40-A0DF5C898088}" type="presParOf" srcId="{56C4BC99-1725-4F77-9C42-EF5E297E07D4}" destId="{28B1B38E-03BE-4BF2-9368-7F61C1B2C80D}" srcOrd="0" destOrd="0" presId="urn:microsoft.com/office/officeart/2005/8/layout/vList4#1"/>
    <dgm:cxn modelId="{59DFB932-34C5-4ABA-B353-CE9BBDF60601}" type="presParOf" srcId="{28B1B38E-03BE-4BF2-9368-7F61C1B2C80D}" destId="{89598294-7493-4D7F-B5F5-512A99F4365C}" srcOrd="0" destOrd="0" presId="urn:microsoft.com/office/officeart/2005/8/layout/vList4#1"/>
    <dgm:cxn modelId="{60FE61BE-AAD4-4843-8B9C-55CDF95AF5F5}" type="presParOf" srcId="{28B1B38E-03BE-4BF2-9368-7F61C1B2C80D}" destId="{AC807CB7-B5F3-4FF2-AA32-03BABA9DE317}" srcOrd="1" destOrd="0" presId="urn:microsoft.com/office/officeart/2005/8/layout/vList4#1"/>
    <dgm:cxn modelId="{9BFFC939-700B-44E8-AB41-FC6AF50A5CAF}" type="presParOf" srcId="{28B1B38E-03BE-4BF2-9368-7F61C1B2C80D}" destId="{98C0B854-09AD-467D-A3AB-BD349E460321}" srcOrd="2" destOrd="0" presId="urn:microsoft.com/office/officeart/2005/8/layout/vList4#1"/>
    <dgm:cxn modelId="{122BB24D-E8EC-4CE7-96D8-B8799FEC9CDE}" type="presParOf" srcId="{56C4BC99-1725-4F77-9C42-EF5E297E07D4}" destId="{BDC45F86-388F-4D91-AD2C-1C8CA1549BD6}" srcOrd="1" destOrd="0" presId="urn:microsoft.com/office/officeart/2005/8/layout/vList4#1"/>
    <dgm:cxn modelId="{0280750B-3951-4475-A256-698482D8BD4D}" type="presParOf" srcId="{56C4BC99-1725-4F77-9C42-EF5E297E07D4}" destId="{102AEAB6-E12A-4135-95CE-4C5D65B1C6EB}" srcOrd="2" destOrd="0" presId="urn:microsoft.com/office/officeart/2005/8/layout/vList4#1"/>
    <dgm:cxn modelId="{62F7143B-6B58-427D-81AB-BBFBB1DA9727}" type="presParOf" srcId="{102AEAB6-E12A-4135-95CE-4C5D65B1C6EB}" destId="{8A08D28E-198A-4DCE-A536-60C19E9917F0}" srcOrd="0" destOrd="0" presId="urn:microsoft.com/office/officeart/2005/8/layout/vList4#1"/>
    <dgm:cxn modelId="{A0F2ACEA-D97A-46CF-AB84-322DA8A50284}" type="presParOf" srcId="{102AEAB6-E12A-4135-95CE-4C5D65B1C6EB}" destId="{38EA9084-5322-4F30-BC1F-164873F89C21}" srcOrd="1" destOrd="0" presId="urn:microsoft.com/office/officeart/2005/8/layout/vList4#1"/>
    <dgm:cxn modelId="{39CE1298-F88C-4232-91A2-09BE8DB9538E}" type="presParOf" srcId="{102AEAB6-E12A-4135-95CE-4C5D65B1C6EB}" destId="{DF55C3FB-12A8-49AC-81CC-942459FC1A70}" srcOrd="2" destOrd="0" presId="urn:microsoft.com/office/officeart/2005/8/layout/vList4#1"/>
    <dgm:cxn modelId="{FABFC3B2-6CE0-4A67-9AEE-EE23B80E287F}" type="presParOf" srcId="{56C4BC99-1725-4F77-9C42-EF5E297E07D4}" destId="{75FB055E-FD43-4BB7-AB9D-057049A0D548}" srcOrd="3" destOrd="0" presId="urn:microsoft.com/office/officeart/2005/8/layout/vList4#1"/>
    <dgm:cxn modelId="{6C91A276-71C1-4696-B36A-248676151FDF}" type="presParOf" srcId="{56C4BC99-1725-4F77-9C42-EF5E297E07D4}" destId="{A6F24F18-73D6-46B7-AA53-C40FB6AB4F76}" srcOrd="4" destOrd="0" presId="urn:microsoft.com/office/officeart/2005/8/layout/vList4#1"/>
    <dgm:cxn modelId="{1AEE5170-29B6-4E32-9908-A1E582DCB17F}" type="presParOf" srcId="{A6F24F18-73D6-46B7-AA53-C40FB6AB4F76}" destId="{3B0ABA95-0FFF-4D7D-B9B7-E6DCB326A7A0}" srcOrd="0" destOrd="0" presId="urn:microsoft.com/office/officeart/2005/8/layout/vList4#1"/>
    <dgm:cxn modelId="{6731E970-511A-4CD6-B069-79C68C449E06}" type="presParOf" srcId="{A6F24F18-73D6-46B7-AA53-C40FB6AB4F76}" destId="{8C230EE0-2FF1-4D34-B54C-BE8C6DE1438E}" srcOrd="1" destOrd="0" presId="urn:microsoft.com/office/officeart/2005/8/layout/vList4#1"/>
    <dgm:cxn modelId="{FE390D08-B564-4AAB-97EC-DD1AC9B2F31A}" type="presParOf" srcId="{A6F24F18-73D6-46B7-AA53-C40FB6AB4F76}" destId="{6B304529-5A1F-474D-A6DA-0D74ADA8437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D7C837-DFCF-41CF-8BF2-E4869AD7E40C}">
      <dsp:nvSpPr>
        <dsp:cNvPr id="0" name=""/>
        <dsp:cNvSpPr/>
      </dsp:nvSpPr>
      <dsp:spPr>
        <a:xfrm>
          <a:off x="0" y="72008"/>
          <a:ext cx="8640960" cy="504054"/>
        </a:xfrm>
        <a:prstGeom prst="notchedRightArrow">
          <a:avLst/>
        </a:prstGeom>
        <a:gradFill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E2E715-B1B2-4E8F-8274-528C6E315010}">
      <dsp:nvSpPr>
        <dsp:cNvPr id="0" name=""/>
        <dsp:cNvSpPr/>
      </dsp:nvSpPr>
      <dsp:spPr>
        <a:xfrm>
          <a:off x="0" y="244831"/>
          <a:ext cx="810159" cy="403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01.03.2021г</a:t>
          </a:r>
          <a:r>
            <a:rPr lang="ru-RU" sz="700" kern="1200" dirty="0" smtClean="0"/>
            <a:t>.</a:t>
          </a:r>
          <a:endParaRPr lang="ru-RU" sz="700" kern="1200" dirty="0"/>
        </a:p>
      </dsp:txBody>
      <dsp:txXfrm>
        <a:off x="0" y="244831"/>
        <a:ext cx="810159" cy="403240"/>
      </dsp:txXfrm>
    </dsp:sp>
    <dsp:sp modelId="{932F7714-0F76-41B7-A40A-AD34ADF61F23}">
      <dsp:nvSpPr>
        <dsp:cNvPr id="0" name=""/>
        <dsp:cNvSpPr/>
      </dsp:nvSpPr>
      <dsp:spPr>
        <a:xfrm>
          <a:off x="75072" y="309633"/>
          <a:ext cx="64807" cy="64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E64519D-78B9-4CED-A6B3-F1EBD75E5294}">
      <dsp:nvSpPr>
        <dsp:cNvPr id="0" name=""/>
        <dsp:cNvSpPr/>
      </dsp:nvSpPr>
      <dsp:spPr>
        <a:xfrm>
          <a:off x="1730301" y="417646"/>
          <a:ext cx="1186862" cy="230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18.03.2021г.</a:t>
          </a:r>
          <a:endParaRPr lang="ru-RU" sz="900" kern="1200" dirty="0"/>
        </a:p>
      </dsp:txBody>
      <dsp:txXfrm>
        <a:off x="1730301" y="417646"/>
        <a:ext cx="1186862" cy="230425"/>
      </dsp:txXfrm>
    </dsp:sp>
    <dsp:sp modelId="{2A844F57-DA69-4CC3-8481-8652C0680028}">
      <dsp:nvSpPr>
        <dsp:cNvPr id="0" name=""/>
        <dsp:cNvSpPr/>
      </dsp:nvSpPr>
      <dsp:spPr>
        <a:xfrm>
          <a:off x="2305788" y="309635"/>
          <a:ext cx="64807" cy="64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EA89A3-9CB4-44E8-BF5C-696A65084FA1}">
      <dsp:nvSpPr>
        <dsp:cNvPr id="0" name=""/>
        <dsp:cNvSpPr/>
      </dsp:nvSpPr>
      <dsp:spPr>
        <a:xfrm>
          <a:off x="4248116" y="388843"/>
          <a:ext cx="1492777" cy="25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29.04.2021г.</a:t>
          </a:r>
          <a:endParaRPr lang="ru-RU" sz="900" kern="1200" dirty="0"/>
        </a:p>
      </dsp:txBody>
      <dsp:txXfrm>
        <a:off x="4248116" y="388843"/>
        <a:ext cx="1492777" cy="259228"/>
      </dsp:txXfrm>
    </dsp:sp>
    <dsp:sp modelId="{66FAEFE9-56BF-4805-902B-B2481302C447}">
      <dsp:nvSpPr>
        <dsp:cNvPr id="0" name=""/>
        <dsp:cNvSpPr/>
      </dsp:nvSpPr>
      <dsp:spPr>
        <a:xfrm>
          <a:off x="4968552" y="288032"/>
          <a:ext cx="64807" cy="64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9FC1F2C-2895-4909-BA85-09E41A7A616E}">
      <dsp:nvSpPr>
        <dsp:cNvPr id="0" name=""/>
        <dsp:cNvSpPr/>
      </dsp:nvSpPr>
      <dsp:spPr>
        <a:xfrm>
          <a:off x="5758807" y="388843"/>
          <a:ext cx="1492777" cy="259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13.05.2021г.</a:t>
          </a:r>
          <a:endParaRPr lang="ru-RU" sz="900" kern="1200" dirty="0"/>
        </a:p>
      </dsp:txBody>
      <dsp:txXfrm>
        <a:off x="5758807" y="388843"/>
        <a:ext cx="1492777" cy="259228"/>
      </dsp:txXfrm>
    </dsp:sp>
    <dsp:sp modelId="{FDBBDB8F-2D64-46AA-8C06-B7B6C3731056}">
      <dsp:nvSpPr>
        <dsp:cNvPr id="0" name=""/>
        <dsp:cNvSpPr/>
      </dsp:nvSpPr>
      <dsp:spPr>
        <a:xfrm>
          <a:off x="6335172" y="288032"/>
          <a:ext cx="64807" cy="64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2302738-7105-4221-8826-A74E477406F5}">
      <dsp:nvSpPr>
        <dsp:cNvPr id="0" name=""/>
        <dsp:cNvSpPr/>
      </dsp:nvSpPr>
      <dsp:spPr>
        <a:xfrm>
          <a:off x="7845000" y="187220"/>
          <a:ext cx="773392" cy="460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b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18.08.2021г.</a:t>
          </a:r>
          <a:endParaRPr lang="ru-RU" sz="900" kern="1200" dirty="0"/>
        </a:p>
      </dsp:txBody>
      <dsp:txXfrm>
        <a:off x="7845000" y="187220"/>
        <a:ext cx="773392" cy="460851"/>
      </dsp:txXfrm>
    </dsp:sp>
    <dsp:sp modelId="{98A93E02-FC4C-4417-999F-02EB615096DD}">
      <dsp:nvSpPr>
        <dsp:cNvPr id="0" name=""/>
        <dsp:cNvSpPr/>
      </dsp:nvSpPr>
      <dsp:spPr>
        <a:xfrm>
          <a:off x="8493880" y="338438"/>
          <a:ext cx="64807" cy="648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598294-7493-4D7F-B5F5-512A99F4365C}">
      <dsp:nvSpPr>
        <dsp:cNvPr id="0" name=""/>
        <dsp:cNvSpPr/>
      </dsp:nvSpPr>
      <dsp:spPr>
        <a:xfrm>
          <a:off x="0" y="0"/>
          <a:ext cx="7848872" cy="13286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pc="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ОСНОВНОЙ ЭФФЕКТ</a:t>
          </a:r>
          <a:endParaRPr lang="ru-RU" sz="1800" b="1" i="0" kern="1200" spc="6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lvl="1" indent="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восстановленное и упрочненное асфальтобетонное покрытие взлетно-посадочной полосы аэродрома Омск (Центральный).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3992" y="0"/>
        <a:ext cx="6024879" cy="1328622"/>
      </dsp:txXfrm>
    </dsp:sp>
    <dsp:sp modelId="{AC807CB7-B5F3-4FF2-AA32-03BABA9DE317}">
      <dsp:nvSpPr>
        <dsp:cNvPr id="0" name=""/>
        <dsp:cNvSpPr/>
      </dsp:nvSpPr>
      <dsp:spPr>
        <a:xfrm>
          <a:off x="278290" y="44973"/>
          <a:ext cx="1536479" cy="1238674"/>
        </a:xfrm>
        <a:prstGeom prst="roundRect">
          <a:avLst>
            <a:gd name="adj" fmla="val 10000"/>
          </a:avLst>
        </a:prstGeom>
        <a:solidFill>
          <a:schemeClr val="tx2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08D28E-198A-4DCE-A536-60C19E9917F0}">
      <dsp:nvSpPr>
        <dsp:cNvPr id="0" name=""/>
        <dsp:cNvSpPr/>
      </dsp:nvSpPr>
      <dsp:spPr>
        <a:xfrm>
          <a:off x="0" y="1552105"/>
          <a:ext cx="7848872" cy="17830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rPr>
            <a:t>ДОПОЛНИТЕЛЬНЫЙ ЭФФЕКТ</a:t>
          </a:r>
          <a:endParaRPr lang="ru-RU" sz="1800" b="1" kern="1200" spc="600" dirty="0">
            <a:solidFill>
              <a:srgbClr val="00B0F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снижение затрат на эксплуатационное содержание взлетно-посадочной полосы .</a:t>
          </a:r>
          <a:endParaRPr lang="ru-RU" sz="16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увеличение межремонтного срока асфальтобетонного покрытия. </a:t>
          </a:r>
          <a:endParaRPr lang="ru-RU" sz="1600" b="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23992" y="1552105"/>
        <a:ext cx="6024879" cy="1783088"/>
      </dsp:txXfrm>
    </dsp:sp>
    <dsp:sp modelId="{38EA9084-5322-4F30-BC1F-164873F89C21}">
      <dsp:nvSpPr>
        <dsp:cNvPr id="0" name=""/>
        <dsp:cNvSpPr/>
      </dsp:nvSpPr>
      <dsp:spPr>
        <a:xfrm>
          <a:off x="210170" y="1734486"/>
          <a:ext cx="1580291" cy="1345405"/>
        </a:xfrm>
        <a:prstGeom prst="roundRect">
          <a:avLst>
            <a:gd name="adj" fmla="val 10000"/>
          </a:avLst>
        </a:prstGeom>
        <a:solidFill>
          <a:srgbClr val="00B0F0"/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B0ABA95-0FFF-4D7D-B9B7-E6DCB326A7A0}">
      <dsp:nvSpPr>
        <dsp:cNvPr id="0" name=""/>
        <dsp:cNvSpPr/>
      </dsp:nvSpPr>
      <dsp:spPr>
        <a:xfrm>
          <a:off x="0" y="3576777"/>
          <a:ext cx="7848872" cy="19216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pc="3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РЕГИОНАЛЬНАЯ  ЗНАЧИМОСТЬ  ПРОЕКТА</a:t>
          </a:r>
          <a:endParaRPr lang="ru-RU" sz="1800" b="1" kern="1200" spc="300" dirty="0">
            <a:solidFill>
              <a:schemeClr val="accent5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увеличение налога на прибыль в связи с полученным по проекту годовым экономическим эффектом - 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бюджетная эффективность проекта.</a:t>
          </a:r>
          <a:endParaRPr lang="ru-RU" sz="1600" b="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проект имеет региональную значимость - данная методика может быть применима к автомагистралям региона</a:t>
          </a:r>
          <a:endParaRPr lang="ru-RU" sz="1600" kern="1200" dirty="0"/>
        </a:p>
      </dsp:txBody>
      <dsp:txXfrm>
        <a:off x="1823992" y="3576777"/>
        <a:ext cx="6024879" cy="1921662"/>
      </dsp:txXfrm>
    </dsp:sp>
    <dsp:sp modelId="{8C230EE0-2FF1-4D34-B54C-BE8C6DE1438E}">
      <dsp:nvSpPr>
        <dsp:cNvPr id="0" name=""/>
        <dsp:cNvSpPr/>
      </dsp:nvSpPr>
      <dsp:spPr>
        <a:xfrm>
          <a:off x="278290" y="3934928"/>
          <a:ext cx="1521629" cy="1292101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0560E0ED-BF09-44C3-B426-0AE7D2FC51F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35433BDC-AF2D-4F9B-8AD1-F186397F2C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38192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33BDC-AF2D-4F9B-8AD1-F186397F2C0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286710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898114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084833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857579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9620228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644682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1189091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192698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36653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180992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808961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84D63-82DF-4BF9-846E-4E6A8CBC7934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F438C-CFE9-4C7C-ACDE-F95911E48A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04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064921"/>
            <a:ext cx="8640960" cy="137219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«Восстановление и упрочнение асфальтобетонного покрытия взлетно-посадочной полосы аэродрома Омск (Центральный)»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Arial"/>
              <a:ea typeface="+mn-ea"/>
              <a:cs typeface="Arial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725144"/>
            <a:ext cx="4320480" cy="1584176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pPr marL="12700" lvl="0" algn="l">
              <a:lnSpc>
                <a:spcPct val="110000"/>
              </a:lnSpc>
              <a:spcBef>
                <a:spcPts val="100"/>
              </a:spcBef>
            </a:pPr>
            <a:r>
              <a:rPr lang="ru-RU" sz="1300" spc="-15" dirty="0" smtClean="0">
                <a:solidFill>
                  <a:srgbClr val="231F20"/>
                </a:solidFill>
                <a:latin typeface="Arial"/>
                <a:cs typeface="Arial"/>
              </a:rPr>
              <a:t>Слушатель</a:t>
            </a:r>
            <a:r>
              <a:rPr lang="ru-RU" sz="1300" spc="-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00" spc="-5" dirty="0">
                <a:solidFill>
                  <a:srgbClr val="231F20"/>
                </a:solidFill>
                <a:latin typeface="Arial"/>
                <a:cs typeface="Arial"/>
              </a:rPr>
              <a:t>группы</a:t>
            </a:r>
            <a:endParaRPr lang="ru-RU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lvl="0" algn="l">
              <a:lnSpc>
                <a:spcPct val="110000"/>
              </a:lnSpc>
              <a:spcBef>
                <a:spcPts val="0"/>
              </a:spcBef>
            </a:pPr>
            <a:r>
              <a:rPr lang="ru-RU" sz="1300" b="1" spc="-5" dirty="0" smtClean="0">
                <a:solidFill>
                  <a:srgbClr val="231F20"/>
                </a:solidFill>
                <a:latin typeface="Arial"/>
                <a:cs typeface="Arial"/>
              </a:rPr>
              <a:t>Павлов Владимир Юрьевич</a:t>
            </a:r>
            <a:endParaRPr lang="ru-RU" sz="130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lvl="0" algn="l">
              <a:lnSpc>
                <a:spcPct val="110000"/>
              </a:lnSpc>
              <a:spcBef>
                <a:spcPts val="5"/>
              </a:spcBef>
            </a:pPr>
            <a:endParaRPr lang="ru-RU" sz="1350" dirty="0">
              <a:solidFill>
                <a:prstClr val="white"/>
              </a:solidFill>
              <a:latin typeface="Times New Roman"/>
              <a:cs typeface="Times New Roman"/>
            </a:endParaRPr>
          </a:p>
          <a:p>
            <a:pPr marL="12700" lvl="0" algn="l">
              <a:lnSpc>
                <a:spcPct val="110000"/>
              </a:lnSpc>
              <a:spcBef>
                <a:spcPts val="0"/>
              </a:spcBef>
            </a:pPr>
            <a:r>
              <a:rPr lang="ru-RU" sz="1300" spc="-5" dirty="0">
                <a:solidFill>
                  <a:srgbClr val="231F20"/>
                </a:solidFill>
                <a:latin typeface="Arial"/>
                <a:cs typeface="Arial"/>
              </a:rPr>
              <a:t>Научный </a:t>
            </a:r>
            <a:r>
              <a:rPr lang="ru-RU" sz="1300" spc="-10" dirty="0">
                <a:solidFill>
                  <a:srgbClr val="231F20"/>
                </a:solidFill>
                <a:latin typeface="Arial"/>
                <a:cs typeface="Arial"/>
              </a:rPr>
              <a:t>руководитель:</a:t>
            </a:r>
            <a:endParaRPr lang="ru-RU" sz="1300" dirty="0">
              <a:solidFill>
                <a:prstClr val="white"/>
              </a:solidFill>
              <a:latin typeface="Arial"/>
              <a:cs typeface="Arial"/>
            </a:endParaRPr>
          </a:p>
          <a:p>
            <a:pPr marL="12700" lvl="0" algn="l">
              <a:lnSpc>
                <a:spcPct val="110000"/>
              </a:lnSpc>
              <a:spcBef>
                <a:spcPts val="0"/>
              </a:spcBef>
            </a:pPr>
            <a:r>
              <a:rPr lang="ru-RU" sz="1300" b="1" spc="-10" dirty="0" smtClean="0">
                <a:solidFill>
                  <a:srgbClr val="231F20"/>
                </a:solidFill>
                <a:latin typeface="Arial"/>
                <a:cs typeface="Arial"/>
              </a:rPr>
              <a:t>Конорева Татьяна Васильевна</a:t>
            </a:r>
            <a:endParaRPr lang="ru-RU" sz="13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7"/>
          <p:cNvSpPr/>
          <p:nvPr/>
        </p:nvSpPr>
        <p:spPr>
          <a:xfrm>
            <a:off x="3661535" y="1195387"/>
            <a:ext cx="813447" cy="4177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8"/>
          <p:cNvSpPr/>
          <p:nvPr/>
        </p:nvSpPr>
        <p:spPr>
          <a:xfrm>
            <a:off x="3661535" y="1612341"/>
            <a:ext cx="813447" cy="417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2385033" y="1284986"/>
            <a:ext cx="753008" cy="742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11"/>
          <p:cNvSpPr/>
          <p:nvPr/>
        </p:nvSpPr>
        <p:spPr>
          <a:xfrm>
            <a:off x="4879808" y="1470228"/>
            <a:ext cx="1120673" cy="4765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070" y="2040795"/>
            <a:ext cx="6373475" cy="86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208305"/>
            <a:ext cx="1664173" cy="785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330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764704"/>
            <a:ext cx="76328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1. Цель проекта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Обработать пропиткой для восстановления и упрочнения асфальтобетонного покрытия всю поверхность взлетно-посадочной полосы аэродрома Омск (Центральный) к 30.09.2021 г.</a:t>
            </a:r>
          </a:p>
          <a:p>
            <a:pPr lvl="0" algn="just">
              <a:spcBef>
                <a:spcPct val="20000"/>
              </a:spcBef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364849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2. Срок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выполнения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месяцев.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764959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3. Стоимость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34 437 489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руб.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9288" y="3165069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4. Финансирование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счет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собственных средств </a:t>
            </a:r>
          </a:p>
          <a:p>
            <a:pPr lvl="0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«Омский аэропорт».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3861048"/>
            <a:ext cx="7716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5. Участники проекта: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Заказчик проекта – Генеральный директор ОАО «Омский аэропорт».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Куратор – Начальник аэродромной службы ОАО «Омский аэропорт».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Менеджер проекта – Главный специалист по эксплуатации аэродромов аэродромной службы ОАО «Омский аэропорт».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Команда проекта – сотрудники ОАО «Омский аэропорт».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Контрагент (подрядная организация).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27995" y="404664"/>
            <a:ext cx="3165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72073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555776" y="4797152"/>
            <a:ext cx="2084347" cy="1728192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Скругленный прямоугольник 24"/>
          <p:cNvSpPr/>
          <p:nvPr/>
        </p:nvSpPr>
        <p:spPr>
          <a:xfrm>
            <a:off x="4788024" y="4797152"/>
            <a:ext cx="2012339" cy="1728192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Скругленный прямоугольник 25"/>
          <p:cNvSpPr/>
          <p:nvPr/>
        </p:nvSpPr>
        <p:spPr>
          <a:xfrm>
            <a:off x="6948264" y="4797152"/>
            <a:ext cx="2012339" cy="1728192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Скругленный прямоугольник 21"/>
          <p:cNvSpPr/>
          <p:nvPr/>
        </p:nvSpPr>
        <p:spPr>
          <a:xfrm>
            <a:off x="395536" y="4797152"/>
            <a:ext cx="2012339" cy="1728192"/>
          </a:xfrm>
          <a:prstGeom prst="roundRect">
            <a:avLst>
              <a:gd name="adj" fmla="val 10000"/>
            </a:avLst>
          </a:prstGeom>
          <a:solidFill>
            <a:srgbClr val="00B0F0"/>
          </a:solid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3"/>
          <p:cNvSpPr txBox="1"/>
          <p:nvPr/>
        </p:nvSpPr>
        <p:spPr>
          <a:xfrm>
            <a:off x="287016" y="4077072"/>
            <a:ext cx="88569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b="1" dirty="0" smtClean="0">
                <a:solidFill>
                  <a:srgbClr val="395E6F"/>
                </a:solidFill>
                <a:latin typeface="Arial"/>
                <a:cs typeface="Arial"/>
              </a:rPr>
              <a:t>СВОЙСТВА И </a:t>
            </a:r>
            <a:r>
              <a:rPr b="1" dirty="0" smtClean="0">
                <a:solidFill>
                  <a:srgbClr val="395E6F"/>
                </a:solidFill>
                <a:latin typeface="Arial"/>
                <a:cs typeface="Arial"/>
              </a:rPr>
              <a:t>ОСНОВНЫЕ </a:t>
            </a:r>
            <a:r>
              <a:rPr lang="ru-RU" b="1" spc="-5" dirty="0" smtClean="0">
                <a:solidFill>
                  <a:srgbClr val="395E6F"/>
                </a:solidFill>
                <a:latin typeface="Arial"/>
                <a:cs typeface="Arial"/>
              </a:rPr>
              <a:t>ПРЕИМУЩЕСТВА</a:t>
            </a:r>
            <a:r>
              <a:rPr b="1" spc="-5" dirty="0" smtClean="0">
                <a:solidFill>
                  <a:srgbClr val="395E6F"/>
                </a:solidFill>
                <a:latin typeface="Arial"/>
                <a:cs typeface="Arial"/>
              </a:rPr>
              <a:t> </a:t>
            </a:r>
            <a:r>
              <a:rPr lang="ru-RU" b="1" spc="-5" dirty="0" smtClean="0">
                <a:solidFill>
                  <a:srgbClr val="395E6F"/>
                </a:solidFill>
                <a:latin typeface="Arial"/>
                <a:cs typeface="Arial"/>
              </a:rPr>
              <a:t>ВОССТАНАВЛИВАЮЩИХ ГЕРМЕТИЗИРУЮЩИХ МАТЕРИАЛОВ (ПРОПИТОЧНЫЙ СОСТАВ)</a:t>
            </a:r>
            <a:endParaRPr lang="ru-RU" b="1" spc="-5" dirty="0">
              <a:solidFill>
                <a:srgbClr val="395E6F"/>
              </a:solidFill>
              <a:latin typeface="Arial"/>
              <a:cs typeface="Arial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17601" y="4666875"/>
            <a:ext cx="8308975" cy="0"/>
          </a:xfrm>
          <a:custGeom>
            <a:avLst/>
            <a:gdLst/>
            <a:ahLst/>
            <a:cxnLst/>
            <a:rect l="l" t="t" r="r" b="b"/>
            <a:pathLst>
              <a:path w="8308975">
                <a:moveTo>
                  <a:pt x="0" y="0"/>
                </a:moveTo>
                <a:lnTo>
                  <a:pt x="8308797" y="0"/>
                </a:lnTo>
              </a:path>
            </a:pathLst>
          </a:custGeom>
          <a:ln w="36004">
            <a:solidFill>
              <a:srgbClr val="587A8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8"/>
          <p:cNvSpPr/>
          <p:nvPr/>
        </p:nvSpPr>
        <p:spPr>
          <a:xfrm>
            <a:off x="1498917" y="4677193"/>
            <a:ext cx="294640" cy="114300"/>
          </a:xfrm>
          <a:custGeom>
            <a:avLst/>
            <a:gdLst/>
            <a:ahLst/>
            <a:cxnLst/>
            <a:rect l="l" t="t" r="r" b="b"/>
            <a:pathLst>
              <a:path w="294639" h="114300">
                <a:moveTo>
                  <a:pt x="294360" y="0"/>
                </a:moveTo>
                <a:lnTo>
                  <a:pt x="0" y="0"/>
                </a:lnTo>
                <a:lnTo>
                  <a:pt x="147180" y="114299"/>
                </a:lnTo>
                <a:lnTo>
                  <a:pt x="294360" y="0"/>
                </a:lnTo>
                <a:close/>
              </a:path>
            </a:pathLst>
          </a:custGeom>
          <a:solidFill>
            <a:srgbClr val="587A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9"/>
          <p:cNvSpPr/>
          <p:nvPr/>
        </p:nvSpPr>
        <p:spPr>
          <a:xfrm>
            <a:off x="3763314" y="4677193"/>
            <a:ext cx="294640" cy="114300"/>
          </a:xfrm>
          <a:custGeom>
            <a:avLst/>
            <a:gdLst/>
            <a:ahLst/>
            <a:cxnLst/>
            <a:rect l="l" t="t" r="r" b="b"/>
            <a:pathLst>
              <a:path w="294639" h="114300">
                <a:moveTo>
                  <a:pt x="294373" y="0"/>
                </a:moveTo>
                <a:lnTo>
                  <a:pt x="0" y="0"/>
                </a:lnTo>
                <a:lnTo>
                  <a:pt x="147180" y="114299"/>
                </a:lnTo>
                <a:lnTo>
                  <a:pt x="294373" y="0"/>
                </a:lnTo>
                <a:close/>
              </a:path>
            </a:pathLst>
          </a:custGeom>
          <a:solidFill>
            <a:srgbClr val="587A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0"/>
          <p:cNvSpPr/>
          <p:nvPr/>
        </p:nvSpPr>
        <p:spPr>
          <a:xfrm>
            <a:off x="5789638" y="4677193"/>
            <a:ext cx="294640" cy="114300"/>
          </a:xfrm>
          <a:custGeom>
            <a:avLst/>
            <a:gdLst/>
            <a:ahLst/>
            <a:cxnLst/>
            <a:rect l="l" t="t" r="r" b="b"/>
            <a:pathLst>
              <a:path w="294639" h="114300">
                <a:moveTo>
                  <a:pt x="294360" y="0"/>
                </a:moveTo>
                <a:lnTo>
                  <a:pt x="0" y="0"/>
                </a:lnTo>
                <a:lnTo>
                  <a:pt x="147180" y="114299"/>
                </a:lnTo>
                <a:lnTo>
                  <a:pt x="294360" y="0"/>
                </a:lnTo>
                <a:close/>
              </a:path>
            </a:pathLst>
          </a:custGeom>
          <a:solidFill>
            <a:srgbClr val="587A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1"/>
          <p:cNvSpPr/>
          <p:nvPr/>
        </p:nvSpPr>
        <p:spPr>
          <a:xfrm>
            <a:off x="7816545" y="4677193"/>
            <a:ext cx="294640" cy="114300"/>
          </a:xfrm>
          <a:custGeom>
            <a:avLst/>
            <a:gdLst/>
            <a:ahLst/>
            <a:cxnLst/>
            <a:rect l="l" t="t" r="r" b="b"/>
            <a:pathLst>
              <a:path w="294640" h="114300">
                <a:moveTo>
                  <a:pt x="294360" y="0"/>
                </a:moveTo>
                <a:lnTo>
                  <a:pt x="0" y="0"/>
                </a:lnTo>
                <a:lnTo>
                  <a:pt x="147180" y="114299"/>
                </a:lnTo>
                <a:lnTo>
                  <a:pt x="294360" y="0"/>
                </a:lnTo>
                <a:close/>
              </a:path>
            </a:pathLst>
          </a:custGeom>
          <a:solidFill>
            <a:srgbClr val="587A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3"/>
          <p:cNvSpPr txBox="1"/>
          <p:nvPr/>
        </p:nvSpPr>
        <p:spPr>
          <a:xfrm>
            <a:off x="4860032" y="4996014"/>
            <a:ext cx="194421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увеличение ультрафиолетовой и химической стойкости 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7020271" y="4996014"/>
            <a:ext cx="194421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снижение расхода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антигололедных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реагентов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2627784" y="4869160"/>
            <a:ext cx="1944216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«склеивания» мелких трещин, предотвращение распространения больших</a:t>
            </a: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1368" y="495488"/>
            <a:ext cx="2708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Times New Roman" pitchFamily="18" charset="0"/>
                <a:cs typeface="Times New Roman" pitchFamily="18" charset="0"/>
              </a:rPr>
              <a:t>ИДЕЯ 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" descr="http://aeroplan-pro.ru/wp-content/uploads/2015/09/as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3240360" cy="2919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" descr="C:\Users\as01\AppData\Local\Temp\Tmp_winarcView\IMG_20201030_103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36505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27984" y="3284984"/>
            <a:ext cx="36724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Асфальтобетонное покрытие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обработки пропиткой (слева) и после обработки пропиткой (справа)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486916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замедление процессов старения верхних слоев асфальтобетона</a:t>
            </a:r>
          </a:p>
        </p:txBody>
      </p:sp>
    </p:spTree>
    <p:extLst>
      <p:ext uri="{BB962C8B-B14F-4D97-AF65-F5344CB8AC3E}">
        <p14:creationId xmlns="" xmlns:p14="http://schemas.microsoft.com/office/powerpoint/2010/main" val="23776959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707904" y="404664"/>
            <a:ext cx="5434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ОРГАНИЗАЦИОННАЯ СТРУКТУРА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47664" y="1124744"/>
            <a:ext cx="201622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979712" y="1196752"/>
            <a:ext cx="1058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Заказчик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47664" y="1916832"/>
            <a:ext cx="2016224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026721" y="2020198"/>
            <a:ext cx="977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6" y="2636912"/>
            <a:ext cx="2016224" cy="5760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486780" y="2748099"/>
            <a:ext cx="2036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Менеджер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555776" y="1700808"/>
            <a:ext cx="0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139952" y="4869160"/>
            <a:ext cx="288032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491880" y="2924944"/>
            <a:ext cx="4241692" cy="13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4572000" y="3429000"/>
            <a:ext cx="1952322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716016" y="3501009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Менеджер по закупкам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483768" y="3429000"/>
            <a:ext cx="1944216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627784" y="350100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Менеджер по финансам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732241" y="3429000"/>
            <a:ext cx="2075552" cy="7071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48264" y="3501008"/>
            <a:ext cx="1859529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Менеджер по транспорту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3779912" y="2924944"/>
            <a:ext cx="0" cy="5038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1691680" y="4365104"/>
            <a:ext cx="2448272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691680" y="4416786"/>
            <a:ext cx="237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Ответственные за производство работ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7020272" y="4797152"/>
            <a:ext cx="1443387" cy="5791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092280" y="4869160"/>
            <a:ext cx="11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95536" y="1052737"/>
            <a:ext cx="8640960" cy="1512167"/>
          </a:xfrm>
          <a:prstGeom prst="rect">
            <a:avLst/>
          </a:prstGeom>
          <a:noFill/>
          <a:ln w="9525" cmpd="dbl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Фигура, имеющая форму буквы L 64"/>
          <p:cNvSpPr/>
          <p:nvPr/>
        </p:nvSpPr>
        <p:spPr>
          <a:xfrm rot="10800000">
            <a:off x="395536" y="2636911"/>
            <a:ext cx="8640960" cy="3024335"/>
          </a:xfrm>
          <a:prstGeom prst="corner">
            <a:avLst>
              <a:gd name="adj1" fmla="val 40480"/>
              <a:gd name="adj2" fmla="val 284393"/>
            </a:avLst>
          </a:prstGeom>
          <a:noFill/>
          <a:ln w="9525" cmpd="dbl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67544" y="5733256"/>
            <a:ext cx="8496944" cy="720080"/>
          </a:xfrm>
          <a:prstGeom prst="rect">
            <a:avLst/>
          </a:prstGeom>
          <a:noFill/>
          <a:ln w="9525" cmpd="dbl">
            <a:solidFill>
              <a:schemeClr val="tx2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6228184" y="1124744"/>
            <a:ext cx="26945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Управляющий комитет проекта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76256" y="5301208"/>
            <a:ext cx="2092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Участники от заказчика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588224" y="6093296"/>
            <a:ext cx="2322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Участники от исполнителя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43314" y="5794629"/>
            <a:ext cx="1933539" cy="5791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9552" y="5733256"/>
            <a:ext cx="2139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Подрядная организация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 стрелкой 44"/>
          <p:cNvCxnSpPr>
            <a:endCxn id="41" idx="0"/>
          </p:cNvCxnSpPr>
          <p:nvPr/>
        </p:nvCxnSpPr>
        <p:spPr>
          <a:xfrm flipH="1">
            <a:off x="1609203" y="3212976"/>
            <a:ext cx="10469" cy="252028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5436096" y="2924944"/>
            <a:ext cx="0" cy="5038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7740352" y="2924944"/>
            <a:ext cx="0" cy="50382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51720" y="3212976"/>
            <a:ext cx="0" cy="11521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endCxn id="59" idx="0"/>
          </p:cNvCxnSpPr>
          <p:nvPr/>
        </p:nvCxnSpPr>
        <p:spPr>
          <a:xfrm>
            <a:off x="7740352" y="4149080"/>
            <a:ext cx="1614" cy="6480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2555776" y="2420888"/>
            <a:ext cx="0" cy="1846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848047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5883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Rectangle 110"/>
          <p:cNvSpPr>
            <a:spLocks noChangeArrowheads="1"/>
          </p:cNvSpPr>
          <p:nvPr/>
        </p:nvSpPr>
        <p:spPr bwMode="auto">
          <a:xfrm>
            <a:off x="158750" y="6096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1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12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Rectangle 503"/>
          <p:cNvSpPr>
            <a:spLocks noChangeArrowheads="1"/>
          </p:cNvSpPr>
          <p:nvPr/>
        </p:nvSpPr>
        <p:spPr bwMode="auto">
          <a:xfrm>
            <a:off x="158750" y="7620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Rectangle 506"/>
          <p:cNvSpPr>
            <a:spLocks noChangeArrowheads="1"/>
          </p:cNvSpPr>
          <p:nvPr/>
        </p:nvSpPr>
        <p:spPr bwMode="auto">
          <a:xfrm>
            <a:off x="1524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Rectangle 511"/>
          <p:cNvSpPr>
            <a:spLocks noChangeArrowheads="1"/>
          </p:cNvSpPr>
          <p:nvPr/>
        </p:nvSpPr>
        <p:spPr bwMode="auto">
          <a:xfrm>
            <a:off x="1524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395536" y="1556793"/>
          <a:ext cx="8568952" cy="4293870"/>
        </p:xfrm>
        <a:graphic>
          <a:graphicData uri="http://schemas.openxmlformats.org/drawingml/2006/table">
            <a:tbl>
              <a:tblPr/>
              <a:tblGrid>
                <a:gridCol w="1208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52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12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587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0751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0751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33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8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8445" algn="l"/>
                        </a:tabLs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Управление проектом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528445" algn="l"/>
                        </a:tabLs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Диагностика состоянии	 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покрытия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Готовое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техническое задание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Заключение договора 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График производства работ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Проведение  работ по  нанесению пропитки на  взлетно-посадочную полосу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1" dirty="0">
                          <a:latin typeface="Times New Roman"/>
                          <a:ea typeface="Calibri"/>
                          <a:cs typeface="Times New Roman"/>
                        </a:rPr>
                        <a:t>Завершение проекта</a:t>
                      </a:r>
                      <a:endParaRPr lang="ru-RU" sz="9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5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Инициация проекта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Разработка плана проекта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Формирование команды проекта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 Создание системы контроля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проекта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Проведение </a:t>
                      </a:r>
                      <a:r>
                        <a:rPr lang="ru-RU" sz="900" dirty="0" err="1">
                          <a:latin typeface="Times New Roman"/>
                          <a:ea typeface="Calibri"/>
                          <a:cs typeface="Times New Roman"/>
                        </a:rPr>
                        <a:t>дефектовки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 покрытия ВПП на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местности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Камеральная обработка данных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Составление акта дефектов (дефектная ведомость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Анализ рынка существующих материалов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Сбор коммерческих предложений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Создание технического задания на закупку работ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 Согласование ТЗ с заинтересованными службами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Проведение процедуры закупки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Выбор контрагента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Составление договора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 Подписание договора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контрагентом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Составление схемы движения спецтранспорта сторонних организаций по территории действующего аэропорта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Составление схемы определения места складирования материала и оборудования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Анализ расписания движения воздушных судов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 Составление графика производства работ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Поставка материала и оборудования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Оформление пропусков в контролируемую зону аэропорта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Ознакомления представителей и работников контрагента с требованиями производства работ в условиях действующего аэропорта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4 Определение участка производства работ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5 Работы по очистке асфальтобетонного покрытия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6 Производство работ по нанесению пропитки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7  Проверка </a:t>
                      </a: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качества выполненных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 Подписание акта приема выполненных работ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 Закрытие договора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3 Подведение итогов , анализ </a:t>
                      </a:r>
                      <a:r>
                        <a:rPr lang="ru-RU" sz="900" dirty="0" smtClean="0">
                          <a:latin typeface="Times New Roman"/>
                          <a:ea typeface="Calibri"/>
                          <a:cs typeface="Times New Roman"/>
                        </a:rPr>
                        <a:t>результатов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812" marR="3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83768" y="110183"/>
            <a:ext cx="666023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ИЕРАРХИЧЕСКАЯ СТРУКТУРА РАБОТ ПРОЕКТА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836712"/>
            <a:ext cx="87849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8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Восстановленное и упрочненное асфальтобетонное покрытие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87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взлетно-посадочной полосы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323528" y="5949280"/>
          <a:ext cx="8640960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6060251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азвание 1"/>
          <p:cNvSpPr>
            <a:spLocks noGrp="1"/>
          </p:cNvSpPr>
          <p:nvPr>
            <p:ph type="title"/>
          </p:nvPr>
        </p:nvSpPr>
        <p:spPr>
          <a:xfrm>
            <a:off x="3275856" y="332656"/>
            <a:ext cx="6022256" cy="603031"/>
          </a:xfrm>
        </p:spPr>
        <p:txBody>
          <a:bodyPr>
            <a:noAutofit/>
          </a:bodyPr>
          <a:lstStyle/>
          <a:p>
            <a:pPr lvl="1" algn="l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ФИНАНСОВЫЙ ПЛАН 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21270A42-1196-9549-912B-DCEAA4D9D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30396455"/>
              </p:ext>
            </p:extLst>
          </p:nvPr>
        </p:nvGraphicFramePr>
        <p:xfrm>
          <a:off x="395536" y="4869160"/>
          <a:ext cx="8580116" cy="1283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5065">
                  <a:extLst>
                    <a:ext uri="{9D8B030D-6E8A-4147-A177-3AD203B41FA5}">
                      <a16:colId xmlns="" xmlns:a16="http://schemas.microsoft.com/office/drawing/2014/main" val="1392441042"/>
                    </a:ext>
                  </a:extLst>
                </a:gridCol>
                <a:gridCol w="2505051">
                  <a:extLst>
                    <a:ext uri="{9D8B030D-6E8A-4147-A177-3AD203B41FA5}">
                      <a16:colId xmlns="" xmlns:a16="http://schemas.microsoft.com/office/drawing/2014/main" val="2649087000"/>
                    </a:ext>
                  </a:extLst>
                </a:gridCol>
              </a:tblGrid>
              <a:tr h="376506">
                <a:tc>
                  <a:txBody>
                    <a:bodyPr/>
                    <a:lstStyle/>
                    <a:p>
                      <a:pPr indent="540385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проекта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08441008"/>
                  </a:ext>
                </a:extLst>
              </a:tr>
              <a:tr h="907004">
                <a:tc>
                  <a:txBody>
                    <a:bodyPr/>
                    <a:lstStyle/>
                    <a:p>
                      <a:pPr marL="180340"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денежные средства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ОАО «Омский аэропорт» 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34 437,49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507058613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ADDB130C-E652-3847-989F-E95CE4DCC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1407263"/>
              </p:ext>
            </p:extLst>
          </p:nvPr>
        </p:nvGraphicFramePr>
        <p:xfrm>
          <a:off x="251520" y="1844824"/>
          <a:ext cx="8594289" cy="18997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9392">
                  <a:extLst>
                    <a:ext uri="{9D8B030D-6E8A-4147-A177-3AD203B41FA5}">
                      <a16:colId xmlns="" xmlns:a16="http://schemas.microsoft.com/office/drawing/2014/main" val="1216108992"/>
                    </a:ext>
                  </a:extLst>
                </a:gridCol>
                <a:gridCol w="2494897">
                  <a:extLst>
                    <a:ext uri="{9D8B030D-6E8A-4147-A177-3AD203B41FA5}">
                      <a16:colId xmlns="" xmlns:a16="http://schemas.microsoft.com/office/drawing/2014/main" val="1677641548"/>
                    </a:ext>
                  </a:extLst>
                </a:gridCol>
              </a:tblGrid>
              <a:tr h="375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статей расходов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059116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услуг подрядной организации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978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768208561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оплату труда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372608250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Страховые платежи (30%)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3759892885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Непредвиденные расходы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732318631"/>
                  </a:ext>
                </a:extLst>
              </a:tr>
              <a:tr h="2974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34 437,49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841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90260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ject 13"/>
          <p:cNvSpPr txBox="1"/>
          <p:nvPr/>
        </p:nvSpPr>
        <p:spPr>
          <a:xfrm>
            <a:off x="4499992" y="332656"/>
            <a:ext cx="42614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b="1" spc="-15" dirty="0" smtClean="0">
                <a:latin typeface="Times New Roman" pitchFamily="18" charset="0"/>
                <a:cs typeface="Times New Roman" pitchFamily="18" charset="0"/>
              </a:rPr>
              <a:t>ПОКАЗАТЕЛИ ПРОЕКТА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71600" y="4747502"/>
            <a:ext cx="763284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Финансовым показателем от реализаци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проекта является получение годового экономического эффекта вследствие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сокращения затрат по содержанию ИВПП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за счет применения современных материалов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259632" y="1124744"/>
          <a:ext cx="684076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902600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" y="0"/>
            <a:ext cx="9144000" cy="1052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азвание 1"/>
          <p:cNvSpPr txBox="1">
            <a:spLocks/>
          </p:cNvSpPr>
          <p:nvPr/>
        </p:nvSpPr>
        <p:spPr>
          <a:xfrm>
            <a:off x="3250646" y="273863"/>
            <a:ext cx="9131881" cy="505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l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ЭФФЕКТИВНОСТЬ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="" xmlns:p14="http://schemas.microsoft.com/office/powerpoint/2010/main" val="2656193882"/>
              </p:ext>
            </p:extLst>
          </p:nvPr>
        </p:nvGraphicFramePr>
        <p:xfrm>
          <a:off x="755576" y="1052736"/>
          <a:ext cx="784887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7797286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01\Desktop\вп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24744"/>
            <a:ext cx="9144000" cy="573325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5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395537" y="1772816"/>
            <a:ext cx="820891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12354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20671</TotalTime>
  <Words>478</Words>
  <Application>Microsoft Office PowerPoint</Application>
  <PresentationFormat>Экран (4:3)</PresentationFormat>
  <Paragraphs>176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«Восстановление и упрочнение асфальтобетонного покрытия взлетно-посадочной полосы аэродрома Омск (Центральный)» </vt:lpstr>
      <vt:lpstr>Слайд 2</vt:lpstr>
      <vt:lpstr>Слайд 3</vt:lpstr>
      <vt:lpstr>Слайд 4</vt:lpstr>
      <vt:lpstr>Слайд 5</vt:lpstr>
      <vt:lpstr>ФИНАНСОВЫЙ ПЛАН  ПРОЕКТА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"Разработка и внедрение автоматизированной системы регистрации авиапассажиров, повышение эффективности обработки багажа".</dc:title>
  <dc:creator>Прокопенко Юрий Леонидович</dc:creator>
  <cp:lastModifiedBy>as01</cp:lastModifiedBy>
  <cp:revision>166</cp:revision>
  <cp:lastPrinted>2019-11-25T12:52:39Z</cp:lastPrinted>
  <dcterms:created xsi:type="dcterms:W3CDTF">2017-09-13T03:58:25Z</dcterms:created>
  <dcterms:modified xsi:type="dcterms:W3CDTF">2020-11-25T07:52:11Z</dcterms:modified>
</cp:coreProperties>
</file>