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1938" autoAdjust="0"/>
  </p:normalViewPr>
  <p:slideViewPr>
    <p:cSldViewPr snapToGrid="0">
      <p:cViewPr varScale="1">
        <p:scale>
          <a:sx n="70" d="100"/>
          <a:sy n="70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6B41-CB47-4ADF-B326-7977A9C79392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60B5-C066-442E-8721-6B0BDD608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3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0B5-C066-442E-8721-6B0BDD608E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7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0B5-C066-442E-8721-6B0BDD608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9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0B5-C066-442E-8721-6B0BDD608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7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0B5-C066-442E-8721-6B0BDD608E6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6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2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3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1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1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9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8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5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9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3FDB71-0205-4607-AA32-E1041C0EF06E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FAC1-9B2F-4EC1-9D71-DE7DA066C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998" y="696315"/>
            <a:ext cx="1161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Бизнес-план: производство пластиковых гребных судов, методом ротационного формования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3427" y="0"/>
            <a:ext cx="1195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«САНКТ-ПЕТЕРБУРГСКИЙ ГОСУДАРСТВЕННЫЙ УНИВЕРСИТЕТ»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629" y="5198345"/>
            <a:ext cx="11095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2018 год                                                                        </a:t>
            </a:r>
            <a:r>
              <a:rPr lang="ru-RU" sz="2400" dirty="0" smtClean="0"/>
              <a:t>Научный руководитель: Ковалев В.В.</a:t>
            </a:r>
            <a:r>
              <a:rPr lang="ru-RU" sz="2400" dirty="0"/>
              <a:t> Доктор экономических наук, профессор </a:t>
            </a:r>
          </a:p>
          <a:p>
            <a:pPr algn="r"/>
            <a:r>
              <a:rPr lang="ru-RU" sz="2400" dirty="0" smtClean="0"/>
              <a:t> </a:t>
            </a:r>
          </a:p>
          <a:p>
            <a:pPr algn="r"/>
            <a:r>
              <a:rPr lang="ru-RU" sz="2400" dirty="0"/>
              <a:t> </a:t>
            </a:r>
            <a:r>
              <a:rPr lang="ru-RU" sz="2400" dirty="0" smtClean="0"/>
              <a:t>   Автор: Аникин Д.А.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099" y="-2961593"/>
            <a:ext cx="12913812" cy="129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" y="461665"/>
            <a:ext cx="12047284" cy="4261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184" y="0"/>
            <a:ext cx="1126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Производство каяков/байдарок в России в 2015-2017 гг.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6184" y="4538749"/>
            <a:ext cx="10886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данным Федеральной государственной службы статистики, в 2017 году в России произвели 74,5 тыс. маломерных гребных </a:t>
            </a:r>
            <a:r>
              <a:rPr lang="ru-RU" sz="2000" dirty="0" err="1" smtClean="0"/>
              <a:t>плавсредств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pPr algn="ctr"/>
            <a:r>
              <a:rPr lang="ru-RU" sz="2000" b="1" u="sng" dirty="0" smtClean="0"/>
              <a:t>Отметим что в эту категорию входят: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Суда парусные или оснащенные двигателем;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Суда надувные прогулочные;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Лодки гребные (байдарки/каяки спортивные и прогулочные.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0" y="342773"/>
            <a:ext cx="11847513" cy="2327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326" y="-59446"/>
            <a:ext cx="1123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Совокупный объем рынка каяков в России в 2015-2017 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0" y="3303249"/>
            <a:ext cx="11847513" cy="3554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461" y="2755960"/>
            <a:ext cx="1184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Доля импорта на рынке каяков в России в 2015-2017 гг.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41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676" y="-27296"/>
            <a:ext cx="1124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Годовые объемы продаж в натуральном выражении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8" y="420719"/>
            <a:ext cx="11945884" cy="3998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4722118"/>
            <a:ext cx="11385628" cy="213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676" y="4353631"/>
            <a:ext cx="1153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Сезонность производства продукции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22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616" y="-58110"/>
            <a:ext cx="1179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Основные показатели экономической эффективности проекта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8" y="403555"/>
            <a:ext cx="11850123" cy="5520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616" y="6063004"/>
            <a:ext cx="1179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*для оценки эффективности проекта с позиции собственного капитала чистая приведенная стоимость проекта рассчитывается при ставке дисконтирования, равной 20,2 %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59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1" y="-40948"/>
            <a:ext cx="1164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Анализ чувствительности проекта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98" y="420717"/>
            <a:ext cx="9346845" cy="6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517477"/>
            <a:ext cx="9886950" cy="426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4771029"/>
            <a:ext cx="98679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125" y="0"/>
            <a:ext cx="1190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Анализ чувствительности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99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617" y="278296"/>
            <a:ext cx="11065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71" y="-666050"/>
            <a:ext cx="10920528" cy="10933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617" y="1774281"/>
            <a:ext cx="4006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КОНТАКТЫ ДЛЯ СВЯЗИ:</a:t>
            </a:r>
            <a:endParaRPr lang="en-US" sz="2400" b="1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ООО «ГКА ТРЕЙД»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Телефон: </a:t>
            </a:r>
            <a:r>
              <a:rPr lang="en-US" sz="2400" dirty="0" smtClean="0">
                <a:latin typeface="+mj-lt"/>
              </a:rPr>
              <a:t>+7</a:t>
            </a:r>
            <a:r>
              <a:rPr lang="ru-RU" sz="2400" dirty="0" smtClean="0">
                <a:latin typeface="+mj-lt"/>
              </a:rPr>
              <a:t> 931 240 49 59</a:t>
            </a:r>
          </a:p>
          <a:p>
            <a:r>
              <a:rPr lang="ru-RU" sz="2400" dirty="0" smtClean="0">
                <a:latin typeface="+mj-lt"/>
              </a:rPr>
              <a:t>Почта: </a:t>
            </a:r>
            <a:r>
              <a:rPr lang="en-US" sz="2400" dirty="0" smtClean="0">
                <a:latin typeface="+mj-lt"/>
              </a:rPr>
              <a:t>daa.roto@gmail.com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66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652" y="1020417"/>
            <a:ext cx="105619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Цель: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Оценка финансовой состоятельности проекта 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Получение кредита в АО «МСП БАНК»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  <a:p>
            <a:r>
              <a:rPr lang="ru-RU" sz="3200" dirty="0"/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Анализ рынка в разрезе: собственное производство, импорт, экспорт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Подбор оборудования и стартовой линейки продукции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Создание и анализ чувствительности финансовой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20182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3" y="0"/>
            <a:ext cx="1200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Условия привлечения финансирования для проекта «КАМЧАТКА» (тыс. рублей)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5" y="461665"/>
            <a:ext cx="11570947" cy="2853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526" y="3337340"/>
            <a:ext cx="575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График структуры капитальных затрат в долевом соотношении, %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5998" y="3337340"/>
            <a:ext cx="581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Общая структура финансирования проекта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323" y="3820809"/>
            <a:ext cx="2924175" cy="2933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5" y="4310995"/>
            <a:ext cx="2545631" cy="2443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9803" y="5831179"/>
            <a:ext cx="303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Оборудование</a:t>
            </a:r>
          </a:p>
          <a:p>
            <a:endParaRPr lang="ru-RU" dirty="0"/>
          </a:p>
          <a:p>
            <a:r>
              <a:rPr lang="ru-RU" dirty="0" smtClean="0"/>
              <a:t>Пр. инвестиционные затраты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2768" y="5986817"/>
            <a:ext cx="107036" cy="113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191698" y="6413399"/>
            <a:ext cx="93647" cy="122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2382" y="6413399"/>
            <a:ext cx="97420" cy="1238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471546" y="5796881"/>
            <a:ext cx="2624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Заемный капитал</a:t>
            </a:r>
          </a:p>
          <a:p>
            <a:endParaRPr lang="ru-RU" dirty="0"/>
          </a:p>
          <a:p>
            <a:r>
              <a:rPr lang="ru-RU" dirty="0" smtClean="0"/>
              <a:t>Собственные средства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78309" y="5961796"/>
            <a:ext cx="107036" cy="113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71" y="225287"/>
            <a:ext cx="12072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Каяк для рыбалки «</a:t>
            </a:r>
            <a:r>
              <a:rPr lang="en-US" b="1" dirty="0" smtClean="0"/>
              <a:t>THUG</a:t>
            </a:r>
            <a:r>
              <a:rPr lang="ru-RU" b="1" dirty="0" smtClean="0"/>
              <a:t>» </a:t>
            </a:r>
            <a:r>
              <a:rPr lang="ru-RU" dirty="0" smtClean="0"/>
              <a:t>(ГОЛОВОРЕЗ)</a:t>
            </a:r>
            <a:endParaRPr lang="en-US" dirty="0" smtClean="0"/>
          </a:p>
          <a:p>
            <a:r>
              <a:rPr lang="ru-RU" b="1" dirty="0"/>
              <a:t>Ключевые особенности: </a:t>
            </a:r>
            <a:r>
              <a:rPr lang="ru-RU" dirty="0" smtClean="0"/>
              <a:t>возможность </a:t>
            </a:r>
            <a:r>
              <a:rPr lang="ru-RU" dirty="0"/>
              <a:t>установки доп. оборудования (эхолот, мотор, педальный привод, держатели для </a:t>
            </a:r>
            <a:r>
              <a:rPr lang="ru-RU" dirty="0" smtClean="0"/>
              <a:t>удочек, кулеры </a:t>
            </a:r>
            <a:r>
              <a:rPr lang="ru-RU" dirty="0"/>
              <a:t>и пр</a:t>
            </a:r>
            <a:r>
              <a:rPr lang="ru-RU" dirty="0" smtClean="0"/>
              <a:t>.)</a:t>
            </a:r>
          </a:p>
          <a:p>
            <a:r>
              <a:rPr lang="ru-RU" b="1" dirty="0" smtClean="0"/>
              <a:t>ТИП</a:t>
            </a:r>
            <a:r>
              <a:rPr lang="ru-RU" dirty="0" smtClean="0"/>
              <a:t> – </a:t>
            </a:r>
            <a:r>
              <a:rPr lang="en-US" dirty="0" smtClean="0"/>
              <a:t>SIT ON</a:t>
            </a:r>
          </a:p>
          <a:p>
            <a:r>
              <a:rPr lang="ru-RU" b="1" dirty="0" smtClean="0"/>
              <a:t>Предназначение: </a:t>
            </a:r>
            <a:r>
              <a:rPr lang="ru-RU" dirty="0" smtClean="0"/>
              <a:t>рыбалка, туризм, отдых на воде</a:t>
            </a:r>
            <a:r>
              <a:rPr lang="en-US" dirty="0"/>
              <a:t>.</a:t>
            </a:r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5" y="1677983"/>
            <a:ext cx="5566083" cy="5148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07" y="791414"/>
            <a:ext cx="5640922" cy="40323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15" y="3828222"/>
            <a:ext cx="1981200" cy="285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78" y="4823792"/>
            <a:ext cx="1141363" cy="18619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01" y="4906493"/>
            <a:ext cx="2409204" cy="19201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10" y="-1325297"/>
            <a:ext cx="5999694" cy="60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2" y="-133837"/>
            <a:ext cx="9582138" cy="6269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53" y="0"/>
            <a:ext cx="5658591" cy="2951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3699369"/>
            <a:ext cx="4246899" cy="31586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72405" y="5535455"/>
            <a:ext cx="7714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Каяк для рыбалки </a:t>
            </a:r>
            <a:r>
              <a:rPr lang="ru-RU" b="1" dirty="0" smtClean="0"/>
              <a:t>«</a:t>
            </a:r>
            <a:r>
              <a:rPr lang="en-US" b="1" dirty="0" smtClean="0"/>
              <a:t>PATRIOT</a:t>
            </a:r>
            <a:r>
              <a:rPr lang="ru-RU" b="1" dirty="0" smtClean="0"/>
              <a:t>» </a:t>
            </a:r>
            <a:r>
              <a:rPr lang="ru-RU" dirty="0" smtClean="0"/>
              <a:t>(ПАТРИОТ)</a:t>
            </a:r>
            <a:endParaRPr lang="en-US" dirty="0"/>
          </a:p>
          <a:p>
            <a:r>
              <a:rPr lang="ru-RU" b="1" dirty="0"/>
              <a:t>Ключевые особенности: </a:t>
            </a:r>
            <a:r>
              <a:rPr lang="ru-RU" dirty="0"/>
              <a:t>возможность установки доп. </a:t>
            </a:r>
            <a:r>
              <a:rPr lang="ru-RU" dirty="0" smtClean="0"/>
              <a:t>оборудования</a:t>
            </a:r>
            <a:r>
              <a:rPr lang="en-US" dirty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b="1" dirty="0" smtClean="0"/>
              <a:t>ТИП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en-US" dirty="0" smtClean="0"/>
              <a:t>CANOE</a:t>
            </a:r>
            <a:endParaRPr lang="en-US" dirty="0"/>
          </a:p>
          <a:p>
            <a:r>
              <a:rPr lang="ru-RU" b="1" dirty="0"/>
              <a:t>Предназначение: </a:t>
            </a:r>
            <a:r>
              <a:rPr lang="ru-RU" dirty="0"/>
              <a:t>рыбалка, туризм, отдых на воде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00" y="0"/>
            <a:ext cx="6709800" cy="2769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56" y="2942334"/>
            <a:ext cx="6753326" cy="3751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4" y="3594614"/>
            <a:ext cx="4656101" cy="30996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013" y="184612"/>
            <a:ext cx="8559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SUP BOARD</a:t>
            </a:r>
            <a:r>
              <a:rPr lang="ru-RU" b="1" dirty="0" smtClean="0"/>
              <a:t> «</a:t>
            </a:r>
            <a:r>
              <a:rPr lang="en-US" b="1" dirty="0" smtClean="0"/>
              <a:t>FUNBOARD</a:t>
            </a:r>
            <a:r>
              <a:rPr lang="ru-RU" b="1" dirty="0" smtClean="0"/>
              <a:t>» </a:t>
            </a:r>
            <a:endParaRPr lang="en-US" dirty="0"/>
          </a:p>
          <a:p>
            <a:r>
              <a:rPr lang="ru-RU" b="1" dirty="0"/>
              <a:t>Ключевые особенности: </a:t>
            </a:r>
            <a:r>
              <a:rPr lang="ru-RU" dirty="0" smtClean="0"/>
              <a:t>гребля стоя</a:t>
            </a:r>
            <a:endParaRPr lang="en-US" dirty="0"/>
          </a:p>
          <a:p>
            <a:r>
              <a:rPr lang="ru-RU" b="1" dirty="0"/>
              <a:t>ТИП</a:t>
            </a:r>
            <a:r>
              <a:rPr lang="ru-RU" dirty="0"/>
              <a:t> – </a:t>
            </a:r>
            <a:r>
              <a:rPr lang="en-US" dirty="0" smtClean="0"/>
              <a:t>SUP</a:t>
            </a:r>
            <a:endParaRPr lang="en-US" dirty="0"/>
          </a:p>
          <a:p>
            <a:r>
              <a:rPr lang="ru-RU" b="1" dirty="0"/>
              <a:t>Предназначение: </a:t>
            </a:r>
            <a:r>
              <a:rPr lang="ru-RU" dirty="0"/>
              <a:t>рыбалка, </a:t>
            </a:r>
            <a:r>
              <a:rPr lang="ru-RU" dirty="0" smtClean="0"/>
              <a:t>фитнес, </a:t>
            </a:r>
            <a:r>
              <a:rPr lang="ru-RU" dirty="0"/>
              <a:t>отдых на </a:t>
            </a:r>
            <a:r>
              <a:rPr lang="ru-RU" dirty="0" smtClean="0"/>
              <a:t>воде, йога.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4" y="1384941"/>
            <a:ext cx="4656101" cy="21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4" y="127200"/>
            <a:ext cx="11867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Каяк для путешествий «</a:t>
            </a:r>
            <a:r>
              <a:rPr lang="en-US" b="1" dirty="0" smtClean="0"/>
              <a:t>MATRIOSHKA</a:t>
            </a:r>
            <a:r>
              <a:rPr lang="ru-RU" b="1" dirty="0" smtClean="0"/>
              <a:t>» </a:t>
            </a:r>
            <a:endParaRPr lang="en-US" dirty="0"/>
          </a:p>
          <a:p>
            <a:r>
              <a:rPr lang="ru-RU" b="1" dirty="0"/>
              <a:t>Ключевые особенности: </a:t>
            </a:r>
            <a:r>
              <a:rPr lang="ru-RU" dirty="0" smtClean="0"/>
              <a:t>разборный каяк, помещается в сумку размером с дородный чемодан.</a:t>
            </a:r>
            <a:endParaRPr lang="en-US" dirty="0"/>
          </a:p>
          <a:p>
            <a:r>
              <a:rPr lang="ru-RU" b="1" dirty="0"/>
              <a:t>ТИП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en-US" dirty="0" smtClean="0"/>
              <a:t>MODULAD SIT IN</a:t>
            </a:r>
            <a:endParaRPr lang="en-US" dirty="0"/>
          </a:p>
          <a:p>
            <a:r>
              <a:rPr lang="ru-RU" b="1" dirty="0"/>
              <a:t>Предназначение: </a:t>
            </a:r>
            <a:r>
              <a:rPr lang="ru-RU" dirty="0" smtClean="0"/>
              <a:t>туризм, путешествия, фитнес</a:t>
            </a:r>
            <a:r>
              <a:rPr lang="ru-RU" dirty="0"/>
              <a:t>, отдых на </a:t>
            </a:r>
            <a:r>
              <a:rPr lang="ru-RU" dirty="0" smtClean="0"/>
              <a:t>воде.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4" y="1676401"/>
            <a:ext cx="11763766" cy="1423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0" y="3102015"/>
            <a:ext cx="5577312" cy="3718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4" y="3100397"/>
            <a:ext cx="5244346" cy="3719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1" y="127199"/>
            <a:ext cx="1975129" cy="19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2944906"/>
            <a:ext cx="11456894" cy="3913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12" y="0"/>
            <a:ext cx="1145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Расчет стоимости изделий 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461665"/>
            <a:ext cx="11456894" cy="188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412" y="2415428"/>
            <a:ext cx="1145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Техническая карта изделий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06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18" y="0"/>
            <a:ext cx="1179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Сравнение цен с конкурентами по товарным группам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358026"/>
            <a:ext cx="11147611" cy="6360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" y="1196947"/>
            <a:ext cx="11536765" cy="3557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0" y="2041752"/>
            <a:ext cx="11536765" cy="3982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0" y="3243893"/>
            <a:ext cx="11878796" cy="30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467</TotalTime>
  <Words>405</Words>
  <Application>Microsoft Office PowerPoint</Application>
  <PresentationFormat>Широкоэкранный</PresentationFormat>
  <Paragraphs>68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Аникин</dc:creator>
  <cp:lastModifiedBy>DA</cp:lastModifiedBy>
  <cp:revision>40</cp:revision>
  <dcterms:created xsi:type="dcterms:W3CDTF">2018-09-10T06:42:46Z</dcterms:created>
  <dcterms:modified xsi:type="dcterms:W3CDTF">2020-08-10T13:47:34Z</dcterms:modified>
</cp:coreProperties>
</file>