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autoCompressPictures="0">
  <p:sldMasterIdLst>
    <p:sldMasterId id="2147483685" r:id="rId1"/>
  </p:sldMasterIdLst>
  <p:sldIdLst>
    <p:sldId id="256" r:id="rId2"/>
    <p:sldId id="258" r:id="rId3"/>
    <p:sldId id="275" r:id="rId4"/>
    <p:sldId id="257" r:id="rId5"/>
    <p:sldId id="281" r:id="rId6"/>
    <p:sldId id="259" r:id="rId7"/>
    <p:sldId id="260" r:id="rId8"/>
    <p:sldId id="265" r:id="rId9"/>
    <p:sldId id="264" r:id="rId10"/>
    <p:sldId id="263" r:id="rId11"/>
    <p:sldId id="262" r:id="rId12"/>
    <p:sldId id="261" r:id="rId13"/>
    <p:sldId id="266" r:id="rId14"/>
    <p:sldId id="269" r:id="rId15"/>
    <p:sldId id="270" r:id="rId16"/>
    <p:sldId id="271" r:id="rId17"/>
    <p:sldId id="268" r:id="rId18"/>
    <p:sldId id="276" r:id="rId19"/>
    <p:sldId id="274" r:id="rId20"/>
    <p:sldId id="280" r:id="rId21"/>
    <p:sldId id="267" r:id="rId22"/>
    <p:sldId id="272" r:id="rId23"/>
    <p:sldId id="273" r:id="rId24"/>
    <p:sldId id="277" r:id="rId25"/>
    <p:sldId id="279" r:id="rId26"/>
    <p:sldId id="278" r:id="rId27"/>
    <p:sldId id="282" r:id="rId28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FF00"/>
    <a:srgbClr val="B6FF6D"/>
    <a:srgbClr val="FFFFFF"/>
    <a:srgbClr val="220B00"/>
    <a:srgbClr val="4818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2DE63D5-997A-4646-A377-4702673A728D}" styleName="Светлый стиль 2 —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9D7B26C5-4107-4FEC-AEDC-1716B250A1EF}" styleName="Светлый стиль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616DA210-FB5B-4158-B5E0-FEB733F419BA}" styleName="Светлый стиль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93296810-A885-4BE3-A3E7-6D5BEEA58F35}" styleName="Средний стиль 2 — акцент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BC89EF96-8CEA-46FF-86C4-4CE0E7609802}" styleName="Светлый стиль 3 — акцент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775DCB02-9BB8-47FD-8907-85C794F793BA}" styleName="Стиль из темы 1 - акцент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08FB837D-C827-4EFA-A057-4D05807E0F7C}" styleName="Стиль из темы 1 - акцент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638B1855-1B75-4FBE-930C-398BA8C253C6}" styleName="Стиль из темы 2 - акцент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C083E6E3-FA7D-4D7B-A595-EF9225AFEA82}" styleName="Светлый стиль 1 — акцент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8D230F3-CF80-4859-8CE7-A43EE81993B5}" styleName="Светлый стиль 1 — акцент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73" d="100"/>
          <a:sy n="73" d="100"/>
        </p:scale>
        <p:origin x="61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32" name="Straight Connector 31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Isosceles Triangle 26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0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31" name="Isosceles Triangle 30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19" name="Isosceles Triangle 18"/>
            <p:cNvSpPr/>
            <p:nvPr/>
          </p:nvSpPr>
          <p:spPr>
            <a:xfrm rot="10800000">
              <a:off x="0" y="0"/>
              <a:ext cx="842596" cy="5666154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07067" y="2404534"/>
            <a:ext cx="7766936" cy="1646302"/>
          </a:xfrm>
        </p:spPr>
        <p:txBody>
          <a:bodyPr anchor="b">
            <a:noAutofit/>
          </a:bodyPr>
          <a:lstStyle>
            <a:lvl1pPr algn="r">
              <a:defRPr sz="5400">
                <a:solidFill>
                  <a:schemeClr val="accent1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07067" y="4050833"/>
            <a:ext cx="7766936" cy="1096899"/>
          </a:xfrm>
        </p:spPr>
        <p:txBody>
          <a:bodyPr anchor="t"/>
          <a:lstStyle>
            <a:lvl1pPr marL="0" indent="0" algn="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307984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 и подпис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609600"/>
            <a:ext cx="8596668" cy="3403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00738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1366139" y="3632200"/>
            <a:ext cx="7224524" cy="381000"/>
          </a:xfrm>
        </p:spPr>
        <p:txBody>
          <a:bodyPr anchor="ctr">
            <a:noAutofit/>
          </a:bodyPr>
          <a:lstStyle>
            <a:lvl1pPr marL="0" indent="0">
              <a:buFontTx/>
              <a:buNone/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470400"/>
            <a:ext cx="8596668" cy="1570962"/>
          </a:xfrm>
        </p:spPr>
        <p:txBody>
          <a:bodyPr anchor="ctr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latin typeface="Arial"/>
              </a:rPr>
              <a:t>”</a:t>
            </a:r>
            <a:endParaRPr lang="en-US" dirty="0">
              <a:solidFill>
                <a:schemeClr val="accent1">
                  <a:lumMod val="60000"/>
                  <a:lumOff val="40000"/>
                </a:schemeClr>
              </a:soli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949034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Карточка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1931988"/>
            <a:ext cx="8596668" cy="2595460"/>
          </a:xfrm>
        </p:spPr>
        <p:txBody>
          <a:bodyPr anchor="b">
            <a:normAutofit/>
          </a:bodyPr>
          <a:lstStyle>
            <a:lvl1pPr algn="l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824950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Цитата карточки име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31334" y="609600"/>
            <a:ext cx="8094134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4" name="TextBox 23"/>
          <p:cNvSpPr txBox="1"/>
          <p:nvPr/>
        </p:nvSpPr>
        <p:spPr>
          <a:xfrm>
            <a:off x="541870" y="790378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“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8893011" y="288655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/>
            <a:r>
              <a:rPr lang="en-US" sz="8000" baseline="0" dirty="0">
                <a:ln w="3175" cmpd="sng">
                  <a:noFill/>
                </a:ln>
                <a:solidFill>
                  <a:schemeClr val="accent1">
                    <a:lumMod val="60000"/>
                    <a:lumOff val="40000"/>
                  </a:schemeClr>
                </a:solidFill>
                <a:effectLst/>
                <a:latin typeface="Arial"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43066093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Истина или лож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799" y="609600"/>
            <a:ext cx="8588203" cy="3022600"/>
          </a:xfrm>
        </p:spPr>
        <p:txBody>
          <a:bodyPr anchor="ctr">
            <a:normAutofit/>
          </a:bodyPr>
          <a:lstStyle>
            <a:lvl1pPr algn="l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23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677332" y="4013200"/>
            <a:ext cx="8596669" cy="514248"/>
          </a:xfrm>
        </p:spPr>
        <p:txBody>
          <a:bodyPr anchor="b">
            <a:noAutofit/>
          </a:bodyPr>
          <a:lstStyle>
            <a:lvl1pPr marL="0" indent="0">
              <a:buFontTx/>
              <a:buNone/>
              <a:defRPr sz="2400">
                <a:solidFill>
                  <a:schemeClr val="accent1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1513914"/>
          </a:xfrm>
        </p:spPr>
        <p:txBody>
          <a:bodyPr anchor="t">
            <a:normAutofit/>
          </a:bodyPr>
          <a:lstStyle>
            <a:lvl1pPr marL="0" indent="0" algn="l">
              <a:buNone/>
              <a:defRPr sz="18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90483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C6B4A9-1611-4792-9094-5F34BCA07E0B}" type="datetimeFigureOut">
              <a:rPr lang="en-US" smtClean="0"/>
              <a:t>6/22/2023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333C77-0158-454C-844F-B7AB9BD7DAD4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000935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967673" y="609599"/>
            <a:ext cx="1304743" cy="5251451"/>
          </a:xfrm>
        </p:spPr>
        <p:txBody>
          <a:bodyPr vert="eaVert" anchor="ctr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7335" y="609600"/>
            <a:ext cx="7060150" cy="525145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494180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512018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5" y="2700867"/>
            <a:ext cx="8596668" cy="1826581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5" y="4527448"/>
            <a:ext cx="8596668" cy="860400"/>
          </a:xfrm>
        </p:spPr>
        <p:txBody>
          <a:bodyPr anchor="t"/>
          <a:lstStyle>
            <a:lvl1pPr marL="0" indent="0" algn="l">
              <a:buNone/>
              <a:defRPr sz="2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71711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7334" y="2160589"/>
            <a:ext cx="4184035" cy="388077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089970" y="2160589"/>
            <a:ext cx="4184034" cy="388077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712588-04B1-427B-82EE-E8DB90309F08}" type="datetimeFigureOut">
              <a:rPr lang="en-US" smtClean="0"/>
              <a:t>6/22/2023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F9F0C5-380F-41C2-899A-BAC0F0927E16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73769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5745" y="2160983"/>
            <a:ext cx="418562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5745" y="2737245"/>
            <a:ext cx="4185623" cy="3304117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88383" y="2160983"/>
            <a:ext cx="418561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088384" y="2737245"/>
            <a:ext cx="4185617" cy="3304117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831338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68159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45016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1498604"/>
            <a:ext cx="3854528" cy="1278466"/>
          </a:xfrm>
        </p:spPr>
        <p:txBody>
          <a:bodyPr anchor="b">
            <a:normAutofit/>
          </a:bodyPr>
          <a:lstStyle>
            <a:lvl1pPr>
              <a:defRPr sz="20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0461" y="514924"/>
            <a:ext cx="4513541" cy="5526437"/>
          </a:xfrm>
        </p:spPr>
        <p:txBody>
          <a:bodyPr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2777069"/>
            <a:ext cx="3854528" cy="258444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063" indent="0">
              <a:buNone/>
              <a:defRPr sz="1400"/>
            </a:lvl2pPr>
            <a:lvl3pPr marL="914126" indent="0">
              <a:buNone/>
              <a:defRPr sz="1200"/>
            </a:lvl3pPr>
            <a:lvl4pPr marL="1371189" indent="0">
              <a:buNone/>
              <a:defRPr sz="1000"/>
            </a:lvl4pPr>
            <a:lvl5pPr marL="1828251" indent="0">
              <a:buNone/>
              <a:defRPr sz="1000"/>
            </a:lvl5pPr>
            <a:lvl6pPr marL="2285314" indent="0">
              <a:buNone/>
              <a:defRPr sz="1000"/>
            </a:lvl6pPr>
            <a:lvl7pPr marL="2742377" indent="0">
              <a:buNone/>
              <a:defRPr sz="1000"/>
            </a:lvl7pPr>
            <a:lvl8pPr marL="3199440" indent="0">
              <a:buNone/>
              <a:defRPr sz="1000"/>
            </a:lvl8pPr>
            <a:lvl9pPr marL="3656503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A54C80-263E-416B-A8E0-580EDEADCBDC}" type="datetimeFigureOut">
              <a:rPr lang="en-US" smtClean="0"/>
              <a:t>6/22/2023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9954A3-9DFD-4C44-94BA-B95130A3BA1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112218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7334" y="4800600"/>
            <a:ext cx="859666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77334" y="609600"/>
            <a:ext cx="8596668" cy="3845718"/>
          </a:xfrm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77334" y="5367338"/>
            <a:ext cx="8596667" cy="674024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467925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-8467"/>
            <a:ext cx="12192000" cy="6866467"/>
            <a:chOff x="0" y="-8467"/>
            <a:chExt cx="12192000" cy="6866467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9371012" y="0"/>
              <a:ext cx="1219200" cy="6858000"/>
            </a:xfrm>
            <a:prstGeom prst="line">
              <a:avLst/>
            </a:prstGeom>
            <a:ln w="9525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/>
          </p:nvCxnSpPr>
          <p:spPr>
            <a:xfrm flipH="1">
              <a:off x="7425267" y="3681413"/>
              <a:ext cx="4763558" cy="317658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Rectangle 23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3" name="Rectangle 25"/>
            <p:cNvSpPr/>
            <p:nvPr/>
          </p:nvSpPr>
          <p:spPr>
            <a:xfrm>
              <a:off x="9603442" y="-8467"/>
              <a:ext cx="258855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4" name="Isosceles Triangle 23"/>
            <p:cNvSpPr/>
            <p:nvPr/>
          </p:nvSpPr>
          <p:spPr>
            <a:xfrm>
              <a:off x="8932333" y="3048000"/>
              <a:ext cx="3259667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5" name="Rectangle 27"/>
            <p:cNvSpPr/>
            <p:nvPr/>
          </p:nvSpPr>
          <p:spPr>
            <a:xfrm>
              <a:off x="9334500" y="-8467"/>
              <a:ext cx="2854326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6" name="Rectangle 28"/>
            <p:cNvSpPr/>
            <p:nvPr/>
          </p:nvSpPr>
          <p:spPr>
            <a:xfrm>
              <a:off x="10898730" y="-8467"/>
              <a:ext cx="1290094" cy="6866467"/>
            </a:xfrm>
            <a:custGeom>
              <a:avLst/>
              <a:gdLst/>
              <a:ahLst/>
              <a:cxnLst/>
              <a:rect l="l" t="t" r="r" b="b"/>
              <a:pathLst>
                <a:path w="1290094" h="685800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  <a:alpha val="7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7" name="Rectangle 29"/>
            <p:cNvSpPr/>
            <p:nvPr/>
          </p:nvSpPr>
          <p:spPr>
            <a:xfrm>
              <a:off x="10938999" y="-8467"/>
              <a:ext cx="1249825" cy="6866467"/>
            </a:xfrm>
            <a:custGeom>
              <a:avLst/>
              <a:gdLst/>
              <a:ahLst/>
              <a:cxnLst/>
              <a:rect l="l" t="t" r="r" b="b"/>
              <a:pathLst>
                <a:path w="1249825" h="685800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8" name="Isosceles Triangle 27"/>
            <p:cNvSpPr/>
            <p:nvPr/>
          </p:nvSpPr>
          <p:spPr>
            <a:xfrm>
              <a:off x="10371666" y="3589867"/>
              <a:ext cx="1817159" cy="3268133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29" name="Isosceles Triangle 28"/>
            <p:cNvSpPr/>
            <p:nvPr/>
          </p:nvSpPr>
          <p:spPr>
            <a:xfrm>
              <a:off x="0" y="4013200"/>
              <a:ext cx="448733" cy="2844800"/>
            </a:xfrm>
            <a:prstGeom prst="triangle">
              <a:avLst>
                <a:gd name="adj" fmla="val 0"/>
              </a:avLst>
            </a:prstGeom>
            <a:solidFill>
              <a:schemeClr val="accent1">
                <a:alpha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77334" y="609600"/>
            <a:ext cx="8596668" cy="1320800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7334" y="2160589"/>
            <a:ext cx="8596668" cy="38807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205133" y="6041362"/>
            <a:ext cx="9119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1BEF0D-F0BB-DE4B-95CE-6DB70DBA9567}" type="datetimeFigureOut">
              <a:rPr lang="en-US" smtClean="0"/>
              <a:pPr/>
              <a:t>6/22/2023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77334" y="6041362"/>
            <a:ext cx="629761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90663" y="6041362"/>
            <a:ext cx="68333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accent1"/>
                </a:solidFill>
              </a:defRPr>
            </a:lvl1pPr>
          </a:lstStyle>
          <a:p>
            <a:fld id="{D57F1E4F-1CFF-5643-939E-217C01CDF56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26951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7" r:id="rId2"/>
    <p:sldLayoutId id="2147483688" r:id="rId3"/>
    <p:sldLayoutId id="2147483689" r:id="rId4"/>
    <p:sldLayoutId id="2147483690" r:id="rId5"/>
    <p:sldLayoutId id="2147483691" r:id="rId6"/>
    <p:sldLayoutId id="2147483692" r:id="rId7"/>
    <p:sldLayoutId id="2147483693" r:id="rId8"/>
    <p:sldLayoutId id="2147483694" r:id="rId9"/>
    <p:sldLayoutId id="2147483695" r:id="rId10"/>
    <p:sldLayoutId id="2147483696" r:id="rId11"/>
    <p:sldLayoutId id="2147483697" r:id="rId12"/>
    <p:sldLayoutId id="2147483698" r:id="rId13"/>
    <p:sldLayoutId id="2147483699" r:id="rId14"/>
    <p:sldLayoutId id="2147483700" r:id="rId15"/>
    <p:sldLayoutId id="2147483701" r:id="rId16"/>
  </p:sldLayoutIdLst>
  <p:txStyles>
    <p:titleStyle>
      <a:lvl1pPr algn="l" defTabSz="457200" rtl="0" eaLnBrk="1" latinLnBrk="0" hangingPunct="1">
        <a:spcBef>
          <a:spcPct val="0"/>
        </a:spcBef>
        <a:buNone/>
        <a:defRPr sz="36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3429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ts val="1000"/>
        </a:spcBef>
        <a:spcAft>
          <a:spcPts val="0"/>
        </a:spcAft>
        <a:buClr>
          <a:schemeClr val="accent1"/>
        </a:buClr>
        <a:buSzPct val="80000"/>
        <a:buFont typeface="Wingdings 3" charset="2"/>
        <a:buChar char="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5" name="Прямоугольник 194"/>
          <p:cNvSpPr/>
          <p:nvPr/>
        </p:nvSpPr>
        <p:spPr>
          <a:xfrm>
            <a:off x="783771" y="278569"/>
            <a:ext cx="10122473" cy="47089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АНО ВО МИМ ЛИНК</a:t>
            </a:r>
          </a:p>
          <a:p>
            <a:pPr algn="ctr"/>
            <a:r>
              <a:rPr lang="ru-RU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Программа подготовки управленческих кадров для организаций</a:t>
            </a:r>
          </a:p>
          <a:p>
            <a:pPr algn="ctr"/>
            <a:r>
              <a:rPr lang="ru-RU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народного хозяйства Российской Федерации</a:t>
            </a:r>
          </a:p>
          <a:p>
            <a:pPr algn="ctr"/>
            <a:endParaRPr lang="ru-RU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endParaRPr lang="ru-RU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ru-RU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Программа профессиональной переподготовки</a:t>
            </a:r>
          </a:p>
          <a:p>
            <a:pPr algn="ctr"/>
            <a:r>
              <a:rPr lang="ru-RU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МЕНЕДЖМЕНТ В ДЕЙСТВИИ</a:t>
            </a:r>
          </a:p>
          <a:p>
            <a:pPr algn="ctr"/>
            <a:endParaRPr lang="ru-RU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endParaRPr lang="ru-RU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ru-RU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Итоговая аттестационная работа</a:t>
            </a:r>
          </a:p>
          <a:p>
            <a:pPr algn="ctr"/>
            <a:endParaRPr lang="ru-RU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r>
              <a:rPr lang="ru-RU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Управление проектом по сбору </a:t>
            </a:r>
            <a:r>
              <a:rPr lang="ru-RU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вторичного сырья</a:t>
            </a:r>
            <a:r>
              <a:rPr lang="ru-RU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как нового вида деятельности для ОАО «</a:t>
            </a:r>
            <a:r>
              <a:rPr lang="ru-RU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ЗиД</a:t>
            </a:r>
            <a:r>
              <a:rPr lang="ru-RU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»</a:t>
            </a:r>
          </a:p>
          <a:p>
            <a:pPr algn="ctr"/>
            <a:endParaRPr lang="ru-RU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endParaRPr lang="ru-RU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6" name="Прямоугольник 195"/>
          <p:cNvSpPr/>
          <p:nvPr/>
        </p:nvSpPr>
        <p:spPr>
          <a:xfrm>
            <a:off x="6852288" y="5096243"/>
            <a:ext cx="31309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Слушатель</a:t>
            </a:r>
            <a:r>
              <a:rPr lang="en-US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ru-RU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В.Г. Дементьев</a:t>
            </a:r>
            <a:endParaRPr lang="ru-RU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986265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711493" y="108331"/>
            <a:ext cx="698781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Анализ маркетинговой смеси (модель 4Р/4С)</a:t>
            </a:r>
          </a:p>
        </p:txBody>
      </p:sp>
      <p:graphicFrame>
        <p:nvGraphicFramePr>
          <p:cNvPr id="195" name="Таблица 1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4652118"/>
              </p:ext>
            </p:extLst>
          </p:nvPr>
        </p:nvGraphicFramePr>
        <p:xfrm>
          <a:off x="204923" y="723673"/>
          <a:ext cx="11619790" cy="5219927"/>
        </p:xfrm>
        <a:graphic>
          <a:graphicData uri="http://schemas.openxmlformats.org/drawingml/2006/table">
            <a:tbl>
              <a:tblPr firstRow="1" firstCol="1" bandRow="1">
                <a:tableStyleId>{BC89EF96-8CEA-46FF-86C4-4CE0E7609802}</a:tableStyleId>
              </a:tblPr>
              <a:tblGrid>
                <a:gridCol w="1480186">
                  <a:extLst>
                    <a:ext uri="{9D8B030D-6E8A-4147-A177-3AD203B41FA5}">
                      <a16:colId xmlns:a16="http://schemas.microsoft.com/office/drawing/2014/main" val="3220291883"/>
                    </a:ext>
                  </a:extLst>
                </a:gridCol>
                <a:gridCol w="3886390">
                  <a:extLst>
                    <a:ext uri="{9D8B030D-6E8A-4147-A177-3AD203B41FA5}">
                      <a16:colId xmlns:a16="http://schemas.microsoft.com/office/drawing/2014/main" val="3655919261"/>
                    </a:ext>
                  </a:extLst>
                </a:gridCol>
                <a:gridCol w="3541644">
                  <a:extLst>
                    <a:ext uri="{9D8B030D-6E8A-4147-A177-3AD203B41FA5}">
                      <a16:colId xmlns:a16="http://schemas.microsoft.com/office/drawing/2014/main" val="1451630344"/>
                    </a:ext>
                  </a:extLst>
                </a:gridCol>
                <a:gridCol w="2711570">
                  <a:extLst>
                    <a:ext uri="{9D8B030D-6E8A-4147-A177-3AD203B41FA5}">
                      <a16:colId xmlns:a16="http://schemas.microsoft.com/office/drawing/2014/main" val="1097576352"/>
                    </a:ext>
                  </a:extLst>
                </a:gridCol>
              </a:tblGrid>
              <a:tr h="447423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Наименование компонента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4р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4с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Разрывы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extLst>
                  <a:ext uri="{0D108BD9-81ED-4DB2-BD59-A6C34878D82A}">
                    <a16:rowId xmlns:a16="http://schemas.microsoft.com/office/drawing/2014/main" val="3911684794"/>
                  </a:ext>
                </a:extLst>
              </a:tr>
              <a:tr h="149140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Товар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Целевой услугой является сбор вторсырья, раздельный, для снижения расходов на </a:t>
                      </a:r>
                      <a:r>
                        <a:rPr lang="ru-RU" sz="1400" dirty="0" err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досортировку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Население нуждается в утилизация отходов с приложением минимум усилий</a:t>
                      </a: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При сборе несортированного вторсырья возникнут дополнительные затраты на полную сортировку и утилизацию отходов сортировки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extLst>
                  <a:ext uri="{0D108BD9-81ED-4DB2-BD59-A6C34878D82A}">
                    <a16:rowId xmlns:a16="http://schemas.microsoft.com/office/drawing/2014/main" val="1588440115"/>
                  </a:ext>
                </a:extLst>
              </a:tr>
              <a:tr h="74570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Цена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Услуга предоставляется на безвозмездной основе с обеих сторон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Желание потребителя заключается в получении выгоды за усилия, направленные на сортировку отходов 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Оплата вторсырья  является явными дополнительными расходами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extLst>
                  <a:ext uri="{0D108BD9-81ED-4DB2-BD59-A6C34878D82A}">
                    <a16:rowId xmlns:a16="http://schemas.microsoft.com/office/drawing/2014/main" val="2834791186"/>
                  </a:ext>
                </a:extLst>
              </a:tr>
              <a:tr h="894844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Место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Грамотное размещение контейнеров для сбора вторсырья в специально отведённых местах, приоритетно в крупных микрорайонах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Потребителю нужна шаговая доступность с минимизацией потерь времени на сдачу 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Нет разрывов </a:t>
                      </a: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Но, при 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увеличении </a:t>
                      </a: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точек сбора вторсырья 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последует </a:t>
                      </a: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рост 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издержек</a:t>
                      </a: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. 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extLst>
                  <a:ext uri="{0D108BD9-81ED-4DB2-BD59-A6C34878D82A}">
                    <a16:rowId xmlns:a16="http://schemas.microsoft.com/office/drawing/2014/main" val="3206185451"/>
                  </a:ext>
                </a:extLst>
              </a:tr>
              <a:tr h="1640548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Продвижение 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Яркая реклама в СМИ и спец площадках </a:t>
                      </a: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Отчёт на сайте предприятия о проделанной работе</a:t>
                      </a: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Развитие инфраструктуры города, для мотивации и создания ощущения сопричастности</a:t>
                      </a: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«Акции выходного дня»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Яркие информативные площадки сбора для более чёткого визуального восприятия </a:t>
                      </a: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Потребитель хочет быть уверенным в результате и морально удовлетворён</a:t>
                      </a: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Нет разрывов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1587" marR="41587" marT="0" marB="0" anchor="ctr"/>
                </a:tc>
                <a:extLst>
                  <a:ext uri="{0D108BD9-81ED-4DB2-BD59-A6C34878D82A}">
                    <a16:rowId xmlns:a16="http://schemas.microsoft.com/office/drawing/2014/main" val="190500673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183231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769257" y="9444"/>
            <a:ext cx="248497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STEEP-</a:t>
            </a:r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факторы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8511711"/>
              </p:ext>
            </p:extLst>
          </p:nvPr>
        </p:nvGraphicFramePr>
        <p:xfrm>
          <a:off x="769256" y="725714"/>
          <a:ext cx="9593943" cy="4978401"/>
        </p:xfrm>
        <a:graphic>
          <a:graphicData uri="http://schemas.openxmlformats.org/drawingml/2006/table">
            <a:tbl>
              <a:tblPr firstRow="1" firstCol="1" bandRow="1">
                <a:tableStyleId>{68D230F3-CF80-4859-8CE7-A43EE81993B5}</a:tableStyleId>
              </a:tblPr>
              <a:tblGrid>
                <a:gridCol w="2950054">
                  <a:extLst>
                    <a:ext uri="{9D8B030D-6E8A-4147-A177-3AD203B41FA5}">
                      <a16:colId xmlns:a16="http://schemas.microsoft.com/office/drawing/2014/main" val="1808802870"/>
                    </a:ext>
                  </a:extLst>
                </a:gridCol>
                <a:gridCol w="6643889">
                  <a:extLst>
                    <a:ext uri="{9D8B030D-6E8A-4147-A177-3AD203B41FA5}">
                      <a16:colId xmlns:a16="http://schemas.microsoft.com/office/drawing/2014/main" val="44352802"/>
                    </a:ext>
                  </a:extLst>
                </a:gridCol>
              </a:tblGrid>
              <a:tr h="883580">
                <a:tc>
                  <a:txBody>
                    <a:bodyPr/>
                    <a:lstStyle/>
                    <a:p>
                      <a:pPr indent="0"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6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Социальные</a:t>
                      </a: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6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600" b="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Базовые ценности, образ и уровень жизни населения, стремление к безопасности (индивидуальная упаковка</a:t>
                      </a:r>
                      <a:r>
                        <a:rPr lang="ru-RU" sz="1600" b="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)</a:t>
                      </a:r>
                      <a:endParaRPr lang="ru-RU" sz="16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116204701"/>
                  </a:ext>
                </a:extLst>
              </a:tr>
              <a:tr h="644775">
                <a:tc>
                  <a:txBody>
                    <a:bodyPr/>
                    <a:lstStyle/>
                    <a:p>
                      <a:pPr indent="0" algn="ctr"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Технологические</a:t>
                      </a:r>
                      <a:endParaRPr lang="ru-RU" sz="16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Развитие технологий, </a:t>
                      </a:r>
                      <a:r>
                        <a:rPr lang="ru-RU" sz="16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лицензирование</a:t>
                      </a:r>
                      <a:endParaRPr lang="ru-RU" sz="16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195705658"/>
                  </a:ext>
                </a:extLst>
              </a:tr>
              <a:tr h="1752233">
                <a:tc>
                  <a:txBody>
                    <a:bodyPr/>
                    <a:lstStyle/>
                    <a:p>
                      <a:pPr indent="0" algn="ctr"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Экономические</a:t>
                      </a:r>
                      <a:endParaRPr lang="ru-RU" sz="16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6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Потребительская </a:t>
                      </a: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способность рынка, изменения стоимости валюты, основные внешние издержки (энергоносители, транспорт, комплектующие и т.д</a:t>
                      </a:r>
                      <a:r>
                        <a:rPr lang="ru-RU" sz="16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.)</a:t>
                      </a: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6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885409392"/>
                  </a:ext>
                </a:extLst>
              </a:tr>
              <a:tr h="814233">
                <a:tc>
                  <a:txBody>
                    <a:bodyPr/>
                    <a:lstStyle/>
                    <a:p>
                      <a:pPr indent="0" algn="ctr"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Экологические</a:t>
                      </a:r>
                      <a:endParaRPr lang="ru-RU" sz="16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Загрязнение окружающей среды, истощение природных </a:t>
                      </a:r>
                      <a:r>
                        <a:rPr lang="ru-RU" sz="16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ресурсов</a:t>
                      </a: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6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4237279481"/>
                  </a:ext>
                </a:extLst>
              </a:tr>
              <a:tr h="883580">
                <a:tc>
                  <a:txBody>
                    <a:bodyPr/>
                    <a:lstStyle/>
                    <a:p>
                      <a:pPr indent="0" algn="ctr">
                        <a:spcAft>
                          <a:spcPts val="0"/>
                        </a:spcAft>
                      </a:pP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Политические</a:t>
                      </a:r>
                      <a:endParaRPr lang="ru-RU" sz="16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Правительственная политика, экологические нормы, </a:t>
                      </a:r>
                      <a:r>
                        <a:rPr lang="ru-RU" sz="16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международные</a:t>
                      </a:r>
                      <a:r>
                        <a:rPr lang="ru-RU" sz="1600" baseline="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тенденции</a:t>
                      </a:r>
                      <a:r>
                        <a:rPr lang="ru-RU" sz="16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6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2673844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65731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770659" y="101336"/>
            <a:ext cx="89434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Модель </a:t>
            </a:r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пяти сил </a:t>
            </a:r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Портера для планируемой деятельности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11"/>
          <p:cNvSpPr>
            <a:spLocks noChangeArrowheads="1"/>
          </p:cNvSpPr>
          <p:nvPr/>
        </p:nvSpPr>
        <p:spPr bwMode="auto">
          <a:xfrm>
            <a:off x="1867219" y="743418"/>
            <a:ext cx="15646435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95" name="Group 1"/>
          <p:cNvGrpSpPr>
            <a:grpSpLocks/>
          </p:cNvGrpSpPr>
          <p:nvPr/>
        </p:nvGrpSpPr>
        <p:grpSpPr bwMode="auto">
          <a:xfrm>
            <a:off x="772568" y="588134"/>
            <a:ext cx="9664119" cy="5609359"/>
            <a:chOff x="483" y="6370"/>
            <a:chExt cx="11859" cy="5245"/>
          </a:xfrm>
          <a:solidFill>
            <a:srgbClr val="FFC000">
              <a:alpha val="67000"/>
            </a:srgbClr>
          </a:solidFill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grpSpPr>
        <p:sp>
          <p:nvSpPr>
            <p:cNvPr id="196" name="Надпись 21"/>
            <p:cNvSpPr>
              <a:spLocks noChangeArrowheads="1"/>
            </p:cNvSpPr>
            <p:nvPr/>
          </p:nvSpPr>
          <p:spPr bwMode="auto">
            <a:xfrm>
              <a:off x="4669" y="8750"/>
              <a:ext cx="3074" cy="850"/>
            </a:xfrm>
            <a:prstGeom prst="flowChartAlternateProcess">
              <a:avLst/>
            </a:prstGeom>
            <a:grp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</p:spPr>
          <p:style>
            <a:lnRef idx="0">
              <a:scrgbClr r="0" g="0" b="0"/>
            </a:lnRef>
            <a:fillRef idx="1002">
              <a:schemeClr val="lt1"/>
            </a:fillRef>
            <a:effectRef idx="0">
              <a:scrgbClr r="0" g="0" b="0"/>
            </a:effectRef>
            <a:fontRef idx="major"/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Интенсивность конкуренции -</a:t>
              </a:r>
              <a:r>
                <a:rPr kumimoji="0" lang="ru-RU" altLang="ru-RU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 средняя</a:t>
              </a:r>
              <a:endParaRPr kumimoji="0" lang="ru-RU" alt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" name="Надпись 27"/>
            <p:cNvSpPr>
              <a:spLocks noChangeArrowheads="1"/>
            </p:cNvSpPr>
            <p:nvPr/>
          </p:nvSpPr>
          <p:spPr bwMode="auto">
            <a:xfrm>
              <a:off x="4427" y="6370"/>
              <a:ext cx="3449" cy="1174"/>
            </a:xfrm>
            <a:prstGeom prst="flowChartAlternateProcess">
              <a:avLst/>
            </a:prstGeom>
            <a:grp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</p:spPr>
          <p:style>
            <a:lnRef idx="0">
              <a:scrgbClr r="0" g="0" b="0"/>
            </a:lnRef>
            <a:fillRef idx="1002">
              <a:schemeClr val="lt1"/>
            </a:fillRef>
            <a:effectRef idx="0">
              <a:scrgbClr r="0" g="0" b="0"/>
            </a:effectRef>
            <a:fontRef idx="major"/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Угроза со стороны по потенциальных конкурентов - </a:t>
              </a:r>
              <a:r>
                <a:rPr kumimoji="0" lang="ru-RU" altLang="ru-RU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высокая</a:t>
              </a:r>
              <a:endParaRPr kumimoji="0" lang="ru-RU" alt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" name="Надпись 25"/>
            <p:cNvSpPr>
              <a:spLocks noChangeArrowheads="1"/>
            </p:cNvSpPr>
            <p:nvPr/>
          </p:nvSpPr>
          <p:spPr bwMode="auto">
            <a:xfrm>
              <a:off x="8741" y="8605"/>
              <a:ext cx="3601" cy="1167"/>
            </a:xfrm>
            <a:prstGeom prst="flowChartAlternateProcess">
              <a:avLst/>
            </a:prstGeom>
            <a:grp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</p:spPr>
          <p:style>
            <a:lnRef idx="0">
              <a:scrgbClr r="0" g="0" b="0"/>
            </a:lnRef>
            <a:fillRef idx="1002">
              <a:schemeClr val="lt1"/>
            </a:fillRef>
            <a:effectRef idx="0">
              <a:scrgbClr r="0" g="0" b="0"/>
            </a:effectRef>
            <a:fontRef idx="major"/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Рыночная власть потребителей - </a:t>
              </a:r>
              <a:r>
                <a:rPr kumimoji="0" lang="ru-RU" altLang="ru-RU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высокая</a:t>
              </a:r>
              <a:endParaRPr kumimoji="0" lang="ru-RU" alt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" name="Надпись 23"/>
            <p:cNvSpPr>
              <a:spLocks noChangeArrowheads="1"/>
            </p:cNvSpPr>
            <p:nvPr/>
          </p:nvSpPr>
          <p:spPr bwMode="auto">
            <a:xfrm>
              <a:off x="483" y="8523"/>
              <a:ext cx="3211" cy="1265"/>
            </a:xfrm>
            <a:prstGeom prst="flowChartAlternateProcess">
              <a:avLst/>
            </a:prstGeom>
            <a:grp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</p:spPr>
          <p:style>
            <a:lnRef idx="0">
              <a:scrgbClr r="0" g="0" b="0"/>
            </a:lnRef>
            <a:fillRef idx="1002">
              <a:schemeClr val="lt1"/>
            </a:fillRef>
            <a:effectRef idx="0">
              <a:scrgbClr r="0" g="0" b="0"/>
            </a:effectRef>
            <a:fontRef idx="major"/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Рыночная власть</a:t>
              </a:r>
              <a:r>
                <a:rPr kumimoji="0" lang="en-US" altLang="ru-RU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ru-RU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поставщиков</a:t>
              </a:r>
              <a:r>
                <a:rPr kumimoji="0" lang="en-US" altLang="ru-RU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 – </a:t>
              </a:r>
              <a:r>
                <a:rPr kumimoji="0" lang="en-US" altLang="ru-RU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значительно</a:t>
              </a:r>
              <a:r>
                <a:rPr kumimoji="0" lang="en-US" altLang="ru-RU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kumimoji="0" lang="en-US" altLang="ru-RU" b="1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высока</a:t>
              </a:r>
              <a:endParaRPr kumimoji="0" lang="en-US" altLang="ru-RU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" name="Надпись 19"/>
            <p:cNvSpPr>
              <a:spLocks noChangeArrowheads="1"/>
            </p:cNvSpPr>
            <p:nvPr/>
          </p:nvSpPr>
          <p:spPr bwMode="auto">
            <a:xfrm>
              <a:off x="4427" y="10402"/>
              <a:ext cx="3449" cy="1213"/>
            </a:xfrm>
            <a:prstGeom prst="flowChartAlternateProcess">
              <a:avLst/>
            </a:prstGeom>
            <a:grp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</p:spPr>
          <p:style>
            <a:lnRef idx="0">
              <a:scrgbClr r="0" g="0" b="0"/>
            </a:lnRef>
            <a:fillRef idx="1002">
              <a:schemeClr val="lt1"/>
            </a:fillRef>
            <a:effectRef idx="0">
              <a:scrgbClr r="0" g="0" b="0"/>
            </a:effectRef>
            <a:fontRef idx="major"/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Угроза появления товаров заменителей - </a:t>
              </a:r>
              <a:r>
                <a:rPr kumimoji="0" lang="ru-RU" altLang="ru-RU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низкая</a:t>
              </a:r>
              <a:endParaRPr kumimoji="0" lang="ru-RU" alt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" name="Стрелка влево 22"/>
            <p:cNvSpPr>
              <a:spLocks noChangeArrowheads="1"/>
            </p:cNvSpPr>
            <p:nvPr/>
          </p:nvSpPr>
          <p:spPr bwMode="auto">
            <a:xfrm>
              <a:off x="7856" y="8558"/>
              <a:ext cx="885" cy="1233"/>
            </a:xfrm>
            <a:prstGeom prst="leftArrow">
              <a:avLst>
                <a:gd name="adj1" fmla="val 50000"/>
                <a:gd name="adj2" fmla="val 14407"/>
              </a:avLst>
            </a:prstGeom>
            <a:grp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</p:spPr>
          <p:style>
            <a:lnRef idx="0">
              <a:scrgbClr r="0" g="0" b="0"/>
            </a:lnRef>
            <a:fillRef idx="1002">
              <a:schemeClr val="lt1"/>
            </a:fillRef>
            <a:effectRef idx="0">
              <a:scrgbClr r="0" g="0" b="0"/>
            </a:effectRef>
            <a:fontRef idx="major"/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" name="Стрелка влево 26"/>
            <p:cNvSpPr>
              <a:spLocks noChangeArrowheads="1"/>
            </p:cNvSpPr>
            <p:nvPr/>
          </p:nvSpPr>
          <p:spPr bwMode="auto">
            <a:xfrm rot="16200000">
              <a:off x="5523" y="7740"/>
              <a:ext cx="1125" cy="739"/>
            </a:xfrm>
            <a:prstGeom prst="leftArrow">
              <a:avLst>
                <a:gd name="adj1" fmla="val 50000"/>
                <a:gd name="adj2" fmla="val 44599"/>
              </a:avLst>
            </a:prstGeom>
            <a:grp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</p:spPr>
          <p:style>
            <a:lnRef idx="0">
              <a:scrgbClr r="0" g="0" b="0"/>
            </a:lnRef>
            <a:fillRef idx="1002">
              <a:schemeClr val="lt1"/>
            </a:fillRef>
            <a:effectRef idx="0">
              <a:scrgbClr r="0" g="0" b="0"/>
            </a:effectRef>
            <a:fontRef idx="major"/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" name="Стрелка влево 20"/>
            <p:cNvSpPr>
              <a:spLocks noChangeArrowheads="1"/>
            </p:cNvSpPr>
            <p:nvPr/>
          </p:nvSpPr>
          <p:spPr bwMode="auto">
            <a:xfrm rot="5400000">
              <a:off x="5729" y="9876"/>
              <a:ext cx="754" cy="276"/>
            </a:xfrm>
            <a:prstGeom prst="leftArrow">
              <a:avLst>
                <a:gd name="adj1" fmla="val 50000"/>
                <a:gd name="adj2" fmla="val 25477"/>
              </a:avLst>
            </a:prstGeom>
            <a:grp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</p:spPr>
          <p:style>
            <a:lnRef idx="0">
              <a:scrgbClr r="0" g="0" b="0"/>
            </a:lnRef>
            <a:fillRef idx="1002">
              <a:schemeClr val="lt1"/>
            </a:fillRef>
            <a:effectRef idx="0">
              <a:scrgbClr r="0" g="0" b="0"/>
            </a:effectRef>
            <a:fontRef idx="major"/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" name="Стрелка влево 24"/>
            <p:cNvSpPr>
              <a:spLocks noChangeArrowheads="1"/>
            </p:cNvSpPr>
            <p:nvPr/>
          </p:nvSpPr>
          <p:spPr bwMode="auto">
            <a:xfrm rot="10800000">
              <a:off x="3694" y="8508"/>
              <a:ext cx="900" cy="1223"/>
            </a:xfrm>
            <a:prstGeom prst="leftArrow">
              <a:avLst>
                <a:gd name="adj1" fmla="val 50000"/>
                <a:gd name="adj2" fmla="val 25000"/>
              </a:avLst>
            </a:prstGeom>
            <a:grpFill/>
            <a:ln w="19050">
              <a:solidFill>
                <a:srgbClr val="000000"/>
              </a:solidFill>
              <a:miter lim="800000"/>
              <a:headEnd/>
              <a:tailEnd/>
            </a:ln>
            <a:effectLst/>
          </p:spPr>
          <p:style>
            <a:lnRef idx="0">
              <a:scrgbClr r="0" g="0" b="0"/>
            </a:lnRef>
            <a:fillRef idx="1002">
              <a:schemeClr val="lt1"/>
            </a:fillRef>
            <a:effectRef idx="0">
              <a:scrgbClr r="0" g="0" b="0"/>
            </a:effectRef>
            <a:fontRef idx="major"/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87680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803690" y="-43543"/>
            <a:ext cx="23431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SWOT - </a:t>
            </a:r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анализ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8028876"/>
              </p:ext>
            </p:extLst>
          </p:nvPr>
        </p:nvGraphicFramePr>
        <p:xfrm>
          <a:off x="388791" y="461665"/>
          <a:ext cx="11054273" cy="5708113"/>
        </p:xfrm>
        <a:graphic>
          <a:graphicData uri="http://schemas.openxmlformats.org/drawingml/2006/table">
            <a:tbl>
              <a:tblPr firstRow="1" firstCol="1" bandRow="1">
                <a:tableStyleId>{9D7B26C5-4107-4FEC-AEDC-1716B250A1EF}</a:tableStyleId>
              </a:tblPr>
              <a:tblGrid>
                <a:gridCol w="2349676">
                  <a:extLst>
                    <a:ext uri="{9D8B030D-6E8A-4147-A177-3AD203B41FA5}">
                      <a16:colId xmlns:a16="http://schemas.microsoft.com/office/drawing/2014/main" val="3803984885"/>
                    </a:ext>
                  </a:extLst>
                </a:gridCol>
                <a:gridCol w="891434">
                  <a:extLst>
                    <a:ext uri="{9D8B030D-6E8A-4147-A177-3AD203B41FA5}">
                      <a16:colId xmlns:a16="http://schemas.microsoft.com/office/drawing/2014/main" val="903098983"/>
                    </a:ext>
                  </a:extLst>
                </a:gridCol>
                <a:gridCol w="1331801">
                  <a:extLst>
                    <a:ext uri="{9D8B030D-6E8A-4147-A177-3AD203B41FA5}">
                      <a16:colId xmlns:a16="http://schemas.microsoft.com/office/drawing/2014/main" val="3661443598"/>
                    </a:ext>
                  </a:extLst>
                </a:gridCol>
                <a:gridCol w="1373319">
                  <a:extLst>
                    <a:ext uri="{9D8B030D-6E8A-4147-A177-3AD203B41FA5}">
                      <a16:colId xmlns:a16="http://schemas.microsoft.com/office/drawing/2014/main" val="2401210749"/>
                    </a:ext>
                  </a:extLst>
                </a:gridCol>
                <a:gridCol w="1460747">
                  <a:extLst>
                    <a:ext uri="{9D8B030D-6E8A-4147-A177-3AD203B41FA5}">
                      <a16:colId xmlns:a16="http://schemas.microsoft.com/office/drawing/2014/main" val="2386038132"/>
                    </a:ext>
                  </a:extLst>
                </a:gridCol>
                <a:gridCol w="1402057">
                  <a:extLst>
                    <a:ext uri="{9D8B030D-6E8A-4147-A177-3AD203B41FA5}">
                      <a16:colId xmlns:a16="http://schemas.microsoft.com/office/drawing/2014/main" val="24257904"/>
                    </a:ext>
                  </a:extLst>
                </a:gridCol>
                <a:gridCol w="1524227">
                  <a:extLst>
                    <a:ext uri="{9D8B030D-6E8A-4147-A177-3AD203B41FA5}">
                      <a16:colId xmlns:a16="http://schemas.microsoft.com/office/drawing/2014/main" val="1952965136"/>
                    </a:ext>
                  </a:extLst>
                </a:gridCol>
                <a:gridCol w="721012">
                  <a:extLst>
                    <a:ext uri="{9D8B030D-6E8A-4147-A177-3AD203B41FA5}">
                      <a16:colId xmlns:a16="http://schemas.microsoft.com/office/drawing/2014/main" val="2177852812"/>
                    </a:ext>
                  </a:extLst>
                </a:gridCol>
              </a:tblGrid>
              <a:tr h="322106">
                <a:tc rowSpan="2"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Возможности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Сильные стороны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Слабые стороны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54715856"/>
                  </a:ext>
                </a:extLst>
              </a:tr>
              <a:tr h="66768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Наличие ресурсов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Высокая культура производства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Лицензия на обращение с отходами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Низкая 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заинтересован-</a:t>
                      </a:r>
                      <a:r>
                        <a:rPr lang="ru-RU" sz="1400" dirty="0" err="1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ность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</a:t>
                      </a: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сотрудников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Не приоритетный вид деятельности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Неясная маржинальность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extLst>
                  <a:ext uri="{0D108BD9-81ED-4DB2-BD59-A6C34878D82A}">
                    <a16:rowId xmlns:a16="http://schemas.microsoft.com/office/drawing/2014/main" val="3580507895"/>
                  </a:ext>
                </a:extLst>
              </a:tr>
              <a:tr h="66073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Рост заинтересованности органов власти в решении проблем загрязнения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+3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+3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+3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+2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+13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extLst>
                  <a:ext uri="{0D108BD9-81ED-4DB2-BD59-A6C34878D82A}">
                    <a16:rowId xmlns:a16="http://schemas.microsoft.com/office/drawing/2014/main" val="2668365059"/>
                  </a:ext>
                </a:extLst>
              </a:tr>
              <a:tr h="500766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Неосознанный спрос юр. лиц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+3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0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+2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+12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extLst>
                  <a:ext uri="{0D108BD9-81ED-4DB2-BD59-A6C34878D82A}">
                    <a16:rowId xmlns:a16="http://schemas.microsoft.com/office/drawing/2014/main" val="131744727"/>
                  </a:ext>
                </a:extLst>
              </a:tr>
              <a:tr h="500766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Увеличение объёмов отходов (↑индивид. упаковки)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+2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+2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+2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+15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extLst>
                  <a:ext uri="{0D108BD9-81ED-4DB2-BD59-A6C34878D82A}">
                    <a16:rowId xmlns:a16="http://schemas.microsoft.com/office/drawing/2014/main" val="41190682"/>
                  </a:ext>
                </a:extLst>
              </a:tr>
              <a:tr h="383043"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Угрозы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47255" marR="47255" marT="0" marB="0" anchor="ctr"/>
                </a:tc>
                <a:extLst>
                  <a:ext uri="{0D108BD9-81ED-4DB2-BD59-A6C34878D82A}">
                    <a16:rowId xmlns:a16="http://schemas.microsoft.com/office/drawing/2014/main" val="1687231914"/>
                  </a:ext>
                </a:extLst>
              </a:tr>
              <a:tr h="391224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Усиление конкуренции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+2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+2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+2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-2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-2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0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+2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extLst>
                  <a:ext uri="{0D108BD9-81ED-4DB2-BD59-A6C34878D82A}">
                    <a16:rowId xmlns:a16="http://schemas.microsoft.com/office/drawing/2014/main" val="3439826931"/>
                  </a:ext>
                </a:extLst>
              </a:tr>
              <a:tr h="500766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Зависимость от населения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-3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-3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-10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extLst>
                  <a:ext uri="{0D108BD9-81ED-4DB2-BD59-A6C34878D82A}">
                    <a16:rowId xmlns:a16="http://schemas.microsoft.com/office/drawing/2014/main" val="3956512936"/>
                  </a:ext>
                </a:extLst>
              </a:tr>
              <a:tr h="500766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Существенная зависимость от рынка потребителей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-3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-14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extLst>
                  <a:ext uri="{0D108BD9-81ED-4DB2-BD59-A6C34878D82A}">
                    <a16:rowId xmlns:a16="http://schemas.microsoft.com/office/drawing/2014/main" val="1653781091"/>
                  </a:ext>
                </a:extLst>
              </a:tr>
              <a:tr h="623168">
                <a:tc>
                  <a:txBody>
                    <a:bodyPr/>
                    <a:lstStyle/>
                    <a:p>
                      <a:pPr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+9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+5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-5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-3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-1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tc>
                  <a:txBody>
                    <a:bodyPr/>
                    <a:lstStyle/>
                    <a:p>
                      <a:pPr algn="r"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+18</a:t>
                      </a:r>
                    </a:p>
                    <a:p>
                      <a:pPr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+18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</a:endParaRPr>
                    </a:p>
                  </a:txBody>
                  <a:tcPr marL="47255" marR="47255" marT="0" marB="0" anchor="ctr"/>
                </a:tc>
                <a:extLst>
                  <a:ext uri="{0D108BD9-81ED-4DB2-BD59-A6C34878D82A}">
                    <a16:rowId xmlns:a16="http://schemas.microsoft.com/office/drawing/2014/main" val="37514677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02861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 sz="1400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451566" y="28572"/>
            <a:ext cx="732444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Модель Гранта для планируемой деятельности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Rectangle 16"/>
          <p:cNvSpPr>
            <a:spLocks noChangeArrowheads="1"/>
          </p:cNvSpPr>
          <p:nvPr/>
        </p:nvSpPr>
        <p:spPr bwMode="auto">
          <a:xfrm>
            <a:off x="0" y="-153888"/>
            <a:ext cx="18473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 sz="1400"/>
          </a:p>
        </p:txBody>
      </p:sp>
      <p:grpSp>
        <p:nvGrpSpPr>
          <p:cNvPr id="195" name="Group 1"/>
          <p:cNvGrpSpPr>
            <a:grpSpLocks/>
          </p:cNvGrpSpPr>
          <p:nvPr/>
        </p:nvGrpSpPr>
        <p:grpSpPr bwMode="auto">
          <a:xfrm>
            <a:off x="65628" y="230832"/>
            <a:ext cx="11931812" cy="6626890"/>
            <a:chOff x="1695" y="459"/>
            <a:chExt cx="10728" cy="10058"/>
          </a:xfrm>
          <a:solidFill>
            <a:schemeClr val="bg1">
              <a:lumMod val="95000"/>
            </a:schemeClr>
          </a:solidFill>
        </p:grpSpPr>
        <p:sp>
          <p:nvSpPr>
            <p:cNvPr id="196" name="AutoShape 15"/>
            <p:cNvSpPr>
              <a:spLocks noChangeArrowheads="1"/>
            </p:cNvSpPr>
            <p:nvPr/>
          </p:nvSpPr>
          <p:spPr bwMode="auto">
            <a:xfrm>
              <a:off x="1695" y="786"/>
              <a:ext cx="2790" cy="2695"/>
            </a:xfrm>
            <a:prstGeom prst="roundRect">
              <a:avLst>
                <a:gd name="adj" fmla="val 16667"/>
              </a:avLst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Конкурентные преимущества</a:t>
              </a:r>
              <a:endParaRPr kumimoji="0" lang="ru-RU" altLang="ru-RU" sz="1400" i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- </a:t>
              </a:r>
              <a:r>
                <a:rPr kumimoji="0" lang="ru-RU" altLang="ru-RU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количество и расположение точек сбора вторсырья</a:t>
              </a:r>
              <a:endParaRPr kumimoji="0" lang="ru-RU" alt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 разноцветные контейнеры с инструкцией</a:t>
              </a:r>
              <a:endParaRPr kumimoji="0" lang="ru-RU" alt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 акции выходного дня </a:t>
              </a:r>
              <a:endParaRPr kumimoji="0" lang="ru-RU" alt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 логистика</a:t>
              </a:r>
              <a:endParaRPr kumimoji="0" lang="ru-RU" alt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" name="AutoShape 14"/>
            <p:cNvSpPr>
              <a:spLocks noChangeArrowheads="1"/>
            </p:cNvSpPr>
            <p:nvPr/>
          </p:nvSpPr>
          <p:spPr bwMode="auto">
            <a:xfrm>
              <a:off x="5085" y="786"/>
              <a:ext cx="2775" cy="2695"/>
            </a:xfrm>
            <a:prstGeom prst="roundRect">
              <a:avLst>
                <a:gd name="adj" fmla="val 16667"/>
              </a:avLst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Стратегия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1400" b="1" i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20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Захват рынка</a:t>
              </a:r>
              <a:endParaRPr kumimoji="0" lang="ru-RU" altLang="ru-RU" sz="20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" name="AutoShape 13"/>
            <p:cNvSpPr>
              <a:spLocks noChangeArrowheads="1"/>
            </p:cNvSpPr>
            <p:nvPr/>
          </p:nvSpPr>
          <p:spPr bwMode="auto">
            <a:xfrm>
              <a:off x="8413" y="459"/>
              <a:ext cx="3550" cy="3250"/>
            </a:xfrm>
            <a:prstGeom prst="roundRect">
              <a:avLst>
                <a:gd name="adj" fmla="val 16667"/>
              </a:avLst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КФУ</a:t>
              </a:r>
              <a:endParaRPr kumimoji="0" lang="ru-RU" altLang="ru-RU" sz="1400" i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потребитель хочет:</a:t>
              </a: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 прикладывать минимум усилий</a:t>
              </a:r>
              <a:endParaRPr kumimoji="0" lang="ru-RU" alt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 получить доход за сдачу вторичного сырья</a:t>
              </a:r>
              <a:endParaRPr kumimoji="0" lang="ru-RU" alt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 шаговую доступность</a:t>
              </a:r>
              <a:endParaRPr kumimoji="0" lang="ru-RU" alt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 яркость, информативность</a:t>
              </a:r>
              <a:endParaRPr kumimoji="0" lang="ru-RU" alt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 быть уверенным в результате</a:t>
              </a:r>
              <a:endParaRPr kumimoji="0" lang="ru-RU" alt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 бесперебойную поставку сырья</a:t>
              </a:r>
              <a:endParaRPr kumimoji="0" lang="ru-RU" alt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" name="AutoShape 12"/>
            <p:cNvSpPr>
              <a:spLocks noChangeShapeType="1"/>
            </p:cNvSpPr>
            <p:nvPr/>
          </p:nvSpPr>
          <p:spPr bwMode="auto">
            <a:xfrm flipV="1">
              <a:off x="6427" y="3515"/>
              <a:ext cx="1" cy="585"/>
            </a:xfrm>
            <a:prstGeom prst="straightConnector1">
              <a:avLst/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/>
            </a:p>
          </p:txBody>
        </p:sp>
        <p:sp>
          <p:nvSpPr>
            <p:cNvPr id="200" name="AutoShape 11"/>
            <p:cNvSpPr>
              <a:spLocks noChangeShapeType="1"/>
            </p:cNvSpPr>
            <p:nvPr/>
          </p:nvSpPr>
          <p:spPr bwMode="auto">
            <a:xfrm flipH="1">
              <a:off x="7860" y="2067"/>
              <a:ext cx="553" cy="3"/>
            </a:xfrm>
            <a:prstGeom prst="straightConnector1">
              <a:avLst/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/>
            </a:p>
          </p:txBody>
        </p:sp>
        <p:sp>
          <p:nvSpPr>
            <p:cNvPr id="201" name="AutoShape 10"/>
            <p:cNvSpPr>
              <a:spLocks noChangeShapeType="1"/>
            </p:cNvSpPr>
            <p:nvPr/>
          </p:nvSpPr>
          <p:spPr bwMode="auto">
            <a:xfrm flipH="1" flipV="1">
              <a:off x="4485" y="2085"/>
              <a:ext cx="600" cy="2"/>
            </a:xfrm>
            <a:prstGeom prst="straightConnector1">
              <a:avLst/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/>
            </a:p>
          </p:txBody>
        </p:sp>
        <p:sp>
          <p:nvSpPr>
            <p:cNvPr id="202" name="AutoShape 9"/>
            <p:cNvSpPr>
              <a:spLocks noChangeArrowheads="1"/>
            </p:cNvSpPr>
            <p:nvPr/>
          </p:nvSpPr>
          <p:spPr bwMode="auto">
            <a:xfrm>
              <a:off x="2042" y="3819"/>
              <a:ext cx="9290" cy="1557"/>
            </a:xfrm>
            <a:prstGeom prst="doubleWave">
              <a:avLst>
                <a:gd name="adj1" fmla="val 6500"/>
                <a:gd name="adj2" fmla="val -562"/>
              </a:avLst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Организационные способности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800" b="1" i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логистика, сбор вторсырья по точкам, </a:t>
              </a:r>
              <a:r>
                <a:rPr kumimoji="0" lang="ru-RU" altLang="ru-RU" sz="1400" i="0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досортировка</a:t>
              </a:r>
              <a:r>
                <a:rPr kumimoji="0" lang="ru-RU" altLang="ru-RU" sz="1400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, прессовка, хранение, доставка, взвешивание,</a:t>
              </a:r>
              <a:r>
                <a:rPr kumimoji="0" lang="ru-RU" altLang="ru-RU" sz="1400" i="0" strike="noStrike" cap="none" normalizeH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 погрузка</a:t>
              </a:r>
              <a:endParaRPr kumimoji="0" lang="ru-RU" altLang="ru-RU" sz="140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" name="AutoShape 8"/>
            <p:cNvSpPr>
              <a:spLocks noChangeShapeType="1"/>
            </p:cNvSpPr>
            <p:nvPr/>
          </p:nvSpPr>
          <p:spPr bwMode="auto">
            <a:xfrm flipV="1">
              <a:off x="6439" y="5376"/>
              <a:ext cx="0" cy="405"/>
            </a:xfrm>
            <a:prstGeom prst="straightConnector1">
              <a:avLst/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/>
            </a:p>
          </p:txBody>
        </p:sp>
        <p:sp>
          <p:nvSpPr>
            <p:cNvPr id="204" name="Oval 7"/>
            <p:cNvSpPr>
              <a:spLocks noChangeArrowheads="1"/>
            </p:cNvSpPr>
            <p:nvPr/>
          </p:nvSpPr>
          <p:spPr bwMode="auto">
            <a:xfrm>
              <a:off x="5270" y="5714"/>
              <a:ext cx="2294" cy="470"/>
            </a:xfrm>
            <a:prstGeom prst="ellipse">
              <a:avLst/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Ресурсы</a:t>
              </a:r>
              <a:endParaRPr kumimoji="0" lang="ru-RU" altLang="ru-RU" sz="14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" name="AutoShape 6"/>
            <p:cNvSpPr>
              <a:spLocks noChangeArrowheads="1"/>
            </p:cNvSpPr>
            <p:nvPr/>
          </p:nvSpPr>
          <p:spPr bwMode="auto">
            <a:xfrm>
              <a:off x="1695" y="6315"/>
              <a:ext cx="3880" cy="4202"/>
            </a:xfrm>
            <a:prstGeom prst="flowChartDocument">
              <a:avLst/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Материальные</a:t>
              </a:r>
              <a:endParaRPr kumimoji="0" lang="ru-RU" altLang="ru-RU" sz="1400" b="1" i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- финансовые:</a:t>
              </a: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чистые активы предприятия составили 10915432 тыс. </a:t>
              </a:r>
              <a:r>
                <a:rPr kumimoji="0" lang="ru-RU" altLang="ru-RU" sz="14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руб</a:t>
              </a: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; дебиторская задолженность 6234176 тыс. рублей, кредиторская – 7275437 тыс. руб.</a:t>
              </a: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- физические:</a:t>
              </a: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здания сооружения, складские помещения, производственные площади, машины и оборудование, транспортные средства, земля общей стоимостью 3555415 тыс. руб., имеются незагруженные мощности 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и площади</a:t>
              </a: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206" name="AutoShape 5"/>
            <p:cNvSpPr>
              <a:spLocks noChangeArrowheads="1"/>
            </p:cNvSpPr>
            <p:nvPr/>
          </p:nvSpPr>
          <p:spPr bwMode="auto">
            <a:xfrm>
              <a:off x="5897" y="6606"/>
              <a:ext cx="3334" cy="3807"/>
            </a:xfrm>
            <a:prstGeom prst="flowChartDocument">
              <a:avLst/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Нематериальные</a:t>
              </a:r>
              <a:endParaRPr kumimoji="0" lang="ru-RU" altLang="ru-RU" sz="1400" b="1" i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- активы, патенты и лицензии на сумму 30464 тыс. руб., отработанные технологии по многим видам </a:t>
              </a: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- репутация на рынке –стабильно развивающегося предприятия, производящего качественную продукцию</a:t>
              </a: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-устоявшаяся культура со сформировавшимися традициями, ценностями и принципами</a:t>
              </a: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</a:endParaRPr>
            </a:p>
          </p:txBody>
        </p:sp>
        <p:sp>
          <p:nvSpPr>
            <p:cNvPr id="207" name="AutoShape 4"/>
            <p:cNvSpPr>
              <a:spLocks noChangeArrowheads="1"/>
            </p:cNvSpPr>
            <p:nvPr/>
          </p:nvSpPr>
          <p:spPr bwMode="auto">
            <a:xfrm>
              <a:off x="9394" y="5776"/>
              <a:ext cx="3029" cy="3056"/>
            </a:xfrm>
            <a:prstGeom prst="flowChartDocument">
              <a:avLst/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Человеческие</a:t>
              </a:r>
              <a:endParaRPr kumimoji="0" lang="ru-RU" altLang="ru-RU" sz="1400" b="1" i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- квалифицированный персонал</a:t>
              </a: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- каждое подразделение смотрит на проблему через призму своих интересов</a:t>
              </a: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a typeface="Calibri" panose="020F0502020204030204" pitchFamily="34" charset="0"/>
                  <a:cs typeface="Times New Roman" panose="02020603050405020304" pitchFamily="18" charset="0"/>
                </a:rPr>
                <a:t>- не всегда правильно используется система мотивации. Очевиден фактор субъективизма</a:t>
              </a:r>
              <a:endParaRPr kumimoji="0" lang="ru-RU" altLang="ru-RU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</a:endParaRPr>
            </a:p>
          </p:txBody>
        </p:sp>
        <p:sp>
          <p:nvSpPr>
            <p:cNvPr id="208" name="AutoShape 3"/>
            <p:cNvSpPr>
              <a:spLocks noChangeShapeType="1"/>
            </p:cNvSpPr>
            <p:nvPr/>
          </p:nvSpPr>
          <p:spPr bwMode="auto">
            <a:xfrm flipV="1">
              <a:off x="3202" y="5910"/>
              <a:ext cx="1999" cy="274"/>
            </a:xfrm>
            <a:prstGeom prst="curvedConnector3">
              <a:avLst>
                <a:gd name="adj1" fmla="val 49972"/>
              </a:avLst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/>
            </a:p>
          </p:txBody>
        </p:sp>
        <p:sp>
          <p:nvSpPr>
            <p:cNvPr id="209" name="AutoShape 2"/>
            <p:cNvSpPr>
              <a:spLocks noChangeShapeType="1"/>
            </p:cNvSpPr>
            <p:nvPr/>
          </p:nvSpPr>
          <p:spPr bwMode="auto">
            <a:xfrm rot="10800000">
              <a:off x="7612" y="5894"/>
              <a:ext cx="1645" cy="74"/>
            </a:xfrm>
            <a:prstGeom prst="curvedConnector3">
              <a:avLst>
                <a:gd name="adj1" fmla="val 50000"/>
              </a:avLst>
            </a:prstGeom>
            <a:noFill/>
            <a:ln w="9525" cap="flat" cmpd="sng" algn="ctr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accent2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400"/>
            </a:p>
          </p:txBody>
        </p:sp>
      </p:grpSp>
      <p:sp>
        <p:nvSpPr>
          <p:cNvPr id="211" name="AutoShape 2"/>
          <p:cNvSpPr>
            <a:spLocks noChangeShapeType="1"/>
          </p:cNvSpPr>
          <p:nvPr/>
        </p:nvSpPr>
        <p:spPr bwMode="auto">
          <a:xfrm rot="10800000">
            <a:off x="5589986" y="4040404"/>
            <a:ext cx="215728" cy="185142"/>
          </a:xfrm>
          <a:prstGeom prst="curvedConnector3">
            <a:avLst>
              <a:gd name="adj1" fmla="val 50000"/>
            </a:avLst>
          </a:prstGeom>
          <a:noFill/>
          <a:ln w="127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sz="1400"/>
          </a:p>
        </p:txBody>
      </p:sp>
    </p:spTree>
    <p:extLst>
      <p:ext uri="{BB962C8B-B14F-4D97-AF65-F5344CB8AC3E}">
        <p14:creationId xmlns:p14="http://schemas.microsoft.com/office/powerpoint/2010/main" val="625621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5" name="Прямоугольник 194"/>
          <p:cNvSpPr/>
          <p:nvPr/>
        </p:nvSpPr>
        <p:spPr>
          <a:xfrm>
            <a:off x="763251" y="100076"/>
            <a:ext cx="299475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Матрица </a:t>
            </a:r>
            <a:r>
              <a:rPr lang="ru-RU" sz="24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Ансоффа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198" name="Таблица 1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687103"/>
              </p:ext>
            </p:extLst>
          </p:nvPr>
        </p:nvGraphicFramePr>
        <p:xfrm>
          <a:off x="1232775" y="1074248"/>
          <a:ext cx="8750498" cy="3715467"/>
        </p:xfrm>
        <a:graphic>
          <a:graphicData uri="http://schemas.openxmlformats.org/drawingml/2006/table">
            <a:tbl>
              <a:tblPr firstRow="1" firstCol="1" bandRow="1"/>
              <a:tblGrid>
                <a:gridCol w="2806972">
                  <a:extLst>
                    <a:ext uri="{9D8B030D-6E8A-4147-A177-3AD203B41FA5}">
                      <a16:colId xmlns:a16="http://schemas.microsoft.com/office/drawing/2014/main" val="72468202"/>
                    </a:ext>
                  </a:extLst>
                </a:gridCol>
                <a:gridCol w="2882104">
                  <a:extLst>
                    <a:ext uri="{9D8B030D-6E8A-4147-A177-3AD203B41FA5}">
                      <a16:colId xmlns:a16="http://schemas.microsoft.com/office/drawing/2014/main" val="555993872"/>
                    </a:ext>
                  </a:extLst>
                </a:gridCol>
                <a:gridCol w="3061422">
                  <a:extLst>
                    <a:ext uri="{9D8B030D-6E8A-4147-A177-3AD203B41FA5}">
                      <a16:colId xmlns:a16="http://schemas.microsoft.com/office/drawing/2014/main" val="1692945951"/>
                    </a:ext>
                  </a:extLst>
                </a:gridCol>
              </a:tblGrid>
              <a:tr h="1238489"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Продукты </a:t>
                      </a:r>
                      <a:endParaRPr lang="ru-RU" sz="20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Рынки </a:t>
                      </a:r>
                      <a:endParaRPr lang="ru-RU" sz="20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gradFill flip="none" rotWithShape="1">
                      <a:gsLst>
                        <a:gs pos="0">
                          <a:schemeClr val="bg2">
                            <a:shade val="30000"/>
                            <a:satMod val="115000"/>
                          </a:schemeClr>
                        </a:gs>
                        <a:gs pos="50000">
                          <a:schemeClr val="bg2">
                            <a:shade val="67500"/>
                            <a:satMod val="115000"/>
                          </a:schemeClr>
                        </a:gs>
                        <a:gs pos="100000">
                          <a:schemeClr val="bg2">
                            <a:shade val="100000"/>
                            <a:satMod val="115000"/>
                          </a:schemeClr>
                        </a:gs>
                      </a:gsLst>
                      <a:lin ang="27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b="1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Существующие</a:t>
                      </a:r>
                      <a:endParaRPr lang="ru-RU" sz="20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gradFill flip="none" rotWithShape="1">
                      <a:gsLst>
                        <a:gs pos="0">
                          <a:schemeClr val="bg2">
                            <a:shade val="30000"/>
                            <a:satMod val="115000"/>
                          </a:schemeClr>
                        </a:gs>
                        <a:gs pos="50000">
                          <a:schemeClr val="bg2">
                            <a:shade val="67500"/>
                            <a:satMod val="115000"/>
                          </a:schemeClr>
                        </a:gs>
                        <a:gs pos="100000">
                          <a:schemeClr val="bg2">
                            <a:shade val="100000"/>
                            <a:satMod val="115000"/>
                          </a:schemeClr>
                        </a:gs>
                      </a:gsLst>
                      <a:lin ang="2700000" scaled="1"/>
                      <a:tileRect/>
                    </a:gra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Новые</a:t>
                      </a:r>
                      <a:endParaRPr lang="ru-RU" sz="20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gradFill flip="none" rotWithShape="1">
                      <a:gsLst>
                        <a:gs pos="0">
                          <a:schemeClr val="bg2">
                            <a:shade val="30000"/>
                            <a:satMod val="115000"/>
                          </a:schemeClr>
                        </a:gs>
                        <a:gs pos="50000">
                          <a:schemeClr val="bg2">
                            <a:shade val="67500"/>
                            <a:satMod val="115000"/>
                          </a:schemeClr>
                        </a:gs>
                        <a:gs pos="100000">
                          <a:schemeClr val="bg2">
                            <a:shade val="100000"/>
                            <a:satMod val="115000"/>
                          </a:schemeClr>
                        </a:gs>
                      </a:gsLst>
                      <a:lin ang="2700000" scaled="1"/>
                      <a:tileRect/>
                    </a:gradFill>
                  </a:tcPr>
                </a:tc>
                <a:extLst>
                  <a:ext uri="{0D108BD9-81ED-4DB2-BD59-A6C34878D82A}">
                    <a16:rowId xmlns:a16="http://schemas.microsoft.com/office/drawing/2014/main" val="3887335470"/>
                  </a:ext>
                </a:extLst>
              </a:tr>
              <a:tr h="123848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Bef>
                          <a:spcPts val="2400"/>
                        </a:spcBef>
                        <a:spcAft>
                          <a:spcPts val="24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Существующие </a:t>
                      </a:r>
                      <a:endParaRPr lang="ru-RU" sz="20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gradFill>
                      <a:gsLst>
                        <a:gs pos="0">
                          <a:schemeClr val="bg2">
                            <a:shade val="30000"/>
                            <a:satMod val="115000"/>
                          </a:schemeClr>
                        </a:gs>
                        <a:gs pos="50000">
                          <a:schemeClr val="bg2">
                            <a:shade val="67500"/>
                            <a:satMod val="115000"/>
                          </a:schemeClr>
                        </a:gs>
                        <a:gs pos="100000">
                          <a:schemeClr val="bg2">
                            <a:shade val="100000"/>
                            <a:satMod val="115000"/>
                          </a:schemeClr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Проникновение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на рынок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Развитие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продукта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1632253"/>
                  </a:ext>
                </a:extLst>
              </a:tr>
              <a:tr h="1238489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Bef>
                          <a:spcPts val="2400"/>
                        </a:spcBef>
                        <a:spcAft>
                          <a:spcPts val="24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b="1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Новые </a:t>
                      </a:r>
                      <a:endParaRPr lang="ru-RU" sz="20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gradFill>
                      <a:gsLst>
                        <a:gs pos="0">
                          <a:schemeClr val="bg2">
                            <a:shade val="30000"/>
                            <a:satMod val="115000"/>
                          </a:schemeClr>
                        </a:gs>
                        <a:gs pos="50000">
                          <a:schemeClr val="bg2">
                            <a:shade val="67500"/>
                            <a:satMod val="115000"/>
                          </a:schemeClr>
                        </a:gs>
                        <a:gs pos="100000">
                          <a:schemeClr val="bg2">
                            <a:shade val="100000"/>
                            <a:satMod val="115000"/>
                          </a:schemeClr>
                        </a:gs>
                      </a:gsLst>
                      <a:lin ang="2700000" scaled="1"/>
                    </a:gra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Развитие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847850" algn="l"/>
                        </a:tabLst>
                      </a:pPr>
                      <a:r>
                        <a:rPr lang="ru-RU" sz="20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рынка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  <a:tabLst>
                          <a:tab pos="1847850" algn="l"/>
                        </a:tabLst>
                      </a:pPr>
                      <a:r>
                        <a:rPr lang="ru-RU" sz="2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Диверсификация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9648934"/>
                  </a:ext>
                </a:extLst>
              </a:tr>
            </a:tbl>
          </a:graphicData>
        </a:graphic>
      </p:graphicFrame>
      <p:pic>
        <p:nvPicPr>
          <p:cNvPr id="199" name="Рисунок 19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19926" y="2235200"/>
            <a:ext cx="219231" cy="2554515"/>
          </a:xfrm>
          <a:prstGeom prst="rect">
            <a:avLst/>
          </a:prstGeom>
          <a:ln>
            <a:noFill/>
          </a:ln>
        </p:spPr>
      </p:pic>
      <p:pic>
        <p:nvPicPr>
          <p:cNvPr id="200" name="Рисунок 19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97944" y="5097828"/>
            <a:ext cx="4700616" cy="255237"/>
          </a:xfrm>
          <a:prstGeom prst="rect">
            <a:avLst/>
          </a:prstGeom>
        </p:spPr>
      </p:pic>
      <p:sp>
        <p:nvSpPr>
          <p:cNvPr id="201" name="Прямоугольник 200"/>
          <p:cNvSpPr/>
          <p:nvPr/>
        </p:nvSpPr>
        <p:spPr>
          <a:xfrm>
            <a:off x="8978717" y="5048595"/>
            <a:ext cx="170751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Увеличение риска</a:t>
            </a:r>
          </a:p>
        </p:txBody>
      </p:sp>
    </p:spTree>
    <p:extLst>
      <p:ext uri="{BB962C8B-B14F-4D97-AF65-F5344CB8AC3E}">
        <p14:creationId xmlns:p14="http://schemas.microsoft.com/office/powerpoint/2010/main" val="3110446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5" name="Rectangle 15"/>
          <p:cNvSpPr>
            <a:spLocks noChangeArrowheads="1"/>
          </p:cNvSpPr>
          <p:nvPr/>
        </p:nvSpPr>
        <p:spPr bwMode="auto">
          <a:xfrm>
            <a:off x="0" y="0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/>
          </a:p>
        </p:txBody>
      </p:sp>
      <p:grpSp>
        <p:nvGrpSpPr>
          <p:cNvPr id="196" name="Group 1"/>
          <p:cNvGrpSpPr>
            <a:grpSpLocks/>
          </p:cNvGrpSpPr>
          <p:nvPr/>
        </p:nvGrpSpPr>
        <p:grpSpPr bwMode="auto">
          <a:xfrm>
            <a:off x="512251" y="812778"/>
            <a:ext cx="11192856" cy="4498802"/>
            <a:chOff x="984" y="885"/>
            <a:chExt cx="10080" cy="6660"/>
          </a:xfrm>
          <a:solidFill>
            <a:schemeClr val="bg2"/>
          </a:solidFill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197" name="Rectangle 14"/>
            <p:cNvSpPr>
              <a:spLocks noChangeArrowheads="1"/>
            </p:cNvSpPr>
            <p:nvPr/>
          </p:nvSpPr>
          <p:spPr bwMode="auto">
            <a:xfrm>
              <a:off x="984" y="885"/>
              <a:ext cx="1830" cy="6660"/>
            </a:xfrm>
            <a:prstGeom prst="rect">
              <a:avLst/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1.Определение содержания</a:t>
              </a:r>
              <a:endParaRPr kumimoji="0" lang="ru-RU" altLang="ru-RU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-протоколы совещания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-компетенция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" name="Rectangle 13"/>
            <p:cNvSpPr>
              <a:spLocks noChangeArrowheads="1"/>
            </p:cNvSpPr>
            <p:nvPr/>
          </p:nvSpPr>
          <p:spPr bwMode="auto">
            <a:xfrm>
              <a:off x="3759" y="2485"/>
              <a:ext cx="2205" cy="3089"/>
            </a:xfrm>
            <a:prstGeom prst="rect">
              <a:avLst/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lvl1pPr indent="4508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2. Планирование</a:t>
              </a:r>
              <a:endParaRPr kumimoji="0" lang="ru-RU" altLang="ru-RU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-разделение работы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-команда и полномочия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-усилия и продолжительность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-график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-ресурсы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-бюджет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199" name="Rectangle 12"/>
            <p:cNvSpPr>
              <a:spLocks noChangeArrowheads="1"/>
            </p:cNvSpPr>
            <p:nvPr/>
          </p:nvSpPr>
          <p:spPr bwMode="auto">
            <a:xfrm>
              <a:off x="6714" y="2485"/>
              <a:ext cx="2205" cy="3089"/>
            </a:xfrm>
            <a:prstGeom prst="rect">
              <a:avLst/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indent="4508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4. Управление</a:t>
              </a:r>
              <a:endParaRPr kumimoji="0" lang="ru-RU" altLang="ru-RU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-управление затратами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-контроль сроков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-совещания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-корректировка планов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200" name="Rectangle 11"/>
            <p:cNvSpPr>
              <a:spLocks noChangeArrowheads="1"/>
            </p:cNvSpPr>
            <p:nvPr/>
          </p:nvSpPr>
          <p:spPr bwMode="auto">
            <a:xfrm>
              <a:off x="3759" y="5775"/>
              <a:ext cx="5160" cy="1770"/>
            </a:xfrm>
            <a:prstGeom prst="rect">
              <a:avLst/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lvl1pPr indent="4508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3. Создание команды, руководство и мотивация</a:t>
              </a:r>
              <a:endParaRPr kumimoji="0" lang="ru-RU" altLang="ru-RU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-как создать команду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-качества и действия лидера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-что мотивирует людей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201" name="Rectangle 10"/>
            <p:cNvSpPr>
              <a:spLocks noChangeArrowheads="1"/>
            </p:cNvSpPr>
            <p:nvPr/>
          </p:nvSpPr>
          <p:spPr bwMode="auto">
            <a:xfrm>
              <a:off x="9489" y="2485"/>
              <a:ext cx="1575" cy="5060"/>
            </a:xfrm>
            <a:prstGeom prst="rect">
              <a:avLst/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6. Ревизия и завершение</a:t>
              </a:r>
              <a:endParaRPr kumimoji="0" lang="ru-RU" altLang="ru-RU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-обзор проекта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" name="AutoShape 9"/>
            <p:cNvSpPr>
              <a:spLocks noChangeArrowheads="1"/>
            </p:cNvSpPr>
            <p:nvPr/>
          </p:nvSpPr>
          <p:spPr bwMode="auto">
            <a:xfrm>
              <a:off x="2814" y="3715"/>
              <a:ext cx="945" cy="450"/>
            </a:xfrm>
            <a:prstGeom prst="rightArrow">
              <a:avLst>
                <a:gd name="adj1" fmla="val 50000"/>
                <a:gd name="adj2" fmla="val 52500"/>
              </a:avLst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" name="AutoShape 8"/>
            <p:cNvSpPr>
              <a:spLocks noChangeArrowheads="1"/>
            </p:cNvSpPr>
            <p:nvPr/>
          </p:nvSpPr>
          <p:spPr bwMode="auto">
            <a:xfrm>
              <a:off x="2814" y="6084"/>
              <a:ext cx="945" cy="480"/>
            </a:xfrm>
            <a:prstGeom prst="rightArrow">
              <a:avLst>
                <a:gd name="adj1" fmla="val 50000"/>
                <a:gd name="adj2" fmla="val 49219"/>
              </a:avLst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" name="AutoShape 7"/>
            <p:cNvSpPr>
              <a:spLocks noChangeArrowheads="1"/>
            </p:cNvSpPr>
            <p:nvPr/>
          </p:nvSpPr>
          <p:spPr bwMode="auto">
            <a:xfrm>
              <a:off x="5964" y="3175"/>
              <a:ext cx="750" cy="540"/>
            </a:xfrm>
            <a:prstGeom prst="rightArrow">
              <a:avLst>
                <a:gd name="adj1" fmla="val 50000"/>
                <a:gd name="adj2" fmla="val 34722"/>
              </a:avLst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" name="AutoShape 6"/>
            <p:cNvSpPr>
              <a:spLocks noChangeArrowheads="1"/>
            </p:cNvSpPr>
            <p:nvPr/>
          </p:nvSpPr>
          <p:spPr bwMode="auto">
            <a:xfrm>
              <a:off x="8919" y="3925"/>
              <a:ext cx="570" cy="600"/>
            </a:xfrm>
            <a:prstGeom prst="rightArrow">
              <a:avLst>
                <a:gd name="adj1" fmla="val 50000"/>
                <a:gd name="adj2" fmla="val 25000"/>
              </a:avLst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" name="AutoShape 5"/>
            <p:cNvSpPr>
              <a:spLocks noChangeArrowheads="1"/>
            </p:cNvSpPr>
            <p:nvPr/>
          </p:nvSpPr>
          <p:spPr bwMode="auto">
            <a:xfrm>
              <a:off x="8919" y="6084"/>
              <a:ext cx="570" cy="480"/>
            </a:xfrm>
            <a:prstGeom prst="rightArrow">
              <a:avLst>
                <a:gd name="adj1" fmla="val 50000"/>
                <a:gd name="adj2" fmla="val 29688"/>
              </a:avLst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" name="AutoShape 4"/>
            <p:cNvSpPr>
              <a:spLocks noChangeArrowheads="1"/>
            </p:cNvSpPr>
            <p:nvPr/>
          </p:nvSpPr>
          <p:spPr bwMode="auto">
            <a:xfrm>
              <a:off x="5964" y="4285"/>
              <a:ext cx="750" cy="510"/>
            </a:xfrm>
            <a:prstGeom prst="leftArrow">
              <a:avLst>
                <a:gd name="adj1" fmla="val 50000"/>
                <a:gd name="adj2" fmla="val 36765"/>
              </a:avLst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" name="Rectangle 3"/>
            <p:cNvSpPr>
              <a:spLocks noChangeArrowheads="1"/>
            </p:cNvSpPr>
            <p:nvPr/>
          </p:nvSpPr>
          <p:spPr bwMode="auto">
            <a:xfrm>
              <a:off x="3759" y="885"/>
              <a:ext cx="4785" cy="1395"/>
            </a:xfrm>
            <a:prstGeom prst="rect">
              <a:avLst/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lvl1pPr indent="45085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474663" algn="l"/>
                  <a:tab pos="5937250" algn="l"/>
                </a:tabLst>
              </a:pPr>
              <a:r>
                <a:rPr kumimoji="0" lang="ru-RU" altLang="ru-RU" sz="16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Times New Roman" panose="02020603050405020304" pitchFamily="18" charset="0"/>
                  <a:cs typeface="Times New Roman" panose="02020603050405020304" pitchFamily="18" charset="0"/>
                </a:rPr>
                <a:t>5. Коммуникации</a:t>
              </a:r>
              <a:endParaRPr kumimoji="0" lang="ru-RU" altLang="ru-RU" sz="1600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474663" algn="l"/>
                  <a:tab pos="5937250" algn="l"/>
                </a:tabLst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Times New Roman" panose="02020603050405020304" pitchFamily="18" charset="0"/>
                  <a:cs typeface="Times New Roman" panose="02020603050405020304" pitchFamily="18" charset="0"/>
                </a:rPr>
                <a:t> - заметки и отчеты 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474663" algn="l"/>
                  <a:tab pos="5937250" algn="l"/>
                </a:tabLst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Times New Roman" panose="02020603050405020304" pitchFamily="18" charset="0"/>
                  <a:cs typeface="Times New Roman" panose="02020603050405020304" pitchFamily="18" charset="0"/>
                </a:rPr>
                <a:t> - презентации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209" name="AutoShape 2"/>
            <p:cNvSpPr>
              <a:spLocks noChangeArrowheads="1"/>
            </p:cNvSpPr>
            <p:nvPr/>
          </p:nvSpPr>
          <p:spPr bwMode="auto">
            <a:xfrm>
              <a:off x="2814" y="1515"/>
              <a:ext cx="945" cy="450"/>
            </a:xfrm>
            <a:prstGeom prst="rightArrow">
              <a:avLst>
                <a:gd name="adj1" fmla="val 50000"/>
                <a:gd name="adj2" fmla="val 52500"/>
              </a:avLst>
            </a:prstGeom>
            <a:grpFill/>
            <a:ln w="12700">
              <a:noFill/>
              <a:miter lim="800000"/>
              <a:headEnd/>
              <a:tailEnd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10" name="Rectangle 22"/>
          <p:cNvSpPr>
            <a:spLocks noChangeArrowheads="1"/>
          </p:cNvSpPr>
          <p:nvPr/>
        </p:nvSpPr>
        <p:spPr bwMode="auto">
          <a:xfrm>
            <a:off x="0" y="457200"/>
            <a:ext cx="12192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/>
          </a:p>
        </p:txBody>
      </p:sp>
      <p:sp>
        <p:nvSpPr>
          <p:cNvPr id="211" name="Прямоугольник 210"/>
          <p:cNvSpPr/>
          <p:nvPr/>
        </p:nvSpPr>
        <p:spPr>
          <a:xfrm>
            <a:off x="668153" y="94779"/>
            <a:ext cx="722502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Шестиэтапная модель управления проектом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288204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3138233" y="0"/>
            <a:ext cx="504657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Карта заинтересованных сторон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01" name="Group 1"/>
          <p:cNvGrpSpPr>
            <a:grpSpLocks/>
          </p:cNvGrpSpPr>
          <p:nvPr/>
        </p:nvGrpSpPr>
        <p:grpSpPr bwMode="auto">
          <a:xfrm>
            <a:off x="518225" y="493694"/>
            <a:ext cx="10570469" cy="5922352"/>
            <a:chOff x="1330" y="917"/>
            <a:chExt cx="10705" cy="8767"/>
          </a:xfrm>
          <a:solidFill>
            <a:schemeClr val="accent1">
              <a:lumMod val="20000"/>
              <a:lumOff val="80000"/>
            </a:schemeClr>
          </a:solidFill>
        </p:grpSpPr>
        <p:sp>
          <p:nvSpPr>
            <p:cNvPr id="202" name="AutoShape 14"/>
            <p:cNvSpPr>
              <a:spLocks noChangeArrowheads="1"/>
            </p:cNvSpPr>
            <p:nvPr/>
          </p:nvSpPr>
          <p:spPr bwMode="auto">
            <a:xfrm>
              <a:off x="4995" y="4231"/>
              <a:ext cx="3048" cy="2430"/>
            </a:xfrm>
            <a:prstGeom prst="roundRect">
              <a:avLst>
                <a:gd name="adj" fmla="val 16667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474663" algn="l"/>
                  <a:tab pos="5937250" algn="l"/>
                </a:tabLst>
              </a:pPr>
              <a:r>
                <a:rPr kumimoji="0" lang="ru-RU" altLang="ru-RU" sz="1600" b="1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Times New Roman" panose="02020603050405020304" pitchFamily="18" charset="0"/>
                  <a:cs typeface="Times New Roman" panose="02020603050405020304" pitchFamily="18" charset="0"/>
                </a:rPr>
                <a:t>Менеджер проекта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474663" algn="l"/>
                  <a:tab pos="5937250" algn="l"/>
                </a:tabLst>
              </a:pPr>
              <a:r>
                <a:rPr kumimoji="0" lang="ru-RU" altLang="ru-RU" sz="1600" b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Times New Roman" panose="02020603050405020304" pitchFamily="18" charset="0"/>
                  <a:cs typeface="Times New Roman" panose="02020603050405020304" pitchFamily="18" charset="0"/>
                </a:rPr>
                <a:t>достичь цели заявленной в проекте минимизирую риски неудач на каждом этапе реализации проекта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203" name="AutoShape 13"/>
            <p:cNvSpPr>
              <a:spLocks noChangeArrowheads="1"/>
            </p:cNvSpPr>
            <p:nvPr/>
          </p:nvSpPr>
          <p:spPr bwMode="auto">
            <a:xfrm>
              <a:off x="8670" y="6467"/>
              <a:ext cx="2940" cy="1643"/>
            </a:xfrm>
            <a:prstGeom prst="roundRect">
              <a:avLst>
                <a:gd name="adj" fmla="val 16667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Покровитель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ru-RU" altLang="ru-RU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о</a:t>
              </a:r>
              <a:r>
                <a:rPr kumimoji="0" lang="ru-RU" altLang="ru-RU" sz="1600" b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беспечить развитие данного направления деятельности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" name="AutoShape 12"/>
            <p:cNvSpPr>
              <a:spLocks noChangeArrowheads="1"/>
            </p:cNvSpPr>
            <p:nvPr/>
          </p:nvSpPr>
          <p:spPr bwMode="auto">
            <a:xfrm>
              <a:off x="8894" y="2930"/>
              <a:ext cx="3141" cy="2536"/>
            </a:xfrm>
            <a:prstGeom prst="roundRect">
              <a:avLst>
                <a:gd name="adj" fmla="val 16667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Команда проекта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сочетать свои непосредственные функциональные обязанности с работой по участию в проекте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" name="AutoShape 11"/>
            <p:cNvSpPr>
              <a:spLocks noChangeArrowheads="1"/>
            </p:cNvSpPr>
            <p:nvPr/>
          </p:nvSpPr>
          <p:spPr bwMode="auto">
            <a:xfrm>
              <a:off x="4890" y="917"/>
              <a:ext cx="3374" cy="2362"/>
            </a:xfrm>
            <a:prstGeom prst="roundRect">
              <a:avLst>
                <a:gd name="adj" fmla="val 16667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Линейный менеджер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добиться того чтобы участие в проекте его подчиненных как можно меньше влияло на их продуктивность в основной деятельности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" name="AutoShape 10"/>
            <p:cNvSpPr>
              <a:spLocks noChangeArrowheads="1"/>
            </p:cNvSpPr>
            <p:nvPr/>
          </p:nvSpPr>
          <p:spPr bwMode="auto">
            <a:xfrm>
              <a:off x="1330" y="1884"/>
              <a:ext cx="2615" cy="2838"/>
            </a:xfrm>
            <a:prstGeom prst="roundRect">
              <a:avLst>
                <a:gd name="adj" fmla="val 16667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Высшее руководство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успешная реализации проекта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" name="AutoShape 9"/>
            <p:cNvSpPr>
              <a:spLocks noChangeArrowheads="1"/>
            </p:cNvSpPr>
            <p:nvPr/>
          </p:nvSpPr>
          <p:spPr bwMode="auto">
            <a:xfrm>
              <a:off x="1485" y="5470"/>
              <a:ext cx="2625" cy="2640"/>
            </a:xfrm>
            <a:prstGeom prst="roundRect">
              <a:avLst>
                <a:gd name="adj" fmla="val 16667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39750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39750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39750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39750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39750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39750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39750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39750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474663" algn="l"/>
                  <a:tab pos="539750" algn="l"/>
                  <a:tab pos="593725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474663" algn="l"/>
                  <a:tab pos="539750" algn="l"/>
                  <a:tab pos="5937250" algn="l"/>
                </a:tabLst>
              </a:pPr>
              <a:r>
                <a:rPr kumimoji="0" lang="ru-RU" altLang="ru-RU" sz="1600" b="1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Times New Roman" panose="02020603050405020304" pitchFamily="18" charset="0"/>
                  <a:cs typeface="Times New Roman" panose="02020603050405020304" pitchFamily="18" charset="0"/>
                </a:rPr>
                <a:t>Прочие рабочие и население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>
                  <a:tab pos="474663" algn="l"/>
                  <a:tab pos="539750" algn="l"/>
                  <a:tab pos="5937250" algn="l"/>
                </a:tabLst>
              </a:pPr>
              <a:r>
                <a:rPr kumimoji="0" lang="ru-RU" altLang="ru-RU" sz="1600" b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Times New Roman" panose="02020603050405020304" pitchFamily="18" charset="0"/>
                  <a:cs typeface="Times New Roman" panose="02020603050405020304" pitchFamily="18" charset="0"/>
                </a:rPr>
                <a:t>решение экологических проблем, удовлетворение базовых потребностей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208" name="AutoShape 8"/>
            <p:cNvSpPr>
              <a:spLocks noChangeArrowheads="1"/>
            </p:cNvSpPr>
            <p:nvPr/>
          </p:nvSpPr>
          <p:spPr bwMode="auto">
            <a:xfrm>
              <a:off x="4663" y="7613"/>
              <a:ext cx="3300" cy="2071"/>
            </a:xfrm>
            <a:prstGeom prst="roundRect">
              <a:avLst>
                <a:gd name="adj" fmla="val 16667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Потребители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получить качественную</a:t>
              </a:r>
              <a:r>
                <a:rPr kumimoji="0" lang="ru-RU" altLang="ru-RU" sz="1600" b="0" strike="noStrike" cap="none" normalizeH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 услугу или</a:t>
              </a:r>
              <a:r>
                <a:rPr kumimoji="0" lang="ru-RU" altLang="ru-RU" sz="1600" b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Times New Roman" panose="02020603050405020304" pitchFamily="18" charset="0"/>
                  <a:cs typeface="Times New Roman" panose="02020603050405020304" pitchFamily="18" charset="0"/>
                </a:rPr>
                <a:t> продукт, удовлетворяющий всем требованиям</a:t>
              </a: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1600" b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9" name="AutoShape 7"/>
            <p:cNvSpPr>
              <a:spLocks noChangeShapeType="1"/>
            </p:cNvSpPr>
            <p:nvPr/>
          </p:nvSpPr>
          <p:spPr bwMode="auto">
            <a:xfrm rot="16200000" flipH="1">
              <a:off x="6010" y="3664"/>
              <a:ext cx="924" cy="210"/>
            </a:xfrm>
            <a:prstGeom prst="curvedConnector3">
              <a:avLst>
                <a:gd name="adj1" fmla="val 49998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" name="AutoShape 6"/>
            <p:cNvSpPr>
              <a:spLocks noChangeShapeType="1"/>
            </p:cNvSpPr>
            <p:nvPr/>
          </p:nvSpPr>
          <p:spPr bwMode="auto">
            <a:xfrm>
              <a:off x="3945" y="3674"/>
              <a:ext cx="1050" cy="1048"/>
            </a:xfrm>
            <a:prstGeom prst="curvedConnector3">
              <a:avLst>
                <a:gd name="adj1" fmla="val 50000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" name="AutoShape 5"/>
            <p:cNvSpPr>
              <a:spLocks noChangeShapeType="1"/>
            </p:cNvSpPr>
            <p:nvPr/>
          </p:nvSpPr>
          <p:spPr bwMode="auto">
            <a:xfrm rot="10800000" flipV="1">
              <a:off x="8043" y="3688"/>
              <a:ext cx="851" cy="1034"/>
            </a:xfrm>
            <a:prstGeom prst="curvedConnector3">
              <a:avLst>
                <a:gd name="adj1" fmla="val 50000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" name="AutoShape 4"/>
            <p:cNvSpPr>
              <a:spLocks noChangeShapeType="1"/>
            </p:cNvSpPr>
            <p:nvPr/>
          </p:nvSpPr>
          <p:spPr bwMode="auto">
            <a:xfrm flipV="1">
              <a:off x="4110" y="5952"/>
              <a:ext cx="885" cy="407"/>
            </a:xfrm>
            <a:prstGeom prst="curvedConnector3">
              <a:avLst>
                <a:gd name="adj1" fmla="val 49944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" name="AutoShape 3"/>
            <p:cNvSpPr>
              <a:spLocks noChangeShapeType="1"/>
            </p:cNvSpPr>
            <p:nvPr/>
          </p:nvSpPr>
          <p:spPr bwMode="auto">
            <a:xfrm rot="5400000" flipH="1">
              <a:off x="7962" y="6033"/>
              <a:ext cx="790" cy="627"/>
            </a:xfrm>
            <a:prstGeom prst="curvedConnector3">
              <a:avLst>
                <a:gd name="adj1" fmla="val 49935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" name="AutoShape 2"/>
            <p:cNvSpPr>
              <a:spLocks noChangeShapeType="1"/>
            </p:cNvSpPr>
            <p:nvPr/>
          </p:nvSpPr>
          <p:spPr bwMode="auto">
            <a:xfrm rot="16200000">
              <a:off x="5920" y="6955"/>
              <a:ext cx="952" cy="363"/>
            </a:xfrm>
            <a:prstGeom prst="curvedConnector3">
              <a:avLst>
                <a:gd name="adj1" fmla="val 49954"/>
              </a:avLst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7946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Rectangle 9"/>
          <p:cNvSpPr>
            <a:spLocks noChangeArrowheads="1"/>
          </p:cNvSpPr>
          <p:nvPr/>
        </p:nvSpPr>
        <p:spPr bwMode="auto">
          <a:xfrm>
            <a:off x="711199" y="1132113"/>
            <a:ext cx="21113147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/>
          </a:p>
        </p:txBody>
      </p:sp>
      <p:grpSp>
        <p:nvGrpSpPr>
          <p:cNvPr id="3" name="Group 1"/>
          <p:cNvGrpSpPr>
            <a:grpSpLocks/>
          </p:cNvGrpSpPr>
          <p:nvPr/>
        </p:nvGrpSpPr>
        <p:grpSpPr bwMode="auto">
          <a:xfrm>
            <a:off x="711200" y="1132114"/>
            <a:ext cx="11046582" cy="4426857"/>
            <a:chOff x="2100" y="9795"/>
            <a:chExt cx="8685" cy="5295"/>
          </a:xfrm>
        </p:grpSpPr>
        <p:sp>
          <p:nvSpPr>
            <p:cNvPr id="195" name="AutoShape 8"/>
            <p:cNvSpPr>
              <a:spLocks noChangeArrowheads="1"/>
            </p:cNvSpPr>
            <p:nvPr/>
          </p:nvSpPr>
          <p:spPr bwMode="auto">
            <a:xfrm>
              <a:off x="2100" y="9795"/>
              <a:ext cx="2130" cy="2100"/>
            </a:xfrm>
            <a:prstGeom prst="rightArrowCallout">
              <a:avLst>
                <a:gd name="adj1" fmla="val 25000"/>
                <a:gd name="adj2" fmla="val 25000"/>
                <a:gd name="adj3" fmla="val 16905"/>
                <a:gd name="adj4" fmla="val 66667"/>
              </a:avLst>
            </a:prstGeom>
            <a:gradFill rotWithShape="0">
              <a:gsLst>
                <a:gs pos="0">
                  <a:srgbClr val="FFFF00">
                    <a:gamma/>
                    <a:tint val="20000"/>
                    <a:invGamma/>
                  </a:srgbClr>
                </a:gs>
                <a:gs pos="100000">
                  <a:srgbClr val="FFFF00"/>
                </a:gs>
              </a:gsLst>
              <a:lin ang="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dist="107763" dir="18900000" algn="ctr" rotWithShape="0">
                <a:srgbClr val="808080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45085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2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rebuchet MS" panose="020B0603020202020204" pitchFamily="34" charset="0"/>
              </a:endParaRPr>
            </a:p>
          </p:txBody>
        </p:sp>
        <p:sp>
          <p:nvSpPr>
            <p:cNvPr id="196" name="AutoShape 7"/>
            <p:cNvSpPr>
              <a:spLocks noChangeArrowheads="1"/>
            </p:cNvSpPr>
            <p:nvPr/>
          </p:nvSpPr>
          <p:spPr bwMode="auto">
            <a:xfrm>
              <a:off x="4230" y="9795"/>
              <a:ext cx="2235" cy="2100"/>
            </a:xfrm>
            <a:prstGeom prst="rightArrowCallout">
              <a:avLst>
                <a:gd name="adj1" fmla="val 25000"/>
                <a:gd name="adj2" fmla="val 25000"/>
                <a:gd name="adj3" fmla="val 17738"/>
                <a:gd name="adj4" fmla="val 66667"/>
              </a:avLst>
            </a:prstGeom>
            <a:gradFill rotWithShape="0">
              <a:gsLst>
                <a:gs pos="0">
                  <a:srgbClr val="FFFF00">
                    <a:gamma/>
                    <a:tint val="20000"/>
                    <a:invGamma/>
                  </a:srgbClr>
                </a:gs>
                <a:gs pos="100000">
                  <a:srgbClr val="FFFF00"/>
                </a:gs>
              </a:gsLst>
              <a:lin ang="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dist="107763" dir="18900000" algn="ctr" rotWithShape="0">
                <a:srgbClr val="808080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45085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2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rebuchet MS" panose="020B0603020202020204" pitchFamily="34" charset="0"/>
              </a:endParaRPr>
            </a:p>
          </p:txBody>
        </p:sp>
        <p:sp>
          <p:nvSpPr>
            <p:cNvPr id="197" name="AutoShape 6"/>
            <p:cNvSpPr>
              <a:spLocks noChangeArrowheads="1"/>
            </p:cNvSpPr>
            <p:nvPr/>
          </p:nvSpPr>
          <p:spPr bwMode="auto">
            <a:xfrm>
              <a:off x="6465" y="9795"/>
              <a:ext cx="2520" cy="2100"/>
            </a:xfrm>
            <a:prstGeom prst="rightArrowCallout">
              <a:avLst>
                <a:gd name="adj1" fmla="val 25000"/>
                <a:gd name="adj2" fmla="val 25000"/>
                <a:gd name="adj3" fmla="val 20000"/>
                <a:gd name="adj4" fmla="val 66667"/>
              </a:avLst>
            </a:prstGeom>
            <a:gradFill rotWithShape="0">
              <a:gsLst>
                <a:gs pos="0">
                  <a:srgbClr val="FFFF00">
                    <a:gamma/>
                    <a:tint val="20000"/>
                    <a:invGamma/>
                  </a:srgbClr>
                </a:gs>
                <a:gs pos="100000">
                  <a:srgbClr val="FFFF00"/>
                </a:gs>
              </a:gsLst>
              <a:lin ang="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dist="107763" dir="18900000" algn="ctr" rotWithShape="0">
                <a:srgbClr val="808080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45085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2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rebuchet MS" panose="020B0603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  </a:t>
              </a:r>
            </a:p>
            <a:p>
              <a:pPr marL="0" marR="0" lvl="0" indent="45085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lang="ru-RU" altLang="ru-RU" sz="2400" dirty="0">
                <a:latin typeface="Trebuchet MS" panose="020B0603020202020204" pitchFamily="34" charset="0"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lvl="0" indent="45085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2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rebuchet MS" panose="020B0603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kumimoji="0" lang="ru-RU" altLang="ru-RU" sz="2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rebuchet MS" panose="020B0603020202020204" pitchFamily="34" charset="0"/>
              </a:endParaRPr>
            </a:p>
          </p:txBody>
        </p:sp>
        <p:sp>
          <p:nvSpPr>
            <p:cNvPr id="198" name="AutoShape 5"/>
            <p:cNvSpPr>
              <a:spLocks noChangeArrowheads="1"/>
            </p:cNvSpPr>
            <p:nvPr/>
          </p:nvSpPr>
          <p:spPr bwMode="auto">
            <a:xfrm>
              <a:off x="8985" y="9795"/>
              <a:ext cx="1800" cy="3195"/>
            </a:xfrm>
            <a:prstGeom prst="downArrowCallout">
              <a:avLst>
                <a:gd name="adj1" fmla="val 25000"/>
                <a:gd name="adj2" fmla="val 25000"/>
                <a:gd name="adj3" fmla="val 29583"/>
                <a:gd name="adj4" fmla="val 66667"/>
              </a:avLst>
            </a:prstGeom>
            <a:gradFill rotWithShape="0">
              <a:gsLst>
                <a:gs pos="0">
                  <a:srgbClr val="FFFF00">
                    <a:gamma/>
                    <a:tint val="20000"/>
                    <a:invGamma/>
                  </a:srgbClr>
                </a:gs>
                <a:gs pos="100000">
                  <a:srgbClr val="FFFF00"/>
                </a:gs>
              </a:gsLst>
              <a:lin ang="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dist="107763" dir="18900000" algn="ctr" rotWithShape="0">
                <a:srgbClr val="808080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45085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24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rebuchet MS" panose="020B060302020202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  </a:t>
              </a:r>
              <a:endParaRPr kumimoji="0" lang="ru-RU" altLang="ru-RU" sz="2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rebuchet MS" panose="020B0603020202020204" pitchFamily="34" charset="0"/>
              </a:endParaRPr>
            </a:p>
          </p:txBody>
        </p:sp>
        <p:sp>
          <p:nvSpPr>
            <p:cNvPr id="199" name="AutoShape 4"/>
            <p:cNvSpPr>
              <a:spLocks noChangeArrowheads="1"/>
            </p:cNvSpPr>
            <p:nvPr/>
          </p:nvSpPr>
          <p:spPr bwMode="auto">
            <a:xfrm>
              <a:off x="8310" y="12990"/>
              <a:ext cx="2445" cy="2100"/>
            </a:xfrm>
            <a:prstGeom prst="leftArrowCallout">
              <a:avLst>
                <a:gd name="adj1" fmla="val 25000"/>
                <a:gd name="adj2" fmla="val 25000"/>
                <a:gd name="adj3" fmla="val 19405"/>
                <a:gd name="adj4" fmla="val 66667"/>
              </a:avLst>
            </a:prstGeom>
            <a:gradFill rotWithShape="0">
              <a:gsLst>
                <a:gs pos="0">
                  <a:srgbClr val="FFFF00">
                    <a:gamma/>
                    <a:tint val="20000"/>
                    <a:invGamma/>
                  </a:srgbClr>
                </a:gs>
                <a:gs pos="100000">
                  <a:srgbClr val="FFFF00"/>
                </a:gs>
              </a:gsLst>
              <a:lin ang="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dist="107763" dir="18900000" algn="ctr" rotWithShape="0">
                <a:srgbClr val="808080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45085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2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rebuchet MS" panose="020B0603020202020204" pitchFamily="34" charset="0"/>
              </a:endParaRPr>
            </a:p>
          </p:txBody>
        </p:sp>
        <p:sp>
          <p:nvSpPr>
            <p:cNvPr id="200" name="AutoShape 3"/>
            <p:cNvSpPr>
              <a:spLocks noChangeArrowheads="1"/>
            </p:cNvSpPr>
            <p:nvPr/>
          </p:nvSpPr>
          <p:spPr bwMode="auto">
            <a:xfrm>
              <a:off x="5880" y="12990"/>
              <a:ext cx="2430" cy="2100"/>
            </a:xfrm>
            <a:prstGeom prst="leftArrowCallout">
              <a:avLst>
                <a:gd name="adj1" fmla="val 25000"/>
                <a:gd name="adj2" fmla="val 25000"/>
                <a:gd name="adj3" fmla="val 19286"/>
                <a:gd name="adj4" fmla="val 66667"/>
              </a:avLst>
            </a:prstGeom>
            <a:gradFill rotWithShape="0">
              <a:gsLst>
                <a:gs pos="0">
                  <a:srgbClr val="FFFF00">
                    <a:gamma/>
                    <a:tint val="20000"/>
                    <a:invGamma/>
                  </a:srgbClr>
                </a:gs>
                <a:gs pos="100000">
                  <a:srgbClr val="FFFF00"/>
                </a:gs>
              </a:gsLst>
              <a:lin ang="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dist="107763" dir="18900000" algn="ctr" rotWithShape="0">
                <a:srgbClr val="808080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45085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2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rebuchet MS" panose="020B0603020202020204" pitchFamily="34" charset="0"/>
              </a:endParaRPr>
            </a:p>
          </p:txBody>
        </p:sp>
        <p:sp>
          <p:nvSpPr>
            <p:cNvPr id="201" name="AutoShape 2"/>
            <p:cNvSpPr>
              <a:spLocks noChangeArrowheads="1"/>
            </p:cNvSpPr>
            <p:nvPr/>
          </p:nvSpPr>
          <p:spPr bwMode="auto">
            <a:xfrm>
              <a:off x="2610" y="12990"/>
              <a:ext cx="3270" cy="2100"/>
            </a:xfrm>
            <a:prstGeom prst="diamond">
              <a:avLst/>
            </a:prstGeom>
            <a:gradFill rotWithShape="0">
              <a:gsLst>
                <a:gs pos="0">
                  <a:srgbClr val="FFFF00">
                    <a:gamma/>
                    <a:tint val="20000"/>
                    <a:invGamma/>
                  </a:srgbClr>
                </a:gs>
                <a:gs pos="100000">
                  <a:srgbClr val="FFFF00"/>
                </a:gs>
              </a:gsLst>
              <a:lin ang="0" scaled="1"/>
            </a:gra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dist="107763" dir="18900000" algn="ctr" rotWithShape="0">
                <a:srgbClr val="808080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45085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2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rebuchet MS" panose="020B0603020202020204" pitchFamily="34" charset="0"/>
              </a:endParaRPr>
            </a:p>
          </p:txBody>
        </p:sp>
      </p:grpSp>
      <p:sp>
        <p:nvSpPr>
          <p:cNvPr id="202" name="Прямоугольник 201"/>
          <p:cNvSpPr/>
          <p:nvPr/>
        </p:nvSpPr>
        <p:spPr>
          <a:xfrm>
            <a:off x="711199" y="89760"/>
            <a:ext cx="58304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b="1" dirty="0">
                <a:latin typeface="Trebuchet MS" panose="020B0603020202020204" pitchFamily="34" charset="0"/>
                <a:ea typeface="Calibri" panose="020F0502020204030204" pitchFamily="34" charset="0"/>
              </a:rPr>
              <a:t>Цепочка движения вторичного сырья</a:t>
            </a:r>
            <a:endParaRPr lang="ru-RU" sz="2400" b="1" dirty="0">
              <a:latin typeface="Trebuchet MS" panose="020B0603020202020204" pitchFamily="34" charset="0"/>
            </a:endParaRPr>
          </a:p>
        </p:txBody>
      </p:sp>
      <p:sp>
        <p:nvSpPr>
          <p:cNvPr id="203" name="Прямоугольник 202"/>
          <p:cNvSpPr/>
          <p:nvPr/>
        </p:nvSpPr>
        <p:spPr>
          <a:xfrm>
            <a:off x="2710088" y="4496458"/>
            <a:ext cx="14205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altLang="ru-RU" dirty="0">
                <a:latin typeface="Trebuchet MS" panose="020B06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Реализация</a:t>
            </a:r>
            <a:endParaRPr lang="ru-RU" dirty="0">
              <a:latin typeface="Trebuchet MS" panose="020B0603020202020204" pitchFamily="34" charset="0"/>
            </a:endParaRPr>
          </a:p>
        </p:txBody>
      </p:sp>
      <p:sp>
        <p:nvSpPr>
          <p:cNvPr id="204" name="Прямоугольник 203"/>
          <p:cNvSpPr/>
          <p:nvPr/>
        </p:nvSpPr>
        <p:spPr>
          <a:xfrm>
            <a:off x="6907408" y="4496458"/>
            <a:ext cx="120577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altLang="ru-RU" dirty="0">
                <a:latin typeface="Trebuchet MS" panose="020B06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Хранение</a:t>
            </a:r>
            <a:endParaRPr lang="ru-RU" dirty="0">
              <a:latin typeface="Trebuchet MS" panose="020B0603020202020204" pitchFamily="34" charset="0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>
            <a:off x="9965284" y="4460172"/>
            <a:ext cx="129554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altLang="ru-RU" dirty="0">
                <a:latin typeface="Trebuchet MS" panose="020B06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Прессовка</a:t>
            </a:r>
            <a:endParaRPr lang="ru-RU" dirty="0">
              <a:latin typeface="Trebuchet MS" panose="020B0603020202020204" pitchFamily="34" charset="0"/>
            </a:endParaRPr>
          </a:p>
        </p:txBody>
      </p:sp>
      <p:sp>
        <p:nvSpPr>
          <p:cNvPr id="206" name="Прямоугольник 205"/>
          <p:cNvSpPr/>
          <p:nvPr/>
        </p:nvSpPr>
        <p:spPr>
          <a:xfrm>
            <a:off x="9774526" y="1825295"/>
            <a:ext cx="167706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altLang="ru-RU" dirty="0" err="1">
                <a:latin typeface="Trebuchet MS" panose="020B06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Досортировка</a:t>
            </a:r>
            <a:endParaRPr lang="ru-RU" dirty="0">
              <a:latin typeface="Trebuchet MS" panose="020B0603020202020204" pitchFamily="34" charset="0"/>
            </a:endParaRPr>
          </a:p>
        </p:txBody>
      </p:sp>
      <p:sp>
        <p:nvSpPr>
          <p:cNvPr id="207" name="Прямоугольник 206"/>
          <p:cNvSpPr/>
          <p:nvPr/>
        </p:nvSpPr>
        <p:spPr>
          <a:xfrm>
            <a:off x="6907408" y="1835653"/>
            <a:ext cx="82105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altLang="ru-RU" dirty="0">
                <a:latin typeface="Trebuchet MS" panose="020B06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Вывоз</a:t>
            </a:r>
            <a:endParaRPr lang="ru-RU" dirty="0">
              <a:latin typeface="Trebuchet MS" panose="020B0603020202020204" pitchFamily="34" charset="0"/>
            </a:endParaRPr>
          </a:p>
        </p:txBody>
      </p:sp>
      <p:sp>
        <p:nvSpPr>
          <p:cNvPr id="208" name="Прямоугольник 207"/>
          <p:cNvSpPr/>
          <p:nvPr/>
        </p:nvSpPr>
        <p:spPr>
          <a:xfrm>
            <a:off x="3215333" y="1697153"/>
            <a:ext cx="194491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indent="450850"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ru-RU" dirty="0">
                <a:latin typeface="Trebuchet MS" panose="020B06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Раздельные </a:t>
            </a:r>
          </a:p>
          <a:p>
            <a:pPr lvl="0" indent="450850" algn="ctr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ru-RU" altLang="ru-RU" dirty="0">
                <a:latin typeface="Trebuchet MS" panose="020B06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контейнеры</a:t>
            </a:r>
            <a:endParaRPr lang="ru-RU" altLang="ru-RU" dirty="0">
              <a:latin typeface="Trebuchet MS" panose="020B0603020202020204" pitchFamily="34" charset="0"/>
            </a:endParaRPr>
          </a:p>
        </p:txBody>
      </p:sp>
      <p:sp>
        <p:nvSpPr>
          <p:cNvPr id="209" name="Прямоугольник 208"/>
          <p:cNvSpPr/>
          <p:nvPr/>
        </p:nvSpPr>
        <p:spPr>
          <a:xfrm>
            <a:off x="904834" y="1825295"/>
            <a:ext cx="141577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altLang="ru-RU" dirty="0">
                <a:latin typeface="Trebuchet MS" panose="020B0603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Сортировка</a:t>
            </a:r>
            <a:endParaRPr lang="ru-RU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47364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5" name="Прямоугольник 194"/>
          <p:cNvSpPr/>
          <p:nvPr/>
        </p:nvSpPr>
        <p:spPr>
          <a:xfrm>
            <a:off x="858050" y="52877"/>
            <a:ext cx="331601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Цепочка ценностей</a:t>
            </a:r>
          </a:p>
        </p:txBody>
      </p:sp>
      <p:sp>
        <p:nvSpPr>
          <p:cNvPr id="2" name="Rectangle 12"/>
          <p:cNvSpPr>
            <a:spLocks noChangeArrowheads="1"/>
          </p:cNvSpPr>
          <p:nvPr/>
        </p:nvSpPr>
        <p:spPr bwMode="auto">
          <a:xfrm>
            <a:off x="677091" y="653142"/>
            <a:ext cx="19897511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/>
          </a:p>
        </p:txBody>
      </p:sp>
      <p:grpSp>
        <p:nvGrpSpPr>
          <p:cNvPr id="3" name="Group 1"/>
          <p:cNvGrpSpPr>
            <a:grpSpLocks/>
          </p:cNvGrpSpPr>
          <p:nvPr/>
        </p:nvGrpSpPr>
        <p:grpSpPr bwMode="auto">
          <a:xfrm>
            <a:off x="677091" y="653142"/>
            <a:ext cx="11000677" cy="5042263"/>
            <a:chOff x="1290" y="2220"/>
            <a:chExt cx="9960" cy="5620"/>
          </a:xfrm>
          <a:gradFill>
            <a:gsLst>
              <a:gs pos="22000">
                <a:srgbClr val="FFC000">
                  <a:lumMod val="100000"/>
                  <a:alpha val="76000"/>
                </a:srgbClr>
              </a:gs>
              <a:gs pos="57000">
                <a:schemeClr val="bg2">
                  <a:shade val="67500"/>
                  <a:satMod val="115000"/>
                </a:schemeClr>
              </a:gs>
              <a:gs pos="76000">
                <a:schemeClr val="bg2">
                  <a:shade val="100000"/>
                  <a:satMod val="115000"/>
                </a:schemeClr>
              </a:gs>
            </a:gsLst>
            <a:lin ang="2700000" scaled="1"/>
          </a:gradFill>
        </p:grpSpPr>
        <p:sp>
          <p:nvSpPr>
            <p:cNvPr id="196" name="AutoShape 11"/>
            <p:cNvSpPr>
              <a:spLocks noChangeArrowheads="1"/>
            </p:cNvSpPr>
            <p:nvPr/>
          </p:nvSpPr>
          <p:spPr bwMode="auto">
            <a:xfrm rot="5400000">
              <a:off x="8125" y="4715"/>
              <a:ext cx="5620" cy="630"/>
            </a:xfrm>
            <a:prstGeom prst="triangle">
              <a:avLst>
                <a:gd name="adj" fmla="val 50000"/>
              </a:avLst>
            </a:prstGeom>
            <a:grpFill/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sz="16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" name="Rectangle 10"/>
            <p:cNvSpPr>
              <a:spLocks noChangeArrowheads="1"/>
            </p:cNvSpPr>
            <p:nvPr/>
          </p:nvSpPr>
          <p:spPr bwMode="auto">
            <a:xfrm>
              <a:off x="1290" y="4380"/>
              <a:ext cx="9330" cy="955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Снабжение: </a:t>
              </a: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грамотно составленный маршрут движения техники способствует снижению транспортных расходов, хорошие взаимоотношения с администрацией города и некоторыми крупными юр. лицами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" name="Rectangle 9"/>
            <p:cNvSpPr>
              <a:spLocks noChangeArrowheads="1"/>
            </p:cNvSpPr>
            <p:nvPr/>
          </p:nvSpPr>
          <p:spPr bwMode="auto">
            <a:xfrm>
              <a:off x="1290" y="2220"/>
              <a:ext cx="9330" cy="720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Инфраструктура: </a:t>
              </a: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стратегический план развития. Для достижения поставленных целей на предприятии создана линейно-функциональная структура управления. 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" name="Rectangle 8"/>
            <p:cNvSpPr>
              <a:spLocks noChangeArrowheads="1"/>
            </p:cNvSpPr>
            <p:nvPr/>
          </p:nvSpPr>
          <p:spPr bwMode="auto">
            <a:xfrm>
              <a:off x="1290" y="2940"/>
              <a:ext cx="9330" cy="720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Управление человеческими ресурсами: </a:t>
              </a: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строгое выполнение норм и правил ОТ, стабильная заработная плата, оформление по согласно ТК РФ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" name="Rectangle 7"/>
            <p:cNvSpPr>
              <a:spLocks noChangeArrowheads="1"/>
            </p:cNvSpPr>
            <p:nvPr/>
          </p:nvSpPr>
          <p:spPr bwMode="auto">
            <a:xfrm>
              <a:off x="1290" y="3660"/>
              <a:ext cx="9330" cy="720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algn="just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Развитие технологий: </a:t>
              </a: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современные </a:t>
              </a:r>
              <a:r>
                <a:rPr kumimoji="0" lang="ru-RU" altLang="ru-RU" sz="16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конвеерные</a:t>
              </a: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 линии, оборудование и </a:t>
              </a:r>
              <a:r>
                <a:rPr kumimoji="0" lang="ru-RU" altLang="ru-RU" sz="16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энергоэффективные</a:t>
              </a: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 здания, новая техника, своевременное обслуживание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" name="Rectangle 6"/>
            <p:cNvSpPr>
              <a:spLocks noChangeArrowheads="1"/>
            </p:cNvSpPr>
            <p:nvPr/>
          </p:nvSpPr>
          <p:spPr bwMode="auto">
            <a:xfrm>
              <a:off x="1290" y="5335"/>
              <a:ext cx="1665" cy="2505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indent="4508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Входная логистика: </a:t>
              </a:r>
              <a:endParaRPr kumimoji="0" lang="ru-RU" altLang="ru-RU" sz="1600" b="1" i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сбор вторсырья по точкам, доставка в пункт </a:t>
              </a:r>
              <a:r>
                <a:rPr kumimoji="0" lang="ru-RU" altLang="ru-RU" sz="16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досортировки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202" name="Rectangle 5"/>
            <p:cNvSpPr>
              <a:spLocks noChangeArrowheads="1"/>
            </p:cNvSpPr>
            <p:nvPr/>
          </p:nvSpPr>
          <p:spPr bwMode="auto">
            <a:xfrm>
              <a:off x="2955" y="5335"/>
              <a:ext cx="1755" cy="2505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indent="4508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Операции: </a:t>
              </a:r>
              <a:endParaRPr kumimoji="0" lang="ru-RU" altLang="ru-RU" sz="1600" b="1" i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err="1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досортировка</a:t>
              </a: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, прессовка, взвешивание, хранение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203" name="Rectangle 4"/>
            <p:cNvSpPr>
              <a:spLocks noChangeArrowheads="1"/>
            </p:cNvSpPr>
            <p:nvPr/>
          </p:nvSpPr>
          <p:spPr bwMode="auto">
            <a:xfrm>
              <a:off x="4710" y="5335"/>
              <a:ext cx="1335" cy="2505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indent="4508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Выходная логистика:</a:t>
              </a:r>
              <a:endParaRPr kumimoji="0" lang="ru-RU" altLang="ru-RU" sz="1600" b="1" i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погрузка, доставка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204" name="Rectangle 3"/>
            <p:cNvSpPr>
              <a:spLocks noChangeArrowheads="1"/>
            </p:cNvSpPr>
            <p:nvPr/>
          </p:nvSpPr>
          <p:spPr bwMode="auto">
            <a:xfrm>
              <a:off x="6045" y="5335"/>
              <a:ext cx="2625" cy="2505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indent="45085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Маркетинг или продажи: </a:t>
              </a:r>
              <a:endParaRPr kumimoji="0" lang="ru-RU" altLang="ru-RU" sz="1600" b="1" i="0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  <a:p>
              <a:pPr indent="0" defTabSz="914400"/>
              <a:r>
                <a:rPr kumimoji="0" lang="ru-RU" altLang="ru-RU" sz="16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ea typeface="Calibri" panose="020F0502020204030204" pitchFamily="34" charset="0"/>
                  <a:cs typeface="Times New Roman" panose="02020603050405020304" pitchFamily="18" charset="0"/>
                </a:rPr>
                <a:t>размещение информации на сайте предприятия, рекламных баннерах,  звонки потенциальным потребителям, </a:t>
              </a:r>
              <a:r>
                <a:rPr lang="ru-RU" altLang="ru-RU" sz="1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воплощение социальных проектов, акции выходного дня</a:t>
              </a:r>
              <a:endParaRPr lang="ru-RU" altLang="ru-RU" sz="1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  <a:p>
              <a:pPr marL="0" marR="0" lvl="0" indent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endParaRPr>
            </a:p>
          </p:txBody>
        </p:sp>
        <p:sp>
          <p:nvSpPr>
            <p:cNvPr id="205" name="Rectangle 2"/>
            <p:cNvSpPr>
              <a:spLocks noChangeArrowheads="1"/>
            </p:cNvSpPr>
            <p:nvPr/>
          </p:nvSpPr>
          <p:spPr bwMode="auto">
            <a:xfrm>
              <a:off x="8670" y="5335"/>
              <a:ext cx="1950" cy="2505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sz="1600" b="1" i="0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Послепродажное обслуживание:</a:t>
              </a:r>
              <a:endParaRPr kumimoji="0" lang="ru-RU" altLang="ru-RU" sz="1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4350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764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738332" y="76907"/>
            <a:ext cx="968939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ОАО «Завод им. В. А. Дегтярёва» </a:t>
            </a: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(ОАО «</a:t>
            </a:r>
            <a:r>
              <a:rPr lang="ru-RU" sz="240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ЗиД</a:t>
            </a: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») — российский оборонный завод, главное промышленное предприятие </a:t>
            </a:r>
            <a:endParaRPr lang="ru-RU" sz="24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  <a:p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г. </a:t>
            </a:r>
            <a:r>
              <a:rPr lang="ru-RU" sz="24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Коврова</a:t>
            </a: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 Владимирской области, основанное 27 августа 1916 г.</a:t>
            </a:r>
            <a:endParaRPr lang="ru-RU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009088" y="1409097"/>
            <a:ext cx="1050074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Основными видами деятельности ОАО </a:t>
            </a:r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«</a:t>
            </a:r>
            <a:r>
              <a:rPr lang="ru-RU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ЗиД</a:t>
            </a:r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» </a:t>
            </a: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являются:</a:t>
            </a:r>
          </a:p>
          <a:p>
            <a:pPr marL="342900" indent="-342900">
              <a:buFontTx/>
              <a:buChar char="-"/>
            </a:pP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п</a:t>
            </a: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роизводство оружия и боеприпасов, инструмента, металлургической продукции</a:t>
            </a:r>
          </a:p>
          <a:p>
            <a:pPr marL="342900" indent="-342900">
              <a:buFontTx/>
              <a:buChar char="-"/>
            </a:pP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п</a:t>
            </a: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роизводство ТНП и продукции гражданского назначения (фасовочно-упаковочное оборудование, </a:t>
            </a:r>
            <a:r>
              <a:rPr lang="ru-RU" sz="2400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мото</a:t>
            </a: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 и почвообрабатывающая техника)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815769" y="3741218"/>
            <a:ext cx="10056404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 Миссия ОАО «</a:t>
            </a:r>
            <a:r>
              <a:rPr lang="ru-RU" sz="24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ЗиД</a:t>
            </a:r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» </a:t>
            </a: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направлена на удовлетворение: </a:t>
            </a:r>
          </a:p>
          <a:p>
            <a:pPr marL="342900" indent="-342900">
              <a:buFontTx/>
              <a:buChar char="-"/>
            </a:pP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потребности государства и общества в разработке и производстве современной продукции оборонного назначения для обеспечения обороны РФ и безопасности государства</a:t>
            </a:r>
          </a:p>
          <a:p>
            <a:pPr marL="342900" indent="-342900">
              <a:buFontTx/>
              <a:buChar char="-"/>
            </a:pP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rPr>
              <a:t>потребностей народного хозяйства и населения в выпуске современной продукции гражданского и двойного назначения</a:t>
            </a:r>
          </a:p>
          <a:p>
            <a:pPr marL="342900" indent="-342900">
              <a:buFontTx/>
              <a:buChar char="-"/>
            </a:pP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повышение </a:t>
            </a: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уровня благосостоянии и социальной </a:t>
            </a:r>
            <a:r>
              <a:rPr lang="ru-RU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       защищенности </a:t>
            </a: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работников предприятия</a:t>
            </a:r>
            <a:endParaRPr lang="ru-RU" sz="24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630210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890421" y="167305"/>
            <a:ext cx="28632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Команда </a:t>
            </a:r>
            <a:r>
              <a:rPr lang="ru-RU" sz="2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проекта </a:t>
            </a:r>
            <a:endParaRPr lang="ru-RU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anose="020B0603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890421" y="1423236"/>
            <a:ext cx="8535339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ru-RU" sz="2400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Главный инженер </a:t>
            </a:r>
            <a:r>
              <a:rPr lang="ru-RU" sz="2400" dirty="0">
                <a:solidFill>
                  <a:srgbClr val="000000"/>
                </a:solidFill>
                <a:latin typeface="Trebuchet MS" panose="020B0603020202020204" pitchFamily="34" charset="0"/>
                <a:ea typeface="Times New Roman" panose="02020603050405020304" pitchFamily="18" charset="0"/>
              </a:rPr>
              <a:t>– руководитель </a:t>
            </a:r>
            <a:r>
              <a:rPr lang="ru-RU" sz="2400" dirty="0" smtClean="0">
                <a:solidFill>
                  <a:srgbClr val="000000"/>
                </a:solidFill>
                <a:latin typeface="Trebuchet MS" panose="020B0603020202020204" pitchFamily="34" charset="0"/>
                <a:ea typeface="Times New Roman" panose="02020603050405020304" pitchFamily="18" charset="0"/>
              </a:rPr>
              <a:t>проекта</a:t>
            </a:r>
          </a:p>
          <a:p>
            <a:pPr>
              <a:lnSpc>
                <a:spcPct val="150000"/>
              </a:lnSpc>
            </a:pPr>
            <a:r>
              <a:rPr lang="ru-RU" sz="2400" dirty="0" smtClean="0">
                <a:latin typeface="Trebuchet MS" panose="020B0603020202020204" pitchFamily="34" charset="0"/>
              </a:rPr>
              <a:t>Представитель </a:t>
            </a:r>
            <a:r>
              <a:rPr lang="ru-RU" sz="2400" dirty="0">
                <a:latin typeface="Trebuchet MS" panose="020B0603020202020204" pitchFamily="34" charset="0"/>
              </a:rPr>
              <a:t>производств </a:t>
            </a: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</a:rPr>
              <a:t>1, 2, 3, 9, УСС </a:t>
            </a:r>
            <a:endParaRPr lang="ru-RU" sz="24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anose="020B0603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ru-RU" sz="2400" dirty="0" smtClean="0">
                <a:latin typeface="Trebuchet MS" panose="020B0603020202020204" pitchFamily="34" charset="0"/>
              </a:rPr>
              <a:t>Представитель </a:t>
            </a: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</a:rPr>
              <a:t>цеха 91 </a:t>
            </a:r>
            <a:endParaRPr lang="ru-RU" sz="24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anose="020B0603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ru-RU" sz="2400" dirty="0" smtClean="0">
                <a:latin typeface="Trebuchet MS" panose="020B0603020202020204" pitchFamily="34" charset="0"/>
              </a:rPr>
              <a:t>Представитель </a:t>
            </a: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</a:rPr>
              <a:t>УМП</a:t>
            </a:r>
            <a:r>
              <a:rPr lang="ru-RU" sz="2400" dirty="0">
                <a:latin typeface="Trebuchet MS" panose="020B0603020202020204" pitchFamily="34" charset="0"/>
              </a:rPr>
              <a:t> </a:t>
            </a:r>
            <a:endParaRPr lang="ru-RU" sz="2400" dirty="0" smtClean="0">
              <a:latin typeface="Trebuchet MS" panose="020B0603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ru-RU" sz="2400" dirty="0" smtClean="0">
                <a:latin typeface="Trebuchet MS" panose="020B0603020202020204" pitchFamily="34" charset="0"/>
              </a:rPr>
              <a:t>Представитель </a:t>
            </a:r>
            <a:r>
              <a:rPr lang="ru-RU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</a:rPr>
              <a:t>КТОПП</a:t>
            </a:r>
            <a:r>
              <a:rPr lang="ru-RU" sz="2400" dirty="0">
                <a:latin typeface="Trebuchet MS" panose="020B0603020202020204" pitchFamily="34" charset="0"/>
              </a:rPr>
              <a:t> </a:t>
            </a:r>
            <a:endParaRPr lang="ru-RU" sz="2400" dirty="0" smtClean="0">
              <a:latin typeface="Trebuchet MS" panose="020B0603020202020204" pitchFamily="34" charset="0"/>
            </a:endParaRPr>
          </a:p>
          <a:p>
            <a:pPr>
              <a:lnSpc>
                <a:spcPct val="150000"/>
              </a:lnSpc>
            </a:pPr>
            <a:r>
              <a:rPr lang="ru-RU" sz="2400" dirty="0">
                <a:latin typeface="Trebuchet MS" panose="020B0603020202020204" pitchFamily="34" charset="0"/>
              </a:rPr>
              <a:t>Менеджер проекта </a:t>
            </a:r>
          </a:p>
        </p:txBody>
      </p:sp>
    </p:spTree>
    <p:extLst>
      <p:ext uri="{BB962C8B-B14F-4D97-AF65-F5344CB8AC3E}">
        <p14:creationId xmlns:p14="http://schemas.microsoft.com/office/powerpoint/2010/main" val="34788421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5" name="Прямоугольник 194"/>
          <p:cNvSpPr/>
          <p:nvPr/>
        </p:nvSpPr>
        <p:spPr>
          <a:xfrm>
            <a:off x="797330" y="111029"/>
            <a:ext cx="4504738" cy="461665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Матрица коммуникаций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4090786"/>
              </p:ext>
            </p:extLst>
          </p:nvPr>
        </p:nvGraphicFramePr>
        <p:xfrm>
          <a:off x="313510" y="775925"/>
          <a:ext cx="11599916" cy="5216973"/>
        </p:xfrm>
        <a:graphic>
          <a:graphicData uri="http://schemas.openxmlformats.org/drawingml/2006/table">
            <a:tbl>
              <a:tblPr firstRow="1" firstCol="1" bandRow="1">
                <a:tableStyleId>{616DA210-FB5B-4158-B5E0-FEB733F419BA}</a:tableStyleId>
              </a:tblPr>
              <a:tblGrid>
                <a:gridCol w="2638696">
                  <a:extLst>
                    <a:ext uri="{9D8B030D-6E8A-4147-A177-3AD203B41FA5}">
                      <a16:colId xmlns:a16="http://schemas.microsoft.com/office/drawing/2014/main" val="1544645084"/>
                    </a:ext>
                  </a:extLst>
                </a:gridCol>
                <a:gridCol w="1325122">
                  <a:extLst>
                    <a:ext uri="{9D8B030D-6E8A-4147-A177-3AD203B41FA5}">
                      <a16:colId xmlns:a16="http://schemas.microsoft.com/office/drawing/2014/main" val="285217455"/>
                    </a:ext>
                  </a:extLst>
                </a:gridCol>
                <a:gridCol w="1272683">
                  <a:extLst>
                    <a:ext uri="{9D8B030D-6E8A-4147-A177-3AD203B41FA5}">
                      <a16:colId xmlns:a16="http://schemas.microsoft.com/office/drawing/2014/main" val="1201699557"/>
                    </a:ext>
                  </a:extLst>
                </a:gridCol>
                <a:gridCol w="1272683">
                  <a:extLst>
                    <a:ext uri="{9D8B030D-6E8A-4147-A177-3AD203B41FA5}">
                      <a16:colId xmlns:a16="http://schemas.microsoft.com/office/drawing/2014/main" val="18919380"/>
                    </a:ext>
                  </a:extLst>
                </a:gridCol>
                <a:gridCol w="1272683">
                  <a:extLst>
                    <a:ext uri="{9D8B030D-6E8A-4147-A177-3AD203B41FA5}">
                      <a16:colId xmlns:a16="http://schemas.microsoft.com/office/drawing/2014/main" val="2265919443"/>
                    </a:ext>
                  </a:extLst>
                </a:gridCol>
                <a:gridCol w="1272683">
                  <a:extLst>
                    <a:ext uri="{9D8B030D-6E8A-4147-A177-3AD203B41FA5}">
                      <a16:colId xmlns:a16="http://schemas.microsoft.com/office/drawing/2014/main" val="3894350282"/>
                    </a:ext>
                  </a:extLst>
                </a:gridCol>
                <a:gridCol w="1272683">
                  <a:extLst>
                    <a:ext uri="{9D8B030D-6E8A-4147-A177-3AD203B41FA5}">
                      <a16:colId xmlns:a16="http://schemas.microsoft.com/office/drawing/2014/main" val="1156270546"/>
                    </a:ext>
                  </a:extLst>
                </a:gridCol>
                <a:gridCol w="1272683">
                  <a:extLst>
                    <a:ext uri="{9D8B030D-6E8A-4147-A177-3AD203B41FA5}">
                      <a16:colId xmlns:a16="http://schemas.microsoft.com/office/drawing/2014/main" val="2393471179"/>
                    </a:ext>
                  </a:extLst>
                </a:gridCol>
              </a:tblGrid>
              <a:tr h="931466">
                <a:tc>
                  <a:txBody>
                    <a:bodyPr/>
                    <a:lstStyle/>
                    <a:p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Руководи-</a:t>
                      </a:r>
                      <a:r>
                        <a:rPr lang="ru-RU" sz="1400" dirty="0" err="1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тель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</a:t>
                      </a: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проек­та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 err="1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Представи-тель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</a:t>
                      </a: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производства 2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 err="1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Представи-тели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</a:t>
                      </a: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производств 1, 3, 9 и УСС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 err="1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Представи-тель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</a:t>
                      </a: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цеха 91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 err="1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Представи-тель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</a:t>
                      </a: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УМП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 err="1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Представи-тель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 </a:t>
                      </a: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КТОПП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Менеджер проекта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extLst>
                  <a:ext uri="{0D108BD9-81ED-4DB2-BD59-A6C34878D82A}">
                    <a16:rowId xmlns:a16="http://schemas.microsoft.com/office/drawing/2014/main" val="3069329114"/>
                  </a:ext>
                </a:extLst>
              </a:tr>
              <a:tr h="38404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Создание команды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extLst>
                  <a:ext uri="{0D108BD9-81ED-4DB2-BD59-A6C34878D82A}">
                    <a16:rowId xmlns:a16="http://schemas.microsoft.com/office/drawing/2014/main" val="1450787016"/>
                  </a:ext>
                </a:extLst>
              </a:tr>
              <a:tr h="38404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Изучение рынка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■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extLst>
                  <a:ext uri="{0D108BD9-81ED-4DB2-BD59-A6C34878D82A}">
                    <a16:rowId xmlns:a16="http://schemas.microsoft.com/office/drawing/2014/main" val="3163600083"/>
                  </a:ext>
                </a:extLst>
              </a:tr>
              <a:tr h="38404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Уточнение бюджета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extLst>
                  <a:ext uri="{0D108BD9-81ED-4DB2-BD59-A6C34878D82A}">
                    <a16:rowId xmlns:a16="http://schemas.microsoft.com/office/drawing/2014/main" val="920139060"/>
                  </a:ext>
                </a:extLst>
              </a:tr>
              <a:tr h="38404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Разработка регламента</a:t>
                      </a:r>
                      <a:endParaRPr lang="ru-RU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extLst>
                  <a:ext uri="{0D108BD9-81ED-4DB2-BD59-A6C34878D82A}">
                    <a16:rowId xmlns:a16="http://schemas.microsoft.com/office/drawing/2014/main" val="4134581505"/>
                  </a:ext>
                </a:extLst>
              </a:tr>
              <a:tr h="465733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Организация </a:t>
                      </a:r>
                      <a:r>
                        <a:rPr lang="ru-RU" sz="14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инфраструктуры  </a:t>
                      </a: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предприятия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extLst>
                  <a:ext uri="{0D108BD9-81ED-4DB2-BD59-A6C34878D82A}">
                    <a16:rowId xmlns:a16="http://schemas.microsoft.com/office/drawing/2014/main" val="330077789"/>
                  </a:ext>
                </a:extLst>
              </a:tr>
              <a:tr h="38404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Ведение деятельности</a:t>
                      </a:r>
                      <a:endParaRPr lang="ru-RU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extLst>
                  <a:ext uri="{0D108BD9-81ED-4DB2-BD59-A6C34878D82A}">
                    <a16:rowId xmlns:a16="http://schemas.microsoft.com/office/drawing/2014/main" val="3835437218"/>
                  </a:ext>
                </a:extLst>
              </a:tr>
              <a:tr h="38404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Корректировка бюджета</a:t>
                      </a:r>
                      <a:endParaRPr lang="ru-RU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■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▲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extLst>
                  <a:ext uri="{0D108BD9-81ED-4DB2-BD59-A6C34878D82A}">
                    <a16:rowId xmlns:a16="http://schemas.microsoft.com/office/drawing/2014/main" val="286956465"/>
                  </a:ext>
                </a:extLst>
              </a:tr>
              <a:tr h="38404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Отчёты</a:t>
                      </a:r>
                      <a:endParaRPr lang="ru-RU" sz="1400" b="1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extLst>
                  <a:ext uri="{0D108BD9-81ED-4DB2-BD59-A6C34878D82A}">
                    <a16:rowId xmlns:a16="http://schemas.microsoft.com/office/drawing/2014/main" val="1241664325"/>
                  </a:ext>
                </a:extLst>
              </a:tr>
              <a:tr h="38404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Контроль</a:t>
                      </a:r>
                      <a:endParaRPr lang="ru-RU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●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extLst>
                  <a:ext uri="{0D108BD9-81ED-4DB2-BD59-A6C34878D82A}">
                    <a16:rowId xmlns:a16="http://schemas.microsoft.com/office/drawing/2014/main" val="1252567944"/>
                  </a:ext>
                </a:extLst>
              </a:tr>
              <a:tr h="232867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 </a:t>
                      </a:r>
                      <a:endParaRPr lang="ru-RU" sz="1400" b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extLst>
                  <a:ext uri="{0D108BD9-81ED-4DB2-BD59-A6C34878D82A}">
                    <a16:rowId xmlns:a16="http://schemas.microsoft.com/office/drawing/2014/main" val="369248168"/>
                  </a:ext>
                </a:extLst>
              </a:tr>
              <a:tr h="295440">
                <a:tc gridSpan="8"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* выполнение         ● предоставление информации          ▲ информирование          ■ утверждение</a:t>
                      </a:r>
                      <a:endParaRPr lang="ru-RU" sz="14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2464" marR="62464" marT="0" marB="0" anchor="ctr"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408683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511483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5" name="Прямоугольник 194"/>
          <p:cNvSpPr/>
          <p:nvPr/>
        </p:nvSpPr>
        <p:spPr>
          <a:xfrm>
            <a:off x="840873" y="0"/>
            <a:ext cx="331601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Диаграмма </a:t>
            </a:r>
            <a:r>
              <a:rPr lang="ru-RU" sz="24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Ганта</a:t>
            </a:r>
            <a:endParaRPr lang="ru-RU" sz="24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199" name="Таблица 1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7043712"/>
              </p:ext>
            </p:extLst>
          </p:nvPr>
        </p:nvGraphicFramePr>
        <p:xfrm>
          <a:off x="378822" y="461665"/>
          <a:ext cx="11416938" cy="5451681"/>
        </p:xfrm>
        <a:graphic>
          <a:graphicData uri="http://schemas.openxmlformats.org/drawingml/2006/table">
            <a:tbl>
              <a:tblPr firstRow="1" firstCol="1" bandRow="1"/>
              <a:tblGrid>
                <a:gridCol w="3376660">
                  <a:extLst>
                    <a:ext uri="{9D8B030D-6E8A-4147-A177-3AD203B41FA5}">
                      <a16:colId xmlns:a16="http://schemas.microsoft.com/office/drawing/2014/main" val="773091516"/>
                    </a:ext>
                  </a:extLst>
                </a:gridCol>
                <a:gridCol w="242215">
                  <a:extLst>
                    <a:ext uri="{9D8B030D-6E8A-4147-A177-3AD203B41FA5}">
                      <a16:colId xmlns:a16="http://schemas.microsoft.com/office/drawing/2014/main" val="2643031702"/>
                    </a:ext>
                  </a:extLst>
                </a:gridCol>
                <a:gridCol w="222630">
                  <a:extLst>
                    <a:ext uri="{9D8B030D-6E8A-4147-A177-3AD203B41FA5}">
                      <a16:colId xmlns:a16="http://schemas.microsoft.com/office/drawing/2014/main" val="1861378171"/>
                    </a:ext>
                  </a:extLst>
                </a:gridCol>
                <a:gridCol w="222630">
                  <a:extLst>
                    <a:ext uri="{9D8B030D-6E8A-4147-A177-3AD203B41FA5}">
                      <a16:colId xmlns:a16="http://schemas.microsoft.com/office/drawing/2014/main" val="2688223902"/>
                    </a:ext>
                  </a:extLst>
                </a:gridCol>
                <a:gridCol w="222630">
                  <a:extLst>
                    <a:ext uri="{9D8B030D-6E8A-4147-A177-3AD203B41FA5}">
                      <a16:colId xmlns:a16="http://schemas.microsoft.com/office/drawing/2014/main" val="4175366961"/>
                    </a:ext>
                  </a:extLst>
                </a:gridCol>
                <a:gridCol w="222630">
                  <a:extLst>
                    <a:ext uri="{9D8B030D-6E8A-4147-A177-3AD203B41FA5}">
                      <a16:colId xmlns:a16="http://schemas.microsoft.com/office/drawing/2014/main" val="1166214782"/>
                    </a:ext>
                  </a:extLst>
                </a:gridCol>
                <a:gridCol w="222630">
                  <a:extLst>
                    <a:ext uri="{9D8B030D-6E8A-4147-A177-3AD203B41FA5}">
                      <a16:colId xmlns:a16="http://schemas.microsoft.com/office/drawing/2014/main" val="4202204314"/>
                    </a:ext>
                  </a:extLst>
                </a:gridCol>
                <a:gridCol w="222630">
                  <a:extLst>
                    <a:ext uri="{9D8B030D-6E8A-4147-A177-3AD203B41FA5}">
                      <a16:colId xmlns:a16="http://schemas.microsoft.com/office/drawing/2014/main" val="923522403"/>
                    </a:ext>
                  </a:extLst>
                </a:gridCol>
                <a:gridCol w="222630">
                  <a:extLst>
                    <a:ext uri="{9D8B030D-6E8A-4147-A177-3AD203B41FA5}">
                      <a16:colId xmlns:a16="http://schemas.microsoft.com/office/drawing/2014/main" val="4264489131"/>
                    </a:ext>
                  </a:extLst>
                </a:gridCol>
                <a:gridCol w="222630">
                  <a:extLst>
                    <a:ext uri="{9D8B030D-6E8A-4147-A177-3AD203B41FA5}">
                      <a16:colId xmlns:a16="http://schemas.microsoft.com/office/drawing/2014/main" val="2979283866"/>
                    </a:ext>
                  </a:extLst>
                </a:gridCol>
                <a:gridCol w="222630">
                  <a:extLst>
                    <a:ext uri="{9D8B030D-6E8A-4147-A177-3AD203B41FA5}">
                      <a16:colId xmlns:a16="http://schemas.microsoft.com/office/drawing/2014/main" val="1963490172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2669665584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3773532976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2043285979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1148701779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1565001266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3092405661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193722511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233480466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2237085662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3935369955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1688281630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1000040984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3590152296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2365040332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417428571"/>
                    </a:ext>
                  </a:extLst>
                </a:gridCol>
                <a:gridCol w="223379">
                  <a:extLst>
                    <a:ext uri="{9D8B030D-6E8A-4147-A177-3AD203B41FA5}">
                      <a16:colId xmlns:a16="http://schemas.microsoft.com/office/drawing/2014/main" val="3917589191"/>
                    </a:ext>
                  </a:extLst>
                </a:gridCol>
                <a:gridCol w="2220329">
                  <a:extLst>
                    <a:ext uri="{9D8B030D-6E8A-4147-A177-3AD203B41FA5}">
                      <a16:colId xmlns:a16="http://schemas.microsoft.com/office/drawing/2014/main" val="3433543537"/>
                    </a:ext>
                  </a:extLst>
                </a:gridCol>
              </a:tblGrid>
              <a:tr h="539821">
                <a:tc>
                  <a:txBody>
                    <a:bodyPr/>
                    <a:lstStyle/>
                    <a:p>
                      <a:pPr algn="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Недели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Задачи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8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12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17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18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19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21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26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Ответственный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6874304"/>
                  </a:ext>
                </a:extLst>
              </a:tr>
              <a:tr h="444737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Предварительный анализ и экономический расчёт</a:t>
                      </a:r>
                    </a:p>
                  </a:txBody>
                  <a:tcPr marL="50249" marR="5024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Дементьев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0547778"/>
                  </a:ext>
                </a:extLst>
              </a:tr>
              <a:tr h="37086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Запуск проекта</a:t>
                      </a: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03.07</a:t>
                      </a:r>
                      <a:endParaRPr lang="ru-RU" sz="11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vert="vert27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1375198"/>
                  </a:ext>
                </a:extLst>
              </a:tr>
              <a:tr h="25980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Корректировка рынка</a:t>
                      </a: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УМП, менеджер</a:t>
                      </a: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4328138"/>
                  </a:ext>
                </a:extLst>
              </a:tr>
              <a:tr h="24819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Маркетинговые исследования</a:t>
                      </a: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УМП</a:t>
                      </a: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36504907"/>
                  </a:ext>
                </a:extLst>
              </a:tr>
              <a:tr h="293556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Подбор оборудования и материалов</a:t>
                      </a: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Менеджер, УМП, КТОПП</a:t>
                      </a: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53631419"/>
                  </a:ext>
                </a:extLst>
              </a:tr>
              <a:tr h="268147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Разработка планировочных решений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КТОПП</a:t>
                      </a: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57805712"/>
                  </a:ext>
                </a:extLst>
              </a:tr>
              <a:tr h="29010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Планирование работы по направлениям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1,2,3,9, УСС, 91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7820305"/>
                  </a:ext>
                </a:extLst>
              </a:tr>
              <a:tr h="26189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Уточнение и планирование бюджета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УМП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4014955"/>
                  </a:ext>
                </a:extLst>
              </a:tr>
              <a:tr h="25645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Разработка регламента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Команда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2148791"/>
                  </a:ext>
                </a:extLst>
              </a:tr>
              <a:tr h="22206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Закупка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КТОПП, 1,2,3,9, УСС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65714730"/>
                  </a:ext>
                </a:extLst>
              </a:tr>
              <a:tr h="25299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Подготовительные работы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1,2,3,9, УСС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11186314"/>
                  </a:ext>
                </a:extLst>
              </a:tr>
              <a:tr h="24819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Организация инфраструктуры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1,2,3,9, УСС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48376817"/>
                  </a:ext>
                </a:extLst>
              </a:tr>
              <a:tr h="24819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Ведение деятельности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1,2,3,9, УСС, УМП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59974023"/>
                  </a:ext>
                </a:extLst>
              </a:tr>
              <a:tr h="36042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Завершение проекта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28.12</a:t>
                      </a:r>
                      <a:endParaRPr lang="ru-RU" sz="1100" dirty="0">
                        <a:effectLst/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vert="vert27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91632391"/>
                  </a:ext>
                </a:extLst>
              </a:tr>
              <a:tr h="266594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Мониторинг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Менеджер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47266860"/>
                  </a:ext>
                </a:extLst>
              </a:tr>
              <a:tr h="29010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Контроль 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*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solidFill>
                            <a:srgbClr val="000000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+mn-lt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 Руководитель</a:t>
                      </a:r>
                      <a:endParaRPr lang="ru-RU" sz="140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0249" marR="5024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7459576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59365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5" name="Прямоугольник 194"/>
          <p:cNvSpPr/>
          <p:nvPr/>
        </p:nvSpPr>
        <p:spPr>
          <a:xfrm>
            <a:off x="873305" y="0"/>
            <a:ext cx="525172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Бюджет проекта, окупаемость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8106507"/>
              </p:ext>
            </p:extLst>
          </p:nvPr>
        </p:nvGraphicFramePr>
        <p:xfrm>
          <a:off x="204923" y="606809"/>
          <a:ext cx="7560220" cy="4455511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2772228">
                  <a:extLst>
                    <a:ext uri="{9D8B030D-6E8A-4147-A177-3AD203B41FA5}">
                      <a16:colId xmlns:a16="http://schemas.microsoft.com/office/drawing/2014/main" val="3821932841"/>
                    </a:ext>
                  </a:extLst>
                </a:gridCol>
                <a:gridCol w="2436678">
                  <a:extLst>
                    <a:ext uri="{9D8B030D-6E8A-4147-A177-3AD203B41FA5}">
                      <a16:colId xmlns:a16="http://schemas.microsoft.com/office/drawing/2014/main" val="924841809"/>
                    </a:ext>
                  </a:extLst>
                </a:gridCol>
                <a:gridCol w="2351314">
                  <a:extLst>
                    <a:ext uri="{9D8B030D-6E8A-4147-A177-3AD203B41FA5}">
                      <a16:colId xmlns:a16="http://schemas.microsoft.com/office/drawing/2014/main" val="637595710"/>
                    </a:ext>
                  </a:extLst>
                </a:gridCol>
              </a:tblGrid>
              <a:tr h="429203">
                <a:tc>
                  <a:txBody>
                    <a:bodyPr/>
                    <a:lstStyle/>
                    <a:p>
                      <a:pPr indent="450215" algn="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Проект </a:t>
                      </a:r>
                    </a:p>
                    <a:p>
                      <a:pPr indent="450215"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Доходы/расходы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А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>
                          <a:effectLst/>
                        </a:rPr>
                        <a:t>В</a:t>
                      </a:r>
                      <a:endParaRPr lang="ru-RU" sz="16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303687437"/>
                  </a:ext>
                </a:extLst>
              </a:tr>
              <a:tr h="432876">
                <a:tc>
                  <a:txBody>
                    <a:bodyPr/>
                    <a:lstStyle/>
                    <a:p>
                      <a:pPr indent="450215"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Собственные средства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 smtClean="0">
                          <a:effectLst/>
                        </a:rPr>
                        <a:t>2,715</a:t>
                      </a:r>
                      <a:r>
                        <a:rPr lang="ru-RU" sz="1600" baseline="0" dirty="0" smtClean="0">
                          <a:effectLst/>
                        </a:rPr>
                        <a:t> млн</a:t>
                      </a:r>
                      <a:r>
                        <a:rPr lang="ru-RU" sz="1600" dirty="0" smtClean="0">
                          <a:effectLst/>
                        </a:rPr>
                        <a:t>. </a:t>
                      </a:r>
                      <a:r>
                        <a:rPr lang="ru-RU" sz="1600" dirty="0">
                          <a:effectLst/>
                        </a:rPr>
                        <a:t>руб.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 smtClean="0">
                          <a:effectLst/>
                        </a:rPr>
                        <a:t>16</a:t>
                      </a:r>
                      <a:r>
                        <a:rPr lang="ru-RU" sz="1600" baseline="0" dirty="0" smtClean="0">
                          <a:effectLst/>
                        </a:rPr>
                        <a:t> млн</a:t>
                      </a:r>
                      <a:r>
                        <a:rPr lang="ru-RU" sz="1600" dirty="0" smtClean="0">
                          <a:effectLst/>
                        </a:rPr>
                        <a:t>. </a:t>
                      </a:r>
                      <a:r>
                        <a:rPr lang="ru-RU" sz="1600" dirty="0">
                          <a:effectLst/>
                        </a:rPr>
                        <a:t>руб.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270631631"/>
                  </a:ext>
                </a:extLst>
              </a:tr>
              <a:tr h="429203">
                <a:tc>
                  <a:txBody>
                    <a:bodyPr/>
                    <a:lstStyle/>
                    <a:p>
                      <a:pPr indent="450215"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Проектный доход (валовая прибыль)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 smtClean="0">
                          <a:effectLst/>
                        </a:rPr>
                        <a:t>2,5 млн. руб./год  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20 </a:t>
                      </a:r>
                      <a:r>
                        <a:rPr lang="ru-RU" sz="1600" dirty="0" smtClean="0">
                          <a:effectLst/>
                        </a:rPr>
                        <a:t>млн. </a:t>
                      </a:r>
                      <a:r>
                        <a:rPr lang="ru-RU" sz="1600" dirty="0">
                          <a:effectLst/>
                        </a:rPr>
                        <a:t>руб./год  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905021188"/>
                  </a:ext>
                </a:extLst>
              </a:tr>
              <a:tr h="281338">
                <a:tc>
                  <a:txBody>
                    <a:bodyPr/>
                    <a:lstStyle/>
                    <a:p>
                      <a:pPr indent="450215"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Коммерческие расходы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 smtClean="0">
                          <a:effectLst/>
                        </a:rPr>
                        <a:t>1,4</a:t>
                      </a:r>
                      <a:r>
                        <a:rPr lang="ru-RU" sz="1600" baseline="0" dirty="0" smtClean="0">
                          <a:effectLst/>
                        </a:rPr>
                        <a:t> млн</a:t>
                      </a:r>
                      <a:r>
                        <a:rPr lang="ru-RU" sz="1600" dirty="0" smtClean="0">
                          <a:effectLst/>
                        </a:rPr>
                        <a:t>. </a:t>
                      </a:r>
                      <a:r>
                        <a:rPr lang="ru-RU" sz="1600" dirty="0">
                          <a:effectLst/>
                        </a:rPr>
                        <a:t>руб./год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 smtClean="0">
                          <a:effectLst/>
                        </a:rPr>
                        <a:t>6,844 млн. </a:t>
                      </a:r>
                      <a:r>
                        <a:rPr lang="ru-RU" sz="1600" dirty="0">
                          <a:effectLst/>
                        </a:rPr>
                        <a:t>руб./год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23991953"/>
                  </a:ext>
                </a:extLst>
              </a:tr>
              <a:tr h="281338">
                <a:tc>
                  <a:txBody>
                    <a:bodyPr/>
                    <a:lstStyle/>
                    <a:p>
                      <a:pPr indent="450215"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Расходы на управление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-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5 </a:t>
                      </a:r>
                      <a:r>
                        <a:rPr lang="ru-RU" sz="1600" dirty="0" smtClean="0">
                          <a:effectLst/>
                        </a:rPr>
                        <a:t>млн. </a:t>
                      </a:r>
                      <a:r>
                        <a:rPr lang="ru-RU" sz="1600" dirty="0">
                          <a:effectLst/>
                        </a:rPr>
                        <a:t>руб./год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49158029"/>
                  </a:ext>
                </a:extLst>
              </a:tr>
              <a:tr h="428919">
                <a:tc>
                  <a:txBody>
                    <a:bodyPr/>
                    <a:lstStyle/>
                    <a:p>
                      <a:pPr indent="450215"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Амортизация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43 тыс. руб./год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790 тыс. руб./год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733544224"/>
                  </a:ext>
                </a:extLst>
              </a:tr>
              <a:tr h="528078">
                <a:tc>
                  <a:txBody>
                    <a:bodyPr/>
                    <a:lstStyle/>
                    <a:p>
                      <a:pPr indent="450215"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Операционная прибыль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 smtClean="0">
                          <a:effectLst/>
                        </a:rPr>
                        <a:t>1,057 млн. </a:t>
                      </a:r>
                      <a:r>
                        <a:rPr lang="ru-RU" sz="1600" dirty="0" err="1" smtClean="0">
                          <a:effectLst/>
                        </a:rPr>
                        <a:t>руб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 smtClean="0">
                          <a:effectLst/>
                        </a:rPr>
                        <a:t>7,366 млн. руб.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515144291"/>
                  </a:ext>
                </a:extLst>
              </a:tr>
              <a:tr h="421135">
                <a:tc>
                  <a:txBody>
                    <a:bodyPr/>
                    <a:lstStyle/>
                    <a:p>
                      <a:pPr indent="450215"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Налог на прибыль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 smtClean="0">
                          <a:effectLst/>
                        </a:rPr>
                        <a:t>211,4 тыс. руб.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lvl="0" indent="450215" algn="ctr" defTabSz="4572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809625" algn="l"/>
                        </a:tabLst>
                        <a:defRPr/>
                      </a:pPr>
                      <a:r>
                        <a:rPr lang="ru-RU" sz="1600" dirty="0" smtClean="0">
                          <a:effectLst/>
                        </a:rPr>
                        <a:t>1,473 млн. руб.</a:t>
                      </a:r>
                      <a:endParaRPr lang="ru-RU" sz="1600" dirty="0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249327466"/>
                  </a:ext>
                </a:extLst>
              </a:tr>
              <a:tr h="449943">
                <a:tc>
                  <a:txBody>
                    <a:bodyPr/>
                    <a:lstStyle/>
                    <a:p>
                      <a:pPr indent="450215" algn="l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>
                          <a:effectLst/>
                        </a:rPr>
                        <a:t>Чистая прибыль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indent="45021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809625" algn="l"/>
                        </a:tabLst>
                      </a:pPr>
                      <a:r>
                        <a:rPr lang="ru-RU" sz="1600" dirty="0" smtClean="0">
                          <a:effectLst/>
                        </a:rPr>
                        <a:t>845,6тыс. Руб.</a:t>
                      </a:r>
                      <a:endParaRPr lang="ru-RU" sz="16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lvl="0" indent="450215" algn="ctr" defTabSz="457200" rtl="0" eaLnBrk="1" fontAlgn="auto" latinLnBrk="0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809625" algn="l"/>
                        </a:tabLst>
                        <a:defRPr/>
                      </a:pPr>
                      <a:r>
                        <a:rPr lang="ru-RU" sz="1600" dirty="0" smtClean="0">
                          <a:effectLst/>
                        </a:rPr>
                        <a:t>5,892млн. руб.</a:t>
                      </a:r>
                      <a:endParaRPr lang="ru-RU" sz="1600" dirty="0" smtClean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103126579"/>
                  </a:ext>
                </a:extLst>
              </a:tr>
            </a:tbl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7765143" y="461665"/>
            <a:ext cx="5326742" cy="22621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215">
              <a:lnSpc>
                <a:spcPct val="150000"/>
              </a:lnSpc>
              <a:spcAft>
                <a:spcPts val="600"/>
              </a:spcAft>
            </a:pPr>
            <a:r>
              <a:rPr lang="ru-RU" sz="24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Рентабельность</a:t>
            </a:r>
          </a:p>
          <a:p>
            <a:pPr indent="450215">
              <a:lnSpc>
                <a:spcPct val="150000"/>
              </a:lnSpc>
              <a:spcAft>
                <a:spcPts val="600"/>
              </a:spcAft>
            </a:pPr>
            <a:endParaRPr lang="ru-RU" sz="2000" b="1" dirty="0" smtClean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anose="020B0603020202020204" pitchFamily="34" charset="0"/>
              <a:ea typeface="Times New Roman" panose="02020603050405020304" pitchFamily="18" charset="0"/>
            </a:endParaRPr>
          </a:p>
          <a:p>
            <a:pPr indent="450215">
              <a:lnSpc>
                <a:spcPct val="150000"/>
              </a:lnSpc>
              <a:spcAft>
                <a:spcPts val="600"/>
              </a:spcAft>
            </a:pPr>
            <a:r>
              <a:rPr lang="ru-RU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П</a:t>
            </a:r>
            <a:r>
              <a:rPr lang="ru-RU" sz="20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роект </a:t>
            </a:r>
            <a:r>
              <a:rPr lang="ru-RU" sz="20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«А</a:t>
            </a:r>
            <a:r>
              <a:rPr lang="ru-RU" sz="20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» 31,15%</a:t>
            </a:r>
          </a:p>
          <a:p>
            <a:pPr indent="450215">
              <a:lnSpc>
                <a:spcPct val="150000"/>
              </a:lnSpc>
              <a:spcAft>
                <a:spcPts val="600"/>
              </a:spcAft>
            </a:pPr>
            <a:r>
              <a:rPr lang="ru-RU" sz="20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Проект «В» 36,83%</a:t>
            </a:r>
            <a:endParaRPr lang="ru-RU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anose="020B0603020202020204" pitchFamily="34" charset="0"/>
              <a:ea typeface="Calibri" panose="020F0502020204030204" pitchFamily="34" charset="0"/>
            </a:endParaRPr>
          </a:p>
        </p:txBody>
      </p:sp>
      <p:sp>
        <p:nvSpPr>
          <p:cNvPr id="196" name="Прямоугольник 195"/>
          <p:cNvSpPr/>
          <p:nvPr/>
        </p:nvSpPr>
        <p:spPr>
          <a:xfrm>
            <a:off x="2030874" y="5237835"/>
            <a:ext cx="6324167" cy="113877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Период окупаемости </a:t>
            </a:r>
            <a:r>
              <a:rPr lang="ru-RU" sz="24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инвестиций</a:t>
            </a:r>
          </a:p>
          <a:p>
            <a:endParaRPr lang="ru-RU" sz="2400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anose="020B0603020202020204" pitchFamily="34" charset="0"/>
            </a:endParaRPr>
          </a:p>
          <a:p>
            <a:r>
              <a:rPr lang="ru-RU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</a:rPr>
              <a:t>Проект «А» 3 г. 2 мес.       Проект «В» 2 г. 5 мес.</a:t>
            </a:r>
            <a:endParaRPr lang="ru-RU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9462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722385" y="0"/>
            <a:ext cx="234872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Риски </a:t>
            </a:r>
            <a:r>
              <a:rPr lang="ru-RU" sz="24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проекта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anose="020B060302020202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445852" y="986037"/>
            <a:ext cx="419698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 smtClean="0">
                <a:solidFill>
                  <a:srgbClr val="000000"/>
                </a:solidFill>
                <a:latin typeface="Trebuchet MS" panose="020B0603020202020204" pitchFamily="34" charset="0"/>
                <a:ea typeface="Calibri" panose="020F0502020204030204" pitchFamily="34" charset="0"/>
              </a:rPr>
              <a:t>Риск </a:t>
            </a:r>
            <a:r>
              <a:rPr lang="ru-RU" sz="2000" b="1" dirty="0">
                <a:solidFill>
                  <a:srgbClr val="000000"/>
                </a:solidFill>
                <a:latin typeface="Trebuchet MS" panose="020B0603020202020204" pitchFamily="34" charset="0"/>
                <a:ea typeface="Calibri" panose="020F0502020204030204" pitchFamily="34" charset="0"/>
              </a:rPr>
              <a:t>недостоверной статистики</a:t>
            </a:r>
            <a:endParaRPr lang="ru-RU" sz="2000" b="1" dirty="0">
              <a:latin typeface="Trebuchet MS" panose="020B0603020202020204" pitchFamily="34" charset="0"/>
            </a:endParaRPr>
          </a:p>
        </p:txBody>
      </p:sp>
      <p:sp>
        <p:nvSpPr>
          <p:cNvPr id="196" name="Прямоугольник 195"/>
          <p:cNvSpPr/>
          <p:nvPr/>
        </p:nvSpPr>
        <p:spPr>
          <a:xfrm>
            <a:off x="1445852" y="1724000"/>
            <a:ext cx="310694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>
                <a:solidFill>
                  <a:srgbClr val="000000"/>
                </a:solidFill>
                <a:latin typeface="Trebuchet MS" panose="020B0603020202020204" pitchFamily="34" charset="0"/>
                <a:ea typeface="Calibri" panose="020F0502020204030204" pitchFamily="34" charset="0"/>
              </a:rPr>
              <a:t>Риск насыщения рынка</a:t>
            </a:r>
            <a:endParaRPr lang="ru-RU" sz="2000" b="1" dirty="0">
              <a:latin typeface="Trebuchet MS" panose="020B0603020202020204" pitchFamily="34" charset="0"/>
            </a:endParaRPr>
          </a:p>
        </p:txBody>
      </p:sp>
      <p:sp>
        <p:nvSpPr>
          <p:cNvPr id="197" name="Прямоугольник 196"/>
          <p:cNvSpPr/>
          <p:nvPr/>
        </p:nvSpPr>
        <p:spPr>
          <a:xfrm>
            <a:off x="1445852" y="2459684"/>
            <a:ext cx="1978427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>
                <a:solidFill>
                  <a:srgbClr val="000000"/>
                </a:solidFill>
                <a:latin typeface="Trebuchet MS" panose="020B0603020202020204" pitchFamily="34" charset="0"/>
                <a:ea typeface="Calibri" panose="020F0502020204030204" pitchFamily="34" charset="0"/>
              </a:rPr>
              <a:t>Риск сорности</a:t>
            </a:r>
            <a:endParaRPr lang="ru-RU" sz="2000" b="1" dirty="0">
              <a:latin typeface="Trebuchet MS" panose="020B0603020202020204" pitchFamily="34" charset="0"/>
            </a:endParaRPr>
          </a:p>
        </p:txBody>
      </p:sp>
      <p:sp>
        <p:nvSpPr>
          <p:cNvPr id="198" name="Прямоугольник 197"/>
          <p:cNvSpPr/>
          <p:nvPr/>
        </p:nvSpPr>
        <p:spPr>
          <a:xfrm>
            <a:off x="1445852" y="3200507"/>
            <a:ext cx="265489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>
                <a:solidFill>
                  <a:srgbClr val="000000"/>
                </a:solidFill>
                <a:latin typeface="Trebuchet MS" panose="020B0603020202020204" pitchFamily="34" charset="0"/>
                <a:ea typeface="Calibri" panose="020F0502020204030204" pitchFamily="34" charset="0"/>
              </a:rPr>
              <a:t>Риск большей цены</a:t>
            </a:r>
            <a:endParaRPr lang="ru-RU" sz="2000" b="1" dirty="0">
              <a:latin typeface="Trebuchet MS" panose="020B0603020202020204" pitchFamily="34" charset="0"/>
            </a:endParaRPr>
          </a:p>
        </p:txBody>
      </p:sp>
      <p:sp>
        <p:nvSpPr>
          <p:cNvPr id="199" name="Прямоугольник 198"/>
          <p:cNvSpPr/>
          <p:nvPr/>
        </p:nvSpPr>
        <p:spPr>
          <a:xfrm>
            <a:off x="1457072" y="3936191"/>
            <a:ext cx="308449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>
                <a:solidFill>
                  <a:srgbClr val="000000"/>
                </a:solidFill>
                <a:latin typeface="Trebuchet MS" panose="020B0603020202020204" pitchFamily="34" charset="0"/>
                <a:ea typeface="Calibri" panose="020F0502020204030204" pitchFamily="34" charset="0"/>
              </a:rPr>
              <a:t>Риск больших объёмов</a:t>
            </a:r>
            <a:endParaRPr lang="ru-RU" sz="2000" b="1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0861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791413" y="0"/>
            <a:ext cx="640431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b="1" dirty="0" smtClean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Рекомендации по ведению деятельности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anose="020B0603020202020204" pitchFamily="34" charset="0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1200682" y="1054330"/>
            <a:ext cx="516199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2000" b="1" dirty="0">
                <a:latin typeface="Trebuchet MS" panose="020B0603020202020204" pitchFamily="34" charset="0"/>
                <a:ea typeface="Calibri" panose="020F0502020204030204" pitchFamily="34" charset="0"/>
              </a:rPr>
              <a:t>Раздельный сбор должен быть понятен</a:t>
            </a:r>
            <a:endParaRPr lang="ru-RU" sz="2000" b="1" dirty="0">
              <a:latin typeface="Trebuchet MS" panose="020B0603020202020204" pitchFamily="34" charset="0"/>
            </a:endParaRPr>
          </a:p>
        </p:txBody>
      </p:sp>
      <p:sp>
        <p:nvSpPr>
          <p:cNvPr id="197" name="Прямоугольник 196"/>
          <p:cNvSpPr/>
          <p:nvPr/>
        </p:nvSpPr>
        <p:spPr>
          <a:xfrm>
            <a:off x="1198786" y="1792955"/>
            <a:ext cx="967338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b="1" dirty="0" smtClean="0">
                <a:latin typeface="Trebuchet MS" panose="020B0603020202020204" pitchFamily="34" charset="0"/>
                <a:ea typeface="Calibri" panose="020F0502020204030204" pitchFamily="34" charset="0"/>
              </a:rPr>
              <a:t>Чем дольше работает проект по раздельному сбору, тем он эффективнее</a:t>
            </a:r>
            <a:endParaRPr lang="ru-RU" sz="2000" b="1" dirty="0">
              <a:latin typeface="Trebuchet MS" panose="020B0603020202020204" pitchFamily="34" charset="0"/>
            </a:endParaRPr>
          </a:p>
        </p:txBody>
      </p:sp>
      <p:sp>
        <p:nvSpPr>
          <p:cNvPr id="198" name="Прямоугольник 197"/>
          <p:cNvSpPr/>
          <p:nvPr/>
        </p:nvSpPr>
        <p:spPr>
          <a:xfrm>
            <a:off x="1232775" y="2531580"/>
            <a:ext cx="597791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 smtClean="0">
                <a:latin typeface="Trebuchet MS" panose="020B0603020202020204" pitchFamily="34" charset="0"/>
                <a:ea typeface="Calibri" panose="020F0502020204030204" pitchFamily="34" charset="0"/>
              </a:rPr>
              <a:t>Чем шире сеть раздельного сбора, тем лучше</a:t>
            </a:r>
            <a:endParaRPr lang="ru-RU" sz="2000" b="1" dirty="0">
              <a:latin typeface="Trebuchet MS" panose="020B0603020202020204" pitchFamily="34" charset="0"/>
            </a:endParaRPr>
          </a:p>
        </p:txBody>
      </p:sp>
      <p:sp>
        <p:nvSpPr>
          <p:cNvPr id="199" name="Прямоугольник 198"/>
          <p:cNvSpPr/>
          <p:nvPr/>
        </p:nvSpPr>
        <p:spPr>
          <a:xfrm>
            <a:off x="1232775" y="3270205"/>
            <a:ext cx="3674404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>
                <a:latin typeface="Trebuchet MS" panose="020B0603020202020204" pitchFamily="34" charset="0"/>
                <a:ea typeface="Calibri" panose="020F0502020204030204" pitchFamily="34" charset="0"/>
              </a:rPr>
              <a:t>Собирать разное вторсырьё</a:t>
            </a:r>
            <a:endParaRPr lang="ru-RU" sz="2000" b="1" dirty="0">
              <a:latin typeface="Trebuchet MS" panose="020B0603020202020204" pitchFamily="34" charset="0"/>
            </a:endParaRPr>
          </a:p>
        </p:txBody>
      </p:sp>
      <p:sp>
        <p:nvSpPr>
          <p:cNvPr id="200" name="Прямоугольник 199"/>
          <p:cNvSpPr/>
          <p:nvPr/>
        </p:nvSpPr>
        <p:spPr>
          <a:xfrm>
            <a:off x="1232775" y="4008830"/>
            <a:ext cx="558518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000" b="1" dirty="0">
                <a:latin typeface="Trebuchet MS" panose="020B0603020202020204" pitchFamily="34" charset="0"/>
                <a:ea typeface="Calibri" panose="020F0502020204030204" pitchFamily="34" charset="0"/>
              </a:rPr>
              <a:t>Демонстрировать результаты переработки</a:t>
            </a:r>
            <a:endParaRPr lang="ru-RU" sz="2000" b="1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34257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499200" y="1546162"/>
            <a:ext cx="11702242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«Завод «Дегтярёва» будет не только на страже Родины, </a:t>
            </a:r>
          </a:p>
          <a:p>
            <a:endParaRPr lang="ru-RU" sz="3200" b="1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ru-RU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но и на страже экологической безопасности»</a:t>
            </a:r>
            <a:endParaRPr lang="ru-RU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8694974" y="4068045"/>
            <a:ext cx="21771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dirty="0" smtClean="0">
                <a:latin typeface="Trebuchet MS" panose="020B0603020202020204" pitchFamily="34" charset="0"/>
              </a:rPr>
              <a:t>В.П. </a:t>
            </a:r>
            <a:r>
              <a:rPr lang="ru-RU" sz="2400" dirty="0" err="1" smtClean="0">
                <a:latin typeface="Trebuchet MS" panose="020B0603020202020204" pitchFamily="34" charset="0"/>
              </a:rPr>
              <a:t>Голякова</a:t>
            </a:r>
            <a:endParaRPr lang="ru-RU" sz="2400" dirty="0">
              <a:latin typeface="Trebuchet MS" panose="020B06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0761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05113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334802" y="0"/>
            <a:ext cx="10420283" cy="5581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50165" indent="450215" algn="just">
              <a:lnSpc>
                <a:spcPct val="150000"/>
              </a:lnSpc>
              <a:spcAft>
                <a:spcPts val="0"/>
              </a:spcAft>
              <a:tabLst>
                <a:tab pos="540385" algn="l"/>
              </a:tabLst>
            </a:pPr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Стратегические цели ОАО «</a:t>
            </a:r>
            <a:r>
              <a:rPr lang="ru-RU" sz="24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ЗиД</a:t>
            </a:r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» на период 2021-2025гг.</a:t>
            </a:r>
          </a:p>
          <a:p>
            <a:pPr marL="342900" lvl="0" indent="-342900" algn="just">
              <a:lnSpc>
                <a:spcPct val="150000"/>
              </a:lnSpc>
              <a:spcAft>
                <a:spcPts val="0"/>
              </a:spcAft>
              <a:buFont typeface="+mj-lt"/>
              <a:buAutoNum type="arabicPeriod"/>
              <a:tabLst>
                <a:tab pos="318770" algn="l"/>
                <a:tab pos="450215" algn="l"/>
              </a:tabLst>
            </a:pPr>
            <a:r>
              <a: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Планомерный рост объемов выручки и прибыльности бизнеса.</a:t>
            </a:r>
          </a:p>
          <a:p>
            <a:pPr marL="342900" lvl="0" indent="-342900" algn="just">
              <a:lnSpc>
                <a:spcPct val="150000"/>
              </a:lnSpc>
              <a:spcAft>
                <a:spcPts val="0"/>
              </a:spcAft>
              <a:buFont typeface="+mj-lt"/>
              <a:buAutoNum type="arabicPeriod"/>
              <a:tabLst>
                <a:tab pos="318770" algn="l"/>
                <a:tab pos="450215" algn="l"/>
              </a:tabLst>
            </a:pPr>
            <a:r>
              <a: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Обеспечение планомерного роста производительности труда.</a:t>
            </a:r>
          </a:p>
          <a:p>
            <a:pPr marL="342900" lvl="0" indent="-342900" algn="just">
              <a:lnSpc>
                <a:spcPct val="150000"/>
              </a:lnSpc>
              <a:spcAft>
                <a:spcPts val="0"/>
              </a:spcAft>
              <a:buFont typeface="+mj-lt"/>
              <a:buAutoNum type="arabicPeriod"/>
              <a:tabLst>
                <a:tab pos="318770" algn="l"/>
                <a:tab pos="457200" algn="l"/>
                <a:tab pos="540385" algn="l"/>
              </a:tabLst>
            </a:pPr>
            <a:r>
              <a: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Увеличение объемов производства гражданской продукции в продуктовом профиле организации.</a:t>
            </a:r>
          </a:p>
          <a:p>
            <a:pPr marL="342900" lvl="0" indent="-342900" algn="just">
              <a:lnSpc>
                <a:spcPct val="150000"/>
              </a:lnSpc>
              <a:spcAft>
                <a:spcPts val="0"/>
              </a:spcAft>
              <a:buFont typeface="+mj-lt"/>
              <a:buAutoNum type="arabicPeriod"/>
              <a:tabLst>
                <a:tab pos="318770" algn="l"/>
                <a:tab pos="457200" algn="l"/>
                <a:tab pos="540385" algn="l"/>
              </a:tabLst>
            </a:pPr>
            <a:r>
              <a: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Повышение эффективности бизнеса за счет оптимизации структуры управления предприятием.</a:t>
            </a:r>
          </a:p>
          <a:p>
            <a:pPr marL="342900" lvl="0" indent="-342900" algn="just">
              <a:lnSpc>
                <a:spcPct val="150000"/>
              </a:lnSpc>
              <a:spcAft>
                <a:spcPts val="0"/>
              </a:spcAft>
              <a:buFont typeface="+mj-lt"/>
              <a:buAutoNum type="arabicPeriod"/>
              <a:tabLst>
                <a:tab pos="318770" algn="l"/>
                <a:tab pos="457200" algn="l"/>
                <a:tab pos="540385" algn="l"/>
              </a:tabLst>
            </a:pPr>
            <a:r>
              <a: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Обеспечение стабильного финансового состояния предприятия.</a:t>
            </a:r>
          </a:p>
          <a:p>
            <a:pPr marL="342900" lvl="0" indent="-342900" algn="just">
              <a:lnSpc>
                <a:spcPct val="150000"/>
              </a:lnSpc>
              <a:spcAft>
                <a:spcPts val="0"/>
              </a:spcAft>
              <a:buFont typeface="+mj-lt"/>
              <a:buAutoNum type="arabicPeriod"/>
              <a:tabLst>
                <a:tab pos="318770" algn="l"/>
                <a:tab pos="457200" algn="l"/>
                <a:tab pos="540385" algn="l"/>
              </a:tabLst>
            </a:pPr>
            <a:r>
              <a: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Укрепление деловых связей с партнерами по бизнесу ОАО «</a:t>
            </a:r>
            <a:r>
              <a:rPr lang="ru-RU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ЗиД</a:t>
            </a:r>
            <a:r>
              <a: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».</a:t>
            </a:r>
          </a:p>
          <a:p>
            <a:pPr marL="342900" lvl="0" indent="-342900" algn="just">
              <a:lnSpc>
                <a:spcPct val="150000"/>
              </a:lnSpc>
              <a:spcAft>
                <a:spcPts val="0"/>
              </a:spcAft>
              <a:buFont typeface="+mj-lt"/>
              <a:buAutoNum type="arabicPeriod"/>
              <a:tabLst>
                <a:tab pos="318770" algn="l"/>
                <a:tab pos="457200" algn="l"/>
                <a:tab pos="540385" algn="l"/>
              </a:tabLst>
            </a:pPr>
            <a:r>
              <a: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Достижение целей приоритетных корпоративных программ развития.</a:t>
            </a:r>
          </a:p>
          <a:p>
            <a:pPr marL="342900" lvl="0" indent="-342900" algn="just">
              <a:lnSpc>
                <a:spcPct val="150000"/>
              </a:lnSpc>
              <a:spcAft>
                <a:spcPts val="0"/>
              </a:spcAft>
              <a:buFont typeface="+mj-lt"/>
              <a:buAutoNum type="arabicPeriod"/>
              <a:tabLst>
                <a:tab pos="318770" algn="l"/>
                <a:tab pos="457200" algn="l"/>
                <a:tab pos="540385" algn="l"/>
              </a:tabLst>
            </a:pPr>
            <a:r>
              <a: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Удовлетворение запросов потребителей в высококачественной продукции.</a:t>
            </a:r>
          </a:p>
          <a:p>
            <a:pPr marL="342900" lvl="0" indent="-342900" algn="just">
              <a:lnSpc>
                <a:spcPct val="150000"/>
              </a:lnSpc>
              <a:spcAft>
                <a:spcPts val="0"/>
              </a:spcAft>
              <a:buFont typeface="+mj-lt"/>
              <a:buAutoNum type="arabicPeriod"/>
              <a:tabLst>
                <a:tab pos="318770" algn="l"/>
                <a:tab pos="457200" algn="l"/>
                <a:tab pos="540385" algn="l"/>
              </a:tabLst>
            </a:pPr>
            <a:r>
              <a:rPr lang="ru-RU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Повышение социальной защищенности коллектива и укрепление позитивного имиджа предприятия.</a:t>
            </a:r>
          </a:p>
        </p:txBody>
      </p:sp>
    </p:spTree>
    <p:extLst>
      <p:ext uri="{BB962C8B-B14F-4D97-AF65-F5344CB8AC3E}">
        <p14:creationId xmlns:p14="http://schemas.microsoft.com/office/powerpoint/2010/main" val="844029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204923" y="52339"/>
            <a:ext cx="1133393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215" algn="just">
              <a:lnSpc>
                <a:spcPct val="150000"/>
              </a:lnSpc>
              <a:spcAft>
                <a:spcPts val="0"/>
              </a:spcAft>
            </a:pPr>
            <a:r>
              <a:rPr lang="ru-RU" sz="2400" b="1" dirty="0" smtClean="0">
                <a:solidFill>
                  <a:srgbClr val="11111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Видение проекта</a:t>
            </a:r>
            <a:r>
              <a:rPr lang="ru-RU" sz="2000" dirty="0" smtClean="0">
                <a:solidFill>
                  <a:srgbClr val="11111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: </a:t>
            </a:r>
            <a:r>
              <a:rPr lang="ru-RU" sz="2000" dirty="0" smtClean="0">
                <a:solidFill>
                  <a:srgbClr val="111111"/>
                </a:solidFill>
                <a:latin typeface="Trebuchet MS" panose="020B0603020202020204" pitchFamily="34" charset="0"/>
                <a:ea typeface="Times New Roman" panose="02020603050405020304" pitchFamily="18" charset="0"/>
              </a:rPr>
              <a:t>создание инфраструктуры регионального значения по раздельному сбору вторичного сырья, с целью получения положительного финансового эффекта.</a:t>
            </a:r>
            <a:endParaRPr lang="ru-RU" sz="2000" dirty="0">
              <a:latin typeface="Trebuchet MS" panose="020B0603020202020204" pitchFamily="34" charset="0"/>
              <a:ea typeface="Calibri" panose="020F0502020204030204" pitchFamily="34" charset="0"/>
            </a:endParaRPr>
          </a:p>
        </p:txBody>
      </p:sp>
      <p:sp>
        <p:nvSpPr>
          <p:cNvPr id="196" name="Прямоугольник 195"/>
          <p:cNvSpPr/>
          <p:nvPr/>
        </p:nvSpPr>
        <p:spPr>
          <a:xfrm>
            <a:off x="84128" y="2351471"/>
            <a:ext cx="11651079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215" algn="just">
              <a:lnSpc>
                <a:spcPct val="150000"/>
              </a:lnSpc>
              <a:spcAft>
                <a:spcPts val="0"/>
              </a:spcAft>
            </a:pPr>
            <a:r>
              <a:rPr lang="ru-RU" sz="2400" b="1" dirty="0">
                <a:solidFill>
                  <a:srgbClr val="11111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Основная цель проекта</a:t>
            </a:r>
            <a:r>
              <a:rPr lang="ru-RU" sz="2000" dirty="0">
                <a:solidFill>
                  <a:srgbClr val="11111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: </a:t>
            </a:r>
            <a:r>
              <a:rPr lang="ru-RU" sz="2000" dirty="0">
                <a:solidFill>
                  <a:srgbClr val="111111"/>
                </a:solidFill>
                <a:latin typeface="Trebuchet MS" panose="020B0603020202020204" pitchFamily="34" charset="0"/>
                <a:ea typeface="Times New Roman" panose="02020603050405020304" pitchFamily="18" charset="0"/>
              </a:rPr>
              <a:t>получение стабильного дохода за счёт привлечения и реализации вторсырья, путём реализации деятельности по раздельному сбору отходов. </a:t>
            </a:r>
            <a:endParaRPr lang="ru-RU" sz="2000" dirty="0">
              <a:latin typeface="Trebuchet MS" panose="020B0603020202020204" pitchFamily="34" charset="0"/>
              <a:ea typeface="Calibri" panose="020F0502020204030204" pitchFamily="34" charset="0"/>
            </a:endParaRPr>
          </a:p>
        </p:txBody>
      </p:sp>
      <p:sp>
        <p:nvSpPr>
          <p:cNvPr id="198" name="Прямоугольник 197"/>
          <p:cNvSpPr/>
          <p:nvPr/>
        </p:nvSpPr>
        <p:spPr>
          <a:xfrm>
            <a:off x="82735" y="3404407"/>
            <a:ext cx="11742171" cy="29546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215" algn="just" fontAlgn="base">
              <a:lnSpc>
                <a:spcPct val="150000"/>
              </a:lnSpc>
              <a:spcAft>
                <a:spcPts val="0"/>
              </a:spcAft>
            </a:pPr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Calibri" panose="020F0502020204030204" pitchFamily="34" charset="0"/>
              </a:rPr>
              <a:t>Второстепенные цели определены как: </a:t>
            </a:r>
            <a:endParaRPr lang="ru-RU" sz="24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rebuchet MS" panose="020B0603020202020204" pitchFamily="34" charset="0"/>
              <a:ea typeface="Calibri" panose="020F0502020204030204" pitchFamily="34" charset="0"/>
            </a:endParaRPr>
          </a:p>
          <a:p>
            <a:pPr indent="450215" algn="just" fontAlgn="base">
              <a:lnSpc>
                <a:spcPct val="150000"/>
              </a:lnSpc>
            </a:pPr>
            <a:r>
              <a:rPr lang="ru-RU" sz="2000" dirty="0">
                <a:latin typeface="Trebuchet MS" panose="020B0603020202020204" pitchFamily="34" charset="0"/>
                <a:ea typeface="Calibri" panose="020F0502020204030204" pitchFamily="34" charset="0"/>
              </a:rPr>
              <a:t>- развитие раздельного сбора отходов, </a:t>
            </a:r>
            <a:r>
              <a:rPr lang="ru-RU" sz="2000" dirty="0" smtClean="0">
                <a:latin typeface="Trebuchet MS" panose="020B0603020202020204" pitchFamily="34" charset="0"/>
                <a:ea typeface="Calibri" panose="020F0502020204030204" pitchFamily="34" charset="0"/>
              </a:rPr>
              <a:t>                             - </a:t>
            </a:r>
            <a:r>
              <a:rPr lang="ru-RU" sz="2000" dirty="0">
                <a:latin typeface="Trebuchet MS" panose="020B0603020202020204" pitchFamily="34" charset="0"/>
                <a:ea typeface="Calibri" panose="020F0502020204030204" pitchFamily="34" charset="0"/>
              </a:rPr>
              <a:t>сохранение природных ресурсов, </a:t>
            </a:r>
          </a:p>
          <a:p>
            <a:pPr indent="450215" algn="just" fontAlgn="base">
              <a:lnSpc>
                <a:spcPct val="150000"/>
              </a:lnSpc>
            </a:pPr>
            <a:r>
              <a:rPr lang="ru-RU" sz="2000" dirty="0" smtClean="0">
                <a:latin typeface="Trebuchet MS" panose="020B0603020202020204" pitchFamily="34" charset="0"/>
                <a:ea typeface="Calibri" panose="020F0502020204030204" pitchFamily="34" charset="0"/>
              </a:rPr>
              <a:t>- улучшение </a:t>
            </a:r>
            <a:r>
              <a:rPr lang="ru-RU" sz="2000" dirty="0">
                <a:latin typeface="Trebuchet MS" panose="020B0603020202020204" pitchFamily="34" charset="0"/>
                <a:ea typeface="Calibri" panose="020F0502020204030204" pitchFamily="34" charset="0"/>
              </a:rPr>
              <a:t>имиджа предприятия, </a:t>
            </a:r>
            <a:r>
              <a:rPr lang="ru-RU" sz="2000" dirty="0" smtClean="0">
                <a:latin typeface="Trebuchet MS" panose="020B0603020202020204" pitchFamily="34" charset="0"/>
                <a:ea typeface="Calibri" panose="020F0502020204030204" pitchFamily="34" charset="0"/>
              </a:rPr>
              <a:t>                                    - </a:t>
            </a:r>
            <a:r>
              <a:rPr lang="ru-RU" sz="2000" dirty="0">
                <a:latin typeface="Trebuchet MS" panose="020B0603020202020204" pitchFamily="34" charset="0"/>
                <a:ea typeface="Calibri" panose="020F0502020204030204" pitchFamily="34" charset="0"/>
              </a:rPr>
              <a:t>пособничество в </a:t>
            </a:r>
            <a:r>
              <a:rPr lang="ru-RU" sz="2000" dirty="0" smtClean="0">
                <a:latin typeface="Trebuchet MS" panose="020B0603020202020204" pitchFamily="34" charset="0"/>
                <a:ea typeface="Calibri" panose="020F0502020204030204" pitchFamily="34" charset="0"/>
              </a:rPr>
              <a:t>организации</a:t>
            </a:r>
          </a:p>
          <a:p>
            <a:pPr indent="450215" algn="just" fontAlgn="base">
              <a:lnSpc>
                <a:spcPct val="150000"/>
              </a:lnSpc>
            </a:pPr>
            <a:r>
              <a:rPr lang="ru-RU" sz="2000" dirty="0" smtClean="0">
                <a:latin typeface="Trebuchet MS" panose="020B0603020202020204" pitchFamily="34" charset="0"/>
                <a:ea typeface="Calibri" panose="020F0502020204030204" pitchFamily="34" charset="0"/>
              </a:rPr>
              <a:t>- воспитание осознанности потребления,                              новых </a:t>
            </a:r>
            <a:r>
              <a:rPr lang="ru-RU" sz="2000" dirty="0">
                <a:latin typeface="Trebuchet MS" panose="020B0603020202020204" pitchFamily="34" charset="0"/>
                <a:ea typeface="Calibri" panose="020F0502020204030204" pitchFamily="34" charset="0"/>
              </a:rPr>
              <a:t>рабочих </a:t>
            </a:r>
            <a:r>
              <a:rPr lang="ru-RU" sz="2000" dirty="0" smtClean="0">
                <a:latin typeface="Trebuchet MS" panose="020B0603020202020204" pitchFamily="34" charset="0"/>
                <a:ea typeface="Calibri" panose="020F0502020204030204" pitchFamily="34" charset="0"/>
              </a:rPr>
              <a:t>мест,</a:t>
            </a:r>
            <a:endParaRPr lang="ru-RU" sz="2000" dirty="0" smtClean="0">
              <a:solidFill>
                <a:srgbClr val="111111"/>
              </a:solidFill>
              <a:latin typeface="Trebuchet MS" panose="020B0603020202020204" pitchFamily="34" charset="0"/>
              <a:ea typeface="Times New Roman" panose="02020603050405020304" pitchFamily="18" charset="0"/>
            </a:endParaRPr>
          </a:p>
          <a:p>
            <a:pPr indent="450215" algn="just" fontAlgn="base">
              <a:lnSpc>
                <a:spcPct val="150000"/>
              </a:lnSpc>
            </a:pPr>
            <a:r>
              <a:rPr lang="ru-RU" sz="2000" dirty="0" smtClean="0">
                <a:latin typeface="Trebuchet MS" panose="020B0603020202020204" pitchFamily="34" charset="0"/>
                <a:ea typeface="Calibri" panose="020F0502020204030204" pitchFamily="34" charset="0"/>
              </a:rPr>
              <a:t>  у населения</a:t>
            </a:r>
            <a:r>
              <a:rPr lang="ru-RU" sz="2000" dirty="0">
                <a:solidFill>
                  <a:srgbClr val="111111"/>
                </a:solidFill>
                <a:latin typeface="Trebuchet MS" panose="020B0603020202020204" pitchFamily="34" charset="0"/>
                <a:ea typeface="Times New Roman" panose="02020603050405020304" pitchFamily="18" charset="0"/>
              </a:rPr>
              <a:t> </a:t>
            </a:r>
            <a:r>
              <a:rPr lang="ru-RU" sz="2000" dirty="0" smtClean="0">
                <a:solidFill>
                  <a:srgbClr val="111111"/>
                </a:solidFill>
                <a:latin typeface="Trebuchet MS" panose="020B0603020202020204" pitchFamily="34" charset="0"/>
                <a:ea typeface="Times New Roman" panose="02020603050405020304" pitchFamily="18" charset="0"/>
              </a:rPr>
              <a:t>                                                                     - </a:t>
            </a:r>
            <a:r>
              <a:rPr lang="ru-RU" sz="2000" dirty="0">
                <a:solidFill>
                  <a:srgbClr val="111111"/>
                </a:solidFill>
                <a:latin typeface="Trebuchet MS" panose="020B0603020202020204" pitchFamily="34" charset="0"/>
                <a:ea typeface="Times New Roman" panose="02020603050405020304" pitchFamily="18" charset="0"/>
              </a:rPr>
              <a:t>освоение производства </a:t>
            </a:r>
            <a:endParaRPr lang="ru-RU" sz="2000" dirty="0" smtClean="0">
              <a:latin typeface="Trebuchet MS" panose="020B0603020202020204" pitchFamily="34" charset="0"/>
              <a:ea typeface="Calibri" panose="020F0502020204030204" pitchFamily="34" charset="0"/>
            </a:endParaRPr>
          </a:p>
          <a:p>
            <a:pPr indent="450215" algn="just" fontAlgn="base">
              <a:lnSpc>
                <a:spcPct val="150000"/>
              </a:lnSpc>
            </a:pPr>
            <a:r>
              <a:rPr lang="ru-RU" sz="2000" dirty="0" smtClean="0">
                <a:latin typeface="Trebuchet MS" panose="020B0603020202020204" pitchFamily="34" charset="0"/>
                <a:ea typeface="Calibri" panose="020F0502020204030204" pitchFamily="34" charset="0"/>
              </a:rPr>
              <a:t>- поддержание экологической обстановки,                           п</a:t>
            </a:r>
            <a:r>
              <a:rPr lang="ru-RU" sz="2000" dirty="0" smtClean="0">
                <a:solidFill>
                  <a:srgbClr val="111111"/>
                </a:solidFill>
                <a:latin typeface="Trebuchet MS" panose="020B0603020202020204" pitchFamily="34" charset="0"/>
                <a:ea typeface="Times New Roman" panose="02020603050405020304" pitchFamily="18" charset="0"/>
              </a:rPr>
              <a:t>ереработки.</a:t>
            </a:r>
            <a:endParaRPr lang="ru-RU" sz="2000" dirty="0">
              <a:latin typeface="Trebuchet MS" panose="020B0603020202020204" pitchFamily="34" charset="0"/>
              <a:ea typeface="Calibri" panose="020F0502020204030204" pitchFamily="34" charset="0"/>
            </a:endParaRPr>
          </a:p>
        </p:txBody>
      </p:sp>
      <p:sp>
        <p:nvSpPr>
          <p:cNvPr id="199" name="Прямоугольник 198"/>
          <p:cNvSpPr/>
          <p:nvPr/>
        </p:nvSpPr>
        <p:spPr>
          <a:xfrm>
            <a:off x="128882" y="1431693"/>
            <a:ext cx="11620979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450215" algn="just">
              <a:lnSpc>
                <a:spcPct val="150000"/>
              </a:lnSpc>
              <a:spcAft>
                <a:spcPts val="0"/>
              </a:spcAft>
            </a:pPr>
            <a:r>
              <a:rPr lang="ru-RU" sz="2400" b="1" dirty="0">
                <a:solidFill>
                  <a:srgbClr val="11111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Миссия проекта</a:t>
            </a:r>
            <a:r>
              <a:rPr lang="ru-RU" sz="2000" dirty="0">
                <a:solidFill>
                  <a:srgbClr val="11111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rebuchet MS" panose="020B0603020202020204" pitchFamily="34" charset="0"/>
                <a:ea typeface="Times New Roman" panose="02020603050405020304" pitchFamily="18" charset="0"/>
              </a:rPr>
              <a:t>: </a:t>
            </a:r>
            <a:r>
              <a:rPr lang="ru-RU" sz="2000" dirty="0">
                <a:solidFill>
                  <a:srgbClr val="111111"/>
                </a:solidFill>
                <a:latin typeface="Trebuchet MS" panose="020B0603020202020204" pitchFamily="34" charset="0"/>
                <a:ea typeface="Times New Roman" panose="02020603050405020304" pitchFamily="18" charset="0"/>
              </a:rPr>
              <a:t>улучшение экологической среды с возможностью получения дешевой продукции из вторсырья.</a:t>
            </a:r>
            <a:endParaRPr lang="ru-RU" sz="2000" dirty="0">
              <a:latin typeface="Trebuchet MS" panose="020B0603020202020204" pitchFamily="34" charset="0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8693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5" name="Прямоугольник 194"/>
          <p:cNvSpPr/>
          <p:nvPr/>
        </p:nvSpPr>
        <p:spPr>
          <a:xfrm>
            <a:off x="720905" y="-14514"/>
            <a:ext cx="582503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Статистика по образованию отходов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6" name="Прямоугольник 195"/>
          <p:cNvSpPr/>
          <p:nvPr/>
        </p:nvSpPr>
        <p:spPr>
          <a:xfrm>
            <a:off x="0" y="921657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2089 тонн в 2022 году захоронено</a:t>
            </a:r>
            <a:endParaRPr lang="ru-RU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7" name="Прямоугольник 196"/>
          <p:cNvSpPr/>
          <p:nvPr/>
        </p:nvSpPr>
        <p:spPr>
          <a:xfrm>
            <a:off x="0" y="1796273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21 тонна бумажных отходов передана в переработку</a:t>
            </a:r>
            <a:endParaRPr lang="ru-RU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8" name="Прямоугольник 197"/>
          <p:cNvSpPr/>
          <p:nvPr/>
        </p:nvSpPr>
        <p:spPr>
          <a:xfrm>
            <a:off x="0" y="2671015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400 кг мусора ежегодно от 1 человека</a:t>
            </a:r>
            <a:endParaRPr lang="ru-RU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99" name="Прямоугольник 198"/>
          <p:cNvSpPr/>
          <p:nvPr/>
        </p:nvSpPr>
        <p:spPr>
          <a:xfrm>
            <a:off x="0" y="3545757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бумага и картон — 21</a:t>
            </a:r>
            <a:r>
              <a:rPr lang="ru-RU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%       пластик</a:t>
            </a:r>
            <a:r>
              <a:rPr lang="ru-RU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 — 15</a:t>
            </a:r>
            <a:r>
              <a:rPr lang="ru-RU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%       </a:t>
            </a:r>
            <a:r>
              <a:rPr lang="ru-RU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стекло — 10%</a:t>
            </a:r>
          </a:p>
        </p:txBody>
      </p:sp>
      <p:sp>
        <p:nvSpPr>
          <p:cNvPr id="200" name="Прямоугольник 199"/>
          <p:cNvSpPr/>
          <p:nvPr/>
        </p:nvSpPr>
        <p:spPr>
          <a:xfrm>
            <a:off x="-113814" y="4419245"/>
            <a:ext cx="121920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0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Потери около 1 млн. рублей в год</a:t>
            </a:r>
            <a:endParaRPr lang="ru-RU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442154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5" name="Прямоугольник 194"/>
          <p:cNvSpPr/>
          <p:nvPr/>
        </p:nvSpPr>
        <p:spPr>
          <a:xfrm>
            <a:off x="720905" y="-14514"/>
            <a:ext cx="346501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Диаграмма </a:t>
            </a:r>
            <a:r>
              <a:rPr lang="ru-RU" sz="2400" b="1" dirty="0" err="1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Исикавы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97" name="Рисунок 19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0877" y="444473"/>
            <a:ext cx="7678310" cy="4911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7247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3111048" y="3244334"/>
            <a:ext cx="18473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ru-RU" sz="2400" b="1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762998" y="141478"/>
            <a:ext cx="8302625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Сегментация услуги по раздельному сбору вторсырья</a:t>
            </a:r>
            <a:endParaRPr lang="ru-RU" sz="24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196" name="Таблица 1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778706"/>
              </p:ext>
            </p:extLst>
          </p:nvPr>
        </p:nvGraphicFramePr>
        <p:xfrm>
          <a:off x="521374" y="849744"/>
          <a:ext cx="10216294" cy="4691652"/>
        </p:xfrm>
        <a:graphic>
          <a:graphicData uri="http://schemas.openxmlformats.org/drawingml/2006/table">
            <a:tbl>
              <a:tblPr firstRow="1" firstCol="1" bandRow="1">
                <a:tableStyleId>{C083E6E3-FA7D-4D7B-A595-EF9225AFEA82}</a:tableStyleId>
              </a:tblPr>
              <a:tblGrid>
                <a:gridCol w="2606348">
                  <a:extLst>
                    <a:ext uri="{9D8B030D-6E8A-4147-A177-3AD203B41FA5}">
                      <a16:colId xmlns:a16="http://schemas.microsoft.com/office/drawing/2014/main" val="1027118963"/>
                    </a:ext>
                  </a:extLst>
                </a:gridCol>
                <a:gridCol w="2297981">
                  <a:extLst>
                    <a:ext uri="{9D8B030D-6E8A-4147-A177-3AD203B41FA5}">
                      <a16:colId xmlns:a16="http://schemas.microsoft.com/office/drawing/2014/main" val="1880537677"/>
                    </a:ext>
                  </a:extLst>
                </a:gridCol>
                <a:gridCol w="2400416">
                  <a:extLst>
                    <a:ext uri="{9D8B030D-6E8A-4147-A177-3AD203B41FA5}">
                      <a16:colId xmlns:a16="http://schemas.microsoft.com/office/drawing/2014/main" val="2373493102"/>
                    </a:ext>
                  </a:extLst>
                </a:gridCol>
                <a:gridCol w="2911549">
                  <a:extLst>
                    <a:ext uri="{9D8B030D-6E8A-4147-A177-3AD203B41FA5}">
                      <a16:colId xmlns:a16="http://schemas.microsoft.com/office/drawing/2014/main" val="3308854828"/>
                    </a:ext>
                  </a:extLst>
                </a:gridCol>
              </a:tblGrid>
              <a:tr h="719209">
                <a:tc>
                  <a:txBody>
                    <a:bodyPr/>
                    <a:lstStyle/>
                    <a:p>
                      <a:pPr indent="450215" algn="r">
                        <a:lnSpc>
                          <a:spcPct val="150000"/>
                        </a:lnSpc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Потребитель</a:t>
                      </a:r>
                    </a:p>
                    <a:p>
                      <a:pPr indent="450215" algn="just">
                        <a:lnSpc>
                          <a:spcPct val="150000"/>
                        </a:lnSpc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Критерий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Внутренняя потребность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Частные лица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Юридические лица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extLst>
                  <a:ext uri="{0D108BD9-81ED-4DB2-BD59-A6C34878D82A}">
                    <a16:rowId xmlns:a16="http://schemas.microsoft.com/office/drawing/2014/main" val="1598756714"/>
                  </a:ext>
                </a:extLst>
              </a:tr>
              <a:tr h="890860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Объём продукта</a:t>
                      </a:r>
                      <a:endParaRPr lang="ru-RU" sz="1800" b="1" i="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Около 150 т/год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До 200 кг/год (статистический)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Сложнопрогнозируемый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extLst>
                  <a:ext uri="{0D108BD9-81ED-4DB2-BD59-A6C34878D82A}">
                    <a16:rowId xmlns:a16="http://schemas.microsoft.com/office/drawing/2014/main" val="2900790486"/>
                  </a:ext>
                </a:extLst>
              </a:tr>
              <a:tr h="890860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Ассортимент </a:t>
                      </a:r>
                      <a:endParaRPr lang="ru-RU" sz="1800" b="1" i="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Разнообразный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Разнообразный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Разнообразный (зависит от вида деятельности)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extLst>
                  <a:ext uri="{0D108BD9-81ED-4DB2-BD59-A6C34878D82A}">
                    <a16:rowId xmlns:a16="http://schemas.microsoft.com/office/drawing/2014/main" val="2920458278"/>
                  </a:ext>
                </a:extLst>
              </a:tr>
              <a:tr h="593906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Сортировка продукта</a:t>
                      </a:r>
                      <a:endParaRPr lang="ru-RU" sz="1800" b="1" i="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Да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Не желательна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Не желательна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extLst>
                  <a:ext uri="{0D108BD9-81ED-4DB2-BD59-A6C34878D82A}">
                    <a16:rowId xmlns:a16="http://schemas.microsoft.com/office/drawing/2014/main" val="690870243"/>
                  </a:ext>
                </a:extLst>
              </a:tr>
              <a:tr h="647468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Географическое положение</a:t>
                      </a:r>
                      <a:endParaRPr lang="ru-RU" sz="1800" b="1" i="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Внутри предприятия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Радиус 5км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Зависит от объёма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extLst>
                  <a:ext uri="{0D108BD9-81ED-4DB2-BD59-A6C34878D82A}">
                    <a16:rowId xmlns:a16="http://schemas.microsoft.com/office/drawing/2014/main" val="2894988376"/>
                  </a:ext>
                </a:extLst>
              </a:tr>
              <a:tr h="593906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Способ передачи</a:t>
                      </a:r>
                      <a:endParaRPr lang="ru-RU" sz="1800" b="1" i="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Самовывоз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Вывоз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Вывоз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7963" marR="67963" marT="0" marB="0" anchor="ctr"/>
                </a:tc>
                <a:extLst>
                  <a:ext uri="{0D108BD9-81ED-4DB2-BD59-A6C34878D82A}">
                    <a16:rowId xmlns:a16="http://schemas.microsoft.com/office/drawing/2014/main" val="951916679"/>
                  </a:ext>
                </a:extLst>
              </a:tr>
            </a:tbl>
          </a:graphicData>
        </a:graphic>
      </p:graphicFrame>
      <p:sp>
        <p:nvSpPr>
          <p:cNvPr id="197" name="Прямоугольник 196"/>
          <p:cNvSpPr/>
          <p:nvPr/>
        </p:nvSpPr>
        <p:spPr>
          <a:xfrm>
            <a:off x="2235782" y="5572934"/>
            <a:ext cx="7352355" cy="707886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ru-RU" sz="20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Для успеха ведения новой деятельности необходимо уделить должное внимание каждому сегменту.</a:t>
            </a:r>
          </a:p>
        </p:txBody>
      </p:sp>
    </p:spTree>
    <p:extLst>
      <p:ext uri="{BB962C8B-B14F-4D97-AF65-F5344CB8AC3E}">
        <p14:creationId xmlns:p14="http://schemas.microsoft.com/office/powerpoint/2010/main" val="1504101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791363" y="7125"/>
            <a:ext cx="662072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Сегментация </a:t>
            </a:r>
            <a:r>
              <a:rPr lang="ru-RU" sz="24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вторичного сырья </a:t>
            </a:r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как товара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8207331"/>
              </p:ext>
            </p:extLst>
          </p:nvPr>
        </p:nvGraphicFramePr>
        <p:xfrm>
          <a:off x="1232775" y="731617"/>
          <a:ext cx="9214947" cy="4688915"/>
        </p:xfrm>
        <a:graphic>
          <a:graphicData uri="http://schemas.openxmlformats.org/drawingml/2006/table">
            <a:tbl>
              <a:tblPr firstRow="1" firstCol="1" bandRow="1">
                <a:tableStyleId>{C083E6E3-FA7D-4D7B-A595-EF9225AFEA82}</a:tableStyleId>
              </a:tblPr>
              <a:tblGrid>
                <a:gridCol w="3070991">
                  <a:extLst>
                    <a:ext uri="{9D8B030D-6E8A-4147-A177-3AD203B41FA5}">
                      <a16:colId xmlns:a16="http://schemas.microsoft.com/office/drawing/2014/main" val="3634073572"/>
                    </a:ext>
                  </a:extLst>
                </a:gridCol>
                <a:gridCol w="3071978">
                  <a:extLst>
                    <a:ext uri="{9D8B030D-6E8A-4147-A177-3AD203B41FA5}">
                      <a16:colId xmlns:a16="http://schemas.microsoft.com/office/drawing/2014/main" val="1454535273"/>
                    </a:ext>
                  </a:extLst>
                </a:gridCol>
                <a:gridCol w="3071978">
                  <a:extLst>
                    <a:ext uri="{9D8B030D-6E8A-4147-A177-3AD203B41FA5}">
                      <a16:colId xmlns:a16="http://schemas.microsoft.com/office/drawing/2014/main" val="1660500534"/>
                    </a:ext>
                  </a:extLst>
                </a:gridCol>
              </a:tblGrid>
              <a:tr h="881159">
                <a:tc>
                  <a:txBody>
                    <a:bodyPr/>
                    <a:lstStyle/>
                    <a:p>
                      <a:pPr indent="450215" algn="r">
                        <a:lnSpc>
                          <a:spcPct val="150000"/>
                        </a:lnSpc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Потребитель</a:t>
                      </a:r>
                    </a:p>
                    <a:p>
                      <a:pPr indent="450215" algn="just">
                        <a:lnSpc>
                          <a:spcPct val="150000"/>
                        </a:lnSpc>
                        <a:spcAft>
                          <a:spcPts val="60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Критерий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Перекупщик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Предприятие-переработчик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402492183"/>
                  </a:ext>
                </a:extLst>
              </a:tr>
              <a:tr h="448473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Объём продукта</a:t>
                      </a:r>
                      <a:endParaRPr lang="ru-RU" sz="1800" b="1" i="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Объём не важен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Только большой объём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614394126"/>
                  </a:ext>
                </a:extLst>
              </a:tr>
              <a:tr h="513020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Цена продукта</a:t>
                      </a:r>
                      <a:endParaRPr lang="ru-RU" sz="1800" b="1" i="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Ниже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825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Выше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827001850"/>
                  </a:ext>
                </a:extLst>
              </a:tr>
              <a:tr h="668434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Ассортимент продукта</a:t>
                      </a:r>
                      <a:endParaRPr lang="ru-RU" sz="1800" b="1" i="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Разнообразный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825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Определённый тип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40830653"/>
                  </a:ext>
                </a:extLst>
              </a:tr>
              <a:tr h="668434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Сортировка продукта</a:t>
                      </a:r>
                      <a:endParaRPr lang="ru-RU" sz="1800" b="1" i="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Да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825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Да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666938500"/>
                  </a:ext>
                </a:extLst>
              </a:tr>
              <a:tr h="668434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Географическое положение</a:t>
                      </a:r>
                      <a:endParaRPr lang="ru-RU" sz="1800" b="1" i="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Близко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825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На удалении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117519835"/>
                  </a:ext>
                </a:extLst>
              </a:tr>
              <a:tr h="668434"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Доставка до потребителя</a:t>
                      </a:r>
                      <a:endParaRPr lang="ru-RU" sz="1800" b="1" i="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Возможен самовывоз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indent="8255" algn="ctr">
                        <a:lnSpc>
                          <a:spcPct val="150000"/>
                        </a:lnSpc>
                        <a:spcAft>
                          <a:spcPts val="0"/>
                        </a:spcAft>
                        <a:tabLst>
                          <a:tab pos="540385" algn="l"/>
                        </a:tabLst>
                      </a:pPr>
                      <a:r>
                        <a:rPr lang="ru-RU" sz="1800" dirty="0" smtClean="0"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</a:rPr>
                        <a:t>Возможен самовывоз</a:t>
                      </a:r>
                      <a:endParaRPr lang="ru-RU" sz="1800" dirty="0">
                        <a:solidFill>
                          <a:schemeClr val="tx1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anose="02020603050405020304" pitchFamily="18" charset="0"/>
                        <a:ea typeface="Calibri" panose="020F050202020403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496305668"/>
                  </a:ext>
                </a:extLst>
              </a:tr>
            </a:tbl>
          </a:graphicData>
        </a:graphic>
      </p:graphicFrame>
      <p:sp>
        <p:nvSpPr>
          <p:cNvPr id="195" name="Прямоугольник 194"/>
          <p:cNvSpPr/>
          <p:nvPr/>
        </p:nvSpPr>
        <p:spPr>
          <a:xfrm>
            <a:off x="2260627" y="5745949"/>
            <a:ext cx="6709202" cy="400110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ru-RU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Целевой потребитель − предприятие-переработчик. </a:t>
            </a:r>
            <a:endParaRPr lang="ru-RU" sz="20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37629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923" y="5353065"/>
            <a:ext cx="2055704" cy="1479776"/>
          </a:xfrm>
          <a:prstGeom prst="rect">
            <a:avLst/>
          </a:prstGeom>
        </p:spPr>
      </p:pic>
      <p:pic>
        <p:nvPicPr>
          <p:cNvPr id="5" name="Picture 4" descr="logo 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3273" y="6028910"/>
            <a:ext cx="888900" cy="790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9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6244" y="5943600"/>
            <a:ext cx="771525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" name="Group 10"/>
          <p:cNvGrpSpPr>
            <a:grpSpLocks noChangeAspect="1"/>
          </p:cNvGrpSpPr>
          <p:nvPr/>
        </p:nvGrpSpPr>
        <p:grpSpPr bwMode="auto">
          <a:xfrm>
            <a:off x="11697186" y="6092953"/>
            <a:ext cx="381000" cy="609600"/>
            <a:chOff x="2281" y="1686"/>
            <a:chExt cx="962" cy="1418"/>
          </a:xfrm>
        </p:grpSpPr>
        <p:sp>
          <p:nvSpPr>
            <p:cNvPr id="8" name="AutoShape 11"/>
            <p:cNvSpPr>
              <a:spLocks noChangeAspect="1" noChangeArrowheads="1"/>
            </p:cNvSpPr>
            <p:nvPr/>
          </p:nvSpPr>
          <p:spPr bwMode="auto">
            <a:xfrm>
              <a:off x="2281" y="1686"/>
              <a:ext cx="962" cy="1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" name="Freeform 12"/>
            <p:cNvSpPr>
              <a:spLocks noEditPoints="1"/>
            </p:cNvSpPr>
            <p:nvPr/>
          </p:nvSpPr>
          <p:spPr bwMode="auto">
            <a:xfrm>
              <a:off x="2301" y="1703"/>
              <a:ext cx="942" cy="1401"/>
            </a:xfrm>
            <a:custGeom>
              <a:avLst/>
              <a:gdLst>
                <a:gd name="T0" fmla="*/ 315 w 481"/>
                <a:gd name="T1" fmla="*/ 19 h 724"/>
                <a:gd name="T2" fmla="*/ 341 w 481"/>
                <a:gd name="T3" fmla="*/ 60 h 724"/>
                <a:gd name="T4" fmla="*/ 337 w 481"/>
                <a:gd name="T5" fmla="*/ 100 h 724"/>
                <a:gd name="T6" fmla="*/ 298 w 481"/>
                <a:gd name="T7" fmla="*/ 150 h 724"/>
                <a:gd name="T8" fmla="*/ 251 w 481"/>
                <a:gd name="T9" fmla="*/ 163 h 724"/>
                <a:gd name="T10" fmla="*/ 181 w 481"/>
                <a:gd name="T11" fmla="*/ 148 h 724"/>
                <a:gd name="T12" fmla="*/ 140 w 481"/>
                <a:gd name="T13" fmla="*/ 92 h 724"/>
                <a:gd name="T14" fmla="*/ 150 w 481"/>
                <a:gd name="T15" fmla="*/ 37 h 724"/>
                <a:gd name="T16" fmla="*/ 191 w 481"/>
                <a:gd name="T17" fmla="*/ 6 h 724"/>
                <a:gd name="T18" fmla="*/ 165 w 481"/>
                <a:gd name="T19" fmla="*/ 65 h 724"/>
                <a:gd name="T20" fmla="*/ 169 w 481"/>
                <a:gd name="T21" fmla="*/ 98 h 724"/>
                <a:gd name="T22" fmla="*/ 195 w 481"/>
                <a:gd name="T23" fmla="*/ 131 h 724"/>
                <a:gd name="T24" fmla="*/ 261 w 481"/>
                <a:gd name="T25" fmla="*/ 142 h 724"/>
                <a:gd name="T26" fmla="*/ 308 w 481"/>
                <a:gd name="T27" fmla="*/ 111 h 724"/>
                <a:gd name="T28" fmla="*/ 319 w 481"/>
                <a:gd name="T29" fmla="*/ 81 h 724"/>
                <a:gd name="T30" fmla="*/ 275 w 481"/>
                <a:gd name="T31" fmla="*/ 56 h 724"/>
                <a:gd name="T32" fmla="*/ 44 w 481"/>
                <a:gd name="T33" fmla="*/ 604 h 724"/>
                <a:gd name="T34" fmla="*/ 19 w 481"/>
                <a:gd name="T35" fmla="*/ 724 h 724"/>
                <a:gd name="T36" fmla="*/ 169 w 481"/>
                <a:gd name="T37" fmla="*/ 724 h 724"/>
                <a:gd name="T38" fmla="*/ 239 w 481"/>
                <a:gd name="T39" fmla="*/ 604 h 724"/>
                <a:gd name="T40" fmla="*/ 315 w 481"/>
                <a:gd name="T41" fmla="*/ 724 h 724"/>
                <a:gd name="T42" fmla="*/ 216 w 481"/>
                <a:gd name="T43" fmla="*/ 724 h 724"/>
                <a:gd name="T44" fmla="*/ 388 w 481"/>
                <a:gd name="T45" fmla="*/ 655 h 724"/>
                <a:gd name="T46" fmla="*/ 475 w 481"/>
                <a:gd name="T47" fmla="*/ 724 h 724"/>
                <a:gd name="T48" fmla="*/ 388 w 481"/>
                <a:gd name="T49" fmla="*/ 724 h 724"/>
                <a:gd name="T50" fmla="*/ 473 w 481"/>
                <a:gd name="T51" fmla="*/ 542 h 724"/>
                <a:gd name="T52" fmla="*/ 475 w 481"/>
                <a:gd name="T53" fmla="*/ 441 h 724"/>
                <a:gd name="T54" fmla="*/ 460 w 481"/>
                <a:gd name="T55" fmla="*/ 381 h 724"/>
                <a:gd name="T56" fmla="*/ 395 w 481"/>
                <a:gd name="T57" fmla="*/ 345 h 724"/>
                <a:gd name="T58" fmla="*/ 460 w 481"/>
                <a:gd name="T59" fmla="*/ 312 h 724"/>
                <a:gd name="T60" fmla="*/ 475 w 481"/>
                <a:gd name="T61" fmla="*/ 253 h 724"/>
                <a:gd name="T62" fmla="*/ 473 w 481"/>
                <a:gd name="T63" fmla="*/ 148 h 724"/>
                <a:gd name="T64" fmla="*/ 458 w 481"/>
                <a:gd name="T65" fmla="*/ 140 h 724"/>
                <a:gd name="T66" fmla="*/ 364 w 481"/>
                <a:gd name="T67" fmla="*/ 159 h 724"/>
                <a:gd name="T68" fmla="*/ 265 w 481"/>
                <a:gd name="T69" fmla="*/ 184 h 724"/>
                <a:gd name="T70" fmla="*/ 216 w 481"/>
                <a:gd name="T71" fmla="*/ 184 h 724"/>
                <a:gd name="T72" fmla="*/ 119 w 481"/>
                <a:gd name="T73" fmla="*/ 163 h 724"/>
                <a:gd name="T74" fmla="*/ 52 w 481"/>
                <a:gd name="T75" fmla="*/ 155 h 724"/>
                <a:gd name="T76" fmla="*/ 0 w 481"/>
                <a:gd name="T77" fmla="*/ 119 h 724"/>
                <a:gd name="T78" fmla="*/ 5 w 481"/>
                <a:gd name="T79" fmla="*/ 182 h 724"/>
                <a:gd name="T80" fmla="*/ 5 w 481"/>
                <a:gd name="T81" fmla="*/ 284 h 724"/>
                <a:gd name="T82" fmla="*/ 37 w 481"/>
                <a:gd name="T83" fmla="*/ 334 h 724"/>
                <a:gd name="T84" fmla="*/ 37 w 481"/>
                <a:gd name="T85" fmla="*/ 360 h 724"/>
                <a:gd name="T86" fmla="*/ 5 w 481"/>
                <a:gd name="T87" fmla="*/ 410 h 724"/>
                <a:gd name="T88" fmla="*/ 5 w 481"/>
                <a:gd name="T89" fmla="*/ 508 h 724"/>
                <a:gd name="T90" fmla="*/ 0 w 481"/>
                <a:gd name="T91" fmla="*/ 571 h 724"/>
                <a:gd name="T92" fmla="*/ 48 w 481"/>
                <a:gd name="T93" fmla="*/ 539 h 724"/>
                <a:gd name="T94" fmla="*/ 183 w 481"/>
                <a:gd name="T95" fmla="*/ 525 h 724"/>
                <a:gd name="T96" fmla="*/ 239 w 481"/>
                <a:gd name="T97" fmla="*/ 493 h 724"/>
                <a:gd name="T98" fmla="*/ 296 w 481"/>
                <a:gd name="T99" fmla="*/ 527 h 724"/>
                <a:gd name="T100" fmla="*/ 431 w 481"/>
                <a:gd name="T101" fmla="*/ 542 h 724"/>
                <a:gd name="T102" fmla="*/ 481 w 481"/>
                <a:gd name="T103" fmla="*/ 571 h 724"/>
                <a:gd name="T104" fmla="*/ 261 w 481"/>
                <a:gd name="T105" fmla="*/ 332 h 724"/>
                <a:gd name="T106" fmla="*/ 234 w 481"/>
                <a:gd name="T107" fmla="*/ 322 h 724"/>
                <a:gd name="T108" fmla="*/ 197 w 481"/>
                <a:gd name="T109" fmla="*/ 339 h 724"/>
                <a:gd name="T110" fmla="*/ 220 w 481"/>
                <a:gd name="T111" fmla="*/ 358 h 724"/>
                <a:gd name="T112" fmla="*/ 247 w 481"/>
                <a:gd name="T113" fmla="*/ 368 h 724"/>
                <a:gd name="T114" fmla="*/ 284 w 481"/>
                <a:gd name="T115" fmla="*/ 351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724">
                  <a:moveTo>
                    <a:pt x="275" y="0"/>
                  </a:moveTo>
                  <a:lnTo>
                    <a:pt x="290" y="6"/>
                  </a:lnTo>
                  <a:lnTo>
                    <a:pt x="304" y="12"/>
                  </a:lnTo>
                  <a:lnTo>
                    <a:pt x="315" y="19"/>
                  </a:lnTo>
                  <a:lnTo>
                    <a:pt x="325" y="27"/>
                  </a:lnTo>
                  <a:lnTo>
                    <a:pt x="331" y="37"/>
                  </a:lnTo>
                  <a:lnTo>
                    <a:pt x="337" y="46"/>
                  </a:lnTo>
                  <a:lnTo>
                    <a:pt x="341" y="60"/>
                  </a:lnTo>
                  <a:lnTo>
                    <a:pt x="341" y="73"/>
                  </a:lnTo>
                  <a:lnTo>
                    <a:pt x="341" y="83"/>
                  </a:lnTo>
                  <a:lnTo>
                    <a:pt x="341" y="92"/>
                  </a:lnTo>
                  <a:lnTo>
                    <a:pt x="337" y="100"/>
                  </a:lnTo>
                  <a:lnTo>
                    <a:pt x="335" y="109"/>
                  </a:lnTo>
                  <a:lnTo>
                    <a:pt x="325" y="125"/>
                  </a:lnTo>
                  <a:lnTo>
                    <a:pt x="314" y="138"/>
                  </a:lnTo>
                  <a:lnTo>
                    <a:pt x="298" y="150"/>
                  </a:lnTo>
                  <a:lnTo>
                    <a:pt x="280" y="157"/>
                  </a:lnTo>
                  <a:lnTo>
                    <a:pt x="271" y="161"/>
                  </a:lnTo>
                  <a:lnTo>
                    <a:pt x="261" y="163"/>
                  </a:lnTo>
                  <a:lnTo>
                    <a:pt x="251" y="163"/>
                  </a:lnTo>
                  <a:lnTo>
                    <a:pt x="239" y="165"/>
                  </a:lnTo>
                  <a:lnTo>
                    <a:pt x="218" y="161"/>
                  </a:lnTo>
                  <a:lnTo>
                    <a:pt x="198" y="157"/>
                  </a:lnTo>
                  <a:lnTo>
                    <a:pt x="181" y="148"/>
                  </a:lnTo>
                  <a:lnTo>
                    <a:pt x="167" y="138"/>
                  </a:lnTo>
                  <a:lnTo>
                    <a:pt x="156" y="125"/>
                  </a:lnTo>
                  <a:lnTo>
                    <a:pt x="146" y="109"/>
                  </a:lnTo>
                  <a:lnTo>
                    <a:pt x="140" y="92"/>
                  </a:lnTo>
                  <a:lnTo>
                    <a:pt x="138" y="73"/>
                  </a:lnTo>
                  <a:lnTo>
                    <a:pt x="140" y="60"/>
                  </a:lnTo>
                  <a:lnTo>
                    <a:pt x="144" y="48"/>
                  </a:lnTo>
                  <a:lnTo>
                    <a:pt x="150" y="37"/>
                  </a:lnTo>
                  <a:lnTo>
                    <a:pt x="156" y="27"/>
                  </a:lnTo>
                  <a:lnTo>
                    <a:pt x="165" y="19"/>
                  </a:lnTo>
                  <a:lnTo>
                    <a:pt x="177" y="12"/>
                  </a:lnTo>
                  <a:lnTo>
                    <a:pt x="191" y="6"/>
                  </a:lnTo>
                  <a:lnTo>
                    <a:pt x="204" y="0"/>
                  </a:lnTo>
                  <a:lnTo>
                    <a:pt x="204" y="56"/>
                  </a:lnTo>
                  <a:lnTo>
                    <a:pt x="167" y="56"/>
                  </a:lnTo>
                  <a:lnTo>
                    <a:pt x="165" y="65"/>
                  </a:lnTo>
                  <a:lnTo>
                    <a:pt x="165" y="73"/>
                  </a:lnTo>
                  <a:lnTo>
                    <a:pt x="165" y="83"/>
                  </a:lnTo>
                  <a:lnTo>
                    <a:pt x="167" y="90"/>
                  </a:lnTo>
                  <a:lnTo>
                    <a:pt x="169" y="98"/>
                  </a:lnTo>
                  <a:lnTo>
                    <a:pt x="173" y="106"/>
                  </a:lnTo>
                  <a:lnTo>
                    <a:pt x="177" y="113"/>
                  </a:lnTo>
                  <a:lnTo>
                    <a:pt x="181" y="119"/>
                  </a:lnTo>
                  <a:lnTo>
                    <a:pt x="195" y="131"/>
                  </a:lnTo>
                  <a:lnTo>
                    <a:pt x="208" y="138"/>
                  </a:lnTo>
                  <a:lnTo>
                    <a:pt x="226" y="142"/>
                  </a:lnTo>
                  <a:lnTo>
                    <a:pt x="243" y="144"/>
                  </a:lnTo>
                  <a:lnTo>
                    <a:pt x="261" y="142"/>
                  </a:lnTo>
                  <a:lnTo>
                    <a:pt x="276" y="136"/>
                  </a:lnTo>
                  <a:lnTo>
                    <a:pt x="290" y="129"/>
                  </a:lnTo>
                  <a:lnTo>
                    <a:pt x="304" y="117"/>
                  </a:lnTo>
                  <a:lnTo>
                    <a:pt x="308" y="111"/>
                  </a:lnTo>
                  <a:lnTo>
                    <a:pt x="312" y="104"/>
                  </a:lnTo>
                  <a:lnTo>
                    <a:pt x="315" y="98"/>
                  </a:lnTo>
                  <a:lnTo>
                    <a:pt x="317" y="88"/>
                  </a:lnTo>
                  <a:lnTo>
                    <a:pt x="319" y="81"/>
                  </a:lnTo>
                  <a:lnTo>
                    <a:pt x="319" y="73"/>
                  </a:lnTo>
                  <a:lnTo>
                    <a:pt x="319" y="63"/>
                  </a:lnTo>
                  <a:lnTo>
                    <a:pt x="317" y="54"/>
                  </a:lnTo>
                  <a:lnTo>
                    <a:pt x="275" y="56"/>
                  </a:lnTo>
                  <a:lnTo>
                    <a:pt x="275" y="0"/>
                  </a:lnTo>
                  <a:close/>
                  <a:moveTo>
                    <a:pt x="19" y="724"/>
                  </a:moveTo>
                  <a:lnTo>
                    <a:pt x="19" y="604"/>
                  </a:lnTo>
                  <a:lnTo>
                    <a:pt x="44" y="604"/>
                  </a:lnTo>
                  <a:lnTo>
                    <a:pt x="44" y="703"/>
                  </a:lnTo>
                  <a:lnTo>
                    <a:pt x="107" y="703"/>
                  </a:lnTo>
                  <a:lnTo>
                    <a:pt x="107" y="724"/>
                  </a:lnTo>
                  <a:lnTo>
                    <a:pt x="19" y="724"/>
                  </a:lnTo>
                  <a:close/>
                  <a:moveTo>
                    <a:pt x="144" y="724"/>
                  </a:moveTo>
                  <a:lnTo>
                    <a:pt x="144" y="604"/>
                  </a:lnTo>
                  <a:lnTo>
                    <a:pt x="169" y="604"/>
                  </a:lnTo>
                  <a:lnTo>
                    <a:pt x="169" y="724"/>
                  </a:lnTo>
                  <a:lnTo>
                    <a:pt x="144" y="724"/>
                  </a:lnTo>
                  <a:close/>
                  <a:moveTo>
                    <a:pt x="216" y="724"/>
                  </a:moveTo>
                  <a:lnTo>
                    <a:pt x="216" y="604"/>
                  </a:lnTo>
                  <a:lnTo>
                    <a:pt x="239" y="604"/>
                  </a:lnTo>
                  <a:lnTo>
                    <a:pt x="292" y="684"/>
                  </a:lnTo>
                  <a:lnTo>
                    <a:pt x="292" y="604"/>
                  </a:lnTo>
                  <a:lnTo>
                    <a:pt x="315" y="604"/>
                  </a:lnTo>
                  <a:lnTo>
                    <a:pt x="315" y="724"/>
                  </a:lnTo>
                  <a:lnTo>
                    <a:pt x="290" y="724"/>
                  </a:lnTo>
                  <a:lnTo>
                    <a:pt x="239" y="644"/>
                  </a:lnTo>
                  <a:lnTo>
                    <a:pt x="239" y="724"/>
                  </a:lnTo>
                  <a:lnTo>
                    <a:pt x="216" y="724"/>
                  </a:lnTo>
                  <a:close/>
                  <a:moveTo>
                    <a:pt x="362" y="724"/>
                  </a:moveTo>
                  <a:lnTo>
                    <a:pt x="362" y="604"/>
                  </a:lnTo>
                  <a:lnTo>
                    <a:pt x="388" y="604"/>
                  </a:lnTo>
                  <a:lnTo>
                    <a:pt x="388" y="655"/>
                  </a:lnTo>
                  <a:lnTo>
                    <a:pt x="440" y="604"/>
                  </a:lnTo>
                  <a:lnTo>
                    <a:pt x="473" y="604"/>
                  </a:lnTo>
                  <a:lnTo>
                    <a:pt x="427" y="650"/>
                  </a:lnTo>
                  <a:lnTo>
                    <a:pt x="475" y="724"/>
                  </a:lnTo>
                  <a:lnTo>
                    <a:pt x="444" y="724"/>
                  </a:lnTo>
                  <a:lnTo>
                    <a:pt x="409" y="667"/>
                  </a:lnTo>
                  <a:lnTo>
                    <a:pt x="388" y="686"/>
                  </a:lnTo>
                  <a:lnTo>
                    <a:pt x="388" y="724"/>
                  </a:lnTo>
                  <a:lnTo>
                    <a:pt x="362" y="724"/>
                  </a:lnTo>
                  <a:close/>
                  <a:moveTo>
                    <a:pt x="481" y="571"/>
                  </a:moveTo>
                  <a:lnTo>
                    <a:pt x="475" y="558"/>
                  </a:lnTo>
                  <a:lnTo>
                    <a:pt x="473" y="542"/>
                  </a:lnTo>
                  <a:lnTo>
                    <a:pt x="473" y="525"/>
                  </a:lnTo>
                  <a:lnTo>
                    <a:pt x="473" y="508"/>
                  </a:lnTo>
                  <a:lnTo>
                    <a:pt x="475" y="473"/>
                  </a:lnTo>
                  <a:lnTo>
                    <a:pt x="475" y="441"/>
                  </a:lnTo>
                  <a:lnTo>
                    <a:pt x="473" y="426"/>
                  </a:lnTo>
                  <a:lnTo>
                    <a:pt x="471" y="410"/>
                  </a:lnTo>
                  <a:lnTo>
                    <a:pt x="466" y="395"/>
                  </a:lnTo>
                  <a:lnTo>
                    <a:pt x="460" y="381"/>
                  </a:lnTo>
                  <a:lnTo>
                    <a:pt x="448" y="370"/>
                  </a:lnTo>
                  <a:lnTo>
                    <a:pt x="434" y="360"/>
                  </a:lnTo>
                  <a:lnTo>
                    <a:pt x="419" y="353"/>
                  </a:lnTo>
                  <a:lnTo>
                    <a:pt x="395" y="345"/>
                  </a:lnTo>
                  <a:lnTo>
                    <a:pt x="419" y="341"/>
                  </a:lnTo>
                  <a:lnTo>
                    <a:pt x="434" y="334"/>
                  </a:lnTo>
                  <a:lnTo>
                    <a:pt x="448" y="324"/>
                  </a:lnTo>
                  <a:lnTo>
                    <a:pt x="460" y="312"/>
                  </a:lnTo>
                  <a:lnTo>
                    <a:pt x="466" y="299"/>
                  </a:lnTo>
                  <a:lnTo>
                    <a:pt x="471" y="284"/>
                  </a:lnTo>
                  <a:lnTo>
                    <a:pt x="473" y="268"/>
                  </a:lnTo>
                  <a:lnTo>
                    <a:pt x="475" y="253"/>
                  </a:lnTo>
                  <a:lnTo>
                    <a:pt x="475" y="217"/>
                  </a:lnTo>
                  <a:lnTo>
                    <a:pt x="473" y="182"/>
                  </a:lnTo>
                  <a:lnTo>
                    <a:pt x="473" y="165"/>
                  </a:lnTo>
                  <a:lnTo>
                    <a:pt x="473" y="148"/>
                  </a:lnTo>
                  <a:lnTo>
                    <a:pt x="475" y="132"/>
                  </a:lnTo>
                  <a:lnTo>
                    <a:pt x="481" y="119"/>
                  </a:lnTo>
                  <a:lnTo>
                    <a:pt x="470" y="131"/>
                  </a:lnTo>
                  <a:lnTo>
                    <a:pt x="458" y="140"/>
                  </a:lnTo>
                  <a:lnTo>
                    <a:pt x="444" y="146"/>
                  </a:lnTo>
                  <a:lnTo>
                    <a:pt x="431" y="152"/>
                  </a:lnTo>
                  <a:lnTo>
                    <a:pt x="399" y="157"/>
                  </a:lnTo>
                  <a:lnTo>
                    <a:pt x="364" y="159"/>
                  </a:lnTo>
                  <a:lnTo>
                    <a:pt x="329" y="163"/>
                  </a:lnTo>
                  <a:lnTo>
                    <a:pt x="296" y="169"/>
                  </a:lnTo>
                  <a:lnTo>
                    <a:pt x="280" y="175"/>
                  </a:lnTo>
                  <a:lnTo>
                    <a:pt x="265" y="184"/>
                  </a:lnTo>
                  <a:lnTo>
                    <a:pt x="251" y="194"/>
                  </a:lnTo>
                  <a:lnTo>
                    <a:pt x="239" y="207"/>
                  </a:lnTo>
                  <a:lnTo>
                    <a:pt x="228" y="194"/>
                  </a:lnTo>
                  <a:lnTo>
                    <a:pt x="216" y="184"/>
                  </a:lnTo>
                  <a:lnTo>
                    <a:pt x="202" y="176"/>
                  </a:lnTo>
                  <a:lnTo>
                    <a:pt x="187" y="171"/>
                  </a:lnTo>
                  <a:lnTo>
                    <a:pt x="154" y="165"/>
                  </a:lnTo>
                  <a:lnTo>
                    <a:pt x="119" y="163"/>
                  </a:lnTo>
                  <a:lnTo>
                    <a:pt x="103" y="163"/>
                  </a:lnTo>
                  <a:lnTo>
                    <a:pt x="85" y="161"/>
                  </a:lnTo>
                  <a:lnTo>
                    <a:pt x="68" y="159"/>
                  </a:lnTo>
                  <a:lnTo>
                    <a:pt x="52" y="155"/>
                  </a:lnTo>
                  <a:lnTo>
                    <a:pt x="37" y="152"/>
                  </a:lnTo>
                  <a:lnTo>
                    <a:pt x="23" y="142"/>
                  </a:lnTo>
                  <a:lnTo>
                    <a:pt x="11" y="132"/>
                  </a:lnTo>
                  <a:lnTo>
                    <a:pt x="0" y="119"/>
                  </a:lnTo>
                  <a:lnTo>
                    <a:pt x="3" y="132"/>
                  </a:lnTo>
                  <a:lnTo>
                    <a:pt x="5" y="148"/>
                  </a:lnTo>
                  <a:lnTo>
                    <a:pt x="5" y="165"/>
                  </a:lnTo>
                  <a:lnTo>
                    <a:pt x="5" y="182"/>
                  </a:lnTo>
                  <a:lnTo>
                    <a:pt x="3" y="217"/>
                  </a:lnTo>
                  <a:lnTo>
                    <a:pt x="2" y="253"/>
                  </a:lnTo>
                  <a:lnTo>
                    <a:pt x="3" y="268"/>
                  </a:lnTo>
                  <a:lnTo>
                    <a:pt x="5" y="284"/>
                  </a:lnTo>
                  <a:lnTo>
                    <a:pt x="9" y="299"/>
                  </a:lnTo>
                  <a:lnTo>
                    <a:pt x="15" y="312"/>
                  </a:lnTo>
                  <a:lnTo>
                    <a:pt x="25" y="324"/>
                  </a:lnTo>
                  <a:lnTo>
                    <a:pt x="37" y="334"/>
                  </a:lnTo>
                  <a:lnTo>
                    <a:pt x="52" y="341"/>
                  </a:lnTo>
                  <a:lnTo>
                    <a:pt x="72" y="345"/>
                  </a:lnTo>
                  <a:lnTo>
                    <a:pt x="52" y="353"/>
                  </a:lnTo>
                  <a:lnTo>
                    <a:pt x="37" y="360"/>
                  </a:lnTo>
                  <a:lnTo>
                    <a:pt x="25" y="370"/>
                  </a:lnTo>
                  <a:lnTo>
                    <a:pt x="15" y="381"/>
                  </a:lnTo>
                  <a:lnTo>
                    <a:pt x="9" y="395"/>
                  </a:lnTo>
                  <a:lnTo>
                    <a:pt x="5" y="410"/>
                  </a:lnTo>
                  <a:lnTo>
                    <a:pt x="2" y="426"/>
                  </a:lnTo>
                  <a:lnTo>
                    <a:pt x="2" y="441"/>
                  </a:lnTo>
                  <a:lnTo>
                    <a:pt x="3" y="473"/>
                  </a:lnTo>
                  <a:lnTo>
                    <a:pt x="5" y="508"/>
                  </a:lnTo>
                  <a:lnTo>
                    <a:pt x="5" y="525"/>
                  </a:lnTo>
                  <a:lnTo>
                    <a:pt x="5" y="542"/>
                  </a:lnTo>
                  <a:lnTo>
                    <a:pt x="3" y="558"/>
                  </a:lnTo>
                  <a:lnTo>
                    <a:pt x="0" y="571"/>
                  </a:lnTo>
                  <a:lnTo>
                    <a:pt x="9" y="560"/>
                  </a:lnTo>
                  <a:lnTo>
                    <a:pt x="21" y="550"/>
                  </a:lnTo>
                  <a:lnTo>
                    <a:pt x="35" y="542"/>
                  </a:lnTo>
                  <a:lnTo>
                    <a:pt x="48" y="539"/>
                  </a:lnTo>
                  <a:lnTo>
                    <a:pt x="80" y="533"/>
                  </a:lnTo>
                  <a:lnTo>
                    <a:pt x="115" y="531"/>
                  </a:lnTo>
                  <a:lnTo>
                    <a:pt x="150" y="531"/>
                  </a:lnTo>
                  <a:lnTo>
                    <a:pt x="183" y="525"/>
                  </a:lnTo>
                  <a:lnTo>
                    <a:pt x="198" y="521"/>
                  </a:lnTo>
                  <a:lnTo>
                    <a:pt x="214" y="514"/>
                  </a:lnTo>
                  <a:lnTo>
                    <a:pt x="228" y="504"/>
                  </a:lnTo>
                  <a:lnTo>
                    <a:pt x="239" y="493"/>
                  </a:lnTo>
                  <a:lnTo>
                    <a:pt x="251" y="504"/>
                  </a:lnTo>
                  <a:lnTo>
                    <a:pt x="265" y="514"/>
                  </a:lnTo>
                  <a:lnTo>
                    <a:pt x="280" y="521"/>
                  </a:lnTo>
                  <a:lnTo>
                    <a:pt x="296" y="527"/>
                  </a:lnTo>
                  <a:lnTo>
                    <a:pt x="329" y="533"/>
                  </a:lnTo>
                  <a:lnTo>
                    <a:pt x="364" y="535"/>
                  </a:lnTo>
                  <a:lnTo>
                    <a:pt x="399" y="539"/>
                  </a:lnTo>
                  <a:lnTo>
                    <a:pt x="431" y="542"/>
                  </a:lnTo>
                  <a:lnTo>
                    <a:pt x="444" y="546"/>
                  </a:lnTo>
                  <a:lnTo>
                    <a:pt x="458" y="552"/>
                  </a:lnTo>
                  <a:lnTo>
                    <a:pt x="470" y="562"/>
                  </a:lnTo>
                  <a:lnTo>
                    <a:pt x="481" y="571"/>
                  </a:lnTo>
                  <a:close/>
                  <a:moveTo>
                    <a:pt x="302" y="345"/>
                  </a:moveTo>
                  <a:lnTo>
                    <a:pt x="284" y="339"/>
                  </a:lnTo>
                  <a:lnTo>
                    <a:pt x="269" y="334"/>
                  </a:lnTo>
                  <a:lnTo>
                    <a:pt x="261" y="332"/>
                  </a:lnTo>
                  <a:lnTo>
                    <a:pt x="253" y="328"/>
                  </a:lnTo>
                  <a:lnTo>
                    <a:pt x="247" y="322"/>
                  </a:lnTo>
                  <a:lnTo>
                    <a:pt x="241" y="316"/>
                  </a:lnTo>
                  <a:lnTo>
                    <a:pt x="234" y="322"/>
                  </a:lnTo>
                  <a:lnTo>
                    <a:pt x="228" y="328"/>
                  </a:lnTo>
                  <a:lnTo>
                    <a:pt x="220" y="332"/>
                  </a:lnTo>
                  <a:lnTo>
                    <a:pt x="212" y="334"/>
                  </a:lnTo>
                  <a:lnTo>
                    <a:pt x="197" y="339"/>
                  </a:lnTo>
                  <a:lnTo>
                    <a:pt x="179" y="345"/>
                  </a:lnTo>
                  <a:lnTo>
                    <a:pt x="197" y="351"/>
                  </a:lnTo>
                  <a:lnTo>
                    <a:pt x="212" y="357"/>
                  </a:lnTo>
                  <a:lnTo>
                    <a:pt x="220" y="358"/>
                  </a:lnTo>
                  <a:lnTo>
                    <a:pt x="228" y="362"/>
                  </a:lnTo>
                  <a:lnTo>
                    <a:pt x="234" y="368"/>
                  </a:lnTo>
                  <a:lnTo>
                    <a:pt x="241" y="374"/>
                  </a:lnTo>
                  <a:lnTo>
                    <a:pt x="247" y="368"/>
                  </a:lnTo>
                  <a:lnTo>
                    <a:pt x="253" y="362"/>
                  </a:lnTo>
                  <a:lnTo>
                    <a:pt x="261" y="358"/>
                  </a:lnTo>
                  <a:lnTo>
                    <a:pt x="269" y="357"/>
                  </a:lnTo>
                  <a:lnTo>
                    <a:pt x="284" y="351"/>
                  </a:lnTo>
                  <a:lnTo>
                    <a:pt x="302" y="3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" name="Freeform 13"/>
            <p:cNvSpPr>
              <a:spLocks noEditPoints="1"/>
            </p:cNvSpPr>
            <p:nvPr/>
          </p:nvSpPr>
          <p:spPr bwMode="auto">
            <a:xfrm>
              <a:off x="2318" y="1686"/>
              <a:ext cx="900" cy="1401"/>
            </a:xfrm>
            <a:custGeom>
              <a:avLst/>
              <a:gdLst>
                <a:gd name="T0" fmla="*/ 459 w 459"/>
                <a:gd name="T1" fmla="*/ 724 h 724"/>
                <a:gd name="T2" fmla="*/ 425 w 459"/>
                <a:gd name="T3" fmla="*/ 724 h 724"/>
                <a:gd name="T4" fmla="*/ 423 w 459"/>
                <a:gd name="T5" fmla="*/ 720 h 724"/>
                <a:gd name="T6" fmla="*/ 455 w 459"/>
                <a:gd name="T7" fmla="*/ 720 h 724"/>
                <a:gd name="T8" fmla="*/ 459 w 459"/>
                <a:gd name="T9" fmla="*/ 724 h 724"/>
                <a:gd name="T10" fmla="*/ 371 w 459"/>
                <a:gd name="T11" fmla="*/ 724 h 724"/>
                <a:gd name="T12" fmla="*/ 345 w 459"/>
                <a:gd name="T13" fmla="*/ 724 h 724"/>
                <a:gd name="T14" fmla="*/ 345 w 459"/>
                <a:gd name="T15" fmla="*/ 720 h 724"/>
                <a:gd name="T16" fmla="*/ 371 w 459"/>
                <a:gd name="T17" fmla="*/ 720 h 724"/>
                <a:gd name="T18" fmla="*/ 371 w 459"/>
                <a:gd name="T19" fmla="*/ 724 h 724"/>
                <a:gd name="T20" fmla="*/ 297 w 459"/>
                <a:gd name="T21" fmla="*/ 724 h 724"/>
                <a:gd name="T22" fmla="*/ 271 w 459"/>
                <a:gd name="T23" fmla="*/ 724 h 724"/>
                <a:gd name="T24" fmla="*/ 269 w 459"/>
                <a:gd name="T25" fmla="*/ 720 h 724"/>
                <a:gd name="T26" fmla="*/ 297 w 459"/>
                <a:gd name="T27" fmla="*/ 720 h 724"/>
                <a:gd name="T28" fmla="*/ 297 w 459"/>
                <a:gd name="T29" fmla="*/ 724 h 724"/>
                <a:gd name="T30" fmla="*/ 221 w 459"/>
                <a:gd name="T31" fmla="*/ 724 h 724"/>
                <a:gd name="T32" fmla="*/ 197 w 459"/>
                <a:gd name="T33" fmla="*/ 724 h 724"/>
                <a:gd name="T34" fmla="*/ 197 w 459"/>
                <a:gd name="T35" fmla="*/ 720 h 724"/>
                <a:gd name="T36" fmla="*/ 221 w 459"/>
                <a:gd name="T37" fmla="*/ 720 h 724"/>
                <a:gd name="T38" fmla="*/ 221 w 459"/>
                <a:gd name="T39" fmla="*/ 724 h 724"/>
                <a:gd name="T40" fmla="*/ 152 w 459"/>
                <a:gd name="T41" fmla="*/ 724 h 724"/>
                <a:gd name="T42" fmla="*/ 127 w 459"/>
                <a:gd name="T43" fmla="*/ 724 h 724"/>
                <a:gd name="T44" fmla="*/ 127 w 459"/>
                <a:gd name="T45" fmla="*/ 720 h 724"/>
                <a:gd name="T46" fmla="*/ 152 w 459"/>
                <a:gd name="T47" fmla="*/ 720 h 724"/>
                <a:gd name="T48" fmla="*/ 152 w 459"/>
                <a:gd name="T49" fmla="*/ 724 h 724"/>
                <a:gd name="T50" fmla="*/ 88 w 459"/>
                <a:gd name="T51" fmla="*/ 724 h 724"/>
                <a:gd name="T52" fmla="*/ 0 w 459"/>
                <a:gd name="T53" fmla="*/ 724 h 724"/>
                <a:gd name="T54" fmla="*/ 0 w 459"/>
                <a:gd name="T55" fmla="*/ 720 h 724"/>
                <a:gd name="T56" fmla="*/ 88 w 459"/>
                <a:gd name="T57" fmla="*/ 720 h 724"/>
                <a:gd name="T58" fmla="*/ 88 w 459"/>
                <a:gd name="T59" fmla="*/ 724 h 724"/>
                <a:gd name="T60" fmla="*/ 176 w 459"/>
                <a:gd name="T61" fmla="*/ 5 h 724"/>
                <a:gd name="T62" fmla="*/ 186 w 459"/>
                <a:gd name="T63" fmla="*/ 5 h 724"/>
                <a:gd name="T64" fmla="*/ 186 w 459"/>
                <a:gd name="T65" fmla="*/ 2 h 724"/>
                <a:gd name="T66" fmla="*/ 180 w 459"/>
                <a:gd name="T67" fmla="*/ 3 h 724"/>
                <a:gd name="T68" fmla="*/ 176 w 459"/>
                <a:gd name="T69" fmla="*/ 5 h 724"/>
                <a:gd name="T70" fmla="*/ 258 w 459"/>
                <a:gd name="T71" fmla="*/ 5 h 724"/>
                <a:gd name="T72" fmla="*/ 269 w 459"/>
                <a:gd name="T73" fmla="*/ 5 h 724"/>
                <a:gd name="T74" fmla="*/ 264 w 459"/>
                <a:gd name="T75" fmla="*/ 2 h 724"/>
                <a:gd name="T76" fmla="*/ 258 w 459"/>
                <a:gd name="T77" fmla="*/ 0 h 724"/>
                <a:gd name="T78" fmla="*/ 258 w 459"/>
                <a:gd name="T79" fmla="*/ 5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59" h="724">
                  <a:moveTo>
                    <a:pt x="459" y="724"/>
                  </a:moveTo>
                  <a:lnTo>
                    <a:pt x="425" y="724"/>
                  </a:lnTo>
                  <a:lnTo>
                    <a:pt x="423" y="720"/>
                  </a:lnTo>
                  <a:lnTo>
                    <a:pt x="455" y="720"/>
                  </a:lnTo>
                  <a:lnTo>
                    <a:pt x="459" y="724"/>
                  </a:lnTo>
                  <a:close/>
                  <a:moveTo>
                    <a:pt x="371" y="724"/>
                  </a:moveTo>
                  <a:lnTo>
                    <a:pt x="345" y="724"/>
                  </a:lnTo>
                  <a:lnTo>
                    <a:pt x="345" y="720"/>
                  </a:lnTo>
                  <a:lnTo>
                    <a:pt x="371" y="720"/>
                  </a:lnTo>
                  <a:lnTo>
                    <a:pt x="371" y="724"/>
                  </a:lnTo>
                  <a:close/>
                  <a:moveTo>
                    <a:pt x="297" y="724"/>
                  </a:moveTo>
                  <a:lnTo>
                    <a:pt x="271" y="724"/>
                  </a:lnTo>
                  <a:lnTo>
                    <a:pt x="269" y="720"/>
                  </a:lnTo>
                  <a:lnTo>
                    <a:pt x="297" y="720"/>
                  </a:lnTo>
                  <a:lnTo>
                    <a:pt x="297" y="724"/>
                  </a:lnTo>
                  <a:close/>
                  <a:moveTo>
                    <a:pt x="221" y="724"/>
                  </a:moveTo>
                  <a:lnTo>
                    <a:pt x="197" y="724"/>
                  </a:lnTo>
                  <a:lnTo>
                    <a:pt x="197" y="720"/>
                  </a:lnTo>
                  <a:lnTo>
                    <a:pt x="221" y="720"/>
                  </a:lnTo>
                  <a:lnTo>
                    <a:pt x="221" y="724"/>
                  </a:lnTo>
                  <a:close/>
                  <a:moveTo>
                    <a:pt x="152" y="724"/>
                  </a:moveTo>
                  <a:lnTo>
                    <a:pt x="127" y="724"/>
                  </a:lnTo>
                  <a:lnTo>
                    <a:pt x="127" y="720"/>
                  </a:lnTo>
                  <a:lnTo>
                    <a:pt x="152" y="720"/>
                  </a:lnTo>
                  <a:lnTo>
                    <a:pt x="152" y="724"/>
                  </a:lnTo>
                  <a:close/>
                  <a:moveTo>
                    <a:pt x="88" y="724"/>
                  </a:moveTo>
                  <a:lnTo>
                    <a:pt x="0" y="724"/>
                  </a:lnTo>
                  <a:lnTo>
                    <a:pt x="0" y="720"/>
                  </a:lnTo>
                  <a:lnTo>
                    <a:pt x="88" y="720"/>
                  </a:lnTo>
                  <a:lnTo>
                    <a:pt x="88" y="724"/>
                  </a:lnTo>
                  <a:close/>
                  <a:moveTo>
                    <a:pt x="176" y="5"/>
                  </a:moveTo>
                  <a:lnTo>
                    <a:pt x="186" y="5"/>
                  </a:lnTo>
                  <a:lnTo>
                    <a:pt x="186" y="2"/>
                  </a:lnTo>
                  <a:lnTo>
                    <a:pt x="180" y="3"/>
                  </a:lnTo>
                  <a:lnTo>
                    <a:pt x="176" y="5"/>
                  </a:lnTo>
                  <a:close/>
                  <a:moveTo>
                    <a:pt x="258" y="5"/>
                  </a:moveTo>
                  <a:lnTo>
                    <a:pt x="269" y="5"/>
                  </a:lnTo>
                  <a:lnTo>
                    <a:pt x="264" y="2"/>
                  </a:lnTo>
                  <a:lnTo>
                    <a:pt x="258" y="0"/>
                  </a:lnTo>
                  <a:lnTo>
                    <a:pt x="258" y="5"/>
                  </a:lnTo>
                  <a:close/>
                </a:path>
              </a:pathLst>
            </a:cu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" name="Freeform 14"/>
            <p:cNvSpPr>
              <a:spLocks noEditPoints="1"/>
            </p:cNvSpPr>
            <p:nvPr/>
          </p:nvSpPr>
          <p:spPr bwMode="auto">
            <a:xfrm>
              <a:off x="2318" y="1691"/>
              <a:ext cx="896" cy="1392"/>
            </a:xfrm>
            <a:custGeom>
              <a:avLst/>
              <a:gdLst>
                <a:gd name="T0" fmla="*/ 182 w 457"/>
                <a:gd name="T1" fmla="*/ 0 h 719"/>
                <a:gd name="T2" fmla="*/ 186 w 457"/>
                <a:gd name="T3" fmla="*/ 0 h 719"/>
                <a:gd name="T4" fmla="*/ 186 w 457"/>
                <a:gd name="T5" fmla="*/ 4 h 719"/>
                <a:gd name="T6" fmla="*/ 170 w 457"/>
                <a:gd name="T7" fmla="*/ 4 h 719"/>
                <a:gd name="T8" fmla="*/ 176 w 457"/>
                <a:gd name="T9" fmla="*/ 0 h 719"/>
                <a:gd name="T10" fmla="*/ 182 w 457"/>
                <a:gd name="T11" fmla="*/ 0 h 719"/>
                <a:gd name="T12" fmla="*/ 258 w 457"/>
                <a:gd name="T13" fmla="*/ 0 h 719"/>
                <a:gd name="T14" fmla="*/ 264 w 457"/>
                <a:gd name="T15" fmla="*/ 0 h 719"/>
                <a:gd name="T16" fmla="*/ 269 w 457"/>
                <a:gd name="T17" fmla="*/ 0 h 719"/>
                <a:gd name="T18" fmla="*/ 275 w 457"/>
                <a:gd name="T19" fmla="*/ 4 h 719"/>
                <a:gd name="T20" fmla="*/ 258 w 457"/>
                <a:gd name="T21" fmla="*/ 4 h 719"/>
                <a:gd name="T22" fmla="*/ 258 w 457"/>
                <a:gd name="T23" fmla="*/ 0 h 719"/>
                <a:gd name="T24" fmla="*/ 457 w 457"/>
                <a:gd name="T25" fmla="*/ 719 h 719"/>
                <a:gd name="T26" fmla="*/ 423 w 457"/>
                <a:gd name="T27" fmla="*/ 719 h 719"/>
                <a:gd name="T28" fmla="*/ 422 w 457"/>
                <a:gd name="T29" fmla="*/ 715 h 719"/>
                <a:gd name="T30" fmla="*/ 455 w 457"/>
                <a:gd name="T31" fmla="*/ 715 h 719"/>
                <a:gd name="T32" fmla="*/ 457 w 457"/>
                <a:gd name="T33" fmla="*/ 719 h 719"/>
                <a:gd name="T34" fmla="*/ 371 w 457"/>
                <a:gd name="T35" fmla="*/ 719 h 719"/>
                <a:gd name="T36" fmla="*/ 345 w 457"/>
                <a:gd name="T37" fmla="*/ 719 h 719"/>
                <a:gd name="T38" fmla="*/ 345 w 457"/>
                <a:gd name="T39" fmla="*/ 715 h 719"/>
                <a:gd name="T40" fmla="*/ 371 w 457"/>
                <a:gd name="T41" fmla="*/ 715 h 719"/>
                <a:gd name="T42" fmla="*/ 371 w 457"/>
                <a:gd name="T43" fmla="*/ 719 h 719"/>
                <a:gd name="T44" fmla="*/ 297 w 457"/>
                <a:gd name="T45" fmla="*/ 719 h 719"/>
                <a:gd name="T46" fmla="*/ 271 w 457"/>
                <a:gd name="T47" fmla="*/ 719 h 719"/>
                <a:gd name="T48" fmla="*/ 267 w 457"/>
                <a:gd name="T49" fmla="*/ 715 h 719"/>
                <a:gd name="T50" fmla="*/ 297 w 457"/>
                <a:gd name="T51" fmla="*/ 715 h 719"/>
                <a:gd name="T52" fmla="*/ 297 w 457"/>
                <a:gd name="T53" fmla="*/ 719 h 719"/>
                <a:gd name="T54" fmla="*/ 221 w 457"/>
                <a:gd name="T55" fmla="*/ 719 h 719"/>
                <a:gd name="T56" fmla="*/ 197 w 457"/>
                <a:gd name="T57" fmla="*/ 719 h 719"/>
                <a:gd name="T58" fmla="*/ 197 w 457"/>
                <a:gd name="T59" fmla="*/ 715 h 719"/>
                <a:gd name="T60" fmla="*/ 221 w 457"/>
                <a:gd name="T61" fmla="*/ 715 h 719"/>
                <a:gd name="T62" fmla="*/ 221 w 457"/>
                <a:gd name="T63" fmla="*/ 719 h 719"/>
                <a:gd name="T64" fmla="*/ 152 w 457"/>
                <a:gd name="T65" fmla="*/ 719 h 719"/>
                <a:gd name="T66" fmla="*/ 127 w 457"/>
                <a:gd name="T67" fmla="*/ 719 h 719"/>
                <a:gd name="T68" fmla="*/ 127 w 457"/>
                <a:gd name="T69" fmla="*/ 715 h 719"/>
                <a:gd name="T70" fmla="*/ 152 w 457"/>
                <a:gd name="T71" fmla="*/ 715 h 719"/>
                <a:gd name="T72" fmla="*/ 152 w 457"/>
                <a:gd name="T73" fmla="*/ 719 h 719"/>
                <a:gd name="T74" fmla="*/ 88 w 457"/>
                <a:gd name="T75" fmla="*/ 719 h 719"/>
                <a:gd name="T76" fmla="*/ 0 w 457"/>
                <a:gd name="T77" fmla="*/ 719 h 719"/>
                <a:gd name="T78" fmla="*/ 0 w 457"/>
                <a:gd name="T79" fmla="*/ 715 h 719"/>
                <a:gd name="T80" fmla="*/ 88 w 457"/>
                <a:gd name="T81" fmla="*/ 715 h 719"/>
                <a:gd name="T82" fmla="*/ 88 w 457"/>
                <a:gd name="T83" fmla="*/ 719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7" h="719">
                  <a:moveTo>
                    <a:pt x="18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70" y="4"/>
                  </a:lnTo>
                  <a:lnTo>
                    <a:pt x="176" y="0"/>
                  </a:lnTo>
                  <a:lnTo>
                    <a:pt x="182" y="0"/>
                  </a:lnTo>
                  <a:close/>
                  <a:moveTo>
                    <a:pt x="258" y="0"/>
                  </a:moveTo>
                  <a:lnTo>
                    <a:pt x="264" y="0"/>
                  </a:lnTo>
                  <a:lnTo>
                    <a:pt x="269" y="0"/>
                  </a:lnTo>
                  <a:lnTo>
                    <a:pt x="275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7" y="719"/>
                  </a:moveTo>
                  <a:lnTo>
                    <a:pt x="423" y="719"/>
                  </a:lnTo>
                  <a:lnTo>
                    <a:pt x="422" y="715"/>
                  </a:lnTo>
                  <a:lnTo>
                    <a:pt x="455" y="715"/>
                  </a:lnTo>
                  <a:lnTo>
                    <a:pt x="457" y="719"/>
                  </a:lnTo>
                  <a:close/>
                  <a:moveTo>
                    <a:pt x="371" y="719"/>
                  </a:moveTo>
                  <a:lnTo>
                    <a:pt x="345" y="719"/>
                  </a:lnTo>
                  <a:lnTo>
                    <a:pt x="345" y="715"/>
                  </a:lnTo>
                  <a:lnTo>
                    <a:pt x="371" y="715"/>
                  </a:lnTo>
                  <a:lnTo>
                    <a:pt x="371" y="719"/>
                  </a:lnTo>
                  <a:close/>
                  <a:moveTo>
                    <a:pt x="297" y="719"/>
                  </a:moveTo>
                  <a:lnTo>
                    <a:pt x="271" y="719"/>
                  </a:lnTo>
                  <a:lnTo>
                    <a:pt x="267" y="715"/>
                  </a:lnTo>
                  <a:lnTo>
                    <a:pt x="297" y="715"/>
                  </a:lnTo>
                  <a:lnTo>
                    <a:pt x="297" y="719"/>
                  </a:lnTo>
                  <a:close/>
                  <a:moveTo>
                    <a:pt x="221" y="719"/>
                  </a:moveTo>
                  <a:lnTo>
                    <a:pt x="197" y="719"/>
                  </a:lnTo>
                  <a:lnTo>
                    <a:pt x="197" y="715"/>
                  </a:lnTo>
                  <a:lnTo>
                    <a:pt x="221" y="715"/>
                  </a:lnTo>
                  <a:lnTo>
                    <a:pt x="221" y="719"/>
                  </a:lnTo>
                  <a:close/>
                  <a:moveTo>
                    <a:pt x="152" y="719"/>
                  </a:moveTo>
                  <a:lnTo>
                    <a:pt x="127" y="719"/>
                  </a:lnTo>
                  <a:lnTo>
                    <a:pt x="127" y="715"/>
                  </a:lnTo>
                  <a:lnTo>
                    <a:pt x="152" y="715"/>
                  </a:lnTo>
                  <a:lnTo>
                    <a:pt x="152" y="719"/>
                  </a:lnTo>
                  <a:close/>
                  <a:moveTo>
                    <a:pt x="88" y="719"/>
                  </a:moveTo>
                  <a:lnTo>
                    <a:pt x="0" y="719"/>
                  </a:lnTo>
                  <a:lnTo>
                    <a:pt x="0" y="715"/>
                  </a:lnTo>
                  <a:lnTo>
                    <a:pt x="88" y="715"/>
                  </a:lnTo>
                  <a:lnTo>
                    <a:pt x="88" y="719"/>
                  </a:lnTo>
                  <a:close/>
                </a:path>
              </a:pathLst>
            </a:custGeom>
            <a:solidFill>
              <a:srgbClr val="010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2318" y="1695"/>
              <a:ext cx="892" cy="1384"/>
            </a:xfrm>
            <a:custGeom>
              <a:avLst/>
              <a:gdLst>
                <a:gd name="T0" fmla="*/ 176 w 455"/>
                <a:gd name="T1" fmla="*/ 0 h 715"/>
                <a:gd name="T2" fmla="*/ 186 w 455"/>
                <a:gd name="T3" fmla="*/ 0 h 715"/>
                <a:gd name="T4" fmla="*/ 186 w 455"/>
                <a:gd name="T5" fmla="*/ 4 h 715"/>
                <a:gd name="T6" fmla="*/ 166 w 455"/>
                <a:gd name="T7" fmla="*/ 4 h 715"/>
                <a:gd name="T8" fmla="*/ 170 w 455"/>
                <a:gd name="T9" fmla="*/ 0 h 715"/>
                <a:gd name="T10" fmla="*/ 176 w 455"/>
                <a:gd name="T11" fmla="*/ 0 h 715"/>
                <a:gd name="T12" fmla="*/ 258 w 455"/>
                <a:gd name="T13" fmla="*/ 0 h 715"/>
                <a:gd name="T14" fmla="*/ 269 w 455"/>
                <a:gd name="T15" fmla="*/ 0 h 715"/>
                <a:gd name="T16" fmla="*/ 275 w 455"/>
                <a:gd name="T17" fmla="*/ 0 h 715"/>
                <a:gd name="T18" fmla="*/ 279 w 455"/>
                <a:gd name="T19" fmla="*/ 4 h 715"/>
                <a:gd name="T20" fmla="*/ 258 w 455"/>
                <a:gd name="T21" fmla="*/ 4 h 715"/>
                <a:gd name="T22" fmla="*/ 258 w 455"/>
                <a:gd name="T23" fmla="*/ 0 h 715"/>
                <a:gd name="T24" fmla="*/ 455 w 455"/>
                <a:gd name="T25" fmla="*/ 715 h 715"/>
                <a:gd name="T26" fmla="*/ 423 w 455"/>
                <a:gd name="T27" fmla="*/ 715 h 715"/>
                <a:gd name="T28" fmla="*/ 422 w 455"/>
                <a:gd name="T29" fmla="*/ 711 h 715"/>
                <a:gd name="T30" fmla="*/ 453 w 455"/>
                <a:gd name="T31" fmla="*/ 711 h 715"/>
                <a:gd name="T32" fmla="*/ 455 w 455"/>
                <a:gd name="T33" fmla="*/ 715 h 715"/>
                <a:gd name="T34" fmla="*/ 371 w 455"/>
                <a:gd name="T35" fmla="*/ 715 h 715"/>
                <a:gd name="T36" fmla="*/ 345 w 455"/>
                <a:gd name="T37" fmla="*/ 715 h 715"/>
                <a:gd name="T38" fmla="*/ 345 w 455"/>
                <a:gd name="T39" fmla="*/ 711 h 715"/>
                <a:gd name="T40" fmla="*/ 371 w 455"/>
                <a:gd name="T41" fmla="*/ 711 h 715"/>
                <a:gd name="T42" fmla="*/ 371 w 455"/>
                <a:gd name="T43" fmla="*/ 715 h 715"/>
                <a:gd name="T44" fmla="*/ 297 w 455"/>
                <a:gd name="T45" fmla="*/ 715 h 715"/>
                <a:gd name="T46" fmla="*/ 269 w 455"/>
                <a:gd name="T47" fmla="*/ 715 h 715"/>
                <a:gd name="T48" fmla="*/ 267 w 455"/>
                <a:gd name="T49" fmla="*/ 711 h 715"/>
                <a:gd name="T50" fmla="*/ 297 w 455"/>
                <a:gd name="T51" fmla="*/ 711 h 715"/>
                <a:gd name="T52" fmla="*/ 297 w 455"/>
                <a:gd name="T53" fmla="*/ 715 h 715"/>
                <a:gd name="T54" fmla="*/ 221 w 455"/>
                <a:gd name="T55" fmla="*/ 715 h 715"/>
                <a:gd name="T56" fmla="*/ 197 w 455"/>
                <a:gd name="T57" fmla="*/ 715 h 715"/>
                <a:gd name="T58" fmla="*/ 197 w 455"/>
                <a:gd name="T59" fmla="*/ 711 h 715"/>
                <a:gd name="T60" fmla="*/ 221 w 455"/>
                <a:gd name="T61" fmla="*/ 711 h 715"/>
                <a:gd name="T62" fmla="*/ 221 w 455"/>
                <a:gd name="T63" fmla="*/ 715 h 715"/>
                <a:gd name="T64" fmla="*/ 152 w 455"/>
                <a:gd name="T65" fmla="*/ 715 h 715"/>
                <a:gd name="T66" fmla="*/ 127 w 455"/>
                <a:gd name="T67" fmla="*/ 715 h 715"/>
                <a:gd name="T68" fmla="*/ 127 w 455"/>
                <a:gd name="T69" fmla="*/ 711 h 715"/>
                <a:gd name="T70" fmla="*/ 152 w 455"/>
                <a:gd name="T71" fmla="*/ 711 h 715"/>
                <a:gd name="T72" fmla="*/ 152 w 455"/>
                <a:gd name="T73" fmla="*/ 715 h 715"/>
                <a:gd name="T74" fmla="*/ 88 w 455"/>
                <a:gd name="T75" fmla="*/ 715 h 715"/>
                <a:gd name="T76" fmla="*/ 0 w 455"/>
                <a:gd name="T77" fmla="*/ 715 h 715"/>
                <a:gd name="T78" fmla="*/ 0 w 455"/>
                <a:gd name="T79" fmla="*/ 711 h 715"/>
                <a:gd name="T80" fmla="*/ 88 w 455"/>
                <a:gd name="T81" fmla="*/ 711 h 715"/>
                <a:gd name="T82" fmla="*/ 88 w 455"/>
                <a:gd name="T83" fmla="*/ 715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5">
                  <a:moveTo>
                    <a:pt x="17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6" y="4"/>
                  </a:lnTo>
                  <a:lnTo>
                    <a:pt x="170" y="0"/>
                  </a:lnTo>
                  <a:lnTo>
                    <a:pt x="176" y="0"/>
                  </a:lnTo>
                  <a:close/>
                  <a:moveTo>
                    <a:pt x="258" y="0"/>
                  </a:moveTo>
                  <a:lnTo>
                    <a:pt x="269" y="0"/>
                  </a:lnTo>
                  <a:lnTo>
                    <a:pt x="275" y="0"/>
                  </a:lnTo>
                  <a:lnTo>
                    <a:pt x="27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5"/>
                  </a:moveTo>
                  <a:lnTo>
                    <a:pt x="423" y="715"/>
                  </a:lnTo>
                  <a:lnTo>
                    <a:pt x="422" y="711"/>
                  </a:lnTo>
                  <a:lnTo>
                    <a:pt x="453" y="711"/>
                  </a:lnTo>
                  <a:lnTo>
                    <a:pt x="455" y="715"/>
                  </a:lnTo>
                  <a:close/>
                  <a:moveTo>
                    <a:pt x="371" y="715"/>
                  </a:moveTo>
                  <a:lnTo>
                    <a:pt x="345" y="715"/>
                  </a:lnTo>
                  <a:lnTo>
                    <a:pt x="345" y="711"/>
                  </a:lnTo>
                  <a:lnTo>
                    <a:pt x="371" y="711"/>
                  </a:lnTo>
                  <a:lnTo>
                    <a:pt x="371" y="715"/>
                  </a:lnTo>
                  <a:close/>
                  <a:moveTo>
                    <a:pt x="297" y="715"/>
                  </a:moveTo>
                  <a:lnTo>
                    <a:pt x="269" y="715"/>
                  </a:lnTo>
                  <a:lnTo>
                    <a:pt x="267" y="711"/>
                  </a:lnTo>
                  <a:lnTo>
                    <a:pt x="297" y="711"/>
                  </a:lnTo>
                  <a:lnTo>
                    <a:pt x="297" y="715"/>
                  </a:lnTo>
                  <a:close/>
                  <a:moveTo>
                    <a:pt x="221" y="715"/>
                  </a:moveTo>
                  <a:lnTo>
                    <a:pt x="197" y="715"/>
                  </a:lnTo>
                  <a:lnTo>
                    <a:pt x="197" y="711"/>
                  </a:lnTo>
                  <a:lnTo>
                    <a:pt x="221" y="711"/>
                  </a:lnTo>
                  <a:lnTo>
                    <a:pt x="221" y="715"/>
                  </a:lnTo>
                  <a:close/>
                  <a:moveTo>
                    <a:pt x="152" y="715"/>
                  </a:moveTo>
                  <a:lnTo>
                    <a:pt x="127" y="715"/>
                  </a:lnTo>
                  <a:lnTo>
                    <a:pt x="127" y="711"/>
                  </a:lnTo>
                  <a:lnTo>
                    <a:pt x="152" y="711"/>
                  </a:lnTo>
                  <a:lnTo>
                    <a:pt x="152" y="715"/>
                  </a:lnTo>
                  <a:close/>
                  <a:moveTo>
                    <a:pt x="88" y="715"/>
                  </a:moveTo>
                  <a:lnTo>
                    <a:pt x="0" y="715"/>
                  </a:lnTo>
                  <a:lnTo>
                    <a:pt x="0" y="711"/>
                  </a:lnTo>
                  <a:lnTo>
                    <a:pt x="88" y="711"/>
                  </a:lnTo>
                  <a:lnTo>
                    <a:pt x="88" y="715"/>
                  </a:lnTo>
                  <a:close/>
                </a:path>
              </a:pathLst>
            </a:custGeom>
            <a:solidFill>
              <a:srgbClr val="020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2318" y="1699"/>
              <a:ext cx="892" cy="1376"/>
            </a:xfrm>
            <a:custGeom>
              <a:avLst/>
              <a:gdLst>
                <a:gd name="T0" fmla="*/ 170 w 455"/>
                <a:gd name="T1" fmla="*/ 0 h 711"/>
                <a:gd name="T2" fmla="*/ 186 w 455"/>
                <a:gd name="T3" fmla="*/ 0 h 711"/>
                <a:gd name="T4" fmla="*/ 186 w 455"/>
                <a:gd name="T5" fmla="*/ 4 h 711"/>
                <a:gd name="T6" fmla="*/ 162 w 455"/>
                <a:gd name="T7" fmla="*/ 4 h 711"/>
                <a:gd name="T8" fmla="*/ 166 w 455"/>
                <a:gd name="T9" fmla="*/ 0 h 711"/>
                <a:gd name="T10" fmla="*/ 170 w 455"/>
                <a:gd name="T11" fmla="*/ 0 h 711"/>
                <a:gd name="T12" fmla="*/ 258 w 455"/>
                <a:gd name="T13" fmla="*/ 0 h 711"/>
                <a:gd name="T14" fmla="*/ 275 w 455"/>
                <a:gd name="T15" fmla="*/ 0 h 711"/>
                <a:gd name="T16" fmla="*/ 279 w 455"/>
                <a:gd name="T17" fmla="*/ 0 h 711"/>
                <a:gd name="T18" fmla="*/ 283 w 455"/>
                <a:gd name="T19" fmla="*/ 4 h 711"/>
                <a:gd name="T20" fmla="*/ 258 w 455"/>
                <a:gd name="T21" fmla="*/ 4 h 711"/>
                <a:gd name="T22" fmla="*/ 258 w 455"/>
                <a:gd name="T23" fmla="*/ 0 h 711"/>
                <a:gd name="T24" fmla="*/ 455 w 455"/>
                <a:gd name="T25" fmla="*/ 711 h 711"/>
                <a:gd name="T26" fmla="*/ 422 w 455"/>
                <a:gd name="T27" fmla="*/ 711 h 711"/>
                <a:gd name="T28" fmla="*/ 420 w 455"/>
                <a:gd name="T29" fmla="*/ 707 h 711"/>
                <a:gd name="T30" fmla="*/ 451 w 455"/>
                <a:gd name="T31" fmla="*/ 707 h 711"/>
                <a:gd name="T32" fmla="*/ 455 w 455"/>
                <a:gd name="T33" fmla="*/ 711 h 711"/>
                <a:gd name="T34" fmla="*/ 371 w 455"/>
                <a:gd name="T35" fmla="*/ 711 h 711"/>
                <a:gd name="T36" fmla="*/ 345 w 455"/>
                <a:gd name="T37" fmla="*/ 711 h 711"/>
                <a:gd name="T38" fmla="*/ 345 w 455"/>
                <a:gd name="T39" fmla="*/ 707 h 711"/>
                <a:gd name="T40" fmla="*/ 371 w 455"/>
                <a:gd name="T41" fmla="*/ 707 h 711"/>
                <a:gd name="T42" fmla="*/ 371 w 455"/>
                <a:gd name="T43" fmla="*/ 711 h 711"/>
                <a:gd name="T44" fmla="*/ 297 w 455"/>
                <a:gd name="T45" fmla="*/ 711 h 711"/>
                <a:gd name="T46" fmla="*/ 267 w 455"/>
                <a:gd name="T47" fmla="*/ 711 h 711"/>
                <a:gd name="T48" fmla="*/ 266 w 455"/>
                <a:gd name="T49" fmla="*/ 707 h 711"/>
                <a:gd name="T50" fmla="*/ 297 w 455"/>
                <a:gd name="T51" fmla="*/ 707 h 711"/>
                <a:gd name="T52" fmla="*/ 297 w 455"/>
                <a:gd name="T53" fmla="*/ 711 h 711"/>
                <a:gd name="T54" fmla="*/ 221 w 455"/>
                <a:gd name="T55" fmla="*/ 711 h 711"/>
                <a:gd name="T56" fmla="*/ 197 w 455"/>
                <a:gd name="T57" fmla="*/ 711 h 711"/>
                <a:gd name="T58" fmla="*/ 197 w 455"/>
                <a:gd name="T59" fmla="*/ 707 h 711"/>
                <a:gd name="T60" fmla="*/ 221 w 455"/>
                <a:gd name="T61" fmla="*/ 707 h 711"/>
                <a:gd name="T62" fmla="*/ 221 w 455"/>
                <a:gd name="T63" fmla="*/ 711 h 711"/>
                <a:gd name="T64" fmla="*/ 152 w 455"/>
                <a:gd name="T65" fmla="*/ 711 h 711"/>
                <a:gd name="T66" fmla="*/ 127 w 455"/>
                <a:gd name="T67" fmla="*/ 711 h 711"/>
                <a:gd name="T68" fmla="*/ 127 w 455"/>
                <a:gd name="T69" fmla="*/ 707 h 711"/>
                <a:gd name="T70" fmla="*/ 152 w 455"/>
                <a:gd name="T71" fmla="*/ 707 h 711"/>
                <a:gd name="T72" fmla="*/ 152 w 455"/>
                <a:gd name="T73" fmla="*/ 711 h 711"/>
                <a:gd name="T74" fmla="*/ 88 w 455"/>
                <a:gd name="T75" fmla="*/ 711 h 711"/>
                <a:gd name="T76" fmla="*/ 0 w 455"/>
                <a:gd name="T77" fmla="*/ 711 h 711"/>
                <a:gd name="T78" fmla="*/ 0 w 455"/>
                <a:gd name="T79" fmla="*/ 707 h 711"/>
                <a:gd name="T80" fmla="*/ 88 w 455"/>
                <a:gd name="T81" fmla="*/ 707 h 711"/>
                <a:gd name="T82" fmla="*/ 88 w 455"/>
                <a:gd name="T83" fmla="*/ 711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711">
                  <a:moveTo>
                    <a:pt x="170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62" y="4"/>
                  </a:lnTo>
                  <a:lnTo>
                    <a:pt x="166" y="0"/>
                  </a:lnTo>
                  <a:lnTo>
                    <a:pt x="170" y="0"/>
                  </a:lnTo>
                  <a:close/>
                  <a:moveTo>
                    <a:pt x="258" y="0"/>
                  </a:moveTo>
                  <a:lnTo>
                    <a:pt x="275" y="0"/>
                  </a:lnTo>
                  <a:lnTo>
                    <a:pt x="279" y="0"/>
                  </a:lnTo>
                  <a:lnTo>
                    <a:pt x="28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5" y="711"/>
                  </a:moveTo>
                  <a:lnTo>
                    <a:pt x="422" y="711"/>
                  </a:lnTo>
                  <a:lnTo>
                    <a:pt x="420" y="707"/>
                  </a:lnTo>
                  <a:lnTo>
                    <a:pt x="451" y="707"/>
                  </a:lnTo>
                  <a:lnTo>
                    <a:pt x="455" y="711"/>
                  </a:lnTo>
                  <a:close/>
                  <a:moveTo>
                    <a:pt x="371" y="711"/>
                  </a:moveTo>
                  <a:lnTo>
                    <a:pt x="345" y="711"/>
                  </a:lnTo>
                  <a:lnTo>
                    <a:pt x="345" y="707"/>
                  </a:lnTo>
                  <a:lnTo>
                    <a:pt x="371" y="707"/>
                  </a:lnTo>
                  <a:lnTo>
                    <a:pt x="371" y="711"/>
                  </a:lnTo>
                  <a:close/>
                  <a:moveTo>
                    <a:pt x="297" y="711"/>
                  </a:moveTo>
                  <a:lnTo>
                    <a:pt x="267" y="711"/>
                  </a:lnTo>
                  <a:lnTo>
                    <a:pt x="266" y="707"/>
                  </a:lnTo>
                  <a:lnTo>
                    <a:pt x="297" y="707"/>
                  </a:lnTo>
                  <a:lnTo>
                    <a:pt x="297" y="711"/>
                  </a:lnTo>
                  <a:close/>
                  <a:moveTo>
                    <a:pt x="221" y="711"/>
                  </a:moveTo>
                  <a:lnTo>
                    <a:pt x="197" y="711"/>
                  </a:lnTo>
                  <a:lnTo>
                    <a:pt x="197" y="707"/>
                  </a:lnTo>
                  <a:lnTo>
                    <a:pt x="221" y="707"/>
                  </a:lnTo>
                  <a:lnTo>
                    <a:pt x="221" y="711"/>
                  </a:lnTo>
                  <a:close/>
                  <a:moveTo>
                    <a:pt x="152" y="711"/>
                  </a:moveTo>
                  <a:lnTo>
                    <a:pt x="127" y="711"/>
                  </a:lnTo>
                  <a:lnTo>
                    <a:pt x="127" y="707"/>
                  </a:lnTo>
                  <a:lnTo>
                    <a:pt x="152" y="707"/>
                  </a:lnTo>
                  <a:lnTo>
                    <a:pt x="152" y="711"/>
                  </a:lnTo>
                  <a:close/>
                  <a:moveTo>
                    <a:pt x="88" y="711"/>
                  </a:moveTo>
                  <a:lnTo>
                    <a:pt x="0" y="711"/>
                  </a:lnTo>
                  <a:lnTo>
                    <a:pt x="0" y="707"/>
                  </a:lnTo>
                  <a:lnTo>
                    <a:pt x="88" y="707"/>
                  </a:lnTo>
                  <a:lnTo>
                    <a:pt x="88" y="711"/>
                  </a:lnTo>
                  <a:close/>
                </a:path>
              </a:pathLst>
            </a:custGeom>
            <a:solidFill>
              <a:srgbClr val="030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" name="Freeform 17"/>
            <p:cNvSpPr>
              <a:spLocks noEditPoints="1"/>
            </p:cNvSpPr>
            <p:nvPr/>
          </p:nvSpPr>
          <p:spPr bwMode="auto">
            <a:xfrm>
              <a:off x="2318" y="1703"/>
              <a:ext cx="888" cy="1368"/>
            </a:xfrm>
            <a:custGeom>
              <a:avLst/>
              <a:gdLst>
                <a:gd name="T0" fmla="*/ 166 w 453"/>
                <a:gd name="T1" fmla="*/ 0 h 707"/>
                <a:gd name="T2" fmla="*/ 186 w 453"/>
                <a:gd name="T3" fmla="*/ 0 h 707"/>
                <a:gd name="T4" fmla="*/ 186 w 453"/>
                <a:gd name="T5" fmla="*/ 4 h 707"/>
                <a:gd name="T6" fmla="*/ 158 w 453"/>
                <a:gd name="T7" fmla="*/ 4 h 707"/>
                <a:gd name="T8" fmla="*/ 162 w 453"/>
                <a:gd name="T9" fmla="*/ 0 h 707"/>
                <a:gd name="T10" fmla="*/ 166 w 453"/>
                <a:gd name="T11" fmla="*/ 0 h 707"/>
                <a:gd name="T12" fmla="*/ 258 w 453"/>
                <a:gd name="T13" fmla="*/ 0 h 707"/>
                <a:gd name="T14" fmla="*/ 279 w 453"/>
                <a:gd name="T15" fmla="*/ 0 h 707"/>
                <a:gd name="T16" fmla="*/ 283 w 453"/>
                <a:gd name="T17" fmla="*/ 0 h 707"/>
                <a:gd name="T18" fmla="*/ 287 w 453"/>
                <a:gd name="T19" fmla="*/ 4 h 707"/>
                <a:gd name="T20" fmla="*/ 258 w 453"/>
                <a:gd name="T21" fmla="*/ 4 h 707"/>
                <a:gd name="T22" fmla="*/ 258 w 453"/>
                <a:gd name="T23" fmla="*/ 0 h 707"/>
                <a:gd name="T24" fmla="*/ 453 w 453"/>
                <a:gd name="T25" fmla="*/ 707 h 707"/>
                <a:gd name="T26" fmla="*/ 422 w 453"/>
                <a:gd name="T27" fmla="*/ 707 h 707"/>
                <a:gd name="T28" fmla="*/ 418 w 453"/>
                <a:gd name="T29" fmla="*/ 703 h 707"/>
                <a:gd name="T30" fmla="*/ 451 w 453"/>
                <a:gd name="T31" fmla="*/ 703 h 707"/>
                <a:gd name="T32" fmla="*/ 453 w 453"/>
                <a:gd name="T33" fmla="*/ 707 h 707"/>
                <a:gd name="T34" fmla="*/ 371 w 453"/>
                <a:gd name="T35" fmla="*/ 707 h 707"/>
                <a:gd name="T36" fmla="*/ 345 w 453"/>
                <a:gd name="T37" fmla="*/ 707 h 707"/>
                <a:gd name="T38" fmla="*/ 345 w 453"/>
                <a:gd name="T39" fmla="*/ 703 h 707"/>
                <a:gd name="T40" fmla="*/ 371 w 453"/>
                <a:gd name="T41" fmla="*/ 703 h 707"/>
                <a:gd name="T42" fmla="*/ 371 w 453"/>
                <a:gd name="T43" fmla="*/ 707 h 707"/>
                <a:gd name="T44" fmla="*/ 297 w 453"/>
                <a:gd name="T45" fmla="*/ 707 h 707"/>
                <a:gd name="T46" fmla="*/ 267 w 453"/>
                <a:gd name="T47" fmla="*/ 707 h 707"/>
                <a:gd name="T48" fmla="*/ 264 w 453"/>
                <a:gd name="T49" fmla="*/ 703 h 707"/>
                <a:gd name="T50" fmla="*/ 297 w 453"/>
                <a:gd name="T51" fmla="*/ 703 h 707"/>
                <a:gd name="T52" fmla="*/ 297 w 453"/>
                <a:gd name="T53" fmla="*/ 707 h 707"/>
                <a:gd name="T54" fmla="*/ 221 w 453"/>
                <a:gd name="T55" fmla="*/ 707 h 707"/>
                <a:gd name="T56" fmla="*/ 197 w 453"/>
                <a:gd name="T57" fmla="*/ 707 h 707"/>
                <a:gd name="T58" fmla="*/ 197 w 453"/>
                <a:gd name="T59" fmla="*/ 703 h 707"/>
                <a:gd name="T60" fmla="*/ 221 w 453"/>
                <a:gd name="T61" fmla="*/ 703 h 707"/>
                <a:gd name="T62" fmla="*/ 221 w 453"/>
                <a:gd name="T63" fmla="*/ 707 h 707"/>
                <a:gd name="T64" fmla="*/ 152 w 453"/>
                <a:gd name="T65" fmla="*/ 707 h 707"/>
                <a:gd name="T66" fmla="*/ 127 w 453"/>
                <a:gd name="T67" fmla="*/ 707 h 707"/>
                <a:gd name="T68" fmla="*/ 127 w 453"/>
                <a:gd name="T69" fmla="*/ 703 h 707"/>
                <a:gd name="T70" fmla="*/ 152 w 453"/>
                <a:gd name="T71" fmla="*/ 703 h 707"/>
                <a:gd name="T72" fmla="*/ 152 w 453"/>
                <a:gd name="T73" fmla="*/ 707 h 707"/>
                <a:gd name="T74" fmla="*/ 88 w 453"/>
                <a:gd name="T75" fmla="*/ 707 h 707"/>
                <a:gd name="T76" fmla="*/ 0 w 453"/>
                <a:gd name="T77" fmla="*/ 707 h 707"/>
                <a:gd name="T78" fmla="*/ 0 w 453"/>
                <a:gd name="T79" fmla="*/ 703 h 707"/>
                <a:gd name="T80" fmla="*/ 88 w 453"/>
                <a:gd name="T81" fmla="*/ 703 h 707"/>
                <a:gd name="T82" fmla="*/ 88 w 453"/>
                <a:gd name="T83" fmla="*/ 70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3" h="707">
                  <a:moveTo>
                    <a:pt x="166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8" y="4"/>
                  </a:lnTo>
                  <a:lnTo>
                    <a:pt x="162" y="0"/>
                  </a:lnTo>
                  <a:lnTo>
                    <a:pt x="166" y="0"/>
                  </a:lnTo>
                  <a:close/>
                  <a:moveTo>
                    <a:pt x="258" y="0"/>
                  </a:moveTo>
                  <a:lnTo>
                    <a:pt x="279" y="0"/>
                  </a:lnTo>
                  <a:lnTo>
                    <a:pt x="283" y="0"/>
                  </a:lnTo>
                  <a:lnTo>
                    <a:pt x="28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3" y="707"/>
                  </a:moveTo>
                  <a:lnTo>
                    <a:pt x="422" y="707"/>
                  </a:lnTo>
                  <a:lnTo>
                    <a:pt x="418" y="703"/>
                  </a:lnTo>
                  <a:lnTo>
                    <a:pt x="451" y="703"/>
                  </a:lnTo>
                  <a:lnTo>
                    <a:pt x="453" y="707"/>
                  </a:lnTo>
                  <a:close/>
                  <a:moveTo>
                    <a:pt x="371" y="707"/>
                  </a:moveTo>
                  <a:lnTo>
                    <a:pt x="345" y="707"/>
                  </a:lnTo>
                  <a:lnTo>
                    <a:pt x="345" y="703"/>
                  </a:lnTo>
                  <a:lnTo>
                    <a:pt x="371" y="703"/>
                  </a:lnTo>
                  <a:lnTo>
                    <a:pt x="371" y="707"/>
                  </a:lnTo>
                  <a:close/>
                  <a:moveTo>
                    <a:pt x="297" y="707"/>
                  </a:moveTo>
                  <a:lnTo>
                    <a:pt x="267" y="707"/>
                  </a:lnTo>
                  <a:lnTo>
                    <a:pt x="264" y="703"/>
                  </a:lnTo>
                  <a:lnTo>
                    <a:pt x="297" y="703"/>
                  </a:lnTo>
                  <a:lnTo>
                    <a:pt x="297" y="707"/>
                  </a:lnTo>
                  <a:close/>
                  <a:moveTo>
                    <a:pt x="221" y="707"/>
                  </a:moveTo>
                  <a:lnTo>
                    <a:pt x="197" y="707"/>
                  </a:lnTo>
                  <a:lnTo>
                    <a:pt x="197" y="703"/>
                  </a:lnTo>
                  <a:lnTo>
                    <a:pt x="221" y="703"/>
                  </a:lnTo>
                  <a:lnTo>
                    <a:pt x="221" y="707"/>
                  </a:lnTo>
                  <a:close/>
                  <a:moveTo>
                    <a:pt x="152" y="707"/>
                  </a:moveTo>
                  <a:lnTo>
                    <a:pt x="127" y="707"/>
                  </a:lnTo>
                  <a:lnTo>
                    <a:pt x="127" y="703"/>
                  </a:lnTo>
                  <a:lnTo>
                    <a:pt x="152" y="703"/>
                  </a:lnTo>
                  <a:lnTo>
                    <a:pt x="152" y="707"/>
                  </a:lnTo>
                  <a:close/>
                  <a:moveTo>
                    <a:pt x="88" y="707"/>
                  </a:moveTo>
                  <a:lnTo>
                    <a:pt x="0" y="707"/>
                  </a:lnTo>
                  <a:lnTo>
                    <a:pt x="0" y="703"/>
                  </a:lnTo>
                  <a:lnTo>
                    <a:pt x="88" y="703"/>
                  </a:lnTo>
                  <a:lnTo>
                    <a:pt x="88" y="707"/>
                  </a:lnTo>
                  <a:close/>
                </a:path>
              </a:pathLst>
            </a:custGeom>
            <a:solidFill>
              <a:srgbClr val="040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" name="Freeform 18"/>
            <p:cNvSpPr>
              <a:spLocks noEditPoints="1"/>
            </p:cNvSpPr>
            <p:nvPr/>
          </p:nvSpPr>
          <p:spPr bwMode="auto">
            <a:xfrm>
              <a:off x="2318" y="1707"/>
              <a:ext cx="884" cy="1361"/>
            </a:xfrm>
            <a:custGeom>
              <a:avLst/>
              <a:gdLst>
                <a:gd name="T0" fmla="*/ 162 w 451"/>
                <a:gd name="T1" fmla="*/ 0 h 703"/>
                <a:gd name="T2" fmla="*/ 186 w 451"/>
                <a:gd name="T3" fmla="*/ 0 h 703"/>
                <a:gd name="T4" fmla="*/ 186 w 451"/>
                <a:gd name="T5" fmla="*/ 4 h 703"/>
                <a:gd name="T6" fmla="*/ 154 w 451"/>
                <a:gd name="T7" fmla="*/ 4 h 703"/>
                <a:gd name="T8" fmla="*/ 158 w 451"/>
                <a:gd name="T9" fmla="*/ 0 h 703"/>
                <a:gd name="T10" fmla="*/ 162 w 451"/>
                <a:gd name="T11" fmla="*/ 0 h 703"/>
                <a:gd name="T12" fmla="*/ 258 w 451"/>
                <a:gd name="T13" fmla="*/ 0 h 703"/>
                <a:gd name="T14" fmla="*/ 283 w 451"/>
                <a:gd name="T15" fmla="*/ 0 h 703"/>
                <a:gd name="T16" fmla="*/ 287 w 451"/>
                <a:gd name="T17" fmla="*/ 0 h 703"/>
                <a:gd name="T18" fmla="*/ 291 w 451"/>
                <a:gd name="T19" fmla="*/ 4 h 703"/>
                <a:gd name="T20" fmla="*/ 258 w 451"/>
                <a:gd name="T21" fmla="*/ 4 h 703"/>
                <a:gd name="T22" fmla="*/ 258 w 451"/>
                <a:gd name="T23" fmla="*/ 0 h 703"/>
                <a:gd name="T24" fmla="*/ 451 w 451"/>
                <a:gd name="T25" fmla="*/ 703 h 703"/>
                <a:gd name="T26" fmla="*/ 420 w 451"/>
                <a:gd name="T27" fmla="*/ 703 h 703"/>
                <a:gd name="T28" fmla="*/ 418 w 451"/>
                <a:gd name="T29" fmla="*/ 699 h 703"/>
                <a:gd name="T30" fmla="*/ 449 w 451"/>
                <a:gd name="T31" fmla="*/ 699 h 703"/>
                <a:gd name="T32" fmla="*/ 451 w 451"/>
                <a:gd name="T33" fmla="*/ 703 h 703"/>
                <a:gd name="T34" fmla="*/ 371 w 451"/>
                <a:gd name="T35" fmla="*/ 703 h 703"/>
                <a:gd name="T36" fmla="*/ 345 w 451"/>
                <a:gd name="T37" fmla="*/ 703 h 703"/>
                <a:gd name="T38" fmla="*/ 345 w 451"/>
                <a:gd name="T39" fmla="*/ 699 h 703"/>
                <a:gd name="T40" fmla="*/ 371 w 451"/>
                <a:gd name="T41" fmla="*/ 699 h 703"/>
                <a:gd name="T42" fmla="*/ 371 w 451"/>
                <a:gd name="T43" fmla="*/ 703 h 703"/>
                <a:gd name="T44" fmla="*/ 297 w 451"/>
                <a:gd name="T45" fmla="*/ 703 h 703"/>
                <a:gd name="T46" fmla="*/ 266 w 451"/>
                <a:gd name="T47" fmla="*/ 703 h 703"/>
                <a:gd name="T48" fmla="*/ 264 w 451"/>
                <a:gd name="T49" fmla="*/ 699 h 703"/>
                <a:gd name="T50" fmla="*/ 297 w 451"/>
                <a:gd name="T51" fmla="*/ 699 h 703"/>
                <a:gd name="T52" fmla="*/ 297 w 451"/>
                <a:gd name="T53" fmla="*/ 703 h 703"/>
                <a:gd name="T54" fmla="*/ 221 w 451"/>
                <a:gd name="T55" fmla="*/ 703 h 703"/>
                <a:gd name="T56" fmla="*/ 197 w 451"/>
                <a:gd name="T57" fmla="*/ 703 h 703"/>
                <a:gd name="T58" fmla="*/ 197 w 451"/>
                <a:gd name="T59" fmla="*/ 699 h 703"/>
                <a:gd name="T60" fmla="*/ 221 w 451"/>
                <a:gd name="T61" fmla="*/ 699 h 703"/>
                <a:gd name="T62" fmla="*/ 221 w 451"/>
                <a:gd name="T63" fmla="*/ 703 h 703"/>
                <a:gd name="T64" fmla="*/ 152 w 451"/>
                <a:gd name="T65" fmla="*/ 703 h 703"/>
                <a:gd name="T66" fmla="*/ 127 w 451"/>
                <a:gd name="T67" fmla="*/ 703 h 703"/>
                <a:gd name="T68" fmla="*/ 127 w 451"/>
                <a:gd name="T69" fmla="*/ 699 h 703"/>
                <a:gd name="T70" fmla="*/ 152 w 451"/>
                <a:gd name="T71" fmla="*/ 699 h 703"/>
                <a:gd name="T72" fmla="*/ 152 w 451"/>
                <a:gd name="T73" fmla="*/ 703 h 703"/>
                <a:gd name="T74" fmla="*/ 88 w 451"/>
                <a:gd name="T75" fmla="*/ 703 h 703"/>
                <a:gd name="T76" fmla="*/ 0 w 451"/>
                <a:gd name="T77" fmla="*/ 703 h 703"/>
                <a:gd name="T78" fmla="*/ 0 w 451"/>
                <a:gd name="T79" fmla="*/ 699 h 703"/>
                <a:gd name="T80" fmla="*/ 88 w 451"/>
                <a:gd name="T81" fmla="*/ 699 h 703"/>
                <a:gd name="T82" fmla="*/ 88 w 451"/>
                <a:gd name="T83" fmla="*/ 703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703">
                  <a:moveTo>
                    <a:pt x="16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4" y="4"/>
                  </a:lnTo>
                  <a:lnTo>
                    <a:pt x="158" y="0"/>
                  </a:lnTo>
                  <a:lnTo>
                    <a:pt x="162" y="0"/>
                  </a:lnTo>
                  <a:close/>
                  <a:moveTo>
                    <a:pt x="258" y="0"/>
                  </a:moveTo>
                  <a:lnTo>
                    <a:pt x="283" y="0"/>
                  </a:lnTo>
                  <a:lnTo>
                    <a:pt x="287" y="0"/>
                  </a:lnTo>
                  <a:lnTo>
                    <a:pt x="29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703"/>
                  </a:moveTo>
                  <a:lnTo>
                    <a:pt x="420" y="703"/>
                  </a:lnTo>
                  <a:lnTo>
                    <a:pt x="418" y="699"/>
                  </a:lnTo>
                  <a:lnTo>
                    <a:pt x="449" y="699"/>
                  </a:lnTo>
                  <a:lnTo>
                    <a:pt x="451" y="703"/>
                  </a:lnTo>
                  <a:close/>
                  <a:moveTo>
                    <a:pt x="371" y="703"/>
                  </a:moveTo>
                  <a:lnTo>
                    <a:pt x="345" y="703"/>
                  </a:lnTo>
                  <a:lnTo>
                    <a:pt x="345" y="699"/>
                  </a:lnTo>
                  <a:lnTo>
                    <a:pt x="371" y="699"/>
                  </a:lnTo>
                  <a:lnTo>
                    <a:pt x="371" y="703"/>
                  </a:lnTo>
                  <a:close/>
                  <a:moveTo>
                    <a:pt x="297" y="703"/>
                  </a:moveTo>
                  <a:lnTo>
                    <a:pt x="266" y="703"/>
                  </a:lnTo>
                  <a:lnTo>
                    <a:pt x="264" y="699"/>
                  </a:lnTo>
                  <a:lnTo>
                    <a:pt x="297" y="699"/>
                  </a:lnTo>
                  <a:lnTo>
                    <a:pt x="297" y="703"/>
                  </a:lnTo>
                  <a:close/>
                  <a:moveTo>
                    <a:pt x="221" y="703"/>
                  </a:moveTo>
                  <a:lnTo>
                    <a:pt x="197" y="703"/>
                  </a:lnTo>
                  <a:lnTo>
                    <a:pt x="197" y="699"/>
                  </a:lnTo>
                  <a:lnTo>
                    <a:pt x="221" y="699"/>
                  </a:lnTo>
                  <a:lnTo>
                    <a:pt x="221" y="703"/>
                  </a:lnTo>
                  <a:close/>
                  <a:moveTo>
                    <a:pt x="152" y="703"/>
                  </a:moveTo>
                  <a:lnTo>
                    <a:pt x="127" y="703"/>
                  </a:lnTo>
                  <a:lnTo>
                    <a:pt x="127" y="699"/>
                  </a:lnTo>
                  <a:lnTo>
                    <a:pt x="152" y="699"/>
                  </a:lnTo>
                  <a:lnTo>
                    <a:pt x="152" y="703"/>
                  </a:lnTo>
                  <a:close/>
                  <a:moveTo>
                    <a:pt x="88" y="703"/>
                  </a:moveTo>
                  <a:lnTo>
                    <a:pt x="0" y="703"/>
                  </a:lnTo>
                  <a:lnTo>
                    <a:pt x="0" y="699"/>
                  </a:lnTo>
                  <a:lnTo>
                    <a:pt x="88" y="699"/>
                  </a:lnTo>
                  <a:lnTo>
                    <a:pt x="88" y="703"/>
                  </a:lnTo>
                  <a:close/>
                </a:path>
              </a:pathLst>
            </a:custGeom>
            <a:solidFill>
              <a:srgbClr val="060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19"/>
            <p:cNvSpPr>
              <a:spLocks noEditPoints="1"/>
            </p:cNvSpPr>
            <p:nvPr/>
          </p:nvSpPr>
          <p:spPr bwMode="auto">
            <a:xfrm>
              <a:off x="2318" y="1711"/>
              <a:ext cx="884" cy="1353"/>
            </a:xfrm>
            <a:custGeom>
              <a:avLst/>
              <a:gdLst>
                <a:gd name="T0" fmla="*/ 158 w 451"/>
                <a:gd name="T1" fmla="*/ 0 h 699"/>
                <a:gd name="T2" fmla="*/ 186 w 451"/>
                <a:gd name="T3" fmla="*/ 0 h 699"/>
                <a:gd name="T4" fmla="*/ 186 w 451"/>
                <a:gd name="T5" fmla="*/ 4 h 699"/>
                <a:gd name="T6" fmla="*/ 152 w 451"/>
                <a:gd name="T7" fmla="*/ 4 h 699"/>
                <a:gd name="T8" fmla="*/ 154 w 451"/>
                <a:gd name="T9" fmla="*/ 0 h 699"/>
                <a:gd name="T10" fmla="*/ 158 w 451"/>
                <a:gd name="T11" fmla="*/ 0 h 699"/>
                <a:gd name="T12" fmla="*/ 258 w 451"/>
                <a:gd name="T13" fmla="*/ 0 h 699"/>
                <a:gd name="T14" fmla="*/ 287 w 451"/>
                <a:gd name="T15" fmla="*/ 0 h 699"/>
                <a:gd name="T16" fmla="*/ 291 w 451"/>
                <a:gd name="T17" fmla="*/ 2 h 699"/>
                <a:gd name="T18" fmla="*/ 293 w 451"/>
                <a:gd name="T19" fmla="*/ 4 h 699"/>
                <a:gd name="T20" fmla="*/ 258 w 451"/>
                <a:gd name="T21" fmla="*/ 4 h 699"/>
                <a:gd name="T22" fmla="*/ 258 w 451"/>
                <a:gd name="T23" fmla="*/ 0 h 699"/>
                <a:gd name="T24" fmla="*/ 451 w 451"/>
                <a:gd name="T25" fmla="*/ 699 h 699"/>
                <a:gd name="T26" fmla="*/ 418 w 451"/>
                <a:gd name="T27" fmla="*/ 699 h 699"/>
                <a:gd name="T28" fmla="*/ 416 w 451"/>
                <a:gd name="T29" fmla="*/ 695 h 699"/>
                <a:gd name="T30" fmla="*/ 447 w 451"/>
                <a:gd name="T31" fmla="*/ 695 h 699"/>
                <a:gd name="T32" fmla="*/ 451 w 451"/>
                <a:gd name="T33" fmla="*/ 699 h 699"/>
                <a:gd name="T34" fmla="*/ 371 w 451"/>
                <a:gd name="T35" fmla="*/ 699 h 699"/>
                <a:gd name="T36" fmla="*/ 345 w 451"/>
                <a:gd name="T37" fmla="*/ 699 h 699"/>
                <a:gd name="T38" fmla="*/ 345 w 451"/>
                <a:gd name="T39" fmla="*/ 695 h 699"/>
                <a:gd name="T40" fmla="*/ 371 w 451"/>
                <a:gd name="T41" fmla="*/ 695 h 699"/>
                <a:gd name="T42" fmla="*/ 371 w 451"/>
                <a:gd name="T43" fmla="*/ 699 h 699"/>
                <a:gd name="T44" fmla="*/ 297 w 451"/>
                <a:gd name="T45" fmla="*/ 699 h 699"/>
                <a:gd name="T46" fmla="*/ 264 w 451"/>
                <a:gd name="T47" fmla="*/ 699 h 699"/>
                <a:gd name="T48" fmla="*/ 262 w 451"/>
                <a:gd name="T49" fmla="*/ 695 h 699"/>
                <a:gd name="T50" fmla="*/ 297 w 451"/>
                <a:gd name="T51" fmla="*/ 695 h 699"/>
                <a:gd name="T52" fmla="*/ 297 w 451"/>
                <a:gd name="T53" fmla="*/ 699 h 699"/>
                <a:gd name="T54" fmla="*/ 221 w 451"/>
                <a:gd name="T55" fmla="*/ 699 h 699"/>
                <a:gd name="T56" fmla="*/ 197 w 451"/>
                <a:gd name="T57" fmla="*/ 699 h 699"/>
                <a:gd name="T58" fmla="*/ 197 w 451"/>
                <a:gd name="T59" fmla="*/ 695 h 699"/>
                <a:gd name="T60" fmla="*/ 221 w 451"/>
                <a:gd name="T61" fmla="*/ 695 h 699"/>
                <a:gd name="T62" fmla="*/ 221 w 451"/>
                <a:gd name="T63" fmla="*/ 699 h 699"/>
                <a:gd name="T64" fmla="*/ 152 w 451"/>
                <a:gd name="T65" fmla="*/ 699 h 699"/>
                <a:gd name="T66" fmla="*/ 127 w 451"/>
                <a:gd name="T67" fmla="*/ 699 h 699"/>
                <a:gd name="T68" fmla="*/ 127 w 451"/>
                <a:gd name="T69" fmla="*/ 695 h 699"/>
                <a:gd name="T70" fmla="*/ 152 w 451"/>
                <a:gd name="T71" fmla="*/ 695 h 699"/>
                <a:gd name="T72" fmla="*/ 152 w 451"/>
                <a:gd name="T73" fmla="*/ 699 h 699"/>
                <a:gd name="T74" fmla="*/ 88 w 451"/>
                <a:gd name="T75" fmla="*/ 699 h 699"/>
                <a:gd name="T76" fmla="*/ 0 w 451"/>
                <a:gd name="T77" fmla="*/ 699 h 699"/>
                <a:gd name="T78" fmla="*/ 0 w 451"/>
                <a:gd name="T79" fmla="*/ 695 h 699"/>
                <a:gd name="T80" fmla="*/ 88 w 451"/>
                <a:gd name="T81" fmla="*/ 695 h 699"/>
                <a:gd name="T82" fmla="*/ 88 w 451"/>
                <a:gd name="T83" fmla="*/ 699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1" h="699">
                  <a:moveTo>
                    <a:pt x="158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52" y="4"/>
                  </a:lnTo>
                  <a:lnTo>
                    <a:pt x="154" y="0"/>
                  </a:lnTo>
                  <a:lnTo>
                    <a:pt x="158" y="0"/>
                  </a:lnTo>
                  <a:close/>
                  <a:moveTo>
                    <a:pt x="258" y="0"/>
                  </a:moveTo>
                  <a:lnTo>
                    <a:pt x="287" y="0"/>
                  </a:lnTo>
                  <a:lnTo>
                    <a:pt x="291" y="2"/>
                  </a:lnTo>
                  <a:lnTo>
                    <a:pt x="29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51" y="699"/>
                  </a:moveTo>
                  <a:lnTo>
                    <a:pt x="418" y="699"/>
                  </a:lnTo>
                  <a:lnTo>
                    <a:pt x="416" y="695"/>
                  </a:lnTo>
                  <a:lnTo>
                    <a:pt x="447" y="695"/>
                  </a:lnTo>
                  <a:lnTo>
                    <a:pt x="451" y="699"/>
                  </a:lnTo>
                  <a:close/>
                  <a:moveTo>
                    <a:pt x="371" y="699"/>
                  </a:moveTo>
                  <a:lnTo>
                    <a:pt x="345" y="699"/>
                  </a:lnTo>
                  <a:lnTo>
                    <a:pt x="345" y="695"/>
                  </a:lnTo>
                  <a:lnTo>
                    <a:pt x="371" y="695"/>
                  </a:lnTo>
                  <a:lnTo>
                    <a:pt x="371" y="699"/>
                  </a:lnTo>
                  <a:close/>
                  <a:moveTo>
                    <a:pt x="297" y="699"/>
                  </a:moveTo>
                  <a:lnTo>
                    <a:pt x="264" y="699"/>
                  </a:lnTo>
                  <a:lnTo>
                    <a:pt x="262" y="695"/>
                  </a:lnTo>
                  <a:lnTo>
                    <a:pt x="297" y="695"/>
                  </a:lnTo>
                  <a:lnTo>
                    <a:pt x="297" y="699"/>
                  </a:lnTo>
                  <a:close/>
                  <a:moveTo>
                    <a:pt x="221" y="699"/>
                  </a:moveTo>
                  <a:lnTo>
                    <a:pt x="197" y="699"/>
                  </a:lnTo>
                  <a:lnTo>
                    <a:pt x="197" y="695"/>
                  </a:lnTo>
                  <a:lnTo>
                    <a:pt x="221" y="695"/>
                  </a:lnTo>
                  <a:lnTo>
                    <a:pt x="221" y="699"/>
                  </a:lnTo>
                  <a:close/>
                  <a:moveTo>
                    <a:pt x="152" y="699"/>
                  </a:moveTo>
                  <a:lnTo>
                    <a:pt x="127" y="699"/>
                  </a:lnTo>
                  <a:lnTo>
                    <a:pt x="127" y="695"/>
                  </a:lnTo>
                  <a:lnTo>
                    <a:pt x="152" y="695"/>
                  </a:lnTo>
                  <a:lnTo>
                    <a:pt x="152" y="699"/>
                  </a:lnTo>
                  <a:close/>
                  <a:moveTo>
                    <a:pt x="88" y="699"/>
                  </a:moveTo>
                  <a:lnTo>
                    <a:pt x="0" y="699"/>
                  </a:lnTo>
                  <a:lnTo>
                    <a:pt x="0" y="695"/>
                  </a:lnTo>
                  <a:lnTo>
                    <a:pt x="88" y="695"/>
                  </a:lnTo>
                  <a:lnTo>
                    <a:pt x="88" y="699"/>
                  </a:lnTo>
                  <a:close/>
                </a:path>
              </a:pathLst>
            </a:custGeom>
            <a:solidFill>
              <a:srgbClr val="070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2318" y="1715"/>
              <a:ext cx="880" cy="1345"/>
            </a:xfrm>
            <a:custGeom>
              <a:avLst/>
              <a:gdLst>
                <a:gd name="T0" fmla="*/ 154 w 449"/>
                <a:gd name="T1" fmla="*/ 0 h 695"/>
                <a:gd name="T2" fmla="*/ 186 w 449"/>
                <a:gd name="T3" fmla="*/ 0 h 695"/>
                <a:gd name="T4" fmla="*/ 186 w 449"/>
                <a:gd name="T5" fmla="*/ 4 h 695"/>
                <a:gd name="T6" fmla="*/ 149 w 449"/>
                <a:gd name="T7" fmla="*/ 4 h 695"/>
                <a:gd name="T8" fmla="*/ 152 w 449"/>
                <a:gd name="T9" fmla="*/ 2 h 695"/>
                <a:gd name="T10" fmla="*/ 154 w 449"/>
                <a:gd name="T11" fmla="*/ 0 h 695"/>
                <a:gd name="T12" fmla="*/ 258 w 449"/>
                <a:gd name="T13" fmla="*/ 0 h 695"/>
                <a:gd name="T14" fmla="*/ 291 w 449"/>
                <a:gd name="T15" fmla="*/ 0 h 695"/>
                <a:gd name="T16" fmla="*/ 293 w 449"/>
                <a:gd name="T17" fmla="*/ 2 h 695"/>
                <a:gd name="T18" fmla="*/ 297 w 449"/>
                <a:gd name="T19" fmla="*/ 4 h 695"/>
                <a:gd name="T20" fmla="*/ 258 w 449"/>
                <a:gd name="T21" fmla="*/ 4 h 695"/>
                <a:gd name="T22" fmla="*/ 258 w 449"/>
                <a:gd name="T23" fmla="*/ 0 h 695"/>
                <a:gd name="T24" fmla="*/ 449 w 449"/>
                <a:gd name="T25" fmla="*/ 695 h 695"/>
                <a:gd name="T26" fmla="*/ 418 w 449"/>
                <a:gd name="T27" fmla="*/ 695 h 695"/>
                <a:gd name="T28" fmla="*/ 416 w 449"/>
                <a:gd name="T29" fmla="*/ 692 h 695"/>
                <a:gd name="T30" fmla="*/ 447 w 449"/>
                <a:gd name="T31" fmla="*/ 692 h 695"/>
                <a:gd name="T32" fmla="*/ 449 w 449"/>
                <a:gd name="T33" fmla="*/ 695 h 695"/>
                <a:gd name="T34" fmla="*/ 371 w 449"/>
                <a:gd name="T35" fmla="*/ 695 h 695"/>
                <a:gd name="T36" fmla="*/ 345 w 449"/>
                <a:gd name="T37" fmla="*/ 695 h 695"/>
                <a:gd name="T38" fmla="*/ 345 w 449"/>
                <a:gd name="T39" fmla="*/ 692 h 695"/>
                <a:gd name="T40" fmla="*/ 371 w 449"/>
                <a:gd name="T41" fmla="*/ 692 h 695"/>
                <a:gd name="T42" fmla="*/ 371 w 449"/>
                <a:gd name="T43" fmla="*/ 695 h 695"/>
                <a:gd name="T44" fmla="*/ 297 w 449"/>
                <a:gd name="T45" fmla="*/ 695 h 695"/>
                <a:gd name="T46" fmla="*/ 264 w 449"/>
                <a:gd name="T47" fmla="*/ 695 h 695"/>
                <a:gd name="T48" fmla="*/ 260 w 449"/>
                <a:gd name="T49" fmla="*/ 692 h 695"/>
                <a:gd name="T50" fmla="*/ 297 w 449"/>
                <a:gd name="T51" fmla="*/ 692 h 695"/>
                <a:gd name="T52" fmla="*/ 297 w 449"/>
                <a:gd name="T53" fmla="*/ 695 h 695"/>
                <a:gd name="T54" fmla="*/ 221 w 449"/>
                <a:gd name="T55" fmla="*/ 695 h 695"/>
                <a:gd name="T56" fmla="*/ 197 w 449"/>
                <a:gd name="T57" fmla="*/ 695 h 695"/>
                <a:gd name="T58" fmla="*/ 197 w 449"/>
                <a:gd name="T59" fmla="*/ 692 h 695"/>
                <a:gd name="T60" fmla="*/ 221 w 449"/>
                <a:gd name="T61" fmla="*/ 692 h 695"/>
                <a:gd name="T62" fmla="*/ 221 w 449"/>
                <a:gd name="T63" fmla="*/ 695 h 695"/>
                <a:gd name="T64" fmla="*/ 152 w 449"/>
                <a:gd name="T65" fmla="*/ 695 h 695"/>
                <a:gd name="T66" fmla="*/ 127 w 449"/>
                <a:gd name="T67" fmla="*/ 695 h 695"/>
                <a:gd name="T68" fmla="*/ 127 w 449"/>
                <a:gd name="T69" fmla="*/ 692 h 695"/>
                <a:gd name="T70" fmla="*/ 152 w 449"/>
                <a:gd name="T71" fmla="*/ 692 h 695"/>
                <a:gd name="T72" fmla="*/ 152 w 449"/>
                <a:gd name="T73" fmla="*/ 695 h 695"/>
                <a:gd name="T74" fmla="*/ 88 w 449"/>
                <a:gd name="T75" fmla="*/ 695 h 695"/>
                <a:gd name="T76" fmla="*/ 0 w 449"/>
                <a:gd name="T77" fmla="*/ 695 h 695"/>
                <a:gd name="T78" fmla="*/ 0 w 449"/>
                <a:gd name="T79" fmla="*/ 692 h 695"/>
                <a:gd name="T80" fmla="*/ 88 w 449"/>
                <a:gd name="T81" fmla="*/ 692 h 695"/>
                <a:gd name="T82" fmla="*/ 88 w 449"/>
                <a:gd name="T83" fmla="*/ 695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9" h="695">
                  <a:moveTo>
                    <a:pt x="154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9" y="4"/>
                  </a:lnTo>
                  <a:lnTo>
                    <a:pt x="152" y="2"/>
                  </a:lnTo>
                  <a:lnTo>
                    <a:pt x="154" y="0"/>
                  </a:lnTo>
                  <a:close/>
                  <a:moveTo>
                    <a:pt x="258" y="0"/>
                  </a:moveTo>
                  <a:lnTo>
                    <a:pt x="291" y="0"/>
                  </a:lnTo>
                  <a:lnTo>
                    <a:pt x="293" y="2"/>
                  </a:lnTo>
                  <a:lnTo>
                    <a:pt x="297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9" y="695"/>
                  </a:moveTo>
                  <a:lnTo>
                    <a:pt x="418" y="695"/>
                  </a:lnTo>
                  <a:lnTo>
                    <a:pt x="416" y="692"/>
                  </a:lnTo>
                  <a:lnTo>
                    <a:pt x="447" y="692"/>
                  </a:lnTo>
                  <a:lnTo>
                    <a:pt x="449" y="695"/>
                  </a:lnTo>
                  <a:close/>
                  <a:moveTo>
                    <a:pt x="371" y="695"/>
                  </a:moveTo>
                  <a:lnTo>
                    <a:pt x="345" y="695"/>
                  </a:lnTo>
                  <a:lnTo>
                    <a:pt x="345" y="692"/>
                  </a:lnTo>
                  <a:lnTo>
                    <a:pt x="371" y="692"/>
                  </a:lnTo>
                  <a:lnTo>
                    <a:pt x="371" y="695"/>
                  </a:lnTo>
                  <a:close/>
                  <a:moveTo>
                    <a:pt x="297" y="695"/>
                  </a:moveTo>
                  <a:lnTo>
                    <a:pt x="264" y="695"/>
                  </a:lnTo>
                  <a:lnTo>
                    <a:pt x="260" y="692"/>
                  </a:lnTo>
                  <a:lnTo>
                    <a:pt x="297" y="692"/>
                  </a:lnTo>
                  <a:lnTo>
                    <a:pt x="297" y="695"/>
                  </a:lnTo>
                  <a:close/>
                  <a:moveTo>
                    <a:pt x="221" y="695"/>
                  </a:moveTo>
                  <a:lnTo>
                    <a:pt x="197" y="695"/>
                  </a:lnTo>
                  <a:lnTo>
                    <a:pt x="197" y="692"/>
                  </a:lnTo>
                  <a:lnTo>
                    <a:pt x="221" y="692"/>
                  </a:lnTo>
                  <a:lnTo>
                    <a:pt x="221" y="695"/>
                  </a:lnTo>
                  <a:close/>
                  <a:moveTo>
                    <a:pt x="152" y="695"/>
                  </a:moveTo>
                  <a:lnTo>
                    <a:pt x="127" y="695"/>
                  </a:lnTo>
                  <a:lnTo>
                    <a:pt x="127" y="692"/>
                  </a:lnTo>
                  <a:lnTo>
                    <a:pt x="152" y="692"/>
                  </a:lnTo>
                  <a:lnTo>
                    <a:pt x="152" y="695"/>
                  </a:lnTo>
                  <a:close/>
                  <a:moveTo>
                    <a:pt x="88" y="695"/>
                  </a:moveTo>
                  <a:lnTo>
                    <a:pt x="0" y="695"/>
                  </a:lnTo>
                  <a:lnTo>
                    <a:pt x="0" y="692"/>
                  </a:lnTo>
                  <a:lnTo>
                    <a:pt x="88" y="692"/>
                  </a:lnTo>
                  <a:lnTo>
                    <a:pt x="88" y="695"/>
                  </a:lnTo>
                  <a:close/>
                </a:path>
              </a:pathLst>
            </a:custGeom>
            <a:solidFill>
              <a:srgbClr val="080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2318" y="1719"/>
              <a:ext cx="876" cy="1337"/>
            </a:xfrm>
            <a:custGeom>
              <a:avLst/>
              <a:gdLst>
                <a:gd name="T0" fmla="*/ 152 w 447"/>
                <a:gd name="T1" fmla="*/ 0 h 691"/>
                <a:gd name="T2" fmla="*/ 186 w 447"/>
                <a:gd name="T3" fmla="*/ 0 h 691"/>
                <a:gd name="T4" fmla="*/ 186 w 447"/>
                <a:gd name="T5" fmla="*/ 4 h 691"/>
                <a:gd name="T6" fmla="*/ 147 w 447"/>
                <a:gd name="T7" fmla="*/ 4 h 691"/>
                <a:gd name="T8" fmla="*/ 149 w 447"/>
                <a:gd name="T9" fmla="*/ 2 h 691"/>
                <a:gd name="T10" fmla="*/ 152 w 447"/>
                <a:gd name="T11" fmla="*/ 0 h 691"/>
                <a:gd name="T12" fmla="*/ 258 w 447"/>
                <a:gd name="T13" fmla="*/ 0 h 691"/>
                <a:gd name="T14" fmla="*/ 293 w 447"/>
                <a:gd name="T15" fmla="*/ 0 h 691"/>
                <a:gd name="T16" fmla="*/ 297 w 447"/>
                <a:gd name="T17" fmla="*/ 2 h 691"/>
                <a:gd name="T18" fmla="*/ 299 w 447"/>
                <a:gd name="T19" fmla="*/ 4 h 691"/>
                <a:gd name="T20" fmla="*/ 258 w 447"/>
                <a:gd name="T21" fmla="*/ 4 h 691"/>
                <a:gd name="T22" fmla="*/ 258 w 447"/>
                <a:gd name="T23" fmla="*/ 0 h 691"/>
                <a:gd name="T24" fmla="*/ 447 w 447"/>
                <a:gd name="T25" fmla="*/ 691 h 691"/>
                <a:gd name="T26" fmla="*/ 416 w 447"/>
                <a:gd name="T27" fmla="*/ 691 h 691"/>
                <a:gd name="T28" fmla="*/ 414 w 447"/>
                <a:gd name="T29" fmla="*/ 688 h 691"/>
                <a:gd name="T30" fmla="*/ 445 w 447"/>
                <a:gd name="T31" fmla="*/ 688 h 691"/>
                <a:gd name="T32" fmla="*/ 447 w 447"/>
                <a:gd name="T33" fmla="*/ 691 h 691"/>
                <a:gd name="T34" fmla="*/ 371 w 447"/>
                <a:gd name="T35" fmla="*/ 691 h 691"/>
                <a:gd name="T36" fmla="*/ 345 w 447"/>
                <a:gd name="T37" fmla="*/ 691 h 691"/>
                <a:gd name="T38" fmla="*/ 345 w 447"/>
                <a:gd name="T39" fmla="*/ 688 h 691"/>
                <a:gd name="T40" fmla="*/ 371 w 447"/>
                <a:gd name="T41" fmla="*/ 688 h 691"/>
                <a:gd name="T42" fmla="*/ 371 w 447"/>
                <a:gd name="T43" fmla="*/ 691 h 691"/>
                <a:gd name="T44" fmla="*/ 297 w 447"/>
                <a:gd name="T45" fmla="*/ 691 h 691"/>
                <a:gd name="T46" fmla="*/ 262 w 447"/>
                <a:gd name="T47" fmla="*/ 691 h 691"/>
                <a:gd name="T48" fmla="*/ 260 w 447"/>
                <a:gd name="T49" fmla="*/ 688 h 691"/>
                <a:gd name="T50" fmla="*/ 297 w 447"/>
                <a:gd name="T51" fmla="*/ 688 h 691"/>
                <a:gd name="T52" fmla="*/ 297 w 447"/>
                <a:gd name="T53" fmla="*/ 691 h 691"/>
                <a:gd name="T54" fmla="*/ 221 w 447"/>
                <a:gd name="T55" fmla="*/ 691 h 691"/>
                <a:gd name="T56" fmla="*/ 197 w 447"/>
                <a:gd name="T57" fmla="*/ 691 h 691"/>
                <a:gd name="T58" fmla="*/ 197 w 447"/>
                <a:gd name="T59" fmla="*/ 688 h 691"/>
                <a:gd name="T60" fmla="*/ 221 w 447"/>
                <a:gd name="T61" fmla="*/ 688 h 691"/>
                <a:gd name="T62" fmla="*/ 221 w 447"/>
                <a:gd name="T63" fmla="*/ 691 h 691"/>
                <a:gd name="T64" fmla="*/ 152 w 447"/>
                <a:gd name="T65" fmla="*/ 691 h 691"/>
                <a:gd name="T66" fmla="*/ 127 w 447"/>
                <a:gd name="T67" fmla="*/ 691 h 691"/>
                <a:gd name="T68" fmla="*/ 127 w 447"/>
                <a:gd name="T69" fmla="*/ 688 h 691"/>
                <a:gd name="T70" fmla="*/ 152 w 447"/>
                <a:gd name="T71" fmla="*/ 688 h 691"/>
                <a:gd name="T72" fmla="*/ 152 w 447"/>
                <a:gd name="T73" fmla="*/ 691 h 691"/>
                <a:gd name="T74" fmla="*/ 88 w 447"/>
                <a:gd name="T75" fmla="*/ 691 h 691"/>
                <a:gd name="T76" fmla="*/ 0 w 447"/>
                <a:gd name="T77" fmla="*/ 691 h 691"/>
                <a:gd name="T78" fmla="*/ 0 w 447"/>
                <a:gd name="T79" fmla="*/ 688 h 691"/>
                <a:gd name="T80" fmla="*/ 88 w 447"/>
                <a:gd name="T81" fmla="*/ 688 h 691"/>
                <a:gd name="T82" fmla="*/ 88 w 447"/>
                <a:gd name="T83" fmla="*/ 69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7" h="691">
                  <a:moveTo>
                    <a:pt x="152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7" y="4"/>
                  </a:lnTo>
                  <a:lnTo>
                    <a:pt x="149" y="2"/>
                  </a:lnTo>
                  <a:lnTo>
                    <a:pt x="152" y="0"/>
                  </a:lnTo>
                  <a:close/>
                  <a:moveTo>
                    <a:pt x="258" y="0"/>
                  </a:moveTo>
                  <a:lnTo>
                    <a:pt x="293" y="0"/>
                  </a:lnTo>
                  <a:lnTo>
                    <a:pt x="297" y="2"/>
                  </a:lnTo>
                  <a:lnTo>
                    <a:pt x="299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91"/>
                  </a:moveTo>
                  <a:lnTo>
                    <a:pt x="416" y="691"/>
                  </a:lnTo>
                  <a:lnTo>
                    <a:pt x="414" y="688"/>
                  </a:lnTo>
                  <a:lnTo>
                    <a:pt x="445" y="688"/>
                  </a:lnTo>
                  <a:lnTo>
                    <a:pt x="447" y="691"/>
                  </a:lnTo>
                  <a:close/>
                  <a:moveTo>
                    <a:pt x="371" y="691"/>
                  </a:moveTo>
                  <a:lnTo>
                    <a:pt x="345" y="691"/>
                  </a:lnTo>
                  <a:lnTo>
                    <a:pt x="345" y="688"/>
                  </a:lnTo>
                  <a:lnTo>
                    <a:pt x="371" y="688"/>
                  </a:lnTo>
                  <a:lnTo>
                    <a:pt x="371" y="691"/>
                  </a:lnTo>
                  <a:close/>
                  <a:moveTo>
                    <a:pt x="297" y="691"/>
                  </a:moveTo>
                  <a:lnTo>
                    <a:pt x="262" y="691"/>
                  </a:lnTo>
                  <a:lnTo>
                    <a:pt x="260" y="688"/>
                  </a:lnTo>
                  <a:lnTo>
                    <a:pt x="297" y="688"/>
                  </a:lnTo>
                  <a:lnTo>
                    <a:pt x="297" y="691"/>
                  </a:lnTo>
                  <a:close/>
                  <a:moveTo>
                    <a:pt x="221" y="691"/>
                  </a:moveTo>
                  <a:lnTo>
                    <a:pt x="197" y="691"/>
                  </a:lnTo>
                  <a:lnTo>
                    <a:pt x="197" y="688"/>
                  </a:lnTo>
                  <a:lnTo>
                    <a:pt x="221" y="688"/>
                  </a:lnTo>
                  <a:lnTo>
                    <a:pt x="221" y="691"/>
                  </a:lnTo>
                  <a:close/>
                  <a:moveTo>
                    <a:pt x="152" y="691"/>
                  </a:moveTo>
                  <a:lnTo>
                    <a:pt x="127" y="691"/>
                  </a:lnTo>
                  <a:lnTo>
                    <a:pt x="127" y="688"/>
                  </a:lnTo>
                  <a:lnTo>
                    <a:pt x="152" y="688"/>
                  </a:lnTo>
                  <a:lnTo>
                    <a:pt x="152" y="691"/>
                  </a:lnTo>
                  <a:close/>
                  <a:moveTo>
                    <a:pt x="88" y="691"/>
                  </a:moveTo>
                  <a:lnTo>
                    <a:pt x="0" y="691"/>
                  </a:lnTo>
                  <a:lnTo>
                    <a:pt x="0" y="688"/>
                  </a:lnTo>
                  <a:lnTo>
                    <a:pt x="88" y="688"/>
                  </a:lnTo>
                  <a:lnTo>
                    <a:pt x="88" y="691"/>
                  </a:lnTo>
                  <a:close/>
                </a:path>
              </a:pathLst>
            </a:custGeom>
            <a:solidFill>
              <a:srgbClr val="090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2318" y="1722"/>
              <a:ext cx="876" cy="1332"/>
            </a:xfrm>
            <a:custGeom>
              <a:avLst/>
              <a:gdLst>
                <a:gd name="T0" fmla="*/ 149 w 447"/>
                <a:gd name="T1" fmla="*/ 0 h 688"/>
                <a:gd name="T2" fmla="*/ 186 w 447"/>
                <a:gd name="T3" fmla="*/ 0 h 688"/>
                <a:gd name="T4" fmla="*/ 186 w 447"/>
                <a:gd name="T5" fmla="*/ 4 h 688"/>
                <a:gd name="T6" fmla="*/ 145 w 447"/>
                <a:gd name="T7" fmla="*/ 4 h 688"/>
                <a:gd name="T8" fmla="*/ 147 w 447"/>
                <a:gd name="T9" fmla="*/ 2 h 688"/>
                <a:gd name="T10" fmla="*/ 149 w 447"/>
                <a:gd name="T11" fmla="*/ 0 h 688"/>
                <a:gd name="T12" fmla="*/ 258 w 447"/>
                <a:gd name="T13" fmla="*/ 0 h 688"/>
                <a:gd name="T14" fmla="*/ 297 w 447"/>
                <a:gd name="T15" fmla="*/ 0 h 688"/>
                <a:gd name="T16" fmla="*/ 299 w 447"/>
                <a:gd name="T17" fmla="*/ 2 h 688"/>
                <a:gd name="T18" fmla="*/ 301 w 447"/>
                <a:gd name="T19" fmla="*/ 4 h 688"/>
                <a:gd name="T20" fmla="*/ 258 w 447"/>
                <a:gd name="T21" fmla="*/ 4 h 688"/>
                <a:gd name="T22" fmla="*/ 258 w 447"/>
                <a:gd name="T23" fmla="*/ 0 h 688"/>
                <a:gd name="T24" fmla="*/ 447 w 447"/>
                <a:gd name="T25" fmla="*/ 688 h 688"/>
                <a:gd name="T26" fmla="*/ 416 w 447"/>
                <a:gd name="T27" fmla="*/ 688 h 688"/>
                <a:gd name="T28" fmla="*/ 412 w 447"/>
                <a:gd name="T29" fmla="*/ 684 h 688"/>
                <a:gd name="T30" fmla="*/ 443 w 447"/>
                <a:gd name="T31" fmla="*/ 684 h 688"/>
                <a:gd name="T32" fmla="*/ 447 w 447"/>
                <a:gd name="T33" fmla="*/ 688 h 688"/>
                <a:gd name="T34" fmla="*/ 371 w 447"/>
                <a:gd name="T35" fmla="*/ 688 h 688"/>
                <a:gd name="T36" fmla="*/ 345 w 447"/>
                <a:gd name="T37" fmla="*/ 688 h 688"/>
                <a:gd name="T38" fmla="*/ 345 w 447"/>
                <a:gd name="T39" fmla="*/ 684 h 688"/>
                <a:gd name="T40" fmla="*/ 371 w 447"/>
                <a:gd name="T41" fmla="*/ 684 h 688"/>
                <a:gd name="T42" fmla="*/ 371 w 447"/>
                <a:gd name="T43" fmla="*/ 688 h 688"/>
                <a:gd name="T44" fmla="*/ 297 w 447"/>
                <a:gd name="T45" fmla="*/ 688 h 688"/>
                <a:gd name="T46" fmla="*/ 260 w 447"/>
                <a:gd name="T47" fmla="*/ 688 h 688"/>
                <a:gd name="T48" fmla="*/ 258 w 447"/>
                <a:gd name="T49" fmla="*/ 684 h 688"/>
                <a:gd name="T50" fmla="*/ 297 w 447"/>
                <a:gd name="T51" fmla="*/ 684 h 688"/>
                <a:gd name="T52" fmla="*/ 297 w 447"/>
                <a:gd name="T53" fmla="*/ 688 h 688"/>
                <a:gd name="T54" fmla="*/ 221 w 447"/>
                <a:gd name="T55" fmla="*/ 688 h 688"/>
                <a:gd name="T56" fmla="*/ 197 w 447"/>
                <a:gd name="T57" fmla="*/ 688 h 688"/>
                <a:gd name="T58" fmla="*/ 197 w 447"/>
                <a:gd name="T59" fmla="*/ 684 h 688"/>
                <a:gd name="T60" fmla="*/ 221 w 447"/>
                <a:gd name="T61" fmla="*/ 684 h 688"/>
                <a:gd name="T62" fmla="*/ 221 w 447"/>
                <a:gd name="T63" fmla="*/ 688 h 688"/>
                <a:gd name="T64" fmla="*/ 152 w 447"/>
                <a:gd name="T65" fmla="*/ 688 h 688"/>
                <a:gd name="T66" fmla="*/ 127 w 447"/>
                <a:gd name="T67" fmla="*/ 688 h 688"/>
                <a:gd name="T68" fmla="*/ 127 w 447"/>
                <a:gd name="T69" fmla="*/ 684 h 688"/>
                <a:gd name="T70" fmla="*/ 152 w 447"/>
                <a:gd name="T71" fmla="*/ 684 h 688"/>
                <a:gd name="T72" fmla="*/ 152 w 447"/>
                <a:gd name="T73" fmla="*/ 688 h 688"/>
                <a:gd name="T74" fmla="*/ 88 w 447"/>
                <a:gd name="T75" fmla="*/ 688 h 688"/>
                <a:gd name="T76" fmla="*/ 0 w 447"/>
                <a:gd name="T77" fmla="*/ 688 h 688"/>
                <a:gd name="T78" fmla="*/ 0 w 447"/>
                <a:gd name="T79" fmla="*/ 684 h 688"/>
                <a:gd name="T80" fmla="*/ 26 w 447"/>
                <a:gd name="T81" fmla="*/ 684 h 688"/>
                <a:gd name="T82" fmla="*/ 26 w 447"/>
                <a:gd name="T83" fmla="*/ 684 h 688"/>
                <a:gd name="T84" fmla="*/ 88 w 447"/>
                <a:gd name="T85" fmla="*/ 684 h 688"/>
                <a:gd name="T86" fmla="*/ 88 w 447"/>
                <a:gd name="T87" fmla="*/ 688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688">
                  <a:moveTo>
                    <a:pt x="14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5" y="4"/>
                  </a:lnTo>
                  <a:lnTo>
                    <a:pt x="147" y="2"/>
                  </a:lnTo>
                  <a:lnTo>
                    <a:pt x="149" y="0"/>
                  </a:lnTo>
                  <a:close/>
                  <a:moveTo>
                    <a:pt x="258" y="0"/>
                  </a:moveTo>
                  <a:lnTo>
                    <a:pt x="297" y="0"/>
                  </a:lnTo>
                  <a:lnTo>
                    <a:pt x="299" y="2"/>
                  </a:lnTo>
                  <a:lnTo>
                    <a:pt x="301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7" y="688"/>
                  </a:moveTo>
                  <a:lnTo>
                    <a:pt x="416" y="688"/>
                  </a:lnTo>
                  <a:lnTo>
                    <a:pt x="412" y="684"/>
                  </a:lnTo>
                  <a:lnTo>
                    <a:pt x="443" y="684"/>
                  </a:lnTo>
                  <a:lnTo>
                    <a:pt x="447" y="688"/>
                  </a:lnTo>
                  <a:close/>
                  <a:moveTo>
                    <a:pt x="371" y="688"/>
                  </a:moveTo>
                  <a:lnTo>
                    <a:pt x="345" y="688"/>
                  </a:lnTo>
                  <a:lnTo>
                    <a:pt x="345" y="684"/>
                  </a:lnTo>
                  <a:lnTo>
                    <a:pt x="371" y="684"/>
                  </a:lnTo>
                  <a:lnTo>
                    <a:pt x="371" y="688"/>
                  </a:lnTo>
                  <a:close/>
                  <a:moveTo>
                    <a:pt x="297" y="688"/>
                  </a:moveTo>
                  <a:lnTo>
                    <a:pt x="260" y="688"/>
                  </a:lnTo>
                  <a:lnTo>
                    <a:pt x="258" y="684"/>
                  </a:lnTo>
                  <a:lnTo>
                    <a:pt x="297" y="684"/>
                  </a:lnTo>
                  <a:lnTo>
                    <a:pt x="297" y="688"/>
                  </a:lnTo>
                  <a:close/>
                  <a:moveTo>
                    <a:pt x="221" y="688"/>
                  </a:moveTo>
                  <a:lnTo>
                    <a:pt x="197" y="688"/>
                  </a:lnTo>
                  <a:lnTo>
                    <a:pt x="197" y="684"/>
                  </a:lnTo>
                  <a:lnTo>
                    <a:pt x="221" y="684"/>
                  </a:lnTo>
                  <a:lnTo>
                    <a:pt x="221" y="688"/>
                  </a:lnTo>
                  <a:close/>
                  <a:moveTo>
                    <a:pt x="152" y="688"/>
                  </a:moveTo>
                  <a:lnTo>
                    <a:pt x="127" y="688"/>
                  </a:lnTo>
                  <a:lnTo>
                    <a:pt x="127" y="684"/>
                  </a:lnTo>
                  <a:lnTo>
                    <a:pt x="152" y="684"/>
                  </a:lnTo>
                  <a:lnTo>
                    <a:pt x="152" y="688"/>
                  </a:lnTo>
                  <a:close/>
                  <a:moveTo>
                    <a:pt x="88" y="688"/>
                  </a:moveTo>
                  <a:lnTo>
                    <a:pt x="0" y="688"/>
                  </a:lnTo>
                  <a:lnTo>
                    <a:pt x="0" y="684"/>
                  </a:lnTo>
                  <a:lnTo>
                    <a:pt x="26" y="684"/>
                  </a:lnTo>
                  <a:lnTo>
                    <a:pt x="26" y="684"/>
                  </a:lnTo>
                  <a:lnTo>
                    <a:pt x="88" y="684"/>
                  </a:lnTo>
                  <a:lnTo>
                    <a:pt x="88" y="688"/>
                  </a:lnTo>
                  <a:close/>
                </a:path>
              </a:pathLst>
            </a:custGeom>
            <a:solidFill>
              <a:srgbClr val="0A0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2318" y="1726"/>
              <a:ext cx="872" cy="1324"/>
            </a:xfrm>
            <a:custGeom>
              <a:avLst/>
              <a:gdLst>
                <a:gd name="T0" fmla="*/ 147 w 445"/>
                <a:gd name="T1" fmla="*/ 0 h 684"/>
                <a:gd name="T2" fmla="*/ 186 w 445"/>
                <a:gd name="T3" fmla="*/ 0 h 684"/>
                <a:gd name="T4" fmla="*/ 186 w 445"/>
                <a:gd name="T5" fmla="*/ 4 h 684"/>
                <a:gd name="T6" fmla="*/ 143 w 445"/>
                <a:gd name="T7" fmla="*/ 4 h 684"/>
                <a:gd name="T8" fmla="*/ 145 w 445"/>
                <a:gd name="T9" fmla="*/ 2 h 684"/>
                <a:gd name="T10" fmla="*/ 147 w 445"/>
                <a:gd name="T11" fmla="*/ 0 h 684"/>
                <a:gd name="T12" fmla="*/ 258 w 445"/>
                <a:gd name="T13" fmla="*/ 0 h 684"/>
                <a:gd name="T14" fmla="*/ 299 w 445"/>
                <a:gd name="T15" fmla="*/ 0 h 684"/>
                <a:gd name="T16" fmla="*/ 301 w 445"/>
                <a:gd name="T17" fmla="*/ 2 h 684"/>
                <a:gd name="T18" fmla="*/ 303 w 445"/>
                <a:gd name="T19" fmla="*/ 4 h 684"/>
                <a:gd name="T20" fmla="*/ 258 w 445"/>
                <a:gd name="T21" fmla="*/ 4 h 684"/>
                <a:gd name="T22" fmla="*/ 258 w 445"/>
                <a:gd name="T23" fmla="*/ 0 h 684"/>
                <a:gd name="T24" fmla="*/ 445 w 445"/>
                <a:gd name="T25" fmla="*/ 684 h 684"/>
                <a:gd name="T26" fmla="*/ 414 w 445"/>
                <a:gd name="T27" fmla="*/ 684 h 684"/>
                <a:gd name="T28" fmla="*/ 412 w 445"/>
                <a:gd name="T29" fmla="*/ 680 h 684"/>
                <a:gd name="T30" fmla="*/ 443 w 445"/>
                <a:gd name="T31" fmla="*/ 680 h 684"/>
                <a:gd name="T32" fmla="*/ 445 w 445"/>
                <a:gd name="T33" fmla="*/ 684 h 684"/>
                <a:gd name="T34" fmla="*/ 371 w 445"/>
                <a:gd name="T35" fmla="*/ 684 h 684"/>
                <a:gd name="T36" fmla="*/ 345 w 445"/>
                <a:gd name="T37" fmla="*/ 684 h 684"/>
                <a:gd name="T38" fmla="*/ 345 w 445"/>
                <a:gd name="T39" fmla="*/ 680 h 684"/>
                <a:gd name="T40" fmla="*/ 371 w 445"/>
                <a:gd name="T41" fmla="*/ 680 h 684"/>
                <a:gd name="T42" fmla="*/ 371 w 445"/>
                <a:gd name="T43" fmla="*/ 684 h 684"/>
                <a:gd name="T44" fmla="*/ 297 w 445"/>
                <a:gd name="T45" fmla="*/ 684 h 684"/>
                <a:gd name="T46" fmla="*/ 260 w 445"/>
                <a:gd name="T47" fmla="*/ 684 h 684"/>
                <a:gd name="T48" fmla="*/ 258 w 445"/>
                <a:gd name="T49" fmla="*/ 680 h 684"/>
                <a:gd name="T50" fmla="*/ 297 w 445"/>
                <a:gd name="T51" fmla="*/ 680 h 684"/>
                <a:gd name="T52" fmla="*/ 297 w 445"/>
                <a:gd name="T53" fmla="*/ 684 h 684"/>
                <a:gd name="T54" fmla="*/ 221 w 445"/>
                <a:gd name="T55" fmla="*/ 684 h 684"/>
                <a:gd name="T56" fmla="*/ 197 w 445"/>
                <a:gd name="T57" fmla="*/ 684 h 684"/>
                <a:gd name="T58" fmla="*/ 197 w 445"/>
                <a:gd name="T59" fmla="*/ 680 h 684"/>
                <a:gd name="T60" fmla="*/ 221 w 445"/>
                <a:gd name="T61" fmla="*/ 680 h 684"/>
                <a:gd name="T62" fmla="*/ 221 w 445"/>
                <a:gd name="T63" fmla="*/ 684 h 684"/>
                <a:gd name="T64" fmla="*/ 152 w 445"/>
                <a:gd name="T65" fmla="*/ 684 h 684"/>
                <a:gd name="T66" fmla="*/ 127 w 445"/>
                <a:gd name="T67" fmla="*/ 684 h 684"/>
                <a:gd name="T68" fmla="*/ 127 w 445"/>
                <a:gd name="T69" fmla="*/ 680 h 684"/>
                <a:gd name="T70" fmla="*/ 152 w 445"/>
                <a:gd name="T71" fmla="*/ 680 h 684"/>
                <a:gd name="T72" fmla="*/ 152 w 445"/>
                <a:gd name="T73" fmla="*/ 684 h 684"/>
                <a:gd name="T74" fmla="*/ 88 w 445"/>
                <a:gd name="T75" fmla="*/ 684 h 684"/>
                <a:gd name="T76" fmla="*/ 0 w 445"/>
                <a:gd name="T77" fmla="*/ 684 h 684"/>
                <a:gd name="T78" fmla="*/ 0 w 445"/>
                <a:gd name="T79" fmla="*/ 680 h 684"/>
                <a:gd name="T80" fmla="*/ 26 w 445"/>
                <a:gd name="T81" fmla="*/ 680 h 684"/>
                <a:gd name="T82" fmla="*/ 26 w 445"/>
                <a:gd name="T83" fmla="*/ 682 h 684"/>
                <a:gd name="T84" fmla="*/ 88 w 445"/>
                <a:gd name="T85" fmla="*/ 682 h 684"/>
                <a:gd name="T86" fmla="*/ 88 w 445"/>
                <a:gd name="T87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684">
                  <a:moveTo>
                    <a:pt x="14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43" y="4"/>
                  </a:lnTo>
                  <a:lnTo>
                    <a:pt x="145" y="2"/>
                  </a:lnTo>
                  <a:lnTo>
                    <a:pt x="147" y="0"/>
                  </a:lnTo>
                  <a:close/>
                  <a:moveTo>
                    <a:pt x="258" y="0"/>
                  </a:moveTo>
                  <a:lnTo>
                    <a:pt x="299" y="0"/>
                  </a:lnTo>
                  <a:lnTo>
                    <a:pt x="301" y="2"/>
                  </a:lnTo>
                  <a:lnTo>
                    <a:pt x="303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5" y="684"/>
                  </a:moveTo>
                  <a:lnTo>
                    <a:pt x="414" y="684"/>
                  </a:lnTo>
                  <a:lnTo>
                    <a:pt x="412" y="680"/>
                  </a:lnTo>
                  <a:lnTo>
                    <a:pt x="443" y="680"/>
                  </a:lnTo>
                  <a:lnTo>
                    <a:pt x="445" y="684"/>
                  </a:lnTo>
                  <a:close/>
                  <a:moveTo>
                    <a:pt x="371" y="684"/>
                  </a:moveTo>
                  <a:lnTo>
                    <a:pt x="345" y="684"/>
                  </a:lnTo>
                  <a:lnTo>
                    <a:pt x="345" y="680"/>
                  </a:lnTo>
                  <a:lnTo>
                    <a:pt x="371" y="680"/>
                  </a:lnTo>
                  <a:lnTo>
                    <a:pt x="371" y="684"/>
                  </a:lnTo>
                  <a:close/>
                  <a:moveTo>
                    <a:pt x="297" y="684"/>
                  </a:moveTo>
                  <a:lnTo>
                    <a:pt x="260" y="684"/>
                  </a:lnTo>
                  <a:lnTo>
                    <a:pt x="258" y="680"/>
                  </a:lnTo>
                  <a:lnTo>
                    <a:pt x="297" y="680"/>
                  </a:lnTo>
                  <a:lnTo>
                    <a:pt x="297" y="684"/>
                  </a:lnTo>
                  <a:close/>
                  <a:moveTo>
                    <a:pt x="221" y="684"/>
                  </a:moveTo>
                  <a:lnTo>
                    <a:pt x="197" y="684"/>
                  </a:lnTo>
                  <a:lnTo>
                    <a:pt x="197" y="680"/>
                  </a:lnTo>
                  <a:lnTo>
                    <a:pt x="221" y="680"/>
                  </a:lnTo>
                  <a:lnTo>
                    <a:pt x="221" y="684"/>
                  </a:lnTo>
                  <a:close/>
                  <a:moveTo>
                    <a:pt x="152" y="684"/>
                  </a:moveTo>
                  <a:lnTo>
                    <a:pt x="127" y="684"/>
                  </a:lnTo>
                  <a:lnTo>
                    <a:pt x="127" y="680"/>
                  </a:lnTo>
                  <a:lnTo>
                    <a:pt x="152" y="680"/>
                  </a:lnTo>
                  <a:lnTo>
                    <a:pt x="152" y="684"/>
                  </a:lnTo>
                  <a:close/>
                  <a:moveTo>
                    <a:pt x="88" y="684"/>
                  </a:moveTo>
                  <a:lnTo>
                    <a:pt x="0" y="684"/>
                  </a:lnTo>
                  <a:lnTo>
                    <a:pt x="0" y="680"/>
                  </a:lnTo>
                  <a:lnTo>
                    <a:pt x="26" y="680"/>
                  </a:lnTo>
                  <a:lnTo>
                    <a:pt x="26" y="682"/>
                  </a:lnTo>
                  <a:lnTo>
                    <a:pt x="88" y="682"/>
                  </a:lnTo>
                  <a:lnTo>
                    <a:pt x="88" y="684"/>
                  </a:lnTo>
                  <a:close/>
                </a:path>
              </a:pathLst>
            </a:custGeom>
            <a:solidFill>
              <a:srgbClr val="0C0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2318" y="1730"/>
              <a:ext cx="869" cy="1316"/>
            </a:xfrm>
            <a:custGeom>
              <a:avLst/>
              <a:gdLst>
                <a:gd name="T0" fmla="*/ 145 w 443"/>
                <a:gd name="T1" fmla="*/ 0 h 680"/>
                <a:gd name="T2" fmla="*/ 186 w 443"/>
                <a:gd name="T3" fmla="*/ 0 h 680"/>
                <a:gd name="T4" fmla="*/ 186 w 443"/>
                <a:gd name="T5" fmla="*/ 3 h 680"/>
                <a:gd name="T6" fmla="*/ 141 w 443"/>
                <a:gd name="T7" fmla="*/ 3 h 680"/>
                <a:gd name="T8" fmla="*/ 143 w 443"/>
                <a:gd name="T9" fmla="*/ 2 h 680"/>
                <a:gd name="T10" fmla="*/ 145 w 443"/>
                <a:gd name="T11" fmla="*/ 0 h 680"/>
                <a:gd name="T12" fmla="*/ 258 w 443"/>
                <a:gd name="T13" fmla="*/ 0 h 680"/>
                <a:gd name="T14" fmla="*/ 301 w 443"/>
                <a:gd name="T15" fmla="*/ 0 h 680"/>
                <a:gd name="T16" fmla="*/ 303 w 443"/>
                <a:gd name="T17" fmla="*/ 2 h 680"/>
                <a:gd name="T18" fmla="*/ 305 w 443"/>
                <a:gd name="T19" fmla="*/ 3 h 680"/>
                <a:gd name="T20" fmla="*/ 258 w 443"/>
                <a:gd name="T21" fmla="*/ 3 h 680"/>
                <a:gd name="T22" fmla="*/ 258 w 443"/>
                <a:gd name="T23" fmla="*/ 0 h 680"/>
                <a:gd name="T24" fmla="*/ 443 w 443"/>
                <a:gd name="T25" fmla="*/ 680 h 680"/>
                <a:gd name="T26" fmla="*/ 412 w 443"/>
                <a:gd name="T27" fmla="*/ 680 h 680"/>
                <a:gd name="T28" fmla="*/ 410 w 443"/>
                <a:gd name="T29" fmla="*/ 676 h 680"/>
                <a:gd name="T30" fmla="*/ 441 w 443"/>
                <a:gd name="T31" fmla="*/ 676 h 680"/>
                <a:gd name="T32" fmla="*/ 443 w 443"/>
                <a:gd name="T33" fmla="*/ 680 h 680"/>
                <a:gd name="T34" fmla="*/ 371 w 443"/>
                <a:gd name="T35" fmla="*/ 680 h 680"/>
                <a:gd name="T36" fmla="*/ 345 w 443"/>
                <a:gd name="T37" fmla="*/ 680 h 680"/>
                <a:gd name="T38" fmla="*/ 345 w 443"/>
                <a:gd name="T39" fmla="*/ 676 h 680"/>
                <a:gd name="T40" fmla="*/ 371 w 443"/>
                <a:gd name="T41" fmla="*/ 676 h 680"/>
                <a:gd name="T42" fmla="*/ 371 w 443"/>
                <a:gd name="T43" fmla="*/ 680 h 680"/>
                <a:gd name="T44" fmla="*/ 297 w 443"/>
                <a:gd name="T45" fmla="*/ 680 h 680"/>
                <a:gd name="T46" fmla="*/ 258 w 443"/>
                <a:gd name="T47" fmla="*/ 680 h 680"/>
                <a:gd name="T48" fmla="*/ 256 w 443"/>
                <a:gd name="T49" fmla="*/ 676 h 680"/>
                <a:gd name="T50" fmla="*/ 297 w 443"/>
                <a:gd name="T51" fmla="*/ 676 h 680"/>
                <a:gd name="T52" fmla="*/ 297 w 443"/>
                <a:gd name="T53" fmla="*/ 680 h 680"/>
                <a:gd name="T54" fmla="*/ 221 w 443"/>
                <a:gd name="T55" fmla="*/ 680 h 680"/>
                <a:gd name="T56" fmla="*/ 197 w 443"/>
                <a:gd name="T57" fmla="*/ 680 h 680"/>
                <a:gd name="T58" fmla="*/ 197 w 443"/>
                <a:gd name="T59" fmla="*/ 676 h 680"/>
                <a:gd name="T60" fmla="*/ 221 w 443"/>
                <a:gd name="T61" fmla="*/ 676 h 680"/>
                <a:gd name="T62" fmla="*/ 221 w 443"/>
                <a:gd name="T63" fmla="*/ 680 h 680"/>
                <a:gd name="T64" fmla="*/ 152 w 443"/>
                <a:gd name="T65" fmla="*/ 680 h 680"/>
                <a:gd name="T66" fmla="*/ 127 w 443"/>
                <a:gd name="T67" fmla="*/ 680 h 680"/>
                <a:gd name="T68" fmla="*/ 127 w 443"/>
                <a:gd name="T69" fmla="*/ 676 h 680"/>
                <a:gd name="T70" fmla="*/ 152 w 443"/>
                <a:gd name="T71" fmla="*/ 676 h 680"/>
                <a:gd name="T72" fmla="*/ 152 w 443"/>
                <a:gd name="T73" fmla="*/ 680 h 680"/>
                <a:gd name="T74" fmla="*/ 26 w 443"/>
                <a:gd name="T75" fmla="*/ 680 h 680"/>
                <a:gd name="T76" fmla="*/ 0 w 443"/>
                <a:gd name="T77" fmla="*/ 680 h 680"/>
                <a:gd name="T78" fmla="*/ 0 w 443"/>
                <a:gd name="T79" fmla="*/ 676 h 680"/>
                <a:gd name="T80" fmla="*/ 26 w 443"/>
                <a:gd name="T81" fmla="*/ 676 h 680"/>
                <a:gd name="T82" fmla="*/ 26 w 443"/>
                <a:gd name="T83" fmla="*/ 680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80">
                  <a:moveTo>
                    <a:pt x="14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41" y="3"/>
                  </a:lnTo>
                  <a:lnTo>
                    <a:pt x="143" y="2"/>
                  </a:lnTo>
                  <a:lnTo>
                    <a:pt x="145" y="0"/>
                  </a:lnTo>
                  <a:close/>
                  <a:moveTo>
                    <a:pt x="258" y="0"/>
                  </a:moveTo>
                  <a:lnTo>
                    <a:pt x="301" y="0"/>
                  </a:lnTo>
                  <a:lnTo>
                    <a:pt x="303" y="2"/>
                  </a:lnTo>
                  <a:lnTo>
                    <a:pt x="305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80"/>
                  </a:moveTo>
                  <a:lnTo>
                    <a:pt x="412" y="680"/>
                  </a:lnTo>
                  <a:lnTo>
                    <a:pt x="410" y="676"/>
                  </a:lnTo>
                  <a:lnTo>
                    <a:pt x="441" y="676"/>
                  </a:lnTo>
                  <a:lnTo>
                    <a:pt x="443" y="680"/>
                  </a:lnTo>
                  <a:close/>
                  <a:moveTo>
                    <a:pt x="371" y="680"/>
                  </a:moveTo>
                  <a:lnTo>
                    <a:pt x="345" y="680"/>
                  </a:lnTo>
                  <a:lnTo>
                    <a:pt x="345" y="676"/>
                  </a:lnTo>
                  <a:lnTo>
                    <a:pt x="371" y="676"/>
                  </a:lnTo>
                  <a:lnTo>
                    <a:pt x="371" y="680"/>
                  </a:lnTo>
                  <a:close/>
                  <a:moveTo>
                    <a:pt x="297" y="680"/>
                  </a:moveTo>
                  <a:lnTo>
                    <a:pt x="258" y="680"/>
                  </a:lnTo>
                  <a:lnTo>
                    <a:pt x="256" y="676"/>
                  </a:lnTo>
                  <a:lnTo>
                    <a:pt x="297" y="676"/>
                  </a:lnTo>
                  <a:lnTo>
                    <a:pt x="297" y="680"/>
                  </a:lnTo>
                  <a:close/>
                  <a:moveTo>
                    <a:pt x="221" y="680"/>
                  </a:moveTo>
                  <a:lnTo>
                    <a:pt x="197" y="680"/>
                  </a:lnTo>
                  <a:lnTo>
                    <a:pt x="197" y="676"/>
                  </a:lnTo>
                  <a:lnTo>
                    <a:pt x="221" y="676"/>
                  </a:lnTo>
                  <a:lnTo>
                    <a:pt x="221" y="680"/>
                  </a:lnTo>
                  <a:close/>
                  <a:moveTo>
                    <a:pt x="152" y="680"/>
                  </a:moveTo>
                  <a:lnTo>
                    <a:pt x="127" y="680"/>
                  </a:lnTo>
                  <a:lnTo>
                    <a:pt x="127" y="676"/>
                  </a:lnTo>
                  <a:lnTo>
                    <a:pt x="152" y="676"/>
                  </a:lnTo>
                  <a:lnTo>
                    <a:pt x="152" y="680"/>
                  </a:lnTo>
                  <a:close/>
                  <a:moveTo>
                    <a:pt x="26" y="680"/>
                  </a:moveTo>
                  <a:lnTo>
                    <a:pt x="0" y="680"/>
                  </a:lnTo>
                  <a:lnTo>
                    <a:pt x="0" y="676"/>
                  </a:lnTo>
                  <a:lnTo>
                    <a:pt x="26" y="676"/>
                  </a:lnTo>
                  <a:lnTo>
                    <a:pt x="26" y="680"/>
                  </a:lnTo>
                  <a:close/>
                </a:path>
              </a:pathLst>
            </a:custGeom>
            <a:solidFill>
              <a:srgbClr val="0D0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25"/>
            <p:cNvSpPr>
              <a:spLocks noEditPoints="1"/>
            </p:cNvSpPr>
            <p:nvPr/>
          </p:nvSpPr>
          <p:spPr bwMode="auto">
            <a:xfrm>
              <a:off x="2318" y="1734"/>
              <a:ext cx="869" cy="1308"/>
            </a:xfrm>
            <a:custGeom>
              <a:avLst/>
              <a:gdLst>
                <a:gd name="T0" fmla="*/ 143 w 443"/>
                <a:gd name="T1" fmla="*/ 0 h 676"/>
                <a:gd name="T2" fmla="*/ 186 w 443"/>
                <a:gd name="T3" fmla="*/ 0 h 676"/>
                <a:gd name="T4" fmla="*/ 186 w 443"/>
                <a:gd name="T5" fmla="*/ 3 h 676"/>
                <a:gd name="T6" fmla="*/ 139 w 443"/>
                <a:gd name="T7" fmla="*/ 3 h 676"/>
                <a:gd name="T8" fmla="*/ 141 w 443"/>
                <a:gd name="T9" fmla="*/ 1 h 676"/>
                <a:gd name="T10" fmla="*/ 143 w 443"/>
                <a:gd name="T11" fmla="*/ 0 h 676"/>
                <a:gd name="T12" fmla="*/ 258 w 443"/>
                <a:gd name="T13" fmla="*/ 0 h 676"/>
                <a:gd name="T14" fmla="*/ 303 w 443"/>
                <a:gd name="T15" fmla="*/ 0 h 676"/>
                <a:gd name="T16" fmla="*/ 305 w 443"/>
                <a:gd name="T17" fmla="*/ 1 h 676"/>
                <a:gd name="T18" fmla="*/ 306 w 443"/>
                <a:gd name="T19" fmla="*/ 3 h 676"/>
                <a:gd name="T20" fmla="*/ 258 w 443"/>
                <a:gd name="T21" fmla="*/ 3 h 676"/>
                <a:gd name="T22" fmla="*/ 258 w 443"/>
                <a:gd name="T23" fmla="*/ 0 h 676"/>
                <a:gd name="T24" fmla="*/ 443 w 443"/>
                <a:gd name="T25" fmla="*/ 676 h 676"/>
                <a:gd name="T26" fmla="*/ 412 w 443"/>
                <a:gd name="T27" fmla="*/ 676 h 676"/>
                <a:gd name="T28" fmla="*/ 410 w 443"/>
                <a:gd name="T29" fmla="*/ 672 h 676"/>
                <a:gd name="T30" fmla="*/ 439 w 443"/>
                <a:gd name="T31" fmla="*/ 672 h 676"/>
                <a:gd name="T32" fmla="*/ 443 w 443"/>
                <a:gd name="T33" fmla="*/ 676 h 676"/>
                <a:gd name="T34" fmla="*/ 371 w 443"/>
                <a:gd name="T35" fmla="*/ 676 h 676"/>
                <a:gd name="T36" fmla="*/ 345 w 443"/>
                <a:gd name="T37" fmla="*/ 676 h 676"/>
                <a:gd name="T38" fmla="*/ 345 w 443"/>
                <a:gd name="T39" fmla="*/ 672 h 676"/>
                <a:gd name="T40" fmla="*/ 371 w 443"/>
                <a:gd name="T41" fmla="*/ 672 h 676"/>
                <a:gd name="T42" fmla="*/ 371 w 443"/>
                <a:gd name="T43" fmla="*/ 676 h 676"/>
                <a:gd name="T44" fmla="*/ 297 w 443"/>
                <a:gd name="T45" fmla="*/ 676 h 676"/>
                <a:gd name="T46" fmla="*/ 258 w 443"/>
                <a:gd name="T47" fmla="*/ 676 h 676"/>
                <a:gd name="T48" fmla="*/ 254 w 443"/>
                <a:gd name="T49" fmla="*/ 672 h 676"/>
                <a:gd name="T50" fmla="*/ 297 w 443"/>
                <a:gd name="T51" fmla="*/ 672 h 676"/>
                <a:gd name="T52" fmla="*/ 297 w 443"/>
                <a:gd name="T53" fmla="*/ 676 h 676"/>
                <a:gd name="T54" fmla="*/ 221 w 443"/>
                <a:gd name="T55" fmla="*/ 676 h 676"/>
                <a:gd name="T56" fmla="*/ 197 w 443"/>
                <a:gd name="T57" fmla="*/ 676 h 676"/>
                <a:gd name="T58" fmla="*/ 197 w 443"/>
                <a:gd name="T59" fmla="*/ 672 h 676"/>
                <a:gd name="T60" fmla="*/ 221 w 443"/>
                <a:gd name="T61" fmla="*/ 672 h 676"/>
                <a:gd name="T62" fmla="*/ 221 w 443"/>
                <a:gd name="T63" fmla="*/ 676 h 676"/>
                <a:gd name="T64" fmla="*/ 152 w 443"/>
                <a:gd name="T65" fmla="*/ 676 h 676"/>
                <a:gd name="T66" fmla="*/ 127 w 443"/>
                <a:gd name="T67" fmla="*/ 676 h 676"/>
                <a:gd name="T68" fmla="*/ 127 w 443"/>
                <a:gd name="T69" fmla="*/ 672 h 676"/>
                <a:gd name="T70" fmla="*/ 152 w 443"/>
                <a:gd name="T71" fmla="*/ 672 h 676"/>
                <a:gd name="T72" fmla="*/ 152 w 443"/>
                <a:gd name="T73" fmla="*/ 676 h 676"/>
                <a:gd name="T74" fmla="*/ 26 w 443"/>
                <a:gd name="T75" fmla="*/ 676 h 676"/>
                <a:gd name="T76" fmla="*/ 0 w 443"/>
                <a:gd name="T77" fmla="*/ 676 h 676"/>
                <a:gd name="T78" fmla="*/ 0 w 443"/>
                <a:gd name="T79" fmla="*/ 672 h 676"/>
                <a:gd name="T80" fmla="*/ 26 w 443"/>
                <a:gd name="T81" fmla="*/ 672 h 676"/>
                <a:gd name="T82" fmla="*/ 26 w 443"/>
                <a:gd name="T83" fmla="*/ 67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3" h="676">
                  <a:moveTo>
                    <a:pt x="143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39" y="3"/>
                  </a:lnTo>
                  <a:lnTo>
                    <a:pt x="141" y="1"/>
                  </a:lnTo>
                  <a:lnTo>
                    <a:pt x="143" y="0"/>
                  </a:lnTo>
                  <a:close/>
                  <a:moveTo>
                    <a:pt x="258" y="0"/>
                  </a:moveTo>
                  <a:lnTo>
                    <a:pt x="303" y="0"/>
                  </a:lnTo>
                  <a:lnTo>
                    <a:pt x="305" y="1"/>
                  </a:lnTo>
                  <a:lnTo>
                    <a:pt x="306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43" y="676"/>
                  </a:moveTo>
                  <a:lnTo>
                    <a:pt x="412" y="676"/>
                  </a:lnTo>
                  <a:lnTo>
                    <a:pt x="410" y="672"/>
                  </a:lnTo>
                  <a:lnTo>
                    <a:pt x="439" y="672"/>
                  </a:lnTo>
                  <a:lnTo>
                    <a:pt x="443" y="676"/>
                  </a:lnTo>
                  <a:close/>
                  <a:moveTo>
                    <a:pt x="371" y="676"/>
                  </a:moveTo>
                  <a:lnTo>
                    <a:pt x="345" y="676"/>
                  </a:lnTo>
                  <a:lnTo>
                    <a:pt x="345" y="672"/>
                  </a:lnTo>
                  <a:lnTo>
                    <a:pt x="371" y="672"/>
                  </a:lnTo>
                  <a:lnTo>
                    <a:pt x="371" y="676"/>
                  </a:lnTo>
                  <a:close/>
                  <a:moveTo>
                    <a:pt x="297" y="676"/>
                  </a:moveTo>
                  <a:lnTo>
                    <a:pt x="258" y="676"/>
                  </a:lnTo>
                  <a:lnTo>
                    <a:pt x="254" y="672"/>
                  </a:lnTo>
                  <a:lnTo>
                    <a:pt x="297" y="672"/>
                  </a:lnTo>
                  <a:lnTo>
                    <a:pt x="297" y="676"/>
                  </a:lnTo>
                  <a:close/>
                  <a:moveTo>
                    <a:pt x="221" y="676"/>
                  </a:moveTo>
                  <a:lnTo>
                    <a:pt x="197" y="676"/>
                  </a:lnTo>
                  <a:lnTo>
                    <a:pt x="197" y="672"/>
                  </a:lnTo>
                  <a:lnTo>
                    <a:pt x="221" y="672"/>
                  </a:lnTo>
                  <a:lnTo>
                    <a:pt x="221" y="676"/>
                  </a:lnTo>
                  <a:close/>
                  <a:moveTo>
                    <a:pt x="152" y="676"/>
                  </a:moveTo>
                  <a:lnTo>
                    <a:pt x="127" y="676"/>
                  </a:lnTo>
                  <a:lnTo>
                    <a:pt x="127" y="672"/>
                  </a:lnTo>
                  <a:lnTo>
                    <a:pt x="152" y="672"/>
                  </a:lnTo>
                  <a:lnTo>
                    <a:pt x="152" y="676"/>
                  </a:lnTo>
                  <a:close/>
                  <a:moveTo>
                    <a:pt x="26" y="676"/>
                  </a:moveTo>
                  <a:lnTo>
                    <a:pt x="0" y="676"/>
                  </a:lnTo>
                  <a:lnTo>
                    <a:pt x="0" y="672"/>
                  </a:lnTo>
                  <a:lnTo>
                    <a:pt x="26" y="672"/>
                  </a:lnTo>
                  <a:lnTo>
                    <a:pt x="26" y="676"/>
                  </a:lnTo>
                  <a:close/>
                </a:path>
              </a:pathLst>
            </a:custGeom>
            <a:solidFill>
              <a:srgbClr val="0E0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26"/>
            <p:cNvSpPr>
              <a:spLocks noEditPoints="1"/>
            </p:cNvSpPr>
            <p:nvPr/>
          </p:nvSpPr>
          <p:spPr bwMode="auto">
            <a:xfrm>
              <a:off x="2318" y="1736"/>
              <a:ext cx="865" cy="1302"/>
            </a:xfrm>
            <a:custGeom>
              <a:avLst/>
              <a:gdLst>
                <a:gd name="T0" fmla="*/ 141 w 441"/>
                <a:gd name="T1" fmla="*/ 0 h 673"/>
                <a:gd name="T2" fmla="*/ 186 w 441"/>
                <a:gd name="T3" fmla="*/ 0 h 673"/>
                <a:gd name="T4" fmla="*/ 186 w 441"/>
                <a:gd name="T5" fmla="*/ 4 h 673"/>
                <a:gd name="T6" fmla="*/ 137 w 441"/>
                <a:gd name="T7" fmla="*/ 4 h 673"/>
                <a:gd name="T8" fmla="*/ 139 w 441"/>
                <a:gd name="T9" fmla="*/ 2 h 673"/>
                <a:gd name="T10" fmla="*/ 141 w 441"/>
                <a:gd name="T11" fmla="*/ 0 h 673"/>
                <a:gd name="T12" fmla="*/ 258 w 441"/>
                <a:gd name="T13" fmla="*/ 0 h 673"/>
                <a:gd name="T14" fmla="*/ 305 w 441"/>
                <a:gd name="T15" fmla="*/ 0 h 673"/>
                <a:gd name="T16" fmla="*/ 306 w 441"/>
                <a:gd name="T17" fmla="*/ 2 h 673"/>
                <a:gd name="T18" fmla="*/ 308 w 441"/>
                <a:gd name="T19" fmla="*/ 4 h 673"/>
                <a:gd name="T20" fmla="*/ 258 w 441"/>
                <a:gd name="T21" fmla="*/ 4 h 673"/>
                <a:gd name="T22" fmla="*/ 258 w 441"/>
                <a:gd name="T23" fmla="*/ 0 h 673"/>
                <a:gd name="T24" fmla="*/ 441 w 441"/>
                <a:gd name="T25" fmla="*/ 673 h 673"/>
                <a:gd name="T26" fmla="*/ 410 w 441"/>
                <a:gd name="T27" fmla="*/ 673 h 673"/>
                <a:gd name="T28" fmla="*/ 408 w 441"/>
                <a:gd name="T29" fmla="*/ 669 h 673"/>
                <a:gd name="T30" fmla="*/ 439 w 441"/>
                <a:gd name="T31" fmla="*/ 669 h 673"/>
                <a:gd name="T32" fmla="*/ 441 w 441"/>
                <a:gd name="T33" fmla="*/ 673 h 673"/>
                <a:gd name="T34" fmla="*/ 371 w 441"/>
                <a:gd name="T35" fmla="*/ 673 h 673"/>
                <a:gd name="T36" fmla="*/ 345 w 441"/>
                <a:gd name="T37" fmla="*/ 673 h 673"/>
                <a:gd name="T38" fmla="*/ 345 w 441"/>
                <a:gd name="T39" fmla="*/ 669 h 673"/>
                <a:gd name="T40" fmla="*/ 371 w 441"/>
                <a:gd name="T41" fmla="*/ 669 h 673"/>
                <a:gd name="T42" fmla="*/ 371 w 441"/>
                <a:gd name="T43" fmla="*/ 673 h 673"/>
                <a:gd name="T44" fmla="*/ 297 w 441"/>
                <a:gd name="T45" fmla="*/ 673 h 673"/>
                <a:gd name="T46" fmla="*/ 256 w 441"/>
                <a:gd name="T47" fmla="*/ 673 h 673"/>
                <a:gd name="T48" fmla="*/ 254 w 441"/>
                <a:gd name="T49" fmla="*/ 669 h 673"/>
                <a:gd name="T50" fmla="*/ 297 w 441"/>
                <a:gd name="T51" fmla="*/ 669 h 673"/>
                <a:gd name="T52" fmla="*/ 297 w 441"/>
                <a:gd name="T53" fmla="*/ 673 h 673"/>
                <a:gd name="T54" fmla="*/ 221 w 441"/>
                <a:gd name="T55" fmla="*/ 673 h 673"/>
                <a:gd name="T56" fmla="*/ 197 w 441"/>
                <a:gd name="T57" fmla="*/ 673 h 673"/>
                <a:gd name="T58" fmla="*/ 197 w 441"/>
                <a:gd name="T59" fmla="*/ 669 h 673"/>
                <a:gd name="T60" fmla="*/ 221 w 441"/>
                <a:gd name="T61" fmla="*/ 669 h 673"/>
                <a:gd name="T62" fmla="*/ 221 w 441"/>
                <a:gd name="T63" fmla="*/ 673 h 673"/>
                <a:gd name="T64" fmla="*/ 152 w 441"/>
                <a:gd name="T65" fmla="*/ 673 h 673"/>
                <a:gd name="T66" fmla="*/ 127 w 441"/>
                <a:gd name="T67" fmla="*/ 673 h 673"/>
                <a:gd name="T68" fmla="*/ 127 w 441"/>
                <a:gd name="T69" fmla="*/ 669 h 673"/>
                <a:gd name="T70" fmla="*/ 152 w 441"/>
                <a:gd name="T71" fmla="*/ 669 h 673"/>
                <a:gd name="T72" fmla="*/ 152 w 441"/>
                <a:gd name="T73" fmla="*/ 673 h 673"/>
                <a:gd name="T74" fmla="*/ 26 w 441"/>
                <a:gd name="T75" fmla="*/ 673 h 673"/>
                <a:gd name="T76" fmla="*/ 0 w 441"/>
                <a:gd name="T77" fmla="*/ 673 h 673"/>
                <a:gd name="T78" fmla="*/ 0 w 441"/>
                <a:gd name="T79" fmla="*/ 669 h 673"/>
                <a:gd name="T80" fmla="*/ 26 w 441"/>
                <a:gd name="T81" fmla="*/ 669 h 673"/>
                <a:gd name="T82" fmla="*/ 26 w 441"/>
                <a:gd name="T83" fmla="*/ 673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41" h="673">
                  <a:moveTo>
                    <a:pt x="14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7" y="4"/>
                  </a:lnTo>
                  <a:lnTo>
                    <a:pt x="139" y="2"/>
                  </a:lnTo>
                  <a:lnTo>
                    <a:pt x="141" y="0"/>
                  </a:lnTo>
                  <a:close/>
                  <a:moveTo>
                    <a:pt x="258" y="0"/>
                  </a:moveTo>
                  <a:lnTo>
                    <a:pt x="305" y="0"/>
                  </a:lnTo>
                  <a:lnTo>
                    <a:pt x="306" y="2"/>
                  </a:lnTo>
                  <a:lnTo>
                    <a:pt x="30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41" y="673"/>
                  </a:moveTo>
                  <a:lnTo>
                    <a:pt x="410" y="673"/>
                  </a:lnTo>
                  <a:lnTo>
                    <a:pt x="408" y="669"/>
                  </a:lnTo>
                  <a:lnTo>
                    <a:pt x="439" y="669"/>
                  </a:lnTo>
                  <a:lnTo>
                    <a:pt x="441" y="673"/>
                  </a:lnTo>
                  <a:close/>
                  <a:moveTo>
                    <a:pt x="371" y="673"/>
                  </a:moveTo>
                  <a:lnTo>
                    <a:pt x="345" y="673"/>
                  </a:lnTo>
                  <a:lnTo>
                    <a:pt x="345" y="669"/>
                  </a:lnTo>
                  <a:lnTo>
                    <a:pt x="371" y="669"/>
                  </a:lnTo>
                  <a:lnTo>
                    <a:pt x="371" y="673"/>
                  </a:lnTo>
                  <a:close/>
                  <a:moveTo>
                    <a:pt x="297" y="673"/>
                  </a:moveTo>
                  <a:lnTo>
                    <a:pt x="256" y="673"/>
                  </a:lnTo>
                  <a:lnTo>
                    <a:pt x="254" y="669"/>
                  </a:lnTo>
                  <a:lnTo>
                    <a:pt x="297" y="669"/>
                  </a:lnTo>
                  <a:lnTo>
                    <a:pt x="297" y="673"/>
                  </a:lnTo>
                  <a:close/>
                  <a:moveTo>
                    <a:pt x="221" y="673"/>
                  </a:moveTo>
                  <a:lnTo>
                    <a:pt x="197" y="673"/>
                  </a:lnTo>
                  <a:lnTo>
                    <a:pt x="197" y="669"/>
                  </a:lnTo>
                  <a:lnTo>
                    <a:pt x="221" y="669"/>
                  </a:lnTo>
                  <a:lnTo>
                    <a:pt x="221" y="673"/>
                  </a:lnTo>
                  <a:close/>
                  <a:moveTo>
                    <a:pt x="152" y="673"/>
                  </a:moveTo>
                  <a:lnTo>
                    <a:pt x="127" y="673"/>
                  </a:lnTo>
                  <a:lnTo>
                    <a:pt x="127" y="669"/>
                  </a:lnTo>
                  <a:lnTo>
                    <a:pt x="152" y="669"/>
                  </a:lnTo>
                  <a:lnTo>
                    <a:pt x="152" y="673"/>
                  </a:lnTo>
                  <a:close/>
                  <a:moveTo>
                    <a:pt x="26" y="673"/>
                  </a:moveTo>
                  <a:lnTo>
                    <a:pt x="0" y="673"/>
                  </a:lnTo>
                  <a:lnTo>
                    <a:pt x="0" y="669"/>
                  </a:lnTo>
                  <a:lnTo>
                    <a:pt x="26" y="669"/>
                  </a:lnTo>
                  <a:lnTo>
                    <a:pt x="26" y="673"/>
                  </a:lnTo>
                  <a:close/>
                </a:path>
              </a:pathLst>
            </a:custGeom>
            <a:solidFill>
              <a:srgbClr val="0F0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27"/>
            <p:cNvSpPr>
              <a:spLocks noEditPoints="1"/>
            </p:cNvSpPr>
            <p:nvPr/>
          </p:nvSpPr>
          <p:spPr bwMode="auto">
            <a:xfrm>
              <a:off x="2318" y="1740"/>
              <a:ext cx="861" cy="1294"/>
            </a:xfrm>
            <a:custGeom>
              <a:avLst/>
              <a:gdLst>
                <a:gd name="T0" fmla="*/ 139 w 439"/>
                <a:gd name="T1" fmla="*/ 0 h 669"/>
                <a:gd name="T2" fmla="*/ 186 w 439"/>
                <a:gd name="T3" fmla="*/ 0 h 669"/>
                <a:gd name="T4" fmla="*/ 186 w 439"/>
                <a:gd name="T5" fmla="*/ 4 h 669"/>
                <a:gd name="T6" fmla="*/ 135 w 439"/>
                <a:gd name="T7" fmla="*/ 4 h 669"/>
                <a:gd name="T8" fmla="*/ 137 w 439"/>
                <a:gd name="T9" fmla="*/ 2 h 669"/>
                <a:gd name="T10" fmla="*/ 139 w 439"/>
                <a:gd name="T11" fmla="*/ 0 h 669"/>
                <a:gd name="T12" fmla="*/ 258 w 439"/>
                <a:gd name="T13" fmla="*/ 0 h 669"/>
                <a:gd name="T14" fmla="*/ 306 w 439"/>
                <a:gd name="T15" fmla="*/ 0 h 669"/>
                <a:gd name="T16" fmla="*/ 308 w 439"/>
                <a:gd name="T17" fmla="*/ 2 h 669"/>
                <a:gd name="T18" fmla="*/ 310 w 439"/>
                <a:gd name="T19" fmla="*/ 4 h 669"/>
                <a:gd name="T20" fmla="*/ 258 w 439"/>
                <a:gd name="T21" fmla="*/ 4 h 669"/>
                <a:gd name="T22" fmla="*/ 258 w 439"/>
                <a:gd name="T23" fmla="*/ 0 h 669"/>
                <a:gd name="T24" fmla="*/ 439 w 439"/>
                <a:gd name="T25" fmla="*/ 669 h 669"/>
                <a:gd name="T26" fmla="*/ 410 w 439"/>
                <a:gd name="T27" fmla="*/ 669 h 669"/>
                <a:gd name="T28" fmla="*/ 406 w 439"/>
                <a:gd name="T29" fmla="*/ 665 h 669"/>
                <a:gd name="T30" fmla="*/ 437 w 439"/>
                <a:gd name="T31" fmla="*/ 665 h 669"/>
                <a:gd name="T32" fmla="*/ 439 w 439"/>
                <a:gd name="T33" fmla="*/ 669 h 669"/>
                <a:gd name="T34" fmla="*/ 371 w 439"/>
                <a:gd name="T35" fmla="*/ 669 h 669"/>
                <a:gd name="T36" fmla="*/ 345 w 439"/>
                <a:gd name="T37" fmla="*/ 669 h 669"/>
                <a:gd name="T38" fmla="*/ 345 w 439"/>
                <a:gd name="T39" fmla="*/ 665 h 669"/>
                <a:gd name="T40" fmla="*/ 371 w 439"/>
                <a:gd name="T41" fmla="*/ 665 h 669"/>
                <a:gd name="T42" fmla="*/ 371 w 439"/>
                <a:gd name="T43" fmla="*/ 669 h 669"/>
                <a:gd name="T44" fmla="*/ 297 w 439"/>
                <a:gd name="T45" fmla="*/ 669 h 669"/>
                <a:gd name="T46" fmla="*/ 254 w 439"/>
                <a:gd name="T47" fmla="*/ 669 h 669"/>
                <a:gd name="T48" fmla="*/ 252 w 439"/>
                <a:gd name="T49" fmla="*/ 665 h 669"/>
                <a:gd name="T50" fmla="*/ 297 w 439"/>
                <a:gd name="T51" fmla="*/ 665 h 669"/>
                <a:gd name="T52" fmla="*/ 297 w 439"/>
                <a:gd name="T53" fmla="*/ 669 h 669"/>
                <a:gd name="T54" fmla="*/ 221 w 439"/>
                <a:gd name="T55" fmla="*/ 669 h 669"/>
                <a:gd name="T56" fmla="*/ 197 w 439"/>
                <a:gd name="T57" fmla="*/ 669 h 669"/>
                <a:gd name="T58" fmla="*/ 197 w 439"/>
                <a:gd name="T59" fmla="*/ 665 h 669"/>
                <a:gd name="T60" fmla="*/ 221 w 439"/>
                <a:gd name="T61" fmla="*/ 665 h 669"/>
                <a:gd name="T62" fmla="*/ 221 w 439"/>
                <a:gd name="T63" fmla="*/ 669 h 669"/>
                <a:gd name="T64" fmla="*/ 152 w 439"/>
                <a:gd name="T65" fmla="*/ 669 h 669"/>
                <a:gd name="T66" fmla="*/ 127 w 439"/>
                <a:gd name="T67" fmla="*/ 669 h 669"/>
                <a:gd name="T68" fmla="*/ 127 w 439"/>
                <a:gd name="T69" fmla="*/ 665 h 669"/>
                <a:gd name="T70" fmla="*/ 152 w 439"/>
                <a:gd name="T71" fmla="*/ 665 h 669"/>
                <a:gd name="T72" fmla="*/ 152 w 439"/>
                <a:gd name="T73" fmla="*/ 669 h 669"/>
                <a:gd name="T74" fmla="*/ 26 w 439"/>
                <a:gd name="T75" fmla="*/ 669 h 669"/>
                <a:gd name="T76" fmla="*/ 0 w 439"/>
                <a:gd name="T77" fmla="*/ 669 h 669"/>
                <a:gd name="T78" fmla="*/ 0 w 439"/>
                <a:gd name="T79" fmla="*/ 665 h 669"/>
                <a:gd name="T80" fmla="*/ 26 w 439"/>
                <a:gd name="T81" fmla="*/ 665 h 669"/>
                <a:gd name="T82" fmla="*/ 26 w 439"/>
                <a:gd name="T83" fmla="*/ 669 h 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9">
                  <a:moveTo>
                    <a:pt x="13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5" y="4"/>
                  </a:lnTo>
                  <a:lnTo>
                    <a:pt x="137" y="2"/>
                  </a:lnTo>
                  <a:lnTo>
                    <a:pt x="139" y="0"/>
                  </a:lnTo>
                  <a:close/>
                  <a:moveTo>
                    <a:pt x="258" y="0"/>
                  </a:moveTo>
                  <a:lnTo>
                    <a:pt x="306" y="0"/>
                  </a:lnTo>
                  <a:lnTo>
                    <a:pt x="308" y="2"/>
                  </a:lnTo>
                  <a:lnTo>
                    <a:pt x="31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9"/>
                  </a:moveTo>
                  <a:lnTo>
                    <a:pt x="410" y="669"/>
                  </a:lnTo>
                  <a:lnTo>
                    <a:pt x="406" y="665"/>
                  </a:lnTo>
                  <a:lnTo>
                    <a:pt x="437" y="665"/>
                  </a:lnTo>
                  <a:lnTo>
                    <a:pt x="439" y="669"/>
                  </a:lnTo>
                  <a:close/>
                  <a:moveTo>
                    <a:pt x="371" y="669"/>
                  </a:moveTo>
                  <a:lnTo>
                    <a:pt x="345" y="669"/>
                  </a:lnTo>
                  <a:lnTo>
                    <a:pt x="345" y="665"/>
                  </a:lnTo>
                  <a:lnTo>
                    <a:pt x="371" y="665"/>
                  </a:lnTo>
                  <a:lnTo>
                    <a:pt x="371" y="669"/>
                  </a:lnTo>
                  <a:close/>
                  <a:moveTo>
                    <a:pt x="297" y="669"/>
                  </a:moveTo>
                  <a:lnTo>
                    <a:pt x="254" y="669"/>
                  </a:lnTo>
                  <a:lnTo>
                    <a:pt x="252" y="665"/>
                  </a:lnTo>
                  <a:lnTo>
                    <a:pt x="297" y="665"/>
                  </a:lnTo>
                  <a:lnTo>
                    <a:pt x="297" y="669"/>
                  </a:lnTo>
                  <a:close/>
                  <a:moveTo>
                    <a:pt x="221" y="669"/>
                  </a:moveTo>
                  <a:lnTo>
                    <a:pt x="197" y="669"/>
                  </a:lnTo>
                  <a:lnTo>
                    <a:pt x="197" y="665"/>
                  </a:lnTo>
                  <a:lnTo>
                    <a:pt x="221" y="665"/>
                  </a:lnTo>
                  <a:lnTo>
                    <a:pt x="221" y="669"/>
                  </a:lnTo>
                  <a:close/>
                  <a:moveTo>
                    <a:pt x="152" y="669"/>
                  </a:moveTo>
                  <a:lnTo>
                    <a:pt x="127" y="669"/>
                  </a:lnTo>
                  <a:lnTo>
                    <a:pt x="127" y="665"/>
                  </a:lnTo>
                  <a:lnTo>
                    <a:pt x="152" y="665"/>
                  </a:lnTo>
                  <a:lnTo>
                    <a:pt x="152" y="669"/>
                  </a:lnTo>
                  <a:close/>
                  <a:moveTo>
                    <a:pt x="26" y="669"/>
                  </a:moveTo>
                  <a:lnTo>
                    <a:pt x="0" y="669"/>
                  </a:lnTo>
                  <a:lnTo>
                    <a:pt x="0" y="665"/>
                  </a:lnTo>
                  <a:lnTo>
                    <a:pt x="26" y="665"/>
                  </a:lnTo>
                  <a:lnTo>
                    <a:pt x="26" y="669"/>
                  </a:lnTo>
                  <a:close/>
                </a:path>
              </a:pathLst>
            </a:custGeom>
            <a:solidFill>
              <a:srgbClr val="111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2318" y="1744"/>
              <a:ext cx="861" cy="1286"/>
            </a:xfrm>
            <a:custGeom>
              <a:avLst/>
              <a:gdLst>
                <a:gd name="T0" fmla="*/ 137 w 439"/>
                <a:gd name="T1" fmla="*/ 0 h 665"/>
                <a:gd name="T2" fmla="*/ 186 w 439"/>
                <a:gd name="T3" fmla="*/ 0 h 665"/>
                <a:gd name="T4" fmla="*/ 186 w 439"/>
                <a:gd name="T5" fmla="*/ 4 h 665"/>
                <a:gd name="T6" fmla="*/ 133 w 439"/>
                <a:gd name="T7" fmla="*/ 4 h 665"/>
                <a:gd name="T8" fmla="*/ 135 w 439"/>
                <a:gd name="T9" fmla="*/ 2 h 665"/>
                <a:gd name="T10" fmla="*/ 137 w 439"/>
                <a:gd name="T11" fmla="*/ 0 h 665"/>
                <a:gd name="T12" fmla="*/ 258 w 439"/>
                <a:gd name="T13" fmla="*/ 0 h 665"/>
                <a:gd name="T14" fmla="*/ 308 w 439"/>
                <a:gd name="T15" fmla="*/ 0 h 665"/>
                <a:gd name="T16" fmla="*/ 310 w 439"/>
                <a:gd name="T17" fmla="*/ 2 h 665"/>
                <a:gd name="T18" fmla="*/ 312 w 439"/>
                <a:gd name="T19" fmla="*/ 4 h 665"/>
                <a:gd name="T20" fmla="*/ 258 w 439"/>
                <a:gd name="T21" fmla="*/ 4 h 665"/>
                <a:gd name="T22" fmla="*/ 258 w 439"/>
                <a:gd name="T23" fmla="*/ 0 h 665"/>
                <a:gd name="T24" fmla="*/ 439 w 439"/>
                <a:gd name="T25" fmla="*/ 665 h 665"/>
                <a:gd name="T26" fmla="*/ 408 w 439"/>
                <a:gd name="T27" fmla="*/ 665 h 665"/>
                <a:gd name="T28" fmla="*/ 406 w 439"/>
                <a:gd name="T29" fmla="*/ 661 h 665"/>
                <a:gd name="T30" fmla="*/ 435 w 439"/>
                <a:gd name="T31" fmla="*/ 661 h 665"/>
                <a:gd name="T32" fmla="*/ 439 w 439"/>
                <a:gd name="T33" fmla="*/ 665 h 665"/>
                <a:gd name="T34" fmla="*/ 371 w 439"/>
                <a:gd name="T35" fmla="*/ 665 h 665"/>
                <a:gd name="T36" fmla="*/ 345 w 439"/>
                <a:gd name="T37" fmla="*/ 665 h 665"/>
                <a:gd name="T38" fmla="*/ 345 w 439"/>
                <a:gd name="T39" fmla="*/ 661 h 665"/>
                <a:gd name="T40" fmla="*/ 371 w 439"/>
                <a:gd name="T41" fmla="*/ 661 h 665"/>
                <a:gd name="T42" fmla="*/ 371 w 439"/>
                <a:gd name="T43" fmla="*/ 665 h 665"/>
                <a:gd name="T44" fmla="*/ 297 w 439"/>
                <a:gd name="T45" fmla="*/ 665 h 665"/>
                <a:gd name="T46" fmla="*/ 254 w 439"/>
                <a:gd name="T47" fmla="*/ 665 h 665"/>
                <a:gd name="T48" fmla="*/ 250 w 439"/>
                <a:gd name="T49" fmla="*/ 661 h 665"/>
                <a:gd name="T50" fmla="*/ 297 w 439"/>
                <a:gd name="T51" fmla="*/ 661 h 665"/>
                <a:gd name="T52" fmla="*/ 297 w 439"/>
                <a:gd name="T53" fmla="*/ 665 h 665"/>
                <a:gd name="T54" fmla="*/ 221 w 439"/>
                <a:gd name="T55" fmla="*/ 665 h 665"/>
                <a:gd name="T56" fmla="*/ 197 w 439"/>
                <a:gd name="T57" fmla="*/ 665 h 665"/>
                <a:gd name="T58" fmla="*/ 197 w 439"/>
                <a:gd name="T59" fmla="*/ 661 h 665"/>
                <a:gd name="T60" fmla="*/ 221 w 439"/>
                <a:gd name="T61" fmla="*/ 661 h 665"/>
                <a:gd name="T62" fmla="*/ 221 w 439"/>
                <a:gd name="T63" fmla="*/ 665 h 665"/>
                <a:gd name="T64" fmla="*/ 152 w 439"/>
                <a:gd name="T65" fmla="*/ 665 h 665"/>
                <a:gd name="T66" fmla="*/ 127 w 439"/>
                <a:gd name="T67" fmla="*/ 665 h 665"/>
                <a:gd name="T68" fmla="*/ 127 w 439"/>
                <a:gd name="T69" fmla="*/ 661 h 665"/>
                <a:gd name="T70" fmla="*/ 152 w 439"/>
                <a:gd name="T71" fmla="*/ 661 h 665"/>
                <a:gd name="T72" fmla="*/ 152 w 439"/>
                <a:gd name="T73" fmla="*/ 665 h 665"/>
                <a:gd name="T74" fmla="*/ 26 w 439"/>
                <a:gd name="T75" fmla="*/ 665 h 665"/>
                <a:gd name="T76" fmla="*/ 0 w 439"/>
                <a:gd name="T77" fmla="*/ 665 h 665"/>
                <a:gd name="T78" fmla="*/ 0 w 439"/>
                <a:gd name="T79" fmla="*/ 661 h 665"/>
                <a:gd name="T80" fmla="*/ 26 w 439"/>
                <a:gd name="T81" fmla="*/ 661 h 665"/>
                <a:gd name="T82" fmla="*/ 26 w 439"/>
                <a:gd name="T83" fmla="*/ 665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9" h="665">
                  <a:moveTo>
                    <a:pt x="13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5" y="2"/>
                  </a:lnTo>
                  <a:lnTo>
                    <a:pt x="137" y="0"/>
                  </a:lnTo>
                  <a:close/>
                  <a:moveTo>
                    <a:pt x="258" y="0"/>
                  </a:moveTo>
                  <a:lnTo>
                    <a:pt x="308" y="0"/>
                  </a:lnTo>
                  <a:lnTo>
                    <a:pt x="310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9" y="665"/>
                  </a:moveTo>
                  <a:lnTo>
                    <a:pt x="408" y="665"/>
                  </a:lnTo>
                  <a:lnTo>
                    <a:pt x="406" y="661"/>
                  </a:lnTo>
                  <a:lnTo>
                    <a:pt x="435" y="661"/>
                  </a:lnTo>
                  <a:lnTo>
                    <a:pt x="439" y="665"/>
                  </a:lnTo>
                  <a:close/>
                  <a:moveTo>
                    <a:pt x="371" y="665"/>
                  </a:moveTo>
                  <a:lnTo>
                    <a:pt x="345" y="665"/>
                  </a:lnTo>
                  <a:lnTo>
                    <a:pt x="345" y="661"/>
                  </a:lnTo>
                  <a:lnTo>
                    <a:pt x="371" y="661"/>
                  </a:lnTo>
                  <a:lnTo>
                    <a:pt x="371" y="665"/>
                  </a:lnTo>
                  <a:close/>
                  <a:moveTo>
                    <a:pt x="297" y="665"/>
                  </a:moveTo>
                  <a:lnTo>
                    <a:pt x="254" y="665"/>
                  </a:lnTo>
                  <a:lnTo>
                    <a:pt x="250" y="661"/>
                  </a:lnTo>
                  <a:lnTo>
                    <a:pt x="297" y="661"/>
                  </a:lnTo>
                  <a:lnTo>
                    <a:pt x="297" y="665"/>
                  </a:lnTo>
                  <a:close/>
                  <a:moveTo>
                    <a:pt x="221" y="665"/>
                  </a:moveTo>
                  <a:lnTo>
                    <a:pt x="197" y="665"/>
                  </a:lnTo>
                  <a:lnTo>
                    <a:pt x="197" y="661"/>
                  </a:lnTo>
                  <a:lnTo>
                    <a:pt x="221" y="661"/>
                  </a:lnTo>
                  <a:lnTo>
                    <a:pt x="221" y="665"/>
                  </a:lnTo>
                  <a:close/>
                  <a:moveTo>
                    <a:pt x="152" y="665"/>
                  </a:moveTo>
                  <a:lnTo>
                    <a:pt x="127" y="665"/>
                  </a:lnTo>
                  <a:lnTo>
                    <a:pt x="127" y="661"/>
                  </a:lnTo>
                  <a:lnTo>
                    <a:pt x="152" y="661"/>
                  </a:lnTo>
                  <a:lnTo>
                    <a:pt x="152" y="665"/>
                  </a:lnTo>
                  <a:close/>
                  <a:moveTo>
                    <a:pt x="26" y="665"/>
                  </a:moveTo>
                  <a:lnTo>
                    <a:pt x="0" y="665"/>
                  </a:lnTo>
                  <a:lnTo>
                    <a:pt x="0" y="661"/>
                  </a:lnTo>
                  <a:lnTo>
                    <a:pt x="26" y="661"/>
                  </a:lnTo>
                  <a:lnTo>
                    <a:pt x="26" y="665"/>
                  </a:lnTo>
                  <a:close/>
                </a:path>
              </a:pathLst>
            </a:custGeom>
            <a:solidFill>
              <a:srgbClr val="121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2318" y="1748"/>
              <a:ext cx="857" cy="1279"/>
            </a:xfrm>
            <a:custGeom>
              <a:avLst/>
              <a:gdLst>
                <a:gd name="T0" fmla="*/ 135 w 437"/>
                <a:gd name="T1" fmla="*/ 0 h 661"/>
                <a:gd name="T2" fmla="*/ 186 w 437"/>
                <a:gd name="T3" fmla="*/ 0 h 661"/>
                <a:gd name="T4" fmla="*/ 186 w 437"/>
                <a:gd name="T5" fmla="*/ 4 h 661"/>
                <a:gd name="T6" fmla="*/ 133 w 437"/>
                <a:gd name="T7" fmla="*/ 4 h 661"/>
                <a:gd name="T8" fmla="*/ 133 w 437"/>
                <a:gd name="T9" fmla="*/ 2 h 661"/>
                <a:gd name="T10" fmla="*/ 135 w 437"/>
                <a:gd name="T11" fmla="*/ 0 h 661"/>
                <a:gd name="T12" fmla="*/ 258 w 437"/>
                <a:gd name="T13" fmla="*/ 0 h 661"/>
                <a:gd name="T14" fmla="*/ 310 w 437"/>
                <a:gd name="T15" fmla="*/ 0 h 661"/>
                <a:gd name="T16" fmla="*/ 312 w 437"/>
                <a:gd name="T17" fmla="*/ 2 h 661"/>
                <a:gd name="T18" fmla="*/ 312 w 437"/>
                <a:gd name="T19" fmla="*/ 4 h 661"/>
                <a:gd name="T20" fmla="*/ 258 w 437"/>
                <a:gd name="T21" fmla="*/ 4 h 661"/>
                <a:gd name="T22" fmla="*/ 258 w 437"/>
                <a:gd name="T23" fmla="*/ 0 h 661"/>
                <a:gd name="T24" fmla="*/ 437 w 437"/>
                <a:gd name="T25" fmla="*/ 661 h 661"/>
                <a:gd name="T26" fmla="*/ 406 w 437"/>
                <a:gd name="T27" fmla="*/ 661 h 661"/>
                <a:gd name="T28" fmla="*/ 404 w 437"/>
                <a:gd name="T29" fmla="*/ 657 h 661"/>
                <a:gd name="T30" fmla="*/ 435 w 437"/>
                <a:gd name="T31" fmla="*/ 657 h 661"/>
                <a:gd name="T32" fmla="*/ 437 w 437"/>
                <a:gd name="T33" fmla="*/ 661 h 661"/>
                <a:gd name="T34" fmla="*/ 371 w 437"/>
                <a:gd name="T35" fmla="*/ 661 h 661"/>
                <a:gd name="T36" fmla="*/ 345 w 437"/>
                <a:gd name="T37" fmla="*/ 661 h 661"/>
                <a:gd name="T38" fmla="*/ 345 w 437"/>
                <a:gd name="T39" fmla="*/ 657 h 661"/>
                <a:gd name="T40" fmla="*/ 371 w 437"/>
                <a:gd name="T41" fmla="*/ 657 h 661"/>
                <a:gd name="T42" fmla="*/ 371 w 437"/>
                <a:gd name="T43" fmla="*/ 661 h 661"/>
                <a:gd name="T44" fmla="*/ 297 w 437"/>
                <a:gd name="T45" fmla="*/ 661 h 661"/>
                <a:gd name="T46" fmla="*/ 252 w 437"/>
                <a:gd name="T47" fmla="*/ 661 h 661"/>
                <a:gd name="T48" fmla="*/ 250 w 437"/>
                <a:gd name="T49" fmla="*/ 657 h 661"/>
                <a:gd name="T50" fmla="*/ 297 w 437"/>
                <a:gd name="T51" fmla="*/ 657 h 661"/>
                <a:gd name="T52" fmla="*/ 297 w 437"/>
                <a:gd name="T53" fmla="*/ 661 h 661"/>
                <a:gd name="T54" fmla="*/ 221 w 437"/>
                <a:gd name="T55" fmla="*/ 661 h 661"/>
                <a:gd name="T56" fmla="*/ 197 w 437"/>
                <a:gd name="T57" fmla="*/ 661 h 661"/>
                <a:gd name="T58" fmla="*/ 197 w 437"/>
                <a:gd name="T59" fmla="*/ 657 h 661"/>
                <a:gd name="T60" fmla="*/ 221 w 437"/>
                <a:gd name="T61" fmla="*/ 657 h 661"/>
                <a:gd name="T62" fmla="*/ 221 w 437"/>
                <a:gd name="T63" fmla="*/ 661 h 661"/>
                <a:gd name="T64" fmla="*/ 152 w 437"/>
                <a:gd name="T65" fmla="*/ 661 h 661"/>
                <a:gd name="T66" fmla="*/ 127 w 437"/>
                <a:gd name="T67" fmla="*/ 661 h 661"/>
                <a:gd name="T68" fmla="*/ 127 w 437"/>
                <a:gd name="T69" fmla="*/ 657 h 661"/>
                <a:gd name="T70" fmla="*/ 152 w 437"/>
                <a:gd name="T71" fmla="*/ 657 h 661"/>
                <a:gd name="T72" fmla="*/ 152 w 437"/>
                <a:gd name="T73" fmla="*/ 661 h 661"/>
                <a:gd name="T74" fmla="*/ 26 w 437"/>
                <a:gd name="T75" fmla="*/ 661 h 661"/>
                <a:gd name="T76" fmla="*/ 0 w 437"/>
                <a:gd name="T77" fmla="*/ 661 h 661"/>
                <a:gd name="T78" fmla="*/ 0 w 437"/>
                <a:gd name="T79" fmla="*/ 657 h 661"/>
                <a:gd name="T80" fmla="*/ 26 w 437"/>
                <a:gd name="T81" fmla="*/ 657 h 661"/>
                <a:gd name="T82" fmla="*/ 26 w 437"/>
                <a:gd name="T83" fmla="*/ 661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37" h="661">
                  <a:moveTo>
                    <a:pt x="13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3" y="4"/>
                  </a:lnTo>
                  <a:lnTo>
                    <a:pt x="133" y="2"/>
                  </a:lnTo>
                  <a:lnTo>
                    <a:pt x="135" y="0"/>
                  </a:lnTo>
                  <a:close/>
                  <a:moveTo>
                    <a:pt x="258" y="0"/>
                  </a:moveTo>
                  <a:lnTo>
                    <a:pt x="310" y="0"/>
                  </a:lnTo>
                  <a:lnTo>
                    <a:pt x="312" y="2"/>
                  </a:lnTo>
                  <a:lnTo>
                    <a:pt x="31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7" y="661"/>
                  </a:moveTo>
                  <a:lnTo>
                    <a:pt x="406" y="661"/>
                  </a:lnTo>
                  <a:lnTo>
                    <a:pt x="404" y="657"/>
                  </a:lnTo>
                  <a:lnTo>
                    <a:pt x="435" y="657"/>
                  </a:lnTo>
                  <a:lnTo>
                    <a:pt x="437" y="661"/>
                  </a:lnTo>
                  <a:close/>
                  <a:moveTo>
                    <a:pt x="371" y="661"/>
                  </a:moveTo>
                  <a:lnTo>
                    <a:pt x="345" y="661"/>
                  </a:lnTo>
                  <a:lnTo>
                    <a:pt x="345" y="657"/>
                  </a:lnTo>
                  <a:lnTo>
                    <a:pt x="371" y="657"/>
                  </a:lnTo>
                  <a:lnTo>
                    <a:pt x="371" y="661"/>
                  </a:lnTo>
                  <a:close/>
                  <a:moveTo>
                    <a:pt x="297" y="661"/>
                  </a:moveTo>
                  <a:lnTo>
                    <a:pt x="252" y="661"/>
                  </a:lnTo>
                  <a:lnTo>
                    <a:pt x="250" y="657"/>
                  </a:lnTo>
                  <a:lnTo>
                    <a:pt x="297" y="657"/>
                  </a:lnTo>
                  <a:lnTo>
                    <a:pt x="297" y="661"/>
                  </a:lnTo>
                  <a:close/>
                  <a:moveTo>
                    <a:pt x="221" y="661"/>
                  </a:moveTo>
                  <a:lnTo>
                    <a:pt x="197" y="661"/>
                  </a:lnTo>
                  <a:lnTo>
                    <a:pt x="197" y="657"/>
                  </a:lnTo>
                  <a:lnTo>
                    <a:pt x="221" y="657"/>
                  </a:lnTo>
                  <a:lnTo>
                    <a:pt x="221" y="661"/>
                  </a:lnTo>
                  <a:close/>
                  <a:moveTo>
                    <a:pt x="152" y="661"/>
                  </a:moveTo>
                  <a:lnTo>
                    <a:pt x="127" y="661"/>
                  </a:lnTo>
                  <a:lnTo>
                    <a:pt x="127" y="657"/>
                  </a:lnTo>
                  <a:lnTo>
                    <a:pt x="152" y="657"/>
                  </a:lnTo>
                  <a:lnTo>
                    <a:pt x="152" y="661"/>
                  </a:lnTo>
                  <a:close/>
                  <a:moveTo>
                    <a:pt x="26" y="661"/>
                  </a:moveTo>
                  <a:lnTo>
                    <a:pt x="0" y="661"/>
                  </a:lnTo>
                  <a:lnTo>
                    <a:pt x="0" y="657"/>
                  </a:lnTo>
                  <a:lnTo>
                    <a:pt x="26" y="657"/>
                  </a:lnTo>
                  <a:lnTo>
                    <a:pt x="26" y="661"/>
                  </a:lnTo>
                  <a:close/>
                </a:path>
              </a:pathLst>
            </a:custGeom>
            <a:solidFill>
              <a:srgbClr val="131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2318" y="1752"/>
              <a:ext cx="853" cy="1271"/>
            </a:xfrm>
            <a:custGeom>
              <a:avLst/>
              <a:gdLst>
                <a:gd name="T0" fmla="*/ 133 w 435"/>
                <a:gd name="T1" fmla="*/ 0 h 657"/>
                <a:gd name="T2" fmla="*/ 186 w 435"/>
                <a:gd name="T3" fmla="*/ 0 h 657"/>
                <a:gd name="T4" fmla="*/ 186 w 435"/>
                <a:gd name="T5" fmla="*/ 4 h 657"/>
                <a:gd name="T6" fmla="*/ 131 w 435"/>
                <a:gd name="T7" fmla="*/ 4 h 657"/>
                <a:gd name="T8" fmla="*/ 133 w 435"/>
                <a:gd name="T9" fmla="*/ 2 h 657"/>
                <a:gd name="T10" fmla="*/ 133 w 435"/>
                <a:gd name="T11" fmla="*/ 0 h 657"/>
                <a:gd name="T12" fmla="*/ 258 w 435"/>
                <a:gd name="T13" fmla="*/ 0 h 657"/>
                <a:gd name="T14" fmla="*/ 312 w 435"/>
                <a:gd name="T15" fmla="*/ 0 h 657"/>
                <a:gd name="T16" fmla="*/ 312 w 435"/>
                <a:gd name="T17" fmla="*/ 2 h 657"/>
                <a:gd name="T18" fmla="*/ 314 w 435"/>
                <a:gd name="T19" fmla="*/ 4 h 657"/>
                <a:gd name="T20" fmla="*/ 258 w 435"/>
                <a:gd name="T21" fmla="*/ 4 h 657"/>
                <a:gd name="T22" fmla="*/ 258 w 435"/>
                <a:gd name="T23" fmla="*/ 0 h 657"/>
                <a:gd name="T24" fmla="*/ 435 w 435"/>
                <a:gd name="T25" fmla="*/ 657 h 657"/>
                <a:gd name="T26" fmla="*/ 406 w 435"/>
                <a:gd name="T27" fmla="*/ 657 h 657"/>
                <a:gd name="T28" fmla="*/ 404 w 435"/>
                <a:gd name="T29" fmla="*/ 653 h 657"/>
                <a:gd name="T30" fmla="*/ 433 w 435"/>
                <a:gd name="T31" fmla="*/ 653 h 657"/>
                <a:gd name="T32" fmla="*/ 435 w 435"/>
                <a:gd name="T33" fmla="*/ 657 h 657"/>
                <a:gd name="T34" fmla="*/ 371 w 435"/>
                <a:gd name="T35" fmla="*/ 657 h 657"/>
                <a:gd name="T36" fmla="*/ 345 w 435"/>
                <a:gd name="T37" fmla="*/ 657 h 657"/>
                <a:gd name="T38" fmla="*/ 345 w 435"/>
                <a:gd name="T39" fmla="*/ 653 h 657"/>
                <a:gd name="T40" fmla="*/ 371 w 435"/>
                <a:gd name="T41" fmla="*/ 653 h 657"/>
                <a:gd name="T42" fmla="*/ 371 w 435"/>
                <a:gd name="T43" fmla="*/ 653 h 657"/>
                <a:gd name="T44" fmla="*/ 371 w 435"/>
                <a:gd name="T45" fmla="*/ 657 h 657"/>
                <a:gd name="T46" fmla="*/ 297 w 435"/>
                <a:gd name="T47" fmla="*/ 657 h 657"/>
                <a:gd name="T48" fmla="*/ 250 w 435"/>
                <a:gd name="T49" fmla="*/ 657 h 657"/>
                <a:gd name="T50" fmla="*/ 248 w 435"/>
                <a:gd name="T51" fmla="*/ 653 h 657"/>
                <a:gd name="T52" fmla="*/ 297 w 435"/>
                <a:gd name="T53" fmla="*/ 653 h 657"/>
                <a:gd name="T54" fmla="*/ 297 w 435"/>
                <a:gd name="T55" fmla="*/ 657 h 657"/>
                <a:gd name="T56" fmla="*/ 221 w 435"/>
                <a:gd name="T57" fmla="*/ 657 h 657"/>
                <a:gd name="T58" fmla="*/ 197 w 435"/>
                <a:gd name="T59" fmla="*/ 657 h 657"/>
                <a:gd name="T60" fmla="*/ 197 w 435"/>
                <a:gd name="T61" fmla="*/ 653 h 657"/>
                <a:gd name="T62" fmla="*/ 221 w 435"/>
                <a:gd name="T63" fmla="*/ 653 h 657"/>
                <a:gd name="T64" fmla="*/ 221 w 435"/>
                <a:gd name="T65" fmla="*/ 657 h 657"/>
                <a:gd name="T66" fmla="*/ 152 w 435"/>
                <a:gd name="T67" fmla="*/ 657 h 657"/>
                <a:gd name="T68" fmla="*/ 127 w 435"/>
                <a:gd name="T69" fmla="*/ 657 h 657"/>
                <a:gd name="T70" fmla="*/ 127 w 435"/>
                <a:gd name="T71" fmla="*/ 653 h 657"/>
                <a:gd name="T72" fmla="*/ 152 w 435"/>
                <a:gd name="T73" fmla="*/ 653 h 657"/>
                <a:gd name="T74" fmla="*/ 152 w 435"/>
                <a:gd name="T75" fmla="*/ 657 h 657"/>
                <a:gd name="T76" fmla="*/ 26 w 435"/>
                <a:gd name="T77" fmla="*/ 657 h 657"/>
                <a:gd name="T78" fmla="*/ 0 w 435"/>
                <a:gd name="T79" fmla="*/ 657 h 657"/>
                <a:gd name="T80" fmla="*/ 0 w 435"/>
                <a:gd name="T81" fmla="*/ 653 h 657"/>
                <a:gd name="T82" fmla="*/ 26 w 435"/>
                <a:gd name="T83" fmla="*/ 653 h 657"/>
                <a:gd name="T84" fmla="*/ 26 w 435"/>
                <a:gd name="T85" fmla="*/ 657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7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31" y="4"/>
                  </a:lnTo>
                  <a:lnTo>
                    <a:pt x="133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2" y="2"/>
                  </a:lnTo>
                  <a:lnTo>
                    <a:pt x="314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7"/>
                  </a:moveTo>
                  <a:lnTo>
                    <a:pt x="406" y="657"/>
                  </a:lnTo>
                  <a:lnTo>
                    <a:pt x="404" y="653"/>
                  </a:lnTo>
                  <a:lnTo>
                    <a:pt x="433" y="653"/>
                  </a:lnTo>
                  <a:lnTo>
                    <a:pt x="435" y="657"/>
                  </a:lnTo>
                  <a:close/>
                  <a:moveTo>
                    <a:pt x="371" y="657"/>
                  </a:moveTo>
                  <a:lnTo>
                    <a:pt x="345" y="657"/>
                  </a:lnTo>
                  <a:lnTo>
                    <a:pt x="345" y="653"/>
                  </a:lnTo>
                  <a:lnTo>
                    <a:pt x="371" y="653"/>
                  </a:lnTo>
                  <a:lnTo>
                    <a:pt x="371" y="653"/>
                  </a:lnTo>
                  <a:lnTo>
                    <a:pt x="371" y="657"/>
                  </a:lnTo>
                  <a:close/>
                  <a:moveTo>
                    <a:pt x="297" y="657"/>
                  </a:moveTo>
                  <a:lnTo>
                    <a:pt x="250" y="657"/>
                  </a:lnTo>
                  <a:lnTo>
                    <a:pt x="248" y="653"/>
                  </a:lnTo>
                  <a:lnTo>
                    <a:pt x="297" y="653"/>
                  </a:lnTo>
                  <a:lnTo>
                    <a:pt x="297" y="657"/>
                  </a:lnTo>
                  <a:close/>
                  <a:moveTo>
                    <a:pt x="221" y="657"/>
                  </a:moveTo>
                  <a:lnTo>
                    <a:pt x="197" y="657"/>
                  </a:lnTo>
                  <a:lnTo>
                    <a:pt x="197" y="653"/>
                  </a:lnTo>
                  <a:lnTo>
                    <a:pt x="221" y="653"/>
                  </a:lnTo>
                  <a:lnTo>
                    <a:pt x="221" y="657"/>
                  </a:lnTo>
                  <a:close/>
                  <a:moveTo>
                    <a:pt x="152" y="657"/>
                  </a:moveTo>
                  <a:lnTo>
                    <a:pt x="127" y="657"/>
                  </a:lnTo>
                  <a:lnTo>
                    <a:pt x="127" y="653"/>
                  </a:lnTo>
                  <a:lnTo>
                    <a:pt x="152" y="653"/>
                  </a:lnTo>
                  <a:lnTo>
                    <a:pt x="152" y="657"/>
                  </a:lnTo>
                  <a:close/>
                  <a:moveTo>
                    <a:pt x="26" y="657"/>
                  </a:moveTo>
                  <a:lnTo>
                    <a:pt x="0" y="657"/>
                  </a:lnTo>
                  <a:lnTo>
                    <a:pt x="0" y="653"/>
                  </a:lnTo>
                  <a:lnTo>
                    <a:pt x="26" y="653"/>
                  </a:lnTo>
                  <a:lnTo>
                    <a:pt x="26" y="657"/>
                  </a:lnTo>
                  <a:close/>
                </a:path>
              </a:pathLst>
            </a:custGeom>
            <a:solidFill>
              <a:srgbClr val="141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2318" y="1756"/>
              <a:ext cx="853" cy="1263"/>
            </a:xfrm>
            <a:custGeom>
              <a:avLst/>
              <a:gdLst>
                <a:gd name="T0" fmla="*/ 133 w 435"/>
                <a:gd name="T1" fmla="*/ 0 h 653"/>
                <a:gd name="T2" fmla="*/ 186 w 435"/>
                <a:gd name="T3" fmla="*/ 0 h 653"/>
                <a:gd name="T4" fmla="*/ 186 w 435"/>
                <a:gd name="T5" fmla="*/ 4 h 653"/>
                <a:gd name="T6" fmla="*/ 129 w 435"/>
                <a:gd name="T7" fmla="*/ 4 h 653"/>
                <a:gd name="T8" fmla="*/ 131 w 435"/>
                <a:gd name="T9" fmla="*/ 2 h 653"/>
                <a:gd name="T10" fmla="*/ 133 w 435"/>
                <a:gd name="T11" fmla="*/ 0 h 653"/>
                <a:gd name="T12" fmla="*/ 258 w 435"/>
                <a:gd name="T13" fmla="*/ 0 h 653"/>
                <a:gd name="T14" fmla="*/ 312 w 435"/>
                <a:gd name="T15" fmla="*/ 0 h 653"/>
                <a:gd name="T16" fmla="*/ 314 w 435"/>
                <a:gd name="T17" fmla="*/ 2 h 653"/>
                <a:gd name="T18" fmla="*/ 316 w 435"/>
                <a:gd name="T19" fmla="*/ 4 h 653"/>
                <a:gd name="T20" fmla="*/ 258 w 435"/>
                <a:gd name="T21" fmla="*/ 4 h 653"/>
                <a:gd name="T22" fmla="*/ 258 w 435"/>
                <a:gd name="T23" fmla="*/ 0 h 653"/>
                <a:gd name="T24" fmla="*/ 435 w 435"/>
                <a:gd name="T25" fmla="*/ 653 h 653"/>
                <a:gd name="T26" fmla="*/ 404 w 435"/>
                <a:gd name="T27" fmla="*/ 653 h 653"/>
                <a:gd name="T28" fmla="*/ 402 w 435"/>
                <a:gd name="T29" fmla="*/ 649 h 653"/>
                <a:gd name="T30" fmla="*/ 431 w 435"/>
                <a:gd name="T31" fmla="*/ 649 h 653"/>
                <a:gd name="T32" fmla="*/ 435 w 435"/>
                <a:gd name="T33" fmla="*/ 653 h 653"/>
                <a:gd name="T34" fmla="*/ 371 w 435"/>
                <a:gd name="T35" fmla="*/ 653 h 653"/>
                <a:gd name="T36" fmla="*/ 345 w 435"/>
                <a:gd name="T37" fmla="*/ 653 h 653"/>
                <a:gd name="T38" fmla="*/ 345 w 435"/>
                <a:gd name="T39" fmla="*/ 649 h 653"/>
                <a:gd name="T40" fmla="*/ 373 w 435"/>
                <a:gd name="T41" fmla="*/ 649 h 653"/>
                <a:gd name="T42" fmla="*/ 371 w 435"/>
                <a:gd name="T43" fmla="*/ 651 h 653"/>
                <a:gd name="T44" fmla="*/ 371 w 435"/>
                <a:gd name="T45" fmla="*/ 653 h 653"/>
                <a:gd name="T46" fmla="*/ 297 w 435"/>
                <a:gd name="T47" fmla="*/ 653 h 653"/>
                <a:gd name="T48" fmla="*/ 250 w 435"/>
                <a:gd name="T49" fmla="*/ 653 h 653"/>
                <a:gd name="T50" fmla="*/ 246 w 435"/>
                <a:gd name="T51" fmla="*/ 649 h 653"/>
                <a:gd name="T52" fmla="*/ 297 w 435"/>
                <a:gd name="T53" fmla="*/ 649 h 653"/>
                <a:gd name="T54" fmla="*/ 297 w 435"/>
                <a:gd name="T55" fmla="*/ 653 h 653"/>
                <a:gd name="T56" fmla="*/ 221 w 435"/>
                <a:gd name="T57" fmla="*/ 653 h 653"/>
                <a:gd name="T58" fmla="*/ 197 w 435"/>
                <a:gd name="T59" fmla="*/ 653 h 653"/>
                <a:gd name="T60" fmla="*/ 197 w 435"/>
                <a:gd name="T61" fmla="*/ 649 h 653"/>
                <a:gd name="T62" fmla="*/ 221 w 435"/>
                <a:gd name="T63" fmla="*/ 649 h 653"/>
                <a:gd name="T64" fmla="*/ 221 w 435"/>
                <a:gd name="T65" fmla="*/ 653 h 653"/>
                <a:gd name="T66" fmla="*/ 152 w 435"/>
                <a:gd name="T67" fmla="*/ 653 h 653"/>
                <a:gd name="T68" fmla="*/ 127 w 435"/>
                <a:gd name="T69" fmla="*/ 653 h 653"/>
                <a:gd name="T70" fmla="*/ 127 w 435"/>
                <a:gd name="T71" fmla="*/ 649 h 653"/>
                <a:gd name="T72" fmla="*/ 152 w 435"/>
                <a:gd name="T73" fmla="*/ 649 h 653"/>
                <a:gd name="T74" fmla="*/ 152 w 435"/>
                <a:gd name="T75" fmla="*/ 653 h 653"/>
                <a:gd name="T76" fmla="*/ 26 w 435"/>
                <a:gd name="T77" fmla="*/ 653 h 653"/>
                <a:gd name="T78" fmla="*/ 0 w 435"/>
                <a:gd name="T79" fmla="*/ 653 h 653"/>
                <a:gd name="T80" fmla="*/ 0 w 435"/>
                <a:gd name="T81" fmla="*/ 649 h 653"/>
                <a:gd name="T82" fmla="*/ 26 w 435"/>
                <a:gd name="T83" fmla="*/ 649 h 653"/>
                <a:gd name="T84" fmla="*/ 26 w 435"/>
                <a:gd name="T85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653">
                  <a:moveTo>
                    <a:pt x="133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31" y="2"/>
                  </a:lnTo>
                  <a:lnTo>
                    <a:pt x="133" y="0"/>
                  </a:lnTo>
                  <a:close/>
                  <a:moveTo>
                    <a:pt x="258" y="0"/>
                  </a:moveTo>
                  <a:lnTo>
                    <a:pt x="312" y="0"/>
                  </a:lnTo>
                  <a:lnTo>
                    <a:pt x="314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5" y="653"/>
                  </a:moveTo>
                  <a:lnTo>
                    <a:pt x="404" y="653"/>
                  </a:lnTo>
                  <a:lnTo>
                    <a:pt x="402" y="649"/>
                  </a:lnTo>
                  <a:lnTo>
                    <a:pt x="431" y="649"/>
                  </a:lnTo>
                  <a:lnTo>
                    <a:pt x="435" y="653"/>
                  </a:lnTo>
                  <a:close/>
                  <a:moveTo>
                    <a:pt x="371" y="653"/>
                  </a:moveTo>
                  <a:lnTo>
                    <a:pt x="345" y="653"/>
                  </a:lnTo>
                  <a:lnTo>
                    <a:pt x="345" y="649"/>
                  </a:lnTo>
                  <a:lnTo>
                    <a:pt x="373" y="649"/>
                  </a:lnTo>
                  <a:lnTo>
                    <a:pt x="371" y="651"/>
                  </a:lnTo>
                  <a:lnTo>
                    <a:pt x="371" y="653"/>
                  </a:lnTo>
                  <a:close/>
                  <a:moveTo>
                    <a:pt x="297" y="653"/>
                  </a:moveTo>
                  <a:lnTo>
                    <a:pt x="250" y="653"/>
                  </a:lnTo>
                  <a:lnTo>
                    <a:pt x="246" y="649"/>
                  </a:lnTo>
                  <a:lnTo>
                    <a:pt x="297" y="649"/>
                  </a:lnTo>
                  <a:lnTo>
                    <a:pt x="297" y="653"/>
                  </a:lnTo>
                  <a:close/>
                  <a:moveTo>
                    <a:pt x="221" y="653"/>
                  </a:moveTo>
                  <a:lnTo>
                    <a:pt x="197" y="653"/>
                  </a:lnTo>
                  <a:lnTo>
                    <a:pt x="197" y="649"/>
                  </a:lnTo>
                  <a:lnTo>
                    <a:pt x="221" y="649"/>
                  </a:lnTo>
                  <a:lnTo>
                    <a:pt x="221" y="653"/>
                  </a:lnTo>
                  <a:close/>
                  <a:moveTo>
                    <a:pt x="152" y="653"/>
                  </a:moveTo>
                  <a:lnTo>
                    <a:pt x="127" y="653"/>
                  </a:lnTo>
                  <a:lnTo>
                    <a:pt x="127" y="649"/>
                  </a:lnTo>
                  <a:lnTo>
                    <a:pt x="152" y="649"/>
                  </a:lnTo>
                  <a:lnTo>
                    <a:pt x="152" y="653"/>
                  </a:lnTo>
                  <a:close/>
                  <a:moveTo>
                    <a:pt x="26" y="653"/>
                  </a:moveTo>
                  <a:lnTo>
                    <a:pt x="0" y="653"/>
                  </a:lnTo>
                  <a:lnTo>
                    <a:pt x="0" y="649"/>
                  </a:lnTo>
                  <a:lnTo>
                    <a:pt x="26" y="649"/>
                  </a:lnTo>
                  <a:lnTo>
                    <a:pt x="26" y="653"/>
                  </a:lnTo>
                  <a:close/>
                </a:path>
              </a:pathLst>
            </a:custGeom>
            <a:solidFill>
              <a:srgbClr val="151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2318" y="1760"/>
              <a:ext cx="849" cy="1255"/>
            </a:xfrm>
            <a:custGeom>
              <a:avLst/>
              <a:gdLst>
                <a:gd name="T0" fmla="*/ 131 w 433"/>
                <a:gd name="T1" fmla="*/ 0 h 649"/>
                <a:gd name="T2" fmla="*/ 186 w 433"/>
                <a:gd name="T3" fmla="*/ 0 h 649"/>
                <a:gd name="T4" fmla="*/ 186 w 433"/>
                <a:gd name="T5" fmla="*/ 4 h 649"/>
                <a:gd name="T6" fmla="*/ 129 w 433"/>
                <a:gd name="T7" fmla="*/ 4 h 649"/>
                <a:gd name="T8" fmla="*/ 129 w 433"/>
                <a:gd name="T9" fmla="*/ 2 h 649"/>
                <a:gd name="T10" fmla="*/ 131 w 433"/>
                <a:gd name="T11" fmla="*/ 0 h 649"/>
                <a:gd name="T12" fmla="*/ 258 w 433"/>
                <a:gd name="T13" fmla="*/ 0 h 649"/>
                <a:gd name="T14" fmla="*/ 314 w 433"/>
                <a:gd name="T15" fmla="*/ 0 h 649"/>
                <a:gd name="T16" fmla="*/ 316 w 433"/>
                <a:gd name="T17" fmla="*/ 2 h 649"/>
                <a:gd name="T18" fmla="*/ 316 w 433"/>
                <a:gd name="T19" fmla="*/ 4 h 649"/>
                <a:gd name="T20" fmla="*/ 258 w 433"/>
                <a:gd name="T21" fmla="*/ 4 h 649"/>
                <a:gd name="T22" fmla="*/ 258 w 433"/>
                <a:gd name="T23" fmla="*/ 0 h 649"/>
                <a:gd name="T24" fmla="*/ 433 w 433"/>
                <a:gd name="T25" fmla="*/ 649 h 649"/>
                <a:gd name="T26" fmla="*/ 404 w 433"/>
                <a:gd name="T27" fmla="*/ 649 h 649"/>
                <a:gd name="T28" fmla="*/ 400 w 433"/>
                <a:gd name="T29" fmla="*/ 646 h 649"/>
                <a:gd name="T30" fmla="*/ 431 w 433"/>
                <a:gd name="T31" fmla="*/ 646 h 649"/>
                <a:gd name="T32" fmla="*/ 433 w 433"/>
                <a:gd name="T33" fmla="*/ 649 h 649"/>
                <a:gd name="T34" fmla="*/ 371 w 433"/>
                <a:gd name="T35" fmla="*/ 649 h 649"/>
                <a:gd name="T36" fmla="*/ 345 w 433"/>
                <a:gd name="T37" fmla="*/ 649 h 649"/>
                <a:gd name="T38" fmla="*/ 345 w 433"/>
                <a:gd name="T39" fmla="*/ 646 h 649"/>
                <a:gd name="T40" fmla="*/ 375 w 433"/>
                <a:gd name="T41" fmla="*/ 646 h 649"/>
                <a:gd name="T42" fmla="*/ 371 w 433"/>
                <a:gd name="T43" fmla="*/ 649 h 649"/>
                <a:gd name="T44" fmla="*/ 297 w 433"/>
                <a:gd name="T45" fmla="*/ 649 h 649"/>
                <a:gd name="T46" fmla="*/ 248 w 433"/>
                <a:gd name="T47" fmla="*/ 649 h 649"/>
                <a:gd name="T48" fmla="*/ 246 w 433"/>
                <a:gd name="T49" fmla="*/ 646 h 649"/>
                <a:gd name="T50" fmla="*/ 273 w 433"/>
                <a:gd name="T51" fmla="*/ 646 h 649"/>
                <a:gd name="T52" fmla="*/ 273 w 433"/>
                <a:gd name="T53" fmla="*/ 646 h 649"/>
                <a:gd name="T54" fmla="*/ 273 w 433"/>
                <a:gd name="T55" fmla="*/ 646 h 649"/>
                <a:gd name="T56" fmla="*/ 297 w 433"/>
                <a:gd name="T57" fmla="*/ 646 h 649"/>
                <a:gd name="T58" fmla="*/ 297 w 433"/>
                <a:gd name="T59" fmla="*/ 649 h 649"/>
                <a:gd name="T60" fmla="*/ 221 w 433"/>
                <a:gd name="T61" fmla="*/ 649 h 649"/>
                <a:gd name="T62" fmla="*/ 197 w 433"/>
                <a:gd name="T63" fmla="*/ 649 h 649"/>
                <a:gd name="T64" fmla="*/ 197 w 433"/>
                <a:gd name="T65" fmla="*/ 646 h 649"/>
                <a:gd name="T66" fmla="*/ 221 w 433"/>
                <a:gd name="T67" fmla="*/ 646 h 649"/>
                <a:gd name="T68" fmla="*/ 221 w 433"/>
                <a:gd name="T69" fmla="*/ 649 h 649"/>
                <a:gd name="T70" fmla="*/ 152 w 433"/>
                <a:gd name="T71" fmla="*/ 649 h 649"/>
                <a:gd name="T72" fmla="*/ 127 w 433"/>
                <a:gd name="T73" fmla="*/ 649 h 649"/>
                <a:gd name="T74" fmla="*/ 127 w 433"/>
                <a:gd name="T75" fmla="*/ 646 h 649"/>
                <a:gd name="T76" fmla="*/ 152 w 433"/>
                <a:gd name="T77" fmla="*/ 646 h 649"/>
                <a:gd name="T78" fmla="*/ 152 w 433"/>
                <a:gd name="T79" fmla="*/ 649 h 649"/>
                <a:gd name="T80" fmla="*/ 26 w 433"/>
                <a:gd name="T81" fmla="*/ 649 h 649"/>
                <a:gd name="T82" fmla="*/ 0 w 433"/>
                <a:gd name="T83" fmla="*/ 649 h 649"/>
                <a:gd name="T84" fmla="*/ 0 w 433"/>
                <a:gd name="T85" fmla="*/ 646 h 649"/>
                <a:gd name="T86" fmla="*/ 26 w 433"/>
                <a:gd name="T87" fmla="*/ 646 h 649"/>
                <a:gd name="T88" fmla="*/ 26 w 433"/>
                <a:gd name="T89" fmla="*/ 649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3" h="649">
                  <a:moveTo>
                    <a:pt x="131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31" y="0"/>
                  </a:lnTo>
                  <a:close/>
                  <a:moveTo>
                    <a:pt x="258" y="0"/>
                  </a:moveTo>
                  <a:lnTo>
                    <a:pt x="314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3" y="649"/>
                  </a:moveTo>
                  <a:lnTo>
                    <a:pt x="404" y="649"/>
                  </a:lnTo>
                  <a:lnTo>
                    <a:pt x="400" y="646"/>
                  </a:lnTo>
                  <a:lnTo>
                    <a:pt x="431" y="646"/>
                  </a:lnTo>
                  <a:lnTo>
                    <a:pt x="433" y="649"/>
                  </a:lnTo>
                  <a:close/>
                  <a:moveTo>
                    <a:pt x="371" y="649"/>
                  </a:moveTo>
                  <a:lnTo>
                    <a:pt x="345" y="649"/>
                  </a:lnTo>
                  <a:lnTo>
                    <a:pt x="345" y="646"/>
                  </a:lnTo>
                  <a:lnTo>
                    <a:pt x="375" y="646"/>
                  </a:lnTo>
                  <a:lnTo>
                    <a:pt x="371" y="649"/>
                  </a:lnTo>
                  <a:close/>
                  <a:moveTo>
                    <a:pt x="297" y="649"/>
                  </a:moveTo>
                  <a:lnTo>
                    <a:pt x="248" y="649"/>
                  </a:lnTo>
                  <a:lnTo>
                    <a:pt x="246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73" y="646"/>
                  </a:lnTo>
                  <a:lnTo>
                    <a:pt x="297" y="646"/>
                  </a:lnTo>
                  <a:lnTo>
                    <a:pt x="297" y="649"/>
                  </a:lnTo>
                  <a:close/>
                  <a:moveTo>
                    <a:pt x="221" y="649"/>
                  </a:moveTo>
                  <a:lnTo>
                    <a:pt x="197" y="649"/>
                  </a:lnTo>
                  <a:lnTo>
                    <a:pt x="197" y="646"/>
                  </a:lnTo>
                  <a:lnTo>
                    <a:pt x="221" y="646"/>
                  </a:lnTo>
                  <a:lnTo>
                    <a:pt x="221" y="649"/>
                  </a:lnTo>
                  <a:close/>
                  <a:moveTo>
                    <a:pt x="152" y="649"/>
                  </a:moveTo>
                  <a:lnTo>
                    <a:pt x="127" y="649"/>
                  </a:lnTo>
                  <a:lnTo>
                    <a:pt x="127" y="646"/>
                  </a:lnTo>
                  <a:lnTo>
                    <a:pt x="152" y="646"/>
                  </a:lnTo>
                  <a:lnTo>
                    <a:pt x="152" y="649"/>
                  </a:lnTo>
                  <a:close/>
                  <a:moveTo>
                    <a:pt x="26" y="649"/>
                  </a:moveTo>
                  <a:lnTo>
                    <a:pt x="0" y="649"/>
                  </a:lnTo>
                  <a:lnTo>
                    <a:pt x="0" y="646"/>
                  </a:lnTo>
                  <a:lnTo>
                    <a:pt x="26" y="646"/>
                  </a:lnTo>
                  <a:lnTo>
                    <a:pt x="26" y="649"/>
                  </a:lnTo>
                  <a:close/>
                </a:path>
              </a:pathLst>
            </a:custGeom>
            <a:solidFill>
              <a:srgbClr val="171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33"/>
            <p:cNvSpPr>
              <a:spLocks noEditPoints="1"/>
            </p:cNvSpPr>
            <p:nvPr/>
          </p:nvSpPr>
          <p:spPr bwMode="auto">
            <a:xfrm>
              <a:off x="2318" y="1763"/>
              <a:ext cx="845" cy="1248"/>
            </a:xfrm>
            <a:custGeom>
              <a:avLst/>
              <a:gdLst>
                <a:gd name="T0" fmla="*/ 129 w 431"/>
                <a:gd name="T1" fmla="*/ 0 h 645"/>
                <a:gd name="T2" fmla="*/ 186 w 431"/>
                <a:gd name="T3" fmla="*/ 0 h 645"/>
                <a:gd name="T4" fmla="*/ 186 w 431"/>
                <a:gd name="T5" fmla="*/ 4 h 645"/>
                <a:gd name="T6" fmla="*/ 127 w 431"/>
                <a:gd name="T7" fmla="*/ 4 h 645"/>
                <a:gd name="T8" fmla="*/ 129 w 431"/>
                <a:gd name="T9" fmla="*/ 2 h 645"/>
                <a:gd name="T10" fmla="*/ 129 w 431"/>
                <a:gd name="T11" fmla="*/ 0 h 645"/>
                <a:gd name="T12" fmla="*/ 258 w 431"/>
                <a:gd name="T13" fmla="*/ 0 h 645"/>
                <a:gd name="T14" fmla="*/ 316 w 431"/>
                <a:gd name="T15" fmla="*/ 0 h 645"/>
                <a:gd name="T16" fmla="*/ 316 w 431"/>
                <a:gd name="T17" fmla="*/ 2 h 645"/>
                <a:gd name="T18" fmla="*/ 318 w 431"/>
                <a:gd name="T19" fmla="*/ 4 h 645"/>
                <a:gd name="T20" fmla="*/ 258 w 431"/>
                <a:gd name="T21" fmla="*/ 4 h 645"/>
                <a:gd name="T22" fmla="*/ 258 w 431"/>
                <a:gd name="T23" fmla="*/ 0 h 645"/>
                <a:gd name="T24" fmla="*/ 431 w 431"/>
                <a:gd name="T25" fmla="*/ 645 h 645"/>
                <a:gd name="T26" fmla="*/ 402 w 431"/>
                <a:gd name="T27" fmla="*/ 645 h 645"/>
                <a:gd name="T28" fmla="*/ 400 w 431"/>
                <a:gd name="T29" fmla="*/ 642 h 645"/>
                <a:gd name="T30" fmla="*/ 429 w 431"/>
                <a:gd name="T31" fmla="*/ 642 h 645"/>
                <a:gd name="T32" fmla="*/ 431 w 431"/>
                <a:gd name="T33" fmla="*/ 645 h 645"/>
                <a:gd name="T34" fmla="*/ 373 w 431"/>
                <a:gd name="T35" fmla="*/ 645 h 645"/>
                <a:gd name="T36" fmla="*/ 345 w 431"/>
                <a:gd name="T37" fmla="*/ 645 h 645"/>
                <a:gd name="T38" fmla="*/ 345 w 431"/>
                <a:gd name="T39" fmla="*/ 642 h 645"/>
                <a:gd name="T40" fmla="*/ 377 w 431"/>
                <a:gd name="T41" fmla="*/ 642 h 645"/>
                <a:gd name="T42" fmla="*/ 373 w 431"/>
                <a:gd name="T43" fmla="*/ 645 h 645"/>
                <a:gd name="T44" fmla="*/ 297 w 431"/>
                <a:gd name="T45" fmla="*/ 645 h 645"/>
                <a:gd name="T46" fmla="*/ 246 w 431"/>
                <a:gd name="T47" fmla="*/ 645 h 645"/>
                <a:gd name="T48" fmla="*/ 244 w 431"/>
                <a:gd name="T49" fmla="*/ 642 h 645"/>
                <a:gd name="T50" fmla="*/ 271 w 431"/>
                <a:gd name="T51" fmla="*/ 642 h 645"/>
                <a:gd name="T52" fmla="*/ 273 w 431"/>
                <a:gd name="T53" fmla="*/ 644 h 645"/>
                <a:gd name="T54" fmla="*/ 273 w 431"/>
                <a:gd name="T55" fmla="*/ 642 h 645"/>
                <a:gd name="T56" fmla="*/ 297 w 431"/>
                <a:gd name="T57" fmla="*/ 642 h 645"/>
                <a:gd name="T58" fmla="*/ 297 w 431"/>
                <a:gd name="T59" fmla="*/ 645 h 645"/>
                <a:gd name="T60" fmla="*/ 221 w 431"/>
                <a:gd name="T61" fmla="*/ 645 h 645"/>
                <a:gd name="T62" fmla="*/ 197 w 431"/>
                <a:gd name="T63" fmla="*/ 645 h 645"/>
                <a:gd name="T64" fmla="*/ 197 w 431"/>
                <a:gd name="T65" fmla="*/ 642 h 645"/>
                <a:gd name="T66" fmla="*/ 221 w 431"/>
                <a:gd name="T67" fmla="*/ 642 h 645"/>
                <a:gd name="T68" fmla="*/ 221 w 431"/>
                <a:gd name="T69" fmla="*/ 645 h 645"/>
                <a:gd name="T70" fmla="*/ 152 w 431"/>
                <a:gd name="T71" fmla="*/ 645 h 645"/>
                <a:gd name="T72" fmla="*/ 127 w 431"/>
                <a:gd name="T73" fmla="*/ 645 h 645"/>
                <a:gd name="T74" fmla="*/ 127 w 431"/>
                <a:gd name="T75" fmla="*/ 642 h 645"/>
                <a:gd name="T76" fmla="*/ 152 w 431"/>
                <a:gd name="T77" fmla="*/ 642 h 645"/>
                <a:gd name="T78" fmla="*/ 152 w 431"/>
                <a:gd name="T79" fmla="*/ 645 h 645"/>
                <a:gd name="T80" fmla="*/ 26 w 431"/>
                <a:gd name="T81" fmla="*/ 645 h 645"/>
                <a:gd name="T82" fmla="*/ 0 w 431"/>
                <a:gd name="T83" fmla="*/ 645 h 645"/>
                <a:gd name="T84" fmla="*/ 0 w 431"/>
                <a:gd name="T85" fmla="*/ 642 h 645"/>
                <a:gd name="T86" fmla="*/ 26 w 431"/>
                <a:gd name="T87" fmla="*/ 642 h 645"/>
                <a:gd name="T88" fmla="*/ 26 w 431"/>
                <a:gd name="T89" fmla="*/ 64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1" h="645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5"/>
                  </a:moveTo>
                  <a:lnTo>
                    <a:pt x="402" y="645"/>
                  </a:lnTo>
                  <a:lnTo>
                    <a:pt x="400" y="642"/>
                  </a:lnTo>
                  <a:lnTo>
                    <a:pt x="429" y="642"/>
                  </a:lnTo>
                  <a:lnTo>
                    <a:pt x="431" y="645"/>
                  </a:lnTo>
                  <a:close/>
                  <a:moveTo>
                    <a:pt x="373" y="645"/>
                  </a:moveTo>
                  <a:lnTo>
                    <a:pt x="345" y="645"/>
                  </a:lnTo>
                  <a:lnTo>
                    <a:pt x="345" y="642"/>
                  </a:lnTo>
                  <a:lnTo>
                    <a:pt x="377" y="642"/>
                  </a:lnTo>
                  <a:lnTo>
                    <a:pt x="373" y="645"/>
                  </a:lnTo>
                  <a:close/>
                  <a:moveTo>
                    <a:pt x="297" y="645"/>
                  </a:moveTo>
                  <a:lnTo>
                    <a:pt x="246" y="645"/>
                  </a:lnTo>
                  <a:lnTo>
                    <a:pt x="244" y="642"/>
                  </a:lnTo>
                  <a:lnTo>
                    <a:pt x="271" y="642"/>
                  </a:lnTo>
                  <a:lnTo>
                    <a:pt x="273" y="644"/>
                  </a:lnTo>
                  <a:lnTo>
                    <a:pt x="273" y="642"/>
                  </a:lnTo>
                  <a:lnTo>
                    <a:pt x="297" y="642"/>
                  </a:lnTo>
                  <a:lnTo>
                    <a:pt x="297" y="645"/>
                  </a:lnTo>
                  <a:close/>
                  <a:moveTo>
                    <a:pt x="221" y="645"/>
                  </a:moveTo>
                  <a:lnTo>
                    <a:pt x="197" y="645"/>
                  </a:lnTo>
                  <a:lnTo>
                    <a:pt x="197" y="642"/>
                  </a:lnTo>
                  <a:lnTo>
                    <a:pt x="221" y="642"/>
                  </a:lnTo>
                  <a:lnTo>
                    <a:pt x="221" y="645"/>
                  </a:lnTo>
                  <a:close/>
                  <a:moveTo>
                    <a:pt x="152" y="645"/>
                  </a:moveTo>
                  <a:lnTo>
                    <a:pt x="127" y="645"/>
                  </a:lnTo>
                  <a:lnTo>
                    <a:pt x="127" y="642"/>
                  </a:lnTo>
                  <a:lnTo>
                    <a:pt x="152" y="642"/>
                  </a:lnTo>
                  <a:lnTo>
                    <a:pt x="152" y="645"/>
                  </a:lnTo>
                  <a:close/>
                  <a:moveTo>
                    <a:pt x="26" y="645"/>
                  </a:moveTo>
                  <a:lnTo>
                    <a:pt x="0" y="645"/>
                  </a:lnTo>
                  <a:lnTo>
                    <a:pt x="0" y="642"/>
                  </a:lnTo>
                  <a:lnTo>
                    <a:pt x="26" y="642"/>
                  </a:lnTo>
                  <a:lnTo>
                    <a:pt x="26" y="645"/>
                  </a:lnTo>
                  <a:close/>
                </a:path>
              </a:pathLst>
            </a:custGeom>
            <a:solidFill>
              <a:srgbClr val="181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2318" y="1767"/>
              <a:ext cx="845" cy="1243"/>
            </a:xfrm>
            <a:custGeom>
              <a:avLst/>
              <a:gdLst>
                <a:gd name="T0" fmla="*/ 129 w 431"/>
                <a:gd name="T1" fmla="*/ 0 h 642"/>
                <a:gd name="T2" fmla="*/ 186 w 431"/>
                <a:gd name="T3" fmla="*/ 0 h 642"/>
                <a:gd name="T4" fmla="*/ 186 w 431"/>
                <a:gd name="T5" fmla="*/ 4 h 642"/>
                <a:gd name="T6" fmla="*/ 127 w 431"/>
                <a:gd name="T7" fmla="*/ 4 h 642"/>
                <a:gd name="T8" fmla="*/ 127 w 431"/>
                <a:gd name="T9" fmla="*/ 2 h 642"/>
                <a:gd name="T10" fmla="*/ 129 w 431"/>
                <a:gd name="T11" fmla="*/ 0 h 642"/>
                <a:gd name="T12" fmla="*/ 258 w 431"/>
                <a:gd name="T13" fmla="*/ 0 h 642"/>
                <a:gd name="T14" fmla="*/ 316 w 431"/>
                <a:gd name="T15" fmla="*/ 0 h 642"/>
                <a:gd name="T16" fmla="*/ 318 w 431"/>
                <a:gd name="T17" fmla="*/ 2 h 642"/>
                <a:gd name="T18" fmla="*/ 318 w 431"/>
                <a:gd name="T19" fmla="*/ 4 h 642"/>
                <a:gd name="T20" fmla="*/ 258 w 431"/>
                <a:gd name="T21" fmla="*/ 4 h 642"/>
                <a:gd name="T22" fmla="*/ 258 w 431"/>
                <a:gd name="T23" fmla="*/ 0 h 642"/>
                <a:gd name="T24" fmla="*/ 431 w 431"/>
                <a:gd name="T25" fmla="*/ 642 h 642"/>
                <a:gd name="T26" fmla="*/ 400 w 431"/>
                <a:gd name="T27" fmla="*/ 642 h 642"/>
                <a:gd name="T28" fmla="*/ 398 w 431"/>
                <a:gd name="T29" fmla="*/ 638 h 642"/>
                <a:gd name="T30" fmla="*/ 427 w 431"/>
                <a:gd name="T31" fmla="*/ 638 h 642"/>
                <a:gd name="T32" fmla="*/ 431 w 431"/>
                <a:gd name="T33" fmla="*/ 642 h 642"/>
                <a:gd name="T34" fmla="*/ 375 w 431"/>
                <a:gd name="T35" fmla="*/ 642 h 642"/>
                <a:gd name="T36" fmla="*/ 345 w 431"/>
                <a:gd name="T37" fmla="*/ 642 h 642"/>
                <a:gd name="T38" fmla="*/ 345 w 431"/>
                <a:gd name="T39" fmla="*/ 638 h 642"/>
                <a:gd name="T40" fmla="*/ 379 w 431"/>
                <a:gd name="T41" fmla="*/ 638 h 642"/>
                <a:gd name="T42" fmla="*/ 375 w 431"/>
                <a:gd name="T43" fmla="*/ 642 h 642"/>
                <a:gd name="T44" fmla="*/ 297 w 431"/>
                <a:gd name="T45" fmla="*/ 642 h 642"/>
                <a:gd name="T46" fmla="*/ 273 w 431"/>
                <a:gd name="T47" fmla="*/ 642 h 642"/>
                <a:gd name="T48" fmla="*/ 273 w 431"/>
                <a:gd name="T49" fmla="*/ 638 h 642"/>
                <a:gd name="T50" fmla="*/ 297 w 431"/>
                <a:gd name="T51" fmla="*/ 638 h 642"/>
                <a:gd name="T52" fmla="*/ 297 w 431"/>
                <a:gd name="T53" fmla="*/ 642 h 642"/>
                <a:gd name="T54" fmla="*/ 273 w 431"/>
                <a:gd name="T55" fmla="*/ 642 h 642"/>
                <a:gd name="T56" fmla="*/ 246 w 431"/>
                <a:gd name="T57" fmla="*/ 642 h 642"/>
                <a:gd name="T58" fmla="*/ 244 w 431"/>
                <a:gd name="T59" fmla="*/ 638 h 642"/>
                <a:gd name="T60" fmla="*/ 271 w 431"/>
                <a:gd name="T61" fmla="*/ 638 h 642"/>
                <a:gd name="T62" fmla="*/ 273 w 431"/>
                <a:gd name="T63" fmla="*/ 642 h 642"/>
                <a:gd name="T64" fmla="*/ 221 w 431"/>
                <a:gd name="T65" fmla="*/ 642 h 642"/>
                <a:gd name="T66" fmla="*/ 197 w 431"/>
                <a:gd name="T67" fmla="*/ 642 h 642"/>
                <a:gd name="T68" fmla="*/ 197 w 431"/>
                <a:gd name="T69" fmla="*/ 638 h 642"/>
                <a:gd name="T70" fmla="*/ 221 w 431"/>
                <a:gd name="T71" fmla="*/ 638 h 642"/>
                <a:gd name="T72" fmla="*/ 221 w 431"/>
                <a:gd name="T73" fmla="*/ 642 h 642"/>
                <a:gd name="T74" fmla="*/ 152 w 431"/>
                <a:gd name="T75" fmla="*/ 642 h 642"/>
                <a:gd name="T76" fmla="*/ 127 w 431"/>
                <a:gd name="T77" fmla="*/ 642 h 642"/>
                <a:gd name="T78" fmla="*/ 127 w 431"/>
                <a:gd name="T79" fmla="*/ 638 h 642"/>
                <a:gd name="T80" fmla="*/ 152 w 431"/>
                <a:gd name="T81" fmla="*/ 638 h 642"/>
                <a:gd name="T82" fmla="*/ 152 w 431"/>
                <a:gd name="T83" fmla="*/ 642 h 642"/>
                <a:gd name="T84" fmla="*/ 26 w 431"/>
                <a:gd name="T85" fmla="*/ 642 h 642"/>
                <a:gd name="T86" fmla="*/ 0 w 431"/>
                <a:gd name="T87" fmla="*/ 642 h 642"/>
                <a:gd name="T88" fmla="*/ 0 w 431"/>
                <a:gd name="T89" fmla="*/ 638 h 642"/>
                <a:gd name="T90" fmla="*/ 26 w 431"/>
                <a:gd name="T91" fmla="*/ 638 h 642"/>
                <a:gd name="T92" fmla="*/ 26 w 431"/>
                <a:gd name="T93" fmla="*/ 64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31" h="642">
                  <a:moveTo>
                    <a:pt x="129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9" y="0"/>
                  </a:lnTo>
                  <a:close/>
                  <a:moveTo>
                    <a:pt x="258" y="0"/>
                  </a:moveTo>
                  <a:lnTo>
                    <a:pt x="316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31" y="642"/>
                  </a:moveTo>
                  <a:lnTo>
                    <a:pt x="400" y="642"/>
                  </a:lnTo>
                  <a:lnTo>
                    <a:pt x="398" y="638"/>
                  </a:lnTo>
                  <a:lnTo>
                    <a:pt x="427" y="638"/>
                  </a:lnTo>
                  <a:lnTo>
                    <a:pt x="431" y="642"/>
                  </a:lnTo>
                  <a:close/>
                  <a:moveTo>
                    <a:pt x="375" y="642"/>
                  </a:moveTo>
                  <a:lnTo>
                    <a:pt x="345" y="642"/>
                  </a:lnTo>
                  <a:lnTo>
                    <a:pt x="345" y="638"/>
                  </a:lnTo>
                  <a:lnTo>
                    <a:pt x="379" y="638"/>
                  </a:lnTo>
                  <a:lnTo>
                    <a:pt x="375" y="642"/>
                  </a:lnTo>
                  <a:close/>
                  <a:moveTo>
                    <a:pt x="297" y="642"/>
                  </a:moveTo>
                  <a:lnTo>
                    <a:pt x="273" y="642"/>
                  </a:lnTo>
                  <a:lnTo>
                    <a:pt x="273" y="638"/>
                  </a:lnTo>
                  <a:lnTo>
                    <a:pt x="297" y="638"/>
                  </a:lnTo>
                  <a:lnTo>
                    <a:pt x="297" y="642"/>
                  </a:lnTo>
                  <a:close/>
                  <a:moveTo>
                    <a:pt x="273" y="642"/>
                  </a:moveTo>
                  <a:lnTo>
                    <a:pt x="246" y="642"/>
                  </a:lnTo>
                  <a:lnTo>
                    <a:pt x="244" y="638"/>
                  </a:lnTo>
                  <a:lnTo>
                    <a:pt x="271" y="638"/>
                  </a:lnTo>
                  <a:lnTo>
                    <a:pt x="273" y="642"/>
                  </a:lnTo>
                  <a:close/>
                  <a:moveTo>
                    <a:pt x="221" y="642"/>
                  </a:moveTo>
                  <a:lnTo>
                    <a:pt x="197" y="642"/>
                  </a:lnTo>
                  <a:lnTo>
                    <a:pt x="197" y="638"/>
                  </a:lnTo>
                  <a:lnTo>
                    <a:pt x="221" y="638"/>
                  </a:lnTo>
                  <a:lnTo>
                    <a:pt x="221" y="642"/>
                  </a:lnTo>
                  <a:close/>
                  <a:moveTo>
                    <a:pt x="152" y="642"/>
                  </a:moveTo>
                  <a:lnTo>
                    <a:pt x="127" y="642"/>
                  </a:lnTo>
                  <a:lnTo>
                    <a:pt x="127" y="638"/>
                  </a:lnTo>
                  <a:lnTo>
                    <a:pt x="152" y="638"/>
                  </a:lnTo>
                  <a:lnTo>
                    <a:pt x="152" y="642"/>
                  </a:lnTo>
                  <a:close/>
                  <a:moveTo>
                    <a:pt x="26" y="642"/>
                  </a:moveTo>
                  <a:lnTo>
                    <a:pt x="0" y="642"/>
                  </a:lnTo>
                  <a:lnTo>
                    <a:pt x="0" y="638"/>
                  </a:lnTo>
                  <a:lnTo>
                    <a:pt x="26" y="638"/>
                  </a:lnTo>
                  <a:lnTo>
                    <a:pt x="26" y="642"/>
                  </a:lnTo>
                  <a:close/>
                </a:path>
              </a:pathLst>
            </a:custGeom>
            <a:solidFill>
              <a:srgbClr val="191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35"/>
            <p:cNvSpPr>
              <a:spLocks noEditPoints="1"/>
            </p:cNvSpPr>
            <p:nvPr/>
          </p:nvSpPr>
          <p:spPr bwMode="auto">
            <a:xfrm>
              <a:off x="2318" y="1771"/>
              <a:ext cx="841" cy="1235"/>
            </a:xfrm>
            <a:custGeom>
              <a:avLst/>
              <a:gdLst>
                <a:gd name="T0" fmla="*/ 127 w 429"/>
                <a:gd name="T1" fmla="*/ 0 h 638"/>
                <a:gd name="T2" fmla="*/ 186 w 429"/>
                <a:gd name="T3" fmla="*/ 0 h 638"/>
                <a:gd name="T4" fmla="*/ 186 w 429"/>
                <a:gd name="T5" fmla="*/ 4 h 638"/>
                <a:gd name="T6" fmla="*/ 125 w 429"/>
                <a:gd name="T7" fmla="*/ 4 h 638"/>
                <a:gd name="T8" fmla="*/ 127 w 429"/>
                <a:gd name="T9" fmla="*/ 2 h 638"/>
                <a:gd name="T10" fmla="*/ 127 w 429"/>
                <a:gd name="T11" fmla="*/ 0 h 638"/>
                <a:gd name="T12" fmla="*/ 258 w 429"/>
                <a:gd name="T13" fmla="*/ 0 h 638"/>
                <a:gd name="T14" fmla="*/ 318 w 429"/>
                <a:gd name="T15" fmla="*/ 0 h 638"/>
                <a:gd name="T16" fmla="*/ 318 w 429"/>
                <a:gd name="T17" fmla="*/ 2 h 638"/>
                <a:gd name="T18" fmla="*/ 318 w 429"/>
                <a:gd name="T19" fmla="*/ 4 h 638"/>
                <a:gd name="T20" fmla="*/ 258 w 429"/>
                <a:gd name="T21" fmla="*/ 4 h 638"/>
                <a:gd name="T22" fmla="*/ 258 w 429"/>
                <a:gd name="T23" fmla="*/ 0 h 638"/>
                <a:gd name="T24" fmla="*/ 429 w 429"/>
                <a:gd name="T25" fmla="*/ 638 h 638"/>
                <a:gd name="T26" fmla="*/ 400 w 429"/>
                <a:gd name="T27" fmla="*/ 638 h 638"/>
                <a:gd name="T28" fmla="*/ 398 w 429"/>
                <a:gd name="T29" fmla="*/ 634 h 638"/>
                <a:gd name="T30" fmla="*/ 427 w 429"/>
                <a:gd name="T31" fmla="*/ 634 h 638"/>
                <a:gd name="T32" fmla="*/ 429 w 429"/>
                <a:gd name="T33" fmla="*/ 638 h 638"/>
                <a:gd name="T34" fmla="*/ 377 w 429"/>
                <a:gd name="T35" fmla="*/ 638 h 638"/>
                <a:gd name="T36" fmla="*/ 345 w 429"/>
                <a:gd name="T37" fmla="*/ 638 h 638"/>
                <a:gd name="T38" fmla="*/ 345 w 429"/>
                <a:gd name="T39" fmla="*/ 634 h 638"/>
                <a:gd name="T40" fmla="*/ 381 w 429"/>
                <a:gd name="T41" fmla="*/ 634 h 638"/>
                <a:gd name="T42" fmla="*/ 377 w 429"/>
                <a:gd name="T43" fmla="*/ 638 h 638"/>
                <a:gd name="T44" fmla="*/ 297 w 429"/>
                <a:gd name="T45" fmla="*/ 638 h 638"/>
                <a:gd name="T46" fmla="*/ 273 w 429"/>
                <a:gd name="T47" fmla="*/ 638 h 638"/>
                <a:gd name="T48" fmla="*/ 273 w 429"/>
                <a:gd name="T49" fmla="*/ 634 h 638"/>
                <a:gd name="T50" fmla="*/ 297 w 429"/>
                <a:gd name="T51" fmla="*/ 634 h 638"/>
                <a:gd name="T52" fmla="*/ 297 w 429"/>
                <a:gd name="T53" fmla="*/ 638 h 638"/>
                <a:gd name="T54" fmla="*/ 271 w 429"/>
                <a:gd name="T55" fmla="*/ 638 h 638"/>
                <a:gd name="T56" fmla="*/ 244 w 429"/>
                <a:gd name="T57" fmla="*/ 638 h 638"/>
                <a:gd name="T58" fmla="*/ 242 w 429"/>
                <a:gd name="T59" fmla="*/ 634 h 638"/>
                <a:gd name="T60" fmla="*/ 269 w 429"/>
                <a:gd name="T61" fmla="*/ 634 h 638"/>
                <a:gd name="T62" fmla="*/ 271 w 429"/>
                <a:gd name="T63" fmla="*/ 638 h 638"/>
                <a:gd name="T64" fmla="*/ 221 w 429"/>
                <a:gd name="T65" fmla="*/ 638 h 638"/>
                <a:gd name="T66" fmla="*/ 197 w 429"/>
                <a:gd name="T67" fmla="*/ 638 h 638"/>
                <a:gd name="T68" fmla="*/ 197 w 429"/>
                <a:gd name="T69" fmla="*/ 634 h 638"/>
                <a:gd name="T70" fmla="*/ 221 w 429"/>
                <a:gd name="T71" fmla="*/ 634 h 638"/>
                <a:gd name="T72" fmla="*/ 221 w 429"/>
                <a:gd name="T73" fmla="*/ 638 h 638"/>
                <a:gd name="T74" fmla="*/ 152 w 429"/>
                <a:gd name="T75" fmla="*/ 638 h 638"/>
                <a:gd name="T76" fmla="*/ 127 w 429"/>
                <a:gd name="T77" fmla="*/ 638 h 638"/>
                <a:gd name="T78" fmla="*/ 127 w 429"/>
                <a:gd name="T79" fmla="*/ 634 h 638"/>
                <a:gd name="T80" fmla="*/ 152 w 429"/>
                <a:gd name="T81" fmla="*/ 634 h 638"/>
                <a:gd name="T82" fmla="*/ 152 w 429"/>
                <a:gd name="T83" fmla="*/ 638 h 638"/>
                <a:gd name="T84" fmla="*/ 26 w 429"/>
                <a:gd name="T85" fmla="*/ 638 h 638"/>
                <a:gd name="T86" fmla="*/ 0 w 429"/>
                <a:gd name="T87" fmla="*/ 638 h 638"/>
                <a:gd name="T88" fmla="*/ 0 w 429"/>
                <a:gd name="T89" fmla="*/ 634 h 638"/>
                <a:gd name="T90" fmla="*/ 26 w 429"/>
                <a:gd name="T91" fmla="*/ 634 h 638"/>
                <a:gd name="T92" fmla="*/ 26 w 429"/>
                <a:gd name="T93" fmla="*/ 638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9" h="638">
                  <a:moveTo>
                    <a:pt x="127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5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9" y="638"/>
                  </a:moveTo>
                  <a:lnTo>
                    <a:pt x="400" y="638"/>
                  </a:lnTo>
                  <a:lnTo>
                    <a:pt x="398" y="634"/>
                  </a:lnTo>
                  <a:lnTo>
                    <a:pt x="427" y="634"/>
                  </a:lnTo>
                  <a:lnTo>
                    <a:pt x="429" y="638"/>
                  </a:lnTo>
                  <a:close/>
                  <a:moveTo>
                    <a:pt x="377" y="638"/>
                  </a:moveTo>
                  <a:lnTo>
                    <a:pt x="345" y="638"/>
                  </a:lnTo>
                  <a:lnTo>
                    <a:pt x="345" y="634"/>
                  </a:lnTo>
                  <a:lnTo>
                    <a:pt x="381" y="634"/>
                  </a:lnTo>
                  <a:lnTo>
                    <a:pt x="377" y="638"/>
                  </a:lnTo>
                  <a:close/>
                  <a:moveTo>
                    <a:pt x="297" y="638"/>
                  </a:moveTo>
                  <a:lnTo>
                    <a:pt x="273" y="638"/>
                  </a:lnTo>
                  <a:lnTo>
                    <a:pt x="273" y="634"/>
                  </a:lnTo>
                  <a:lnTo>
                    <a:pt x="297" y="634"/>
                  </a:lnTo>
                  <a:lnTo>
                    <a:pt x="297" y="638"/>
                  </a:lnTo>
                  <a:close/>
                  <a:moveTo>
                    <a:pt x="271" y="638"/>
                  </a:moveTo>
                  <a:lnTo>
                    <a:pt x="244" y="638"/>
                  </a:lnTo>
                  <a:lnTo>
                    <a:pt x="242" y="634"/>
                  </a:lnTo>
                  <a:lnTo>
                    <a:pt x="269" y="634"/>
                  </a:lnTo>
                  <a:lnTo>
                    <a:pt x="271" y="638"/>
                  </a:lnTo>
                  <a:close/>
                  <a:moveTo>
                    <a:pt x="221" y="638"/>
                  </a:moveTo>
                  <a:lnTo>
                    <a:pt x="197" y="638"/>
                  </a:lnTo>
                  <a:lnTo>
                    <a:pt x="197" y="634"/>
                  </a:lnTo>
                  <a:lnTo>
                    <a:pt x="221" y="634"/>
                  </a:lnTo>
                  <a:lnTo>
                    <a:pt x="221" y="638"/>
                  </a:lnTo>
                  <a:close/>
                  <a:moveTo>
                    <a:pt x="152" y="638"/>
                  </a:moveTo>
                  <a:lnTo>
                    <a:pt x="127" y="638"/>
                  </a:lnTo>
                  <a:lnTo>
                    <a:pt x="127" y="634"/>
                  </a:lnTo>
                  <a:lnTo>
                    <a:pt x="152" y="634"/>
                  </a:lnTo>
                  <a:lnTo>
                    <a:pt x="152" y="638"/>
                  </a:lnTo>
                  <a:close/>
                  <a:moveTo>
                    <a:pt x="26" y="638"/>
                  </a:moveTo>
                  <a:lnTo>
                    <a:pt x="0" y="638"/>
                  </a:lnTo>
                  <a:lnTo>
                    <a:pt x="0" y="634"/>
                  </a:lnTo>
                  <a:lnTo>
                    <a:pt x="26" y="634"/>
                  </a:lnTo>
                  <a:lnTo>
                    <a:pt x="26" y="638"/>
                  </a:lnTo>
                  <a:close/>
                </a:path>
              </a:pathLst>
            </a:custGeom>
            <a:solidFill>
              <a:srgbClr val="1A1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36"/>
            <p:cNvSpPr>
              <a:spLocks noEditPoints="1"/>
            </p:cNvSpPr>
            <p:nvPr/>
          </p:nvSpPr>
          <p:spPr bwMode="auto">
            <a:xfrm>
              <a:off x="2318" y="1775"/>
              <a:ext cx="837" cy="1227"/>
            </a:xfrm>
            <a:custGeom>
              <a:avLst/>
              <a:gdLst>
                <a:gd name="T0" fmla="*/ 127 w 427"/>
                <a:gd name="T1" fmla="*/ 0 h 634"/>
                <a:gd name="T2" fmla="*/ 186 w 427"/>
                <a:gd name="T3" fmla="*/ 0 h 634"/>
                <a:gd name="T4" fmla="*/ 186 w 427"/>
                <a:gd name="T5" fmla="*/ 3 h 634"/>
                <a:gd name="T6" fmla="*/ 125 w 427"/>
                <a:gd name="T7" fmla="*/ 3 h 634"/>
                <a:gd name="T8" fmla="*/ 125 w 427"/>
                <a:gd name="T9" fmla="*/ 2 h 634"/>
                <a:gd name="T10" fmla="*/ 127 w 427"/>
                <a:gd name="T11" fmla="*/ 0 h 634"/>
                <a:gd name="T12" fmla="*/ 258 w 427"/>
                <a:gd name="T13" fmla="*/ 0 h 634"/>
                <a:gd name="T14" fmla="*/ 318 w 427"/>
                <a:gd name="T15" fmla="*/ 0 h 634"/>
                <a:gd name="T16" fmla="*/ 318 w 427"/>
                <a:gd name="T17" fmla="*/ 2 h 634"/>
                <a:gd name="T18" fmla="*/ 320 w 427"/>
                <a:gd name="T19" fmla="*/ 3 h 634"/>
                <a:gd name="T20" fmla="*/ 258 w 427"/>
                <a:gd name="T21" fmla="*/ 3 h 634"/>
                <a:gd name="T22" fmla="*/ 258 w 427"/>
                <a:gd name="T23" fmla="*/ 0 h 634"/>
                <a:gd name="T24" fmla="*/ 427 w 427"/>
                <a:gd name="T25" fmla="*/ 634 h 634"/>
                <a:gd name="T26" fmla="*/ 398 w 427"/>
                <a:gd name="T27" fmla="*/ 634 h 634"/>
                <a:gd name="T28" fmla="*/ 396 w 427"/>
                <a:gd name="T29" fmla="*/ 630 h 634"/>
                <a:gd name="T30" fmla="*/ 425 w 427"/>
                <a:gd name="T31" fmla="*/ 630 h 634"/>
                <a:gd name="T32" fmla="*/ 427 w 427"/>
                <a:gd name="T33" fmla="*/ 634 h 634"/>
                <a:gd name="T34" fmla="*/ 379 w 427"/>
                <a:gd name="T35" fmla="*/ 634 h 634"/>
                <a:gd name="T36" fmla="*/ 345 w 427"/>
                <a:gd name="T37" fmla="*/ 634 h 634"/>
                <a:gd name="T38" fmla="*/ 345 w 427"/>
                <a:gd name="T39" fmla="*/ 630 h 634"/>
                <a:gd name="T40" fmla="*/ 383 w 427"/>
                <a:gd name="T41" fmla="*/ 630 h 634"/>
                <a:gd name="T42" fmla="*/ 379 w 427"/>
                <a:gd name="T43" fmla="*/ 634 h 634"/>
                <a:gd name="T44" fmla="*/ 297 w 427"/>
                <a:gd name="T45" fmla="*/ 634 h 634"/>
                <a:gd name="T46" fmla="*/ 273 w 427"/>
                <a:gd name="T47" fmla="*/ 634 h 634"/>
                <a:gd name="T48" fmla="*/ 273 w 427"/>
                <a:gd name="T49" fmla="*/ 630 h 634"/>
                <a:gd name="T50" fmla="*/ 297 w 427"/>
                <a:gd name="T51" fmla="*/ 630 h 634"/>
                <a:gd name="T52" fmla="*/ 297 w 427"/>
                <a:gd name="T53" fmla="*/ 634 h 634"/>
                <a:gd name="T54" fmla="*/ 271 w 427"/>
                <a:gd name="T55" fmla="*/ 634 h 634"/>
                <a:gd name="T56" fmla="*/ 244 w 427"/>
                <a:gd name="T57" fmla="*/ 634 h 634"/>
                <a:gd name="T58" fmla="*/ 240 w 427"/>
                <a:gd name="T59" fmla="*/ 630 h 634"/>
                <a:gd name="T60" fmla="*/ 269 w 427"/>
                <a:gd name="T61" fmla="*/ 630 h 634"/>
                <a:gd name="T62" fmla="*/ 271 w 427"/>
                <a:gd name="T63" fmla="*/ 634 h 634"/>
                <a:gd name="T64" fmla="*/ 221 w 427"/>
                <a:gd name="T65" fmla="*/ 634 h 634"/>
                <a:gd name="T66" fmla="*/ 197 w 427"/>
                <a:gd name="T67" fmla="*/ 634 h 634"/>
                <a:gd name="T68" fmla="*/ 197 w 427"/>
                <a:gd name="T69" fmla="*/ 630 h 634"/>
                <a:gd name="T70" fmla="*/ 221 w 427"/>
                <a:gd name="T71" fmla="*/ 630 h 634"/>
                <a:gd name="T72" fmla="*/ 221 w 427"/>
                <a:gd name="T73" fmla="*/ 634 h 634"/>
                <a:gd name="T74" fmla="*/ 152 w 427"/>
                <a:gd name="T75" fmla="*/ 634 h 634"/>
                <a:gd name="T76" fmla="*/ 127 w 427"/>
                <a:gd name="T77" fmla="*/ 634 h 634"/>
                <a:gd name="T78" fmla="*/ 127 w 427"/>
                <a:gd name="T79" fmla="*/ 630 h 634"/>
                <a:gd name="T80" fmla="*/ 152 w 427"/>
                <a:gd name="T81" fmla="*/ 630 h 634"/>
                <a:gd name="T82" fmla="*/ 152 w 427"/>
                <a:gd name="T83" fmla="*/ 634 h 634"/>
                <a:gd name="T84" fmla="*/ 26 w 427"/>
                <a:gd name="T85" fmla="*/ 634 h 634"/>
                <a:gd name="T86" fmla="*/ 0 w 427"/>
                <a:gd name="T87" fmla="*/ 634 h 634"/>
                <a:gd name="T88" fmla="*/ 0 w 427"/>
                <a:gd name="T89" fmla="*/ 630 h 634"/>
                <a:gd name="T90" fmla="*/ 26 w 427"/>
                <a:gd name="T91" fmla="*/ 630 h 634"/>
                <a:gd name="T92" fmla="*/ 26 w 427"/>
                <a:gd name="T93" fmla="*/ 63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4">
                  <a:moveTo>
                    <a:pt x="127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2"/>
                  </a:lnTo>
                  <a:lnTo>
                    <a:pt x="127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4"/>
                  </a:moveTo>
                  <a:lnTo>
                    <a:pt x="398" y="634"/>
                  </a:lnTo>
                  <a:lnTo>
                    <a:pt x="396" y="630"/>
                  </a:lnTo>
                  <a:lnTo>
                    <a:pt x="425" y="630"/>
                  </a:lnTo>
                  <a:lnTo>
                    <a:pt x="427" y="634"/>
                  </a:lnTo>
                  <a:close/>
                  <a:moveTo>
                    <a:pt x="379" y="634"/>
                  </a:moveTo>
                  <a:lnTo>
                    <a:pt x="345" y="634"/>
                  </a:lnTo>
                  <a:lnTo>
                    <a:pt x="345" y="630"/>
                  </a:lnTo>
                  <a:lnTo>
                    <a:pt x="383" y="630"/>
                  </a:lnTo>
                  <a:lnTo>
                    <a:pt x="379" y="634"/>
                  </a:lnTo>
                  <a:close/>
                  <a:moveTo>
                    <a:pt x="297" y="634"/>
                  </a:moveTo>
                  <a:lnTo>
                    <a:pt x="273" y="634"/>
                  </a:lnTo>
                  <a:lnTo>
                    <a:pt x="273" y="630"/>
                  </a:lnTo>
                  <a:lnTo>
                    <a:pt x="297" y="630"/>
                  </a:lnTo>
                  <a:lnTo>
                    <a:pt x="297" y="634"/>
                  </a:lnTo>
                  <a:close/>
                  <a:moveTo>
                    <a:pt x="271" y="634"/>
                  </a:moveTo>
                  <a:lnTo>
                    <a:pt x="244" y="634"/>
                  </a:lnTo>
                  <a:lnTo>
                    <a:pt x="240" y="630"/>
                  </a:lnTo>
                  <a:lnTo>
                    <a:pt x="269" y="630"/>
                  </a:lnTo>
                  <a:lnTo>
                    <a:pt x="271" y="634"/>
                  </a:lnTo>
                  <a:close/>
                  <a:moveTo>
                    <a:pt x="221" y="634"/>
                  </a:moveTo>
                  <a:lnTo>
                    <a:pt x="197" y="634"/>
                  </a:lnTo>
                  <a:lnTo>
                    <a:pt x="197" y="630"/>
                  </a:lnTo>
                  <a:lnTo>
                    <a:pt x="221" y="630"/>
                  </a:lnTo>
                  <a:lnTo>
                    <a:pt x="221" y="634"/>
                  </a:lnTo>
                  <a:close/>
                  <a:moveTo>
                    <a:pt x="152" y="634"/>
                  </a:moveTo>
                  <a:lnTo>
                    <a:pt x="127" y="634"/>
                  </a:lnTo>
                  <a:lnTo>
                    <a:pt x="127" y="630"/>
                  </a:lnTo>
                  <a:lnTo>
                    <a:pt x="152" y="630"/>
                  </a:lnTo>
                  <a:lnTo>
                    <a:pt x="152" y="634"/>
                  </a:lnTo>
                  <a:close/>
                  <a:moveTo>
                    <a:pt x="26" y="634"/>
                  </a:moveTo>
                  <a:lnTo>
                    <a:pt x="0" y="634"/>
                  </a:lnTo>
                  <a:lnTo>
                    <a:pt x="0" y="630"/>
                  </a:lnTo>
                  <a:lnTo>
                    <a:pt x="26" y="630"/>
                  </a:lnTo>
                  <a:lnTo>
                    <a:pt x="26" y="634"/>
                  </a:lnTo>
                  <a:close/>
                </a:path>
              </a:pathLst>
            </a:custGeom>
            <a:solidFill>
              <a:srgbClr val="1B1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37"/>
            <p:cNvSpPr>
              <a:spLocks noEditPoints="1"/>
            </p:cNvSpPr>
            <p:nvPr/>
          </p:nvSpPr>
          <p:spPr bwMode="auto">
            <a:xfrm>
              <a:off x="2318" y="1779"/>
              <a:ext cx="837" cy="1219"/>
            </a:xfrm>
            <a:custGeom>
              <a:avLst/>
              <a:gdLst>
                <a:gd name="T0" fmla="*/ 125 w 427"/>
                <a:gd name="T1" fmla="*/ 0 h 630"/>
                <a:gd name="T2" fmla="*/ 186 w 427"/>
                <a:gd name="T3" fmla="*/ 0 h 630"/>
                <a:gd name="T4" fmla="*/ 186 w 427"/>
                <a:gd name="T5" fmla="*/ 3 h 630"/>
                <a:gd name="T6" fmla="*/ 125 w 427"/>
                <a:gd name="T7" fmla="*/ 3 h 630"/>
                <a:gd name="T8" fmla="*/ 125 w 427"/>
                <a:gd name="T9" fmla="*/ 1 h 630"/>
                <a:gd name="T10" fmla="*/ 125 w 427"/>
                <a:gd name="T11" fmla="*/ 0 h 630"/>
                <a:gd name="T12" fmla="*/ 258 w 427"/>
                <a:gd name="T13" fmla="*/ 0 h 630"/>
                <a:gd name="T14" fmla="*/ 318 w 427"/>
                <a:gd name="T15" fmla="*/ 0 h 630"/>
                <a:gd name="T16" fmla="*/ 320 w 427"/>
                <a:gd name="T17" fmla="*/ 1 h 630"/>
                <a:gd name="T18" fmla="*/ 320 w 427"/>
                <a:gd name="T19" fmla="*/ 3 h 630"/>
                <a:gd name="T20" fmla="*/ 258 w 427"/>
                <a:gd name="T21" fmla="*/ 3 h 630"/>
                <a:gd name="T22" fmla="*/ 258 w 427"/>
                <a:gd name="T23" fmla="*/ 0 h 630"/>
                <a:gd name="T24" fmla="*/ 427 w 427"/>
                <a:gd name="T25" fmla="*/ 630 h 630"/>
                <a:gd name="T26" fmla="*/ 398 w 427"/>
                <a:gd name="T27" fmla="*/ 630 h 630"/>
                <a:gd name="T28" fmla="*/ 394 w 427"/>
                <a:gd name="T29" fmla="*/ 626 h 630"/>
                <a:gd name="T30" fmla="*/ 423 w 427"/>
                <a:gd name="T31" fmla="*/ 626 h 630"/>
                <a:gd name="T32" fmla="*/ 427 w 427"/>
                <a:gd name="T33" fmla="*/ 630 h 630"/>
                <a:gd name="T34" fmla="*/ 381 w 427"/>
                <a:gd name="T35" fmla="*/ 630 h 630"/>
                <a:gd name="T36" fmla="*/ 345 w 427"/>
                <a:gd name="T37" fmla="*/ 630 h 630"/>
                <a:gd name="T38" fmla="*/ 345 w 427"/>
                <a:gd name="T39" fmla="*/ 626 h 630"/>
                <a:gd name="T40" fmla="*/ 384 w 427"/>
                <a:gd name="T41" fmla="*/ 626 h 630"/>
                <a:gd name="T42" fmla="*/ 381 w 427"/>
                <a:gd name="T43" fmla="*/ 630 h 630"/>
                <a:gd name="T44" fmla="*/ 297 w 427"/>
                <a:gd name="T45" fmla="*/ 630 h 630"/>
                <a:gd name="T46" fmla="*/ 273 w 427"/>
                <a:gd name="T47" fmla="*/ 630 h 630"/>
                <a:gd name="T48" fmla="*/ 273 w 427"/>
                <a:gd name="T49" fmla="*/ 626 h 630"/>
                <a:gd name="T50" fmla="*/ 297 w 427"/>
                <a:gd name="T51" fmla="*/ 626 h 630"/>
                <a:gd name="T52" fmla="*/ 297 w 427"/>
                <a:gd name="T53" fmla="*/ 630 h 630"/>
                <a:gd name="T54" fmla="*/ 269 w 427"/>
                <a:gd name="T55" fmla="*/ 630 h 630"/>
                <a:gd name="T56" fmla="*/ 242 w 427"/>
                <a:gd name="T57" fmla="*/ 630 h 630"/>
                <a:gd name="T58" fmla="*/ 240 w 427"/>
                <a:gd name="T59" fmla="*/ 626 h 630"/>
                <a:gd name="T60" fmla="*/ 267 w 427"/>
                <a:gd name="T61" fmla="*/ 626 h 630"/>
                <a:gd name="T62" fmla="*/ 269 w 427"/>
                <a:gd name="T63" fmla="*/ 630 h 630"/>
                <a:gd name="T64" fmla="*/ 221 w 427"/>
                <a:gd name="T65" fmla="*/ 630 h 630"/>
                <a:gd name="T66" fmla="*/ 197 w 427"/>
                <a:gd name="T67" fmla="*/ 630 h 630"/>
                <a:gd name="T68" fmla="*/ 197 w 427"/>
                <a:gd name="T69" fmla="*/ 626 h 630"/>
                <a:gd name="T70" fmla="*/ 221 w 427"/>
                <a:gd name="T71" fmla="*/ 626 h 630"/>
                <a:gd name="T72" fmla="*/ 221 w 427"/>
                <a:gd name="T73" fmla="*/ 630 h 630"/>
                <a:gd name="T74" fmla="*/ 152 w 427"/>
                <a:gd name="T75" fmla="*/ 630 h 630"/>
                <a:gd name="T76" fmla="*/ 127 w 427"/>
                <a:gd name="T77" fmla="*/ 630 h 630"/>
                <a:gd name="T78" fmla="*/ 127 w 427"/>
                <a:gd name="T79" fmla="*/ 626 h 630"/>
                <a:gd name="T80" fmla="*/ 152 w 427"/>
                <a:gd name="T81" fmla="*/ 626 h 630"/>
                <a:gd name="T82" fmla="*/ 152 w 427"/>
                <a:gd name="T83" fmla="*/ 630 h 630"/>
                <a:gd name="T84" fmla="*/ 26 w 427"/>
                <a:gd name="T85" fmla="*/ 630 h 630"/>
                <a:gd name="T86" fmla="*/ 0 w 427"/>
                <a:gd name="T87" fmla="*/ 630 h 630"/>
                <a:gd name="T88" fmla="*/ 0 w 427"/>
                <a:gd name="T89" fmla="*/ 626 h 630"/>
                <a:gd name="T90" fmla="*/ 26 w 427"/>
                <a:gd name="T91" fmla="*/ 626 h 630"/>
                <a:gd name="T92" fmla="*/ 26 w 427"/>
                <a:gd name="T93" fmla="*/ 630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7" h="630">
                  <a:moveTo>
                    <a:pt x="125" y="0"/>
                  </a:moveTo>
                  <a:lnTo>
                    <a:pt x="186" y="0"/>
                  </a:lnTo>
                  <a:lnTo>
                    <a:pt x="186" y="3"/>
                  </a:lnTo>
                  <a:lnTo>
                    <a:pt x="125" y="3"/>
                  </a:lnTo>
                  <a:lnTo>
                    <a:pt x="125" y="1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18" y="0"/>
                  </a:lnTo>
                  <a:lnTo>
                    <a:pt x="320" y="1"/>
                  </a:lnTo>
                  <a:lnTo>
                    <a:pt x="320" y="3"/>
                  </a:lnTo>
                  <a:lnTo>
                    <a:pt x="258" y="3"/>
                  </a:lnTo>
                  <a:lnTo>
                    <a:pt x="258" y="0"/>
                  </a:lnTo>
                  <a:close/>
                  <a:moveTo>
                    <a:pt x="427" y="630"/>
                  </a:moveTo>
                  <a:lnTo>
                    <a:pt x="398" y="630"/>
                  </a:lnTo>
                  <a:lnTo>
                    <a:pt x="394" y="626"/>
                  </a:lnTo>
                  <a:lnTo>
                    <a:pt x="423" y="626"/>
                  </a:lnTo>
                  <a:lnTo>
                    <a:pt x="427" y="630"/>
                  </a:lnTo>
                  <a:close/>
                  <a:moveTo>
                    <a:pt x="381" y="630"/>
                  </a:moveTo>
                  <a:lnTo>
                    <a:pt x="345" y="630"/>
                  </a:lnTo>
                  <a:lnTo>
                    <a:pt x="345" y="626"/>
                  </a:lnTo>
                  <a:lnTo>
                    <a:pt x="384" y="626"/>
                  </a:lnTo>
                  <a:lnTo>
                    <a:pt x="381" y="630"/>
                  </a:lnTo>
                  <a:close/>
                  <a:moveTo>
                    <a:pt x="297" y="630"/>
                  </a:moveTo>
                  <a:lnTo>
                    <a:pt x="273" y="630"/>
                  </a:lnTo>
                  <a:lnTo>
                    <a:pt x="273" y="626"/>
                  </a:lnTo>
                  <a:lnTo>
                    <a:pt x="297" y="626"/>
                  </a:lnTo>
                  <a:lnTo>
                    <a:pt x="297" y="630"/>
                  </a:lnTo>
                  <a:close/>
                  <a:moveTo>
                    <a:pt x="269" y="630"/>
                  </a:moveTo>
                  <a:lnTo>
                    <a:pt x="242" y="630"/>
                  </a:lnTo>
                  <a:lnTo>
                    <a:pt x="240" y="626"/>
                  </a:lnTo>
                  <a:lnTo>
                    <a:pt x="267" y="626"/>
                  </a:lnTo>
                  <a:lnTo>
                    <a:pt x="269" y="630"/>
                  </a:lnTo>
                  <a:close/>
                  <a:moveTo>
                    <a:pt x="221" y="630"/>
                  </a:moveTo>
                  <a:lnTo>
                    <a:pt x="197" y="630"/>
                  </a:lnTo>
                  <a:lnTo>
                    <a:pt x="197" y="626"/>
                  </a:lnTo>
                  <a:lnTo>
                    <a:pt x="221" y="626"/>
                  </a:lnTo>
                  <a:lnTo>
                    <a:pt x="221" y="630"/>
                  </a:lnTo>
                  <a:close/>
                  <a:moveTo>
                    <a:pt x="152" y="630"/>
                  </a:moveTo>
                  <a:lnTo>
                    <a:pt x="127" y="630"/>
                  </a:lnTo>
                  <a:lnTo>
                    <a:pt x="127" y="626"/>
                  </a:lnTo>
                  <a:lnTo>
                    <a:pt x="152" y="626"/>
                  </a:lnTo>
                  <a:lnTo>
                    <a:pt x="152" y="630"/>
                  </a:lnTo>
                  <a:close/>
                  <a:moveTo>
                    <a:pt x="26" y="630"/>
                  </a:moveTo>
                  <a:lnTo>
                    <a:pt x="0" y="630"/>
                  </a:lnTo>
                  <a:lnTo>
                    <a:pt x="0" y="626"/>
                  </a:lnTo>
                  <a:lnTo>
                    <a:pt x="26" y="626"/>
                  </a:lnTo>
                  <a:lnTo>
                    <a:pt x="26" y="630"/>
                  </a:lnTo>
                  <a:close/>
                </a:path>
              </a:pathLst>
            </a:custGeom>
            <a:solidFill>
              <a:srgbClr val="1D1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2318" y="1780"/>
              <a:ext cx="833" cy="1214"/>
            </a:xfrm>
            <a:custGeom>
              <a:avLst/>
              <a:gdLst>
                <a:gd name="T0" fmla="*/ 125 w 425"/>
                <a:gd name="T1" fmla="*/ 0 h 627"/>
                <a:gd name="T2" fmla="*/ 186 w 425"/>
                <a:gd name="T3" fmla="*/ 0 h 627"/>
                <a:gd name="T4" fmla="*/ 186 w 425"/>
                <a:gd name="T5" fmla="*/ 4 h 627"/>
                <a:gd name="T6" fmla="*/ 123 w 425"/>
                <a:gd name="T7" fmla="*/ 4 h 627"/>
                <a:gd name="T8" fmla="*/ 125 w 425"/>
                <a:gd name="T9" fmla="*/ 2 h 627"/>
                <a:gd name="T10" fmla="*/ 125 w 425"/>
                <a:gd name="T11" fmla="*/ 0 h 627"/>
                <a:gd name="T12" fmla="*/ 258 w 425"/>
                <a:gd name="T13" fmla="*/ 0 h 627"/>
                <a:gd name="T14" fmla="*/ 320 w 425"/>
                <a:gd name="T15" fmla="*/ 0 h 627"/>
                <a:gd name="T16" fmla="*/ 320 w 425"/>
                <a:gd name="T17" fmla="*/ 2 h 627"/>
                <a:gd name="T18" fmla="*/ 320 w 425"/>
                <a:gd name="T19" fmla="*/ 4 h 627"/>
                <a:gd name="T20" fmla="*/ 258 w 425"/>
                <a:gd name="T21" fmla="*/ 4 h 627"/>
                <a:gd name="T22" fmla="*/ 258 w 425"/>
                <a:gd name="T23" fmla="*/ 0 h 627"/>
                <a:gd name="T24" fmla="*/ 425 w 425"/>
                <a:gd name="T25" fmla="*/ 627 h 627"/>
                <a:gd name="T26" fmla="*/ 396 w 425"/>
                <a:gd name="T27" fmla="*/ 627 h 627"/>
                <a:gd name="T28" fmla="*/ 394 w 425"/>
                <a:gd name="T29" fmla="*/ 623 h 627"/>
                <a:gd name="T30" fmla="*/ 423 w 425"/>
                <a:gd name="T31" fmla="*/ 623 h 627"/>
                <a:gd name="T32" fmla="*/ 425 w 425"/>
                <a:gd name="T33" fmla="*/ 627 h 627"/>
                <a:gd name="T34" fmla="*/ 383 w 425"/>
                <a:gd name="T35" fmla="*/ 627 h 627"/>
                <a:gd name="T36" fmla="*/ 345 w 425"/>
                <a:gd name="T37" fmla="*/ 627 h 627"/>
                <a:gd name="T38" fmla="*/ 345 w 425"/>
                <a:gd name="T39" fmla="*/ 623 h 627"/>
                <a:gd name="T40" fmla="*/ 386 w 425"/>
                <a:gd name="T41" fmla="*/ 623 h 627"/>
                <a:gd name="T42" fmla="*/ 383 w 425"/>
                <a:gd name="T43" fmla="*/ 627 h 627"/>
                <a:gd name="T44" fmla="*/ 297 w 425"/>
                <a:gd name="T45" fmla="*/ 627 h 627"/>
                <a:gd name="T46" fmla="*/ 273 w 425"/>
                <a:gd name="T47" fmla="*/ 627 h 627"/>
                <a:gd name="T48" fmla="*/ 273 w 425"/>
                <a:gd name="T49" fmla="*/ 623 h 627"/>
                <a:gd name="T50" fmla="*/ 297 w 425"/>
                <a:gd name="T51" fmla="*/ 623 h 627"/>
                <a:gd name="T52" fmla="*/ 297 w 425"/>
                <a:gd name="T53" fmla="*/ 627 h 627"/>
                <a:gd name="T54" fmla="*/ 269 w 425"/>
                <a:gd name="T55" fmla="*/ 627 h 627"/>
                <a:gd name="T56" fmla="*/ 240 w 425"/>
                <a:gd name="T57" fmla="*/ 627 h 627"/>
                <a:gd name="T58" fmla="*/ 238 w 425"/>
                <a:gd name="T59" fmla="*/ 623 h 627"/>
                <a:gd name="T60" fmla="*/ 266 w 425"/>
                <a:gd name="T61" fmla="*/ 623 h 627"/>
                <a:gd name="T62" fmla="*/ 269 w 425"/>
                <a:gd name="T63" fmla="*/ 627 h 627"/>
                <a:gd name="T64" fmla="*/ 221 w 425"/>
                <a:gd name="T65" fmla="*/ 627 h 627"/>
                <a:gd name="T66" fmla="*/ 197 w 425"/>
                <a:gd name="T67" fmla="*/ 627 h 627"/>
                <a:gd name="T68" fmla="*/ 197 w 425"/>
                <a:gd name="T69" fmla="*/ 623 h 627"/>
                <a:gd name="T70" fmla="*/ 221 w 425"/>
                <a:gd name="T71" fmla="*/ 623 h 627"/>
                <a:gd name="T72" fmla="*/ 221 w 425"/>
                <a:gd name="T73" fmla="*/ 627 h 627"/>
                <a:gd name="T74" fmla="*/ 152 w 425"/>
                <a:gd name="T75" fmla="*/ 627 h 627"/>
                <a:gd name="T76" fmla="*/ 127 w 425"/>
                <a:gd name="T77" fmla="*/ 627 h 627"/>
                <a:gd name="T78" fmla="*/ 127 w 425"/>
                <a:gd name="T79" fmla="*/ 623 h 627"/>
                <a:gd name="T80" fmla="*/ 152 w 425"/>
                <a:gd name="T81" fmla="*/ 623 h 627"/>
                <a:gd name="T82" fmla="*/ 152 w 425"/>
                <a:gd name="T83" fmla="*/ 627 h 627"/>
                <a:gd name="T84" fmla="*/ 26 w 425"/>
                <a:gd name="T85" fmla="*/ 627 h 627"/>
                <a:gd name="T86" fmla="*/ 0 w 425"/>
                <a:gd name="T87" fmla="*/ 627 h 627"/>
                <a:gd name="T88" fmla="*/ 0 w 425"/>
                <a:gd name="T89" fmla="*/ 623 h 627"/>
                <a:gd name="T90" fmla="*/ 26 w 425"/>
                <a:gd name="T91" fmla="*/ 623 h 627"/>
                <a:gd name="T92" fmla="*/ 26 w 425"/>
                <a:gd name="T93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5" h="627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5" y="627"/>
                  </a:moveTo>
                  <a:lnTo>
                    <a:pt x="396" y="627"/>
                  </a:lnTo>
                  <a:lnTo>
                    <a:pt x="394" y="623"/>
                  </a:lnTo>
                  <a:lnTo>
                    <a:pt x="423" y="623"/>
                  </a:lnTo>
                  <a:lnTo>
                    <a:pt x="425" y="627"/>
                  </a:lnTo>
                  <a:close/>
                  <a:moveTo>
                    <a:pt x="383" y="627"/>
                  </a:moveTo>
                  <a:lnTo>
                    <a:pt x="345" y="627"/>
                  </a:lnTo>
                  <a:lnTo>
                    <a:pt x="345" y="623"/>
                  </a:lnTo>
                  <a:lnTo>
                    <a:pt x="386" y="623"/>
                  </a:lnTo>
                  <a:lnTo>
                    <a:pt x="383" y="627"/>
                  </a:lnTo>
                  <a:close/>
                  <a:moveTo>
                    <a:pt x="297" y="627"/>
                  </a:moveTo>
                  <a:lnTo>
                    <a:pt x="273" y="627"/>
                  </a:lnTo>
                  <a:lnTo>
                    <a:pt x="273" y="623"/>
                  </a:lnTo>
                  <a:lnTo>
                    <a:pt x="297" y="623"/>
                  </a:lnTo>
                  <a:lnTo>
                    <a:pt x="297" y="627"/>
                  </a:lnTo>
                  <a:close/>
                  <a:moveTo>
                    <a:pt x="269" y="627"/>
                  </a:moveTo>
                  <a:lnTo>
                    <a:pt x="240" y="627"/>
                  </a:lnTo>
                  <a:lnTo>
                    <a:pt x="238" y="623"/>
                  </a:lnTo>
                  <a:lnTo>
                    <a:pt x="266" y="623"/>
                  </a:lnTo>
                  <a:lnTo>
                    <a:pt x="269" y="627"/>
                  </a:lnTo>
                  <a:close/>
                  <a:moveTo>
                    <a:pt x="221" y="627"/>
                  </a:moveTo>
                  <a:lnTo>
                    <a:pt x="197" y="627"/>
                  </a:lnTo>
                  <a:lnTo>
                    <a:pt x="197" y="623"/>
                  </a:lnTo>
                  <a:lnTo>
                    <a:pt x="221" y="623"/>
                  </a:lnTo>
                  <a:lnTo>
                    <a:pt x="221" y="627"/>
                  </a:lnTo>
                  <a:close/>
                  <a:moveTo>
                    <a:pt x="152" y="627"/>
                  </a:moveTo>
                  <a:lnTo>
                    <a:pt x="127" y="627"/>
                  </a:lnTo>
                  <a:lnTo>
                    <a:pt x="127" y="623"/>
                  </a:lnTo>
                  <a:lnTo>
                    <a:pt x="152" y="623"/>
                  </a:lnTo>
                  <a:lnTo>
                    <a:pt x="152" y="627"/>
                  </a:lnTo>
                  <a:close/>
                  <a:moveTo>
                    <a:pt x="26" y="627"/>
                  </a:moveTo>
                  <a:lnTo>
                    <a:pt x="0" y="627"/>
                  </a:lnTo>
                  <a:lnTo>
                    <a:pt x="0" y="623"/>
                  </a:lnTo>
                  <a:lnTo>
                    <a:pt x="26" y="623"/>
                  </a:lnTo>
                  <a:lnTo>
                    <a:pt x="26" y="627"/>
                  </a:lnTo>
                  <a:close/>
                </a:path>
              </a:pathLst>
            </a:custGeom>
            <a:solidFill>
              <a:srgbClr val="1E1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39"/>
            <p:cNvSpPr>
              <a:spLocks noEditPoints="1"/>
            </p:cNvSpPr>
            <p:nvPr/>
          </p:nvSpPr>
          <p:spPr bwMode="auto">
            <a:xfrm>
              <a:off x="2318" y="1784"/>
              <a:ext cx="829" cy="1206"/>
            </a:xfrm>
            <a:custGeom>
              <a:avLst/>
              <a:gdLst>
                <a:gd name="T0" fmla="*/ 125 w 423"/>
                <a:gd name="T1" fmla="*/ 0 h 623"/>
                <a:gd name="T2" fmla="*/ 186 w 423"/>
                <a:gd name="T3" fmla="*/ 0 h 623"/>
                <a:gd name="T4" fmla="*/ 186 w 423"/>
                <a:gd name="T5" fmla="*/ 4 h 623"/>
                <a:gd name="T6" fmla="*/ 123 w 423"/>
                <a:gd name="T7" fmla="*/ 4 h 623"/>
                <a:gd name="T8" fmla="*/ 123 w 423"/>
                <a:gd name="T9" fmla="*/ 2 h 623"/>
                <a:gd name="T10" fmla="*/ 125 w 423"/>
                <a:gd name="T11" fmla="*/ 0 h 623"/>
                <a:gd name="T12" fmla="*/ 258 w 423"/>
                <a:gd name="T13" fmla="*/ 0 h 623"/>
                <a:gd name="T14" fmla="*/ 320 w 423"/>
                <a:gd name="T15" fmla="*/ 0 h 623"/>
                <a:gd name="T16" fmla="*/ 320 w 423"/>
                <a:gd name="T17" fmla="*/ 2 h 623"/>
                <a:gd name="T18" fmla="*/ 322 w 423"/>
                <a:gd name="T19" fmla="*/ 4 h 623"/>
                <a:gd name="T20" fmla="*/ 258 w 423"/>
                <a:gd name="T21" fmla="*/ 4 h 623"/>
                <a:gd name="T22" fmla="*/ 258 w 423"/>
                <a:gd name="T23" fmla="*/ 0 h 623"/>
                <a:gd name="T24" fmla="*/ 423 w 423"/>
                <a:gd name="T25" fmla="*/ 623 h 623"/>
                <a:gd name="T26" fmla="*/ 394 w 423"/>
                <a:gd name="T27" fmla="*/ 623 h 623"/>
                <a:gd name="T28" fmla="*/ 392 w 423"/>
                <a:gd name="T29" fmla="*/ 619 h 623"/>
                <a:gd name="T30" fmla="*/ 422 w 423"/>
                <a:gd name="T31" fmla="*/ 619 h 623"/>
                <a:gd name="T32" fmla="*/ 423 w 423"/>
                <a:gd name="T33" fmla="*/ 623 h 623"/>
                <a:gd name="T34" fmla="*/ 384 w 423"/>
                <a:gd name="T35" fmla="*/ 623 h 623"/>
                <a:gd name="T36" fmla="*/ 345 w 423"/>
                <a:gd name="T37" fmla="*/ 623 h 623"/>
                <a:gd name="T38" fmla="*/ 345 w 423"/>
                <a:gd name="T39" fmla="*/ 619 h 623"/>
                <a:gd name="T40" fmla="*/ 388 w 423"/>
                <a:gd name="T41" fmla="*/ 619 h 623"/>
                <a:gd name="T42" fmla="*/ 384 w 423"/>
                <a:gd name="T43" fmla="*/ 623 h 623"/>
                <a:gd name="T44" fmla="*/ 297 w 423"/>
                <a:gd name="T45" fmla="*/ 623 h 623"/>
                <a:gd name="T46" fmla="*/ 273 w 423"/>
                <a:gd name="T47" fmla="*/ 623 h 623"/>
                <a:gd name="T48" fmla="*/ 273 w 423"/>
                <a:gd name="T49" fmla="*/ 619 h 623"/>
                <a:gd name="T50" fmla="*/ 297 w 423"/>
                <a:gd name="T51" fmla="*/ 619 h 623"/>
                <a:gd name="T52" fmla="*/ 297 w 423"/>
                <a:gd name="T53" fmla="*/ 623 h 623"/>
                <a:gd name="T54" fmla="*/ 267 w 423"/>
                <a:gd name="T55" fmla="*/ 623 h 623"/>
                <a:gd name="T56" fmla="*/ 240 w 423"/>
                <a:gd name="T57" fmla="*/ 623 h 623"/>
                <a:gd name="T58" fmla="*/ 236 w 423"/>
                <a:gd name="T59" fmla="*/ 619 h 623"/>
                <a:gd name="T60" fmla="*/ 266 w 423"/>
                <a:gd name="T61" fmla="*/ 619 h 623"/>
                <a:gd name="T62" fmla="*/ 267 w 423"/>
                <a:gd name="T63" fmla="*/ 623 h 623"/>
                <a:gd name="T64" fmla="*/ 221 w 423"/>
                <a:gd name="T65" fmla="*/ 623 h 623"/>
                <a:gd name="T66" fmla="*/ 197 w 423"/>
                <a:gd name="T67" fmla="*/ 623 h 623"/>
                <a:gd name="T68" fmla="*/ 197 w 423"/>
                <a:gd name="T69" fmla="*/ 619 h 623"/>
                <a:gd name="T70" fmla="*/ 221 w 423"/>
                <a:gd name="T71" fmla="*/ 619 h 623"/>
                <a:gd name="T72" fmla="*/ 221 w 423"/>
                <a:gd name="T73" fmla="*/ 623 h 623"/>
                <a:gd name="T74" fmla="*/ 152 w 423"/>
                <a:gd name="T75" fmla="*/ 623 h 623"/>
                <a:gd name="T76" fmla="*/ 127 w 423"/>
                <a:gd name="T77" fmla="*/ 623 h 623"/>
                <a:gd name="T78" fmla="*/ 127 w 423"/>
                <a:gd name="T79" fmla="*/ 619 h 623"/>
                <a:gd name="T80" fmla="*/ 152 w 423"/>
                <a:gd name="T81" fmla="*/ 619 h 623"/>
                <a:gd name="T82" fmla="*/ 152 w 423"/>
                <a:gd name="T83" fmla="*/ 623 h 623"/>
                <a:gd name="T84" fmla="*/ 26 w 423"/>
                <a:gd name="T85" fmla="*/ 623 h 623"/>
                <a:gd name="T86" fmla="*/ 0 w 423"/>
                <a:gd name="T87" fmla="*/ 623 h 623"/>
                <a:gd name="T88" fmla="*/ 0 w 423"/>
                <a:gd name="T89" fmla="*/ 619 h 623"/>
                <a:gd name="T90" fmla="*/ 26 w 423"/>
                <a:gd name="T91" fmla="*/ 619 h 623"/>
                <a:gd name="T92" fmla="*/ 26 w 423"/>
                <a:gd name="T93" fmla="*/ 623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623">
                  <a:moveTo>
                    <a:pt x="125" y="0"/>
                  </a:moveTo>
                  <a:lnTo>
                    <a:pt x="186" y="0"/>
                  </a:lnTo>
                  <a:lnTo>
                    <a:pt x="186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5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2" y="4"/>
                  </a:lnTo>
                  <a:lnTo>
                    <a:pt x="258" y="4"/>
                  </a:lnTo>
                  <a:lnTo>
                    <a:pt x="258" y="0"/>
                  </a:lnTo>
                  <a:close/>
                  <a:moveTo>
                    <a:pt x="423" y="623"/>
                  </a:moveTo>
                  <a:lnTo>
                    <a:pt x="394" y="623"/>
                  </a:lnTo>
                  <a:lnTo>
                    <a:pt x="392" y="619"/>
                  </a:lnTo>
                  <a:lnTo>
                    <a:pt x="422" y="619"/>
                  </a:lnTo>
                  <a:lnTo>
                    <a:pt x="423" y="623"/>
                  </a:lnTo>
                  <a:close/>
                  <a:moveTo>
                    <a:pt x="384" y="623"/>
                  </a:moveTo>
                  <a:lnTo>
                    <a:pt x="345" y="623"/>
                  </a:lnTo>
                  <a:lnTo>
                    <a:pt x="345" y="619"/>
                  </a:lnTo>
                  <a:lnTo>
                    <a:pt x="388" y="619"/>
                  </a:lnTo>
                  <a:lnTo>
                    <a:pt x="384" y="623"/>
                  </a:lnTo>
                  <a:close/>
                  <a:moveTo>
                    <a:pt x="297" y="623"/>
                  </a:moveTo>
                  <a:lnTo>
                    <a:pt x="273" y="623"/>
                  </a:lnTo>
                  <a:lnTo>
                    <a:pt x="273" y="619"/>
                  </a:lnTo>
                  <a:lnTo>
                    <a:pt x="297" y="619"/>
                  </a:lnTo>
                  <a:lnTo>
                    <a:pt x="297" y="623"/>
                  </a:lnTo>
                  <a:close/>
                  <a:moveTo>
                    <a:pt x="267" y="623"/>
                  </a:moveTo>
                  <a:lnTo>
                    <a:pt x="240" y="623"/>
                  </a:lnTo>
                  <a:lnTo>
                    <a:pt x="236" y="619"/>
                  </a:lnTo>
                  <a:lnTo>
                    <a:pt x="266" y="619"/>
                  </a:lnTo>
                  <a:lnTo>
                    <a:pt x="267" y="623"/>
                  </a:lnTo>
                  <a:close/>
                  <a:moveTo>
                    <a:pt x="221" y="623"/>
                  </a:moveTo>
                  <a:lnTo>
                    <a:pt x="197" y="623"/>
                  </a:lnTo>
                  <a:lnTo>
                    <a:pt x="197" y="619"/>
                  </a:lnTo>
                  <a:lnTo>
                    <a:pt x="221" y="619"/>
                  </a:lnTo>
                  <a:lnTo>
                    <a:pt x="221" y="623"/>
                  </a:lnTo>
                  <a:close/>
                  <a:moveTo>
                    <a:pt x="152" y="623"/>
                  </a:moveTo>
                  <a:lnTo>
                    <a:pt x="127" y="623"/>
                  </a:lnTo>
                  <a:lnTo>
                    <a:pt x="127" y="619"/>
                  </a:lnTo>
                  <a:lnTo>
                    <a:pt x="152" y="619"/>
                  </a:lnTo>
                  <a:lnTo>
                    <a:pt x="152" y="623"/>
                  </a:lnTo>
                  <a:close/>
                  <a:moveTo>
                    <a:pt x="26" y="623"/>
                  </a:moveTo>
                  <a:lnTo>
                    <a:pt x="0" y="623"/>
                  </a:lnTo>
                  <a:lnTo>
                    <a:pt x="0" y="619"/>
                  </a:lnTo>
                  <a:lnTo>
                    <a:pt x="26" y="619"/>
                  </a:lnTo>
                  <a:lnTo>
                    <a:pt x="26" y="623"/>
                  </a:lnTo>
                  <a:close/>
                </a:path>
              </a:pathLst>
            </a:custGeom>
            <a:solidFill>
              <a:srgbClr val="1F1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40"/>
            <p:cNvSpPr>
              <a:spLocks noEditPoints="1"/>
            </p:cNvSpPr>
            <p:nvPr/>
          </p:nvSpPr>
          <p:spPr bwMode="auto">
            <a:xfrm>
              <a:off x="2318" y="1788"/>
              <a:ext cx="829" cy="1198"/>
            </a:xfrm>
            <a:custGeom>
              <a:avLst/>
              <a:gdLst>
                <a:gd name="T0" fmla="*/ 123 w 423"/>
                <a:gd name="T1" fmla="*/ 0 h 619"/>
                <a:gd name="T2" fmla="*/ 186 w 423"/>
                <a:gd name="T3" fmla="*/ 0 h 619"/>
                <a:gd name="T4" fmla="*/ 186 w 423"/>
                <a:gd name="T5" fmla="*/ 2 h 619"/>
                <a:gd name="T6" fmla="*/ 150 w 423"/>
                <a:gd name="T7" fmla="*/ 2 h 619"/>
                <a:gd name="T8" fmla="*/ 149 w 423"/>
                <a:gd name="T9" fmla="*/ 4 h 619"/>
                <a:gd name="T10" fmla="*/ 149 w 423"/>
                <a:gd name="T11" fmla="*/ 4 h 619"/>
                <a:gd name="T12" fmla="*/ 123 w 423"/>
                <a:gd name="T13" fmla="*/ 4 h 619"/>
                <a:gd name="T14" fmla="*/ 123 w 423"/>
                <a:gd name="T15" fmla="*/ 2 h 619"/>
                <a:gd name="T16" fmla="*/ 123 w 423"/>
                <a:gd name="T17" fmla="*/ 0 h 619"/>
                <a:gd name="T18" fmla="*/ 258 w 423"/>
                <a:gd name="T19" fmla="*/ 0 h 619"/>
                <a:gd name="T20" fmla="*/ 320 w 423"/>
                <a:gd name="T21" fmla="*/ 0 h 619"/>
                <a:gd name="T22" fmla="*/ 322 w 423"/>
                <a:gd name="T23" fmla="*/ 2 h 619"/>
                <a:gd name="T24" fmla="*/ 322 w 423"/>
                <a:gd name="T25" fmla="*/ 4 h 619"/>
                <a:gd name="T26" fmla="*/ 301 w 423"/>
                <a:gd name="T27" fmla="*/ 4 h 619"/>
                <a:gd name="T28" fmla="*/ 301 w 423"/>
                <a:gd name="T29" fmla="*/ 2 h 619"/>
                <a:gd name="T30" fmla="*/ 299 w 423"/>
                <a:gd name="T31" fmla="*/ 2 h 619"/>
                <a:gd name="T32" fmla="*/ 258 w 423"/>
                <a:gd name="T33" fmla="*/ 2 h 619"/>
                <a:gd name="T34" fmla="*/ 258 w 423"/>
                <a:gd name="T35" fmla="*/ 0 h 619"/>
                <a:gd name="T36" fmla="*/ 423 w 423"/>
                <a:gd name="T37" fmla="*/ 619 h 619"/>
                <a:gd name="T38" fmla="*/ 394 w 423"/>
                <a:gd name="T39" fmla="*/ 619 h 619"/>
                <a:gd name="T40" fmla="*/ 392 w 423"/>
                <a:gd name="T41" fmla="*/ 615 h 619"/>
                <a:gd name="T42" fmla="*/ 420 w 423"/>
                <a:gd name="T43" fmla="*/ 615 h 619"/>
                <a:gd name="T44" fmla="*/ 423 w 423"/>
                <a:gd name="T45" fmla="*/ 619 h 619"/>
                <a:gd name="T46" fmla="*/ 386 w 423"/>
                <a:gd name="T47" fmla="*/ 619 h 619"/>
                <a:gd name="T48" fmla="*/ 345 w 423"/>
                <a:gd name="T49" fmla="*/ 619 h 619"/>
                <a:gd name="T50" fmla="*/ 345 w 423"/>
                <a:gd name="T51" fmla="*/ 615 h 619"/>
                <a:gd name="T52" fmla="*/ 390 w 423"/>
                <a:gd name="T53" fmla="*/ 615 h 619"/>
                <a:gd name="T54" fmla="*/ 386 w 423"/>
                <a:gd name="T55" fmla="*/ 619 h 619"/>
                <a:gd name="T56" fmla="*/ 297 w 423"/>
                <a:gd name="T57" fmla="*/ 619 h 619"/>
                <a:gd name="T58" fmla="*/ 273 w 423"/>
                <a:gd name="T59" fmla="*/ 619 h 619"/>
                <a:gd name="T60" fmla="*/ 273 w 423"/>
                <a:gd name="T61" fmla="*/ 615 h 619"/>
                <a:gd name="T62" fmla="*/ 297 w 423"/>
                <a:gd name="T63" fmla="*/ 615 h 619"/>
                <a:gd name="T64" fmla="*/ 297 w 423"/>
                <a:gd name="T65" fmla="*/ 619 h 619"/>
                <a:gd name="T66" fmla="*/ 266 w 423"/>
                <a:gd name="T67" fmla="*/ 619 h 619"/>
                <a:gd name="T68" fmla="*/ 238 w 423"/>
                <a:gd name="T69" fmla="*/ 619 h 619"/>
                <a:gd name="T70" fmla="*/ 236 w 423"/>
                <a:gd name="T71" fmla="*/ 615 h 619"/>
                <a:gd name="T72" fmla="*/ 264 w 423"/>
                <a:gd name="T73" fmla="*/ 615 h 619"/>
                <a:gd name="T74" fmla="*/ 266 w 423"/>
                <a:gd name="T75" fmla="*/ 619 h 619"/>
                <a:gd name="T76" fmla="*/ 221 w 423"/>
                <a:gd name="T77" fmla="*/ 619 h 619"/>
                <a:gd name="T78" fmla="*/ 197 w 423"/>
                <a:gd name="T79" fmla="*/ 619 h 619"/>
                <a:gd name="T80" fmla="*/ 197 w 423"/>
                <a:gd name="T81" fmla="*/ 615 h 619"/>
                <a:gd name="T82" fmla="*/ 221 w 423"/>
                <a:gd name="T83" fmla="*/ 615 h 619"/>
                <a:gd name="T84" fmla="*/ 221 w 423"/>
                <a:gd name="T85" fmla="*/ 619 h 619"/>
                <a:gd name="T86" fmla="*/ 152 w 423"/>
                <a:gd name="T87" fmla="*/ 619 h 619"/>
                <a:gd name="T88" fmla="*/ 127 w 423"/>
                <a:gd name="T89" fmla="*/ 619 h 619"/>
                <a:gd name="T90" fmla="*/ 127 w 423"/>
                <a:gd name="T91" fmla="*/ 615 h 619"/>
                <a:gd name="T92" fmla="*/ 152 w 423"/>
                <a:gd name="T93" fmla="*/ 615 h 619"/>
                <a:gd name="T94" fmla="*/ 152 w 423"/>
                <a:gd name="T95" fmla="*/ 619 h 619"/>
                <a:gd name="T96" fmla="*/ 26 w 423"/>
                <a:gd name="T97" fmla="*/ 619 h 619"/>
                <a:gd name="T98" fmla="*/ 0 w 423"/>
                <a:gd name="T99" fmla="*/ 619 h 619"/>
                <a:gd name="T100" fmla="*/ 0 w 423"/>
                <a:gd name="T101" fmla="*/ 615 h 619"/>
                <a:gd name="T102" fmla="*/ 26 w 423"/>
                <a:gd name="T103" fmla="*/ 615 h 619"/>
                <a:gd name="T104" fmla="*/ 26 w 423"/>
                <a:gd name="T105" fmla="*/ 6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23" h="619">
                  <a:moveTo>
                    <a:pt x="123" y="0"/>
                  </a:moveTo>
                  <a:lnTo>
                    <a:pt x="186" y="0"/>
                  </a:lnTo>
                  <a:lnTo>
                    <a:pt x="186" y="2"/>
                  </a:lnTo>
                  <a:lnTo>
                    <a:pt x="150" y="2"/>
                  </a:lnTo>
                  <a:lnTo>
                    <a:pt x="149" y="4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0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2"/>
                  </a:lnTo>
                  <a:lnTo>
                    <a:pt x="258" y="2"/>
                  </a:lnTo>
                  <a:lnTo>
                    <a:pt x="258" y="0"/>
                  </a:lnTo>
                  <a:close/>
                  <a:moveTo>
                    <a:pt x="423" y="619"/>
                  </a:moveTo>
                  <a:lnTo>
                    <a:pt x="394" y="619"/>
                  </a:lnTo>
                  <a:lnTo>
                    <a:pt x="392" y="615"/>
                  </a:lnTo>
                  <a:lnTo>
                    <a:pt x="420" y="615"/>
                  </a:lnTo>
                  <a:lnTo>
                    <a:pt x="423" y="619"/>
                  </a:lnTo>
                  <a:close/>
                  <a:moveTo>
                    <a:pt x="386" y="619"/>
                  </a:moveTo>
                  <a:lnTo>
                    <a:pt x="345" y="619"/>
                  </a:lnTo>
                  <a:lnTo>
                    <a:pt x="345" y="615"/>
                  </a:lnTo>
                  <a:lnTo>
                    <a:pt x="390" y="615"/>
                  </a:lnTo>
                  <a:lnTo>
                    <a:pt x="386" y="619"/>
                  </a:lnTo>
                  <a:close/>
                  <a:moveTo>
                    <a:pt x="297" y="619"/>
                  </a:moveTo>
                  <a:lnTo>
                    <a:pt x="273" y="619"/>
                  </a:lnTo>
                  <a:lnTo>
                    <a:pt x="273" y="615"/>
                  </a:lnTo>
                  <a:lnTo>
                    <a:pt x="297" y="615"/>
                  </a:lnTo>
                  <a:lnTo>
                    <a:pt x="297" y="619"/>
                  </a:lnTo>
                  <a:close/>
                  <a:moveTo>
                    <a:pt x="266" y="619"/>
                  </a:moveTo>
                  <a:lnTo>
                    <a:pt x="238" y="619"/>
                  </a:lnTo>
                  <a:lnTo>
                    <a:pt x="236" y="615"/>
                  </a:lnTo>
                  <a:lnTo>
                    <a:pt x="264" y="615"/>
                  </a:lnTo>
                  <a:lnTo>
                    <a:pt x="266" y="619"/>
                  </a:lnTo>
                  <a:close/>
                  <a:moveTo>
                    <a:pt x="221" y="619"/>
                  </a:moveTo>
                  <a:lnTo>
                    <a:pt x="197" y="619"/>
                  </a:lnTo>
                  <a:lnTo>
                    <a:pt x="197" y="615"/>
                  </a:lnTo>
                  <a:lnTo>
                    <a:pt x="221" y="615"/>
                  </a:lnTo>
                  <a:lnTo>
                    <a:pt x="221" y="619"/>
                  </a:lnTo>
                  <a:close/>
                  <a:moveTo>
                    <a:pt x="152" y="619"/>
                  </a:moveTo>
                  <a:lnTo>
                    <a:pt x="127" y="619"/>
                  </a:lnTo>
                  <a:lnTo>
                    <a:pt x="127" y="615"/>
                  </a:lnTo>
                  <a:lnTo>
                    <a:pt x="152" y="615"/>
                  </a:lnTo>
                  <a:lnTo>
                    <a:pt x="152" y="619"/>
                  </a:lnTo>
                  <a:close/>
                  <a:moveTo>
                    <a:pt x="26" y="619"/>
                  </a:moveTo>
                  <a:lnTo>
                    <a:pt x="0" y="619"/>
                  </a:lnTo>
                  <a:lnTo>
                    <a:pt x="0" y="615"/>
                  </a:lnTo>
                  <a:lnTo>
                    <a:pt x="26" y="615"/>
                  </a:lnTo>
                  <a:lnTo>
                    <a:pt x="26" y="619"/>
                  </a:lnTo>
                  <a:close/>
                </a:path>
              </a:pathLst>
            </a:custGeom>
            <a:solidFill>
              <a:srgbClr val="202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318" y="1792"/>
              <a:ext cx="827" cy="1190"/>
            </a:xfrm>
            <a:custGeom>
              <a:avLst/>
              <a:gdLst>
                <a:gd name="T0" fmla="*/ 123 w 422"/>
                <a:gd name="T1" fmla="*/ 0 h 615"/>
                <a:gd name="T2" fmla="*/ 186 w 422"/>
                <a:gd name="T3" fmla="*/ 0 h 615"/>
                <a:gd name="T4" fmla="*/ 186 w 422"/>
                <a:gd name="T5" fmla="*/ 0 h 615"/>
                <a:gd name="T6" fmla="*/ 150 w 422"/>
                <a:gd name="T7" fmla="*/ 0 h 615"/>
                <a:gd name="T8" fmla="*/ 149 w 422"/>
                <a:gd name="T9" fmla="*/ 2 h 615"/>
                <a:gd name="T10" fmla="*/ 149 w 422"/>
                <a:gd name="T11" fmla="*/ 4 h 615"/>
                <a:gd name="T12" fmla="*/ 123 w 422"/>
                <a:gd name="T13" fmla="*/ 4 h 615"/>
                <a:gd name="T14" fmla="*/ 123 w 422"/>
                <a:gd name="T15" fmla="*/ 2 h 615"/>
                <a:gd name="T16" fmla="*/ 123 w 422"/>
                <a:gd name="T17" fmla="*/ 0 h 615"/>
                <a:gd name="T18" fmla="*/ 258 w 422"/>
                <a:gd name="T19" fmla="*/ 0 h 615"/>
                <a:gd name="T20" fmla="*/ 322 w 422"/>
                <a:gd name="T21" fmla="*/ 0 h 615"/>
                <a:gd name="T22" fmla="*/ 322 w 422"/>
                <a:gd name="T23" fmla="*/ 2 h 615"/>
                <a:gd name="T24" fmla="*/ 322 w 422"/>
                <a:gd name="T25" fmla="*/ 4 h 615"/>
                <a:gd name="T26" fmla="*/ 301 w 422"/>
                <a:gd name="T27" fmla="*/ 4 h 615"/>
                <a:gd name="T28" fmla="*/ 301 w 422"/>
                <a:gd name="T29" fmla="*/ 2 h 615"/>
                <a:gd name="T30" fmla="*/ 299 w 422"/>
                <a:gd name="T31" fmla="*/ 0 h 615"/>
                <a:gd name="T32" fmla="*/ 258 w 422"/>
                <a:gd name="T33" fmla="*/ 0 h 615"/>
                <a:gd name="T34" fmla="*/ 258 w 422"/>
                <a:gd name="T35" fmla="*/ 0 h 615"/>
                <a:gd name="T36" fmla="*/ 422 w 422"/>
                <a:gd name="T37" fmla="*/ 615 h 615"/>
                <a:gd name="T38" fmla="*/ 392 w 422"/>
                <a:gd name="T39" fmla="*/ 615 h 615"/>
                <a:gd name="T40" fmla="*/ 390 w 422"/>
                <a:gd name="T41" fmla="*/ 611 h 615"/>
                <a:gd name="T42" fmla="*/ 388 w 422"/>
                <a:gd name="T43" fmla="*/ 615 h 615"/>
                <a:gd name="T44" fmla="*/ 345 w 422"/>
                <a:gd name="T45" fmla="*/ 615 h 615"/>
                <a:gd name="T46" fmla="*/ 345 w 422"/>
                <a:gd name="T47" fmla="*/ 611 h 615"/>
                <a:gd name="T48" fmla="*/ 420 w 422"/>
                <a:gd name="T49" fmla="*/ 611 h 615"/>
                <a:gd name="T50" fmla="*/ 422 w 422"/>
                <a:gd name="T51" fmla="*/ 615 h 615"/>
                <a:gd name="T52" fmla="*/ 297 w 422"/>
                <a:gd name="T53" fmla="*/ 615 h 615"/>
                <a:gd name="T54" fmla="*/ 273 w 422"/>
                <a:gd name="T55" fmla="*/ 615 h 615"/>
                <a:gd name="T56" fmla="*/ 273 w 422"/>
                <a:gd name="T57" fmla="*/ 611 h 615"/>
                <a:gd name="T58" fmla="*/ 297 w 422"/>
                <a:gd name="T59" fmla="*/ 611 h 615"/>
                <a:gd name="T60" fmla="*/ 297 w 422"/>
                <a:gd name="T61" fmla="*/ 615 h 615"/>
                <a:gd name="T62" fmla="*/ 266 w 422"/>
                <a:gd name="T63" fmla="*/ 615 h 615"/>
                <a:gd name="T64" fmla="*/ 236 w 422"/>
                <a:gd name="T65" fmla="*/ 615 h 615"/>
                <a:gd name="T66" fmla="*/ 234 w 422"/>
                <a:gd name="T67" fmla="*/ 611 h 615"/>
                <a:gd name="T68" fmla="*/ 262 w 422"/>
                <a:gd name="T69" fmla="*/ 611 h 615"/>
                <a:gd name="T70" fmla="*/ 266 w 422"/>
                <a:gd name="T71" fmla="*/ 615 h 615"/>
                <a:gd name="T72" fmla="*/ 221 w 422"/>
                <a:gd name="T73" fmla="*/ 615 h 615"/>
                <a:gd name="T74" fmla="*/ 197 w 422"/>
                <a:gd name="T75" fmla="*/ 615 h 615"/>
                <a:gd name="T76" fmla="*/ 197 w 422"/>
                <a:gd name="T77" fmla="*/ 611 h 615"/>
                <a:gd name="T78" fmla="*/ 221 w 422"/>
                <a:gd name="T79" fmla="*/ 611 h 615"/>
                <a:gd name="T80" fmla="*/ 221 w 422"/>
                <a:gd name="T81" fmla="*/ 615 h 615"/>
                <a:gd name="T82" fmla="*/ 152 w 422"/>
                <a:gd name="T83" fmla="*/ 615 h 615"/>
                <a:gd name="T84" fmla="*/ 127 w 422"/>
                <a:gd name="T85" fmla="*/ 615 h 615"/>
                <a:gd name="T86" fmla="*/ 127 w 422"/>
                <a:gd name="T87" fmla="*/ 611 h 615"/>
                <a:gd name="T88" fmla="*/ 152 w 422"/>
                <a:gd name="T89" fmla="*/ 611 h 615"/>
                <a:gd name="T90" fmla="*/ 152 w 422"/>
                <a:gd name="T91" fmla="*/ 615 h 615"/>
                <a:gd name="T92" fmla="*/ 26 w 422"/>
                <a:gd name="T93" fmla="*/ 615 h 615"/>
                <a:gd name="T94" fmla="*/ 0 w 422"/>
                <a:gd name="T95" fmla="*/ 615 h 615"/>
                <a:gd name="T96" fmla="*/ 0 w 422"/>
                <a:gd name="T97" fmla="*/ 611 h 615"/>
                <a:gd name="T98" fmla="*/ 26 w 422"/>
                <a:gd name="T99" fmla="*/ 611 h 615"/>
                <a:gd name="T100" fmla="*/ 26 w 422"/>
                <a:gd name="T101" fmla="*/ 615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22" h="615">
                  <a:moveTo>
                    <a:pt x="123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50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58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299" y="0"/>
                  </a:lnTo>
                  <a:lnTo>
                    <a:pt x="258" y="0"/>
                  </a:lnTo>
                  <a:lnTo>
                    <a:pt x="258" y="0"/>
                  </a:lnTo>
                  <a:close/>
                  <a:moveTo>
                    <a:pt x="422" y="615"/>
                  </a:moveTo>
                  <a:lnTo>
                    <a:pt x="392" y="615"/>
                  </a:lnTo>
                  <a:lnTo>
                    <a:pt x="390" y="611"/>
                  </a:lnTo>
                  <a:lnTo>
                    <a:pt x="388" y="615"/>
                  </a:lnTo>
                  <a:lnTo>
                    <a:pt x="345" y="615"/>
                  </a:lnTo>
                  <a:lnTo>
                    <a:pt x="345" y="611"/>
                  </a:lnTo>
                  <a:lnTo>
                    <a:pt x="420" y="611"/>
                  </a:lnTo>
                  <a:lnTo>
                    <a:pt x="422" y="615"/>
                  </a:lnTo>
                  <a:close/>
                  <a:moveTo>
                    <a:pt x="297" y="615"/>
                  </a:moveTo>
                  <a:lnTo>
                    <a:pt x="273" y="615"/>
                  </a:lnTo>
                  <a:lnTo>
                    <a:pt x="273" y="611"/>
                  </a:lnTo>
                  <a:lnTo>
                    <a:pt x="297" y="611"/>
                  </a:lnTo>
                  <a:lnTo>
                    <a:pt x="297" y="615"/>
                  </a:lnTo>
                  <a:close/>
                  <a:moveTo>
                    <a:pt x="266" y="615"/>
                  </a:moveTo>
                  <a:lnTo>
                    <a:pt x="236" y="615"/>
                  </a:lnTo>
                  <a:lnTo>
                    <a:pt x="234" y="611"/>
                  </a:lnTo>
                  <a:lnTo>
                    <a:pt x="262" y="611"/>
                  </a:lnTo>
                  <a:lnTo>
                    <a:pt x="266" y="615"/>
                  </a:lnTo>
                  <a:close/>
                  <a:moveTo>
                    <a:pt x="221" y="615"/>
                  </a:moveTo>
                  <a:lnTo>
                    <a:pt x="197" y="615"/>
                  </a:lnTo>
                  <a:lnTo>
                    <a:pt x="197" y="611"/>
                  </a:lnTo>
                  <a:lnTo>
                    <a:pt x="221" y="611"/>
                  </a:lnTo>
                  <a:lnTo>
                    <a:pt x="221" y="615"/>
                  </a:lnTo>
                  <a:close/>
                  <a:moveTo>
                    <a:pt x="152" y="615"/>
                  </a:moveTo>
                  <a:lnTo>
                    <a:pt x="127" y="615"/>
                  </a:lnTo>
                  <a:lnTo>
                    <a:pt x="127" y="611"/>
                  </a:lnTo>
                  <a:lnTo>
                    <a:pt x="152" y="611"/>
                  </a:lnTo>
                  <a:lnTo>
                    <a:pt x="152" y="615"/>
                  </a:lnTo>
                  <a:close/>
                  <a:moveTo>
                    <a:pt x="26" y="615"/>
                  </a:moveTo>
                  <a:lnTo>
                    <a:pt x="0" y="615"/>
                  </a:lnTo>
                  <a:lnTo>
                    <a:pt x="0" y="611"/>
                  </a:lnTo>
                  <a:lnTo>
                    <a:pt x="26" y="611"/>
                  </a:lnTo>
                  <a:lnTo>
                    <a:pt x="26" y="615"/>
                  </a:lnTo>
                  <a:close/>
                </a:path>
              </a:pathLst>
            </a:custGeom>
            <a:solidFill>
              <a:srgbClr val="222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42"/>
            <p:cNvSpPr>
              <a:spLocks noEditPoints="1"/>
            </p:cNvSpPr>
            <p:nvPr/>
          </p:nvSpPr>
          <p:spPr bwMode="auto">
            <a:xfrm>
              <a:off x="2318" y="1796"/>
              <a:ext cx="823" cy="1183"/>
            </a:xfrm>
            <a:custGeom>
              <a:avLst/>
              <a:gdLst>
                <a:gd name="T0" fmla="*/ 123 w 420"/>
                <a:gd name="T1" fmla="*/ 0 h 611"/>
                <a:gd name="T2" fmla="*/ 149 w 420"/>
                <a:gd name="T3" fmla="*/ 0 h 611"/>
                <a:gd name="T4" fmla="*/ 149 w 420"/>
                <a:gd name="T5" fmla="*/ 2 h 611"/>
                <a:gd name="T6" fmla="*/ 149 w 420"/>
                <a:gd name="T7" fmla="*/ 4 h 611"/>
                <a:gd name="T8" fmla="*/ 121 w 420"/>
                <a:gd name="T9" fmla="*/ 4 h 611"/>
                <a:gd name="T10" fmla="*/ 123 w 420"/>
                <a:gd name="T11" fmla="*/ 2 h 611"/>
                <a:gd name="T12" fmla="*/ 123 w 420"/>
                <a:gd name="T13" fmla="*/ 0 h 611"/>
                <a:gd name="T14" fmla="*/ 301 w 420"/>
                <a:gd name="T15" fmla="*/ 0 h 611"/>
                <a:gd name="T16" fmla="*/ 322 w 420"/>
                <a:gd name="T17" fmla="*/ 0 h 611"/>
                <a:gd name="T18" fmla="*/ 322 w 420"/>
                <a:gd name="T19" fmla="*/ 2 h 611"/>
                <a:gd name="T20" fmla="*/ 322 w 420"/>
                <a:gd name="T21" fmla="*/ 4 h 611"/>
                <a:gd name="T22" fmla="*/ 301 w 420"/>
                <a:gd name="T23" fmla="*/ 4 h 611"/>
                <a:gd name="T24" fmla="*/ 301 w 420"/>
                <a:gd name="T25" fmla="*/ 2 h 611"/>
                <a:gd name="T26" fmla="*/ 301 w 420"/>
                <a:gd name="T27" fmla="*/ 0 h 611"/>
                <a:gd name="T28" fmla="*/ 420 w 420"/>
                <a:gd name="T29" fmla="*/ 611 h 611"/>
                <a:gd name="T30" fmla="*/ 392 w 420"/>
                <a:gd name="T31" fmla="*/ 611 h 611"/>
                <a:gd name="T32" fmla="*/ 390 w 420"/>
                <a:gd name="T33" fmla="*/ 609 h 611"/>
                <a:gd name="T34" fmla="*/ 390 w 420"/>
                <a:gd name="T35" fmla="*/ 611 h 611"/>
                <a:gd name="T36" fmla="*/ 345 w 420"/>
                <a:gd name="T37" fmla="*/ 611 h 611"/>
                <a:gd name="T38" fmla="*/ 345 w 420"/>
                <a:gd name="T39" fmla="*/ 607 h 611"/>
                <a:gd name="T40" fmla="*/ 418 w 420"/>
                <a:gd name="T41" fmla="*/ 607 h 611"/>
                <a:gd name="T42" fmla="*/ 420 w 420"/>
                <a:gd name="T43" fmla="*/ 611 h 611"/>
                <a:gd name="T44" fmla="*/ 297 w 420"/>
                <a:gd name="T45" fmla="*/ 611 h 611"/>
                <a:gd name="T46" fmla="*/ 273 w 420"/>
                <a:gd name="T47" fmla="*/ 611 h 611"/>
                <a:gd name="T48" fmla="*/ 273 w 420"/>
                <a:gd name="T49" fmla="*/ 607 h 611"/>
                <a:gd name="T50" fmla="*/ 297 w 420"/>
                <a:gd name="T51" fmla="*/ 607 h 611"/>
                <a:gd name="T52" fmla="*/ 297 w 420"/>
                <a:gd name="T53" fmla="*/ 611 h 611"/>
                <a:gd name="T54" fmla="*/ 264 w 420"/>
                <a:gd name="T55" fmla="*/ 611 h 611"/>
                <a:gd name="T56" fmla="*/ 236 w 420"/>
                <a:gd name="T57" fmla="*/ 611 h 611"/>
                <a:gd name="T58" fmla="*/ 232 w 420"/>
                <a:gd name="T59" fmla="*/ 607 h 611"/>
                <a:gd name="T60" fmla="*/ 262 w 420"/>
                <a:gd name="T61" fmla="*/ 607 h 611"/>
                <a:gd name="T62" fmla="*/ 264 w 420"/>
                <a:gd name="T63" fmla="*/ 611 h 611"/>
                <a:gd name="T64" fmla="*/ 221 w 420"/>
                <a:gd name="T65" fmla="*/ 611 h 611"/>
                <a:gd name="T66" fmla="*/ 197 w 420"/>
                <a:gd name="T67" fmla="*/ 611 h 611"/>
                <a:gd name="T68" fmla="*/ 197 w 420"/>
                <a:gd name="T69" fmla="*/ 607 h 611"/>
                <a:gd name="T70" fmla="*/ 221 w 420"/>
                <a:gd name="T71" fmla="*/ 607 h 611"/>
                <a:gd name="T72" fmla="*/ 221 w 420"/>
                <a:gd name="T73" fmla="*/ 611 h 611"/>
                <a:gd name="T74" fmla="*/ 152 w 420"/>
                <a:gd name="T75" fmla="*/ 611 h 611"/>
                <a:gd name="T76" fmla="*/ 127 w 420"/>
                <a:gd name="T77" fmla="*/ 611 h 611"/>
                <a:gd name="T78" fmla="*/ 127 w 420"/>
                <a:gd name="T79" fmla="*/ 607 h 611"/>
                <a:gd name="T80" fmla="*/ 152 w 420"/>
                <a:gd name="T81" fmla="*/ 607 h 611"/>
                <a:gd name="T82" fmla="*/ 152 w 420"/>
                <a:gd name="T83" fmla="*/ 611 h 611"/>
                <a:gd name="T84" fmla="*/ 26 w 420"/>
                <a:gd name="T85" fmla="*/ 611 h 611"/>
                <a:gd name="T86" fmla="*/ 0 w 420"/>
                <a:gd name="T87" fmla="*/ 611 h 611"/>
                <a:gd name="T88" fmla="*/ 0 w 420"/>
                <a:gd name="T89" fmla="*/ 607 h 611"/>
                <a:gd name="T90" fmla="*/ 26 w 420"/>
                <a:gd name="T91" fmla="*/ 607 h 611"/>
                <a:gd name="T92" fmla="*/ 26 w 420"/>
                <a:gd name="T93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0" h="611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11"/>
                  </a:moveTo>
                  <a:lnTo>
                    <a:pt x="392" y="611"/>
                  </a:lnTo>
                  <a:lnTo>
                    <a:pt x="390" y="609"/>
                  </a:lnTo>
                  <a:lnTo>
                    <a:pt x="390" y="611"/>
                  </a:lnTo>
                  <a:lnTo>
                    <a:pt x="345" y="611"/>
                  </a:lnTo>
                  <a:lnTo>
                    <a:pt x="345" y="607"/>
                  </a:lnTo>
                  <a:lnTo>
                    <a:pt x="418" y="607"/>
                  </a:lnTo>
                  <a:lnTo>
                    <a:pt x="420" y="611"/>
                  </a:lnTo>
                  <a:close/>
                  <a:moveTo>
                    <a:pt x="297" y="611"/>
                  </a:moveTo>
                  <a:lnTo>
                    <a:pt x="273" y="611"/>
                  </a:lnTo>
                  <a:lnTo>
                    <a:pt x="273" y="607"/>
                  </a:lnTo>
                  <a:lnTo>
                    <a:pt x="297" y="607"/>
                  </a:lnTo>
                  <a:lnTo>
                    <a:pt x="297" y="611"/>
                  </a:lnTo>
                  <a:close/>
                  <a:moveTo>
                    <a:pt x="264" y="611"/>
                  </a:moveTo>
                  <a:lnTo>
                    <a:pt x="236" y="611"/>
                  </a:lnTo>
                  <a:lnTo>
                    <a:pt x="232" y="607"/>
                  </a:lnTo>
                  <a:lnTo>
                    <a:pt x="262" y="607"/>
                  </a:lnTo>
                  <a:lnTo>
                    <a:pt x="264" y="611"/>
                  </a:lnTo>
                  <a:close/>
                  <a:moveTo>
                    <a:pt x="221" y="611"/>
                  </a:moveTo>
                  <a:lnTo>
                    <a:pt x="197" y="611"/>
                  </a:lnTo>
                  <a:lnTo>
                    <a:pt x="197" y="607"/>
                  </a:lnTo>
                  <a:lnTo>
                    <a:pt x="221" y="607"/>
                  </a:lnTo>
                  <a:lnTo>
                    <a:pt x="221" y="611"/>
                  </a:lnTo>
                  <a:close/>
                  <a:moveTo>
                    <a:pt x="152" y="611"/>
                  </a:moveTo>
                  <a:lnTo>
                    <a:pt x="127" y="611"/>
                  </a:lnTo>
                  <a:lnTo>
                    <a:pt x="127" y="607"/>
                  </a:lnTo>
                  <a:lnTo>
                    <a:pt x="152" y="607"/>
                  </a:lnTo>
                  <a:lnTo>
                    <a:pt x="152" y="611"/>
                  </a:lnTo>
                  <a:close/>
                  <a:moveTo>
                    <a:pt x="26" y="611"/>
                  </a:moveTo>
                  <a:lnTo>
                    <a:pt x="0" y="611"/>
                  </a:lnTo>
                  <a:lnTo>
                    <a:pt x="0" y="607"/>
                  </a:lnTo>
                  <a:lnTo>
                    <a:pt x="26" y="607"/>
                  </a:lnTo>
                  <a:lnTo>
                    <a:pt x="26" y="611"/>
                  </a:lnTo>
                  <a:close/>
                </a:path>
              </a:pathLst>
            </a:custGeom>
            <a:solidFill>
              <a:srgbClr val="232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43"/>
            <p:cNvSpPr>
              <a:spLocks noEditPoints="1"/>
            </p:cNvSpPr>
            <p:nvPr/>
          </p:nvSpPr>
          <p:spPr bwMode="auto">
            <a:xfrm>
              <a:off x="2318" y="1800"/>
              <a:ext cx="823" cy="1175"/>
            </a:xfrm>
            <a:custGeom>
              <a:avLst/>
              <a:gdLst>
                <a:gd name="T0" fmla="*/ 123 w 420"/>
                <a:gd name="T1" fmla="*/ 0 h 607"/>
                <a:gd name="T2" fmla="*/ 149 w 420"/>
                <a:gd name="T3" fmla="*/ 0 h 607"/>
                <a:gd name="T4" fmla="*/ 149 w 420"/>
                <a:gd name="T5" fmla="*/ 2 h 607"/>
                <a:gd name="T6" fmla="*/ 149 w 420"/>
                <a:gd name="T7" fmla="*/ 4 h 607"/>
                <a:gd name="T8" fmla="*/ 121 w 420"/>
                <a:gd name="T9" fmla="*/ 4 h 607"/>
                <a:gd name="T10" fmla="*/ 121 w 420"/>
                <a:gd name="T11" fmla="*/ 2 h 607"/>
                <a:gd name="T12" fmla="*/ 123 w 420"/>
                <a:gd name="T13" fmla="*/ 0 h 607"/>
                <a:gd name="T14" fmla="*/ 301 w 420"/>
                <a:gd name="T15" fmla="*/ 0 h 607"/>
                <a:gd name="T16" fmla="*/ 322 w 420"/>
                <a:gd name="T17" fmla="*/ 0 h 607"/>
                <a:gd name="T18" fmla="*/ 322 w 420"/>
                <a:gd name="T19" fmla="*/ 2 h 607"/>
                <a:gd name="T20" fmla="*/ 322 w 420"/>
                <a:gd name="T21" fmla="*/ 4 h 607"/>
                <a:gd name="T22" fmla="*/ 301 w 420"/>
                <a:gd name="T23" fmla="*/ 4 h 607"/>
                <a:gd name="T24" fmla="*/ 301 w 420"/>
                <a:gd name="T25" fmla="*/ 2 h 607"/>
                <a:gd name="T26" fmla="*/ 301 w 420"/>
                <a:gd name="T27" fmla="*/ 0 h 607"/>
                <a:gd name="T28" fmla="*/ 420 w 420"/>
                <a:gd name="T29" fmla="*/ 607 h 607"/>
                <a:gd name="T30" fmla="*/ 345 w 420"/>
                <a:gd name="T31" fmla="*/ 607 h 607"/>
                <a:gd name="T32" fmla="*/ 345 w 420"/>
                <a:gd name="T33" fmla="*/ 603 h 607"/>
                <a:gd name="T34" fmla="*/ 416 w 420"/>
                <a:gd name="T35" fmla="*/ 603 h 607"/>
                <a:gd name="T36" fmla="*/ 420 w 420"/>
                <a:gd name="T37" fmla="*/ 607 h 607"/>
                <a:gd name="T38" fmla="*/ 297 w 420"/>
                <a:gd name="T39" fmla="*/ 607 h 607"/>
                <a:gd name="T40" fmla="*/ 273 w 420"/>
                <a:gd name="T41" fmla="*/ 607 h 607"/>
                <a:gd name="T42" fmla="*/ 273 w 420"/>
                <a:gd name="T43" fmla="*/ 603 h 607"/>
                <a:gd name="T44" fmla="*/ 297 w 420"/>
                <a:gd name="T45" fmla="*/ 603 h 607"/>
                <a:gd name="T46" fmla="*/ 297 w 420"/>
                <a:gd name="T47" fmla="*/ 607 h 607"/>
                <a:gd name="T48" fmla="*/ 262 w 420"/>
                <a:gd name="T49" fmla="*/ 607 h 607"/>
                <a:gd name="T50" fmla="*/ 234 w 420"/>
                <a:gd name="T51" fmla="*/ 607 h 607"/>
                <a:gd name="T52" fmla="*/ 232 w 420"/>
                <a:gd name="T53" fmla="*/ 603 h 607"/>
                <a:gd name="T54" fmla="*/ 260 w 420"/>
                <a:gd name="T55" fmla="*/ 603 h 607"/>
                <a:gd name="T56" fmla="*/ 262 w 420"/>
                <a:gd name="T57" fmla="*/ 607 h 607"/>
                <a:gd name="T58" fmla="*/ 221 w 420"/>
                <a:gd name="T59" fmla="*/ 607 h 607"/>
                <a:gd name="T60" fmla="*/ 197 w 420"/>
                <a:gd name="T61" fmla="*/ 607 h 607"/>
                <a:gd name="T62" fmla="*/ 197 w 420"/>
                <a:gd name="T63" fmla="*/ 603 h 607"/>
                <a:gd name="T64" fmla="*/ 221 w 420"/>
                <a:gd name="T65" fmla="*/ 603 h 607"/>
                <a:gd name="T66" fmla="*/ 221 w 420"/>
                <a:gd name="T67" fmla="*/ 607 h 607"/>
                <a:gd name="T68" fmla="*/ 152 w 420"/>
                <a:gd name="T69" fmla="*/ 607 h 607"/>
                <a:gd name="T70" fmla="*/ 127 w 420"/>
                <a:gd name="T71" fmla="*/ 607 h 607"/>
                <a:gd name="T72" fmla="*/ 127 w 420"/>
                <a:gd name="T73" fmla="*/ 603 h 607"/>
                <a:gd name="T74" fmla="*/ 152 w 420"/>
                <a:gd name="T75" fmla="*/ 603 h 607"/>
                <a:gd name="T76" fmla="*/ 152 w 420"/>
                <a:gd name="T77" fmla="*/ 607 h 607"/>
                <a:gd name="T78" fmla="*/ 26 w 420"/>
                <a:gd name="T79" fmla="*/ 607 h 607"/>
                <a:gd name="T80" fmla="*/ 0 w 420"/>
                <a:gd name="T81" fmla="*/ 607 h 607"/>
                <a:gd name="T82" fmla="*/ 0 w 420"/>
                <a:gd name="T83" fmla="*/ 603 h 607"/>
                <a:gd name="T84" fmla="*/ 26 w 420"/>
                <a:gd name="T85" fmla="*/ 603 h 607"/>
                <a:gd name="T86" fmla="*/ 26 w 420"/>
                <a:gd name="T87" fmla="*/ 607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607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607"/>
                  </a:moveTo>
                  <a:lnTo>
                    <a:pt x="345" y="607"/>
                  </a:lnTo>
                  <a:lnTo>
                    <a:pt x="345" y="603"/>
                  </a:lnTo>
                  <a:lnTo>
                    <a:pt x="416" y="603"/>
                  </a:lnTo>
                  <a:lnTo>
                    <a:pt x="420" y="607"/>
                  </a:lnTo>
                  <a:close/>
                  <a:moveTo>
                    <a:pt x="297" y="607"/>
                  </a:moveTo>
                  <a:lnTo>
                    <a:pt x="273" y="607"/>
                  </a:lnTo>
                  <a:lnTo>
                    <a:pt x="273" y="603"/>
                  </a:lnTo>
                  <a:lnTo>
                    <a:pt x="297" y="603"/>
                  </a:lnTo>
                  <a:lnTo>
                    <a:pt x="297" y="607"/>
                  </a:lnTo>
                  <a:close/>
                  <a:moveTo>
                    <a:pt x="262" y="607"/>
                  </a:moveTo>
                  <a:lnTo>
                    <a:pt x="234" y="607"/>
                  </a:lnTo>
                  <a:lnTo>
                    <a:pt x="232" y="603"/>
                  </a:lnTo>
                  <a:lnTo>
                    <a:pt x="260" y="603"/>
                  </a:lnTo>
                  <a:lnTo>
                    <a:pt x="262" y="607"/>
                  </a:lnTo>
                  <a:close/>
                  <a:moveTo>
                    <a:pt x="221" y="607"/>
                  </a:moveTo>
                  <a:lnTo>
                    <a:pt x="197" y="607"/>
                  </a:lnTo>
                  <a:lnTo>
                    <a:pt x="197" y="603"/>
                  </a:lnTo>
                  <a:lnTo>
                    <a:pt x="221" y="603"/>
                  </a:lnTo>
                  <a:lnTo>
                    <a:pt x="221" y="607"/>
                  </a:lnTo>
                  <a:close/>
                  <a:moveTo>
                    <a:pt x="152" y="607"/>
                  </a:moveTo>
                  <a:lnTo>
                    <a:pt x="127" y="607"/>
                  </a:lnTo>
                  <a:lnTo>
                    <a:pt x="127" y="603"/>
                  </a:lnTo>
                  <a:lnTo>
                    <a:pt x="152" y="603"/>
                  </a:lnTo>
                  <a:lnTo>
                    <a:pt x="152" y="607"/>
                  </a:lnTo>
                  <a:close/>
                  <a:moveTo>
                    <a:pt x="26" y="607"/>
                  </a:moveTo>
                  <a:lnTo>
                    <a:pt x="0" y="607"/>
                  </a:lnTo>
                  <a:lnTo>
                    <a:pt x="0" y="603"/>
                  </a:lnTo>
                  <a:lnTo>
                    <a:pt x="26" y="603"/>
                  </a:lnTo>
                  <a:lnTo>
                    <a:pt x="26" y="607"/>
                  </a:lnTo>
                  <a:close/>
                </a:path>
              </a:pathLst>
            </a:custGeom>
            <a:solidFill>
              <a:srgbClr val="242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2318" y="1804"/>
              <a:ext cx="819" cy="1167"/>
            </a:xfrm>
            <a:custGeom>
              <a:avLst/>
              <a:gdLst>
                <a:gd name="T0" fmla="*/ 121 w 418"/>
                <a:gd name="T1" fmla="*/ 0 h 603"/>
                <a:gd name="T2" fmla="*/ 149 w 418"/>
                <a:gd name="T3" fmla="*/ 0 h 603"/>
                <a:gd name="T4" fmla="*/ 149 w 418"/>
                <a:gd name="T5" fmla="*/ 2 h 603"/>
                <a:gd name="T6" fmla="*/ 149 w 418"/>
                <a:gd name="T7" fmla="*/ 4 h 603"/>
                <a:gd name="T8" fmla="*/ 121 w 418"/>
                <a:gd name="T9" fmla="*/ 4 h 603"/>
                <a:gd name="T10" fmla="*/ 121 w 418"/>
                <a:gd name="T11" fmla="*/ 2 h 603"/>
                <a:gd name="T12" fmla="*/ 121 w 418"/>
                <a:gd name="T13" fmla="*/ 0 h 603"/>
                <a:gd name="T14" fmla="*/ 301 w 418"/>
                <a:gd name="T15" fmla="*/ 0 h 603"/>
                <a:gd name="T16" fmla="*/ 322 w 418"/>
                <a:gd name="T17" fmla="*/ 0 h 603"/>
                <a:gd name="T18" fmla="*/ 322 w 418"/>
                <a:gd name="T19" fmla="*/ 2 h 603"/>
                <a:gd name="T20" fmla="*/ 324 w 418"/>
                <a:gd name="T21" fmla="*/ 4 h 603"/>
                <a:gd name="T22" fmla="*/ 301 w 418"/>
                <a:gd name="T23" fmla="*/ 4 h 603"/>
                <a:gd name="T24" fmla="*/ 301 w 418"/>
                <a:gd name="T25" fmla="*/ 2 h 603"/>
                <a:gd name="T26" fmla="*/ 301 w 418"/>
                <a:gd name="T27" fmla="*/ 0 h 603"/>
                <a:gd name="T28" fmla="*/ 418 w 418"/>
                <a:gd name="T29" fmla="*/ 603 h 603"/>
                <a:gd name="T30" fmla="*/ 345 w 418"/>
                <a:gd name="T31" fmla="*/ 603 h 603"/>
                <a:gd name="T32" fmla="*/ 345 w 418"/>
                <a:gd name="T33" fmla="*/ 600 h 603"/>
                <a:gd name="T34" fmla="*/ 416 w 418"/>
                <a:gd name="T35" fmla="*/ 600 h 603"/>
                <a:gd name="T36" fmla="*/ 418 w 418"/>
                <a:gd name="T37" fmla="*/ 603 h 603"/>
                <a:gd name="T38" fmla="*/ 297 w 418"/>
                <a:gd name="T39" fmla="*/ 603 h 603"/>
                <a:gd name="T40" fmla="*/ 273 w 418"/>
                <a:gd name="T41" fmla="*/ 603 h 603"/>
                <a:gd name="T42" fmla="*/ 273 w 418"/>
                <a:gd name="T43" fmla="*/ 600 h 603"/>
                <a:gd name="T44" fmla="*/ 297 w 418"/>
                <a:gd name="T45" fmla="*/ 600 h 603"/>
                <a:gd name="T46" fmla="*/ 297 w 418"/>
                <a:gd name="T47" fmla="*/ 603 h 603"/>
                <a:gd name="T48" fmla="*/ 262 w 418"/>
                <a:gd name="T49" fmla="*/ 603 h 603"/>
                <a:gd name="T50" fmla="*/ 232 w 418"/>
                <a:gd name="T51" fmla="*/ 603 h 603"/>
                <a:gd name="T52" fmla="*/ 230 w 418"/>
                <a:gd name="T53" fmla="*/ 600 h 603"/>
                <a:gd name="T54" fmla="*/ 258 w 418"/>
                <a:gd name="T55" fmla="*/ 600 h 603"/>
                <a:gd name="T56" fmla="*/ 262 w 418"/>
                <a:gd name="T57" fmla="*/ 603 h 603"/>
                <a:gd name="T58" fmla="*/ 221 w 418"/>
                <a:gd name="T59" fmla="*/ 603 h 603"/>
                <a:gd name="T60" fmla="*/ 197 w 418"/>
                <a:gd name="T61" fmla="*/ 603 h 603"/>
                <a:gd name="T62" fmla="*/ 197 w 418"/>
                <a:gd name="T63" fmla="*/ 600 h 603"/>
                <a:gd name="T64" fmla="*/ 221 w 418"/>
                <a:gd name="T65" fmla="*/ 600 h 603"/>
                <a:gd name="T66" fmla="*/ 221 w 418"/>
                <a:gd name="T67" fmla="*/ 603 h 603"/>
                <a:gd name="T68" fmla="*/ 152 w 418"/>
                <a:gd name="T69" fmla="*/ 603 h 603"/>
                <a:gd name="T70" fmla="*/ 127 w 418"/>
                <a:gd name="T71" fmla="*/ 603 h 603"/>
                <a:gd name="T72" fmla="*/ 127 w 418"/>
                <a:gd name="T73" fmla="*/ 600 h 603"/>
                <a:gd name="T74" fmla="*/ 152 w 418"/>
                <a:gd name="T75" fmla="*/ 600 h 603"/>
                <a:gd name="T76" fmla="*/ 152 w 418"/>
                <a:gd name="T77" fmla="*/ 603 h 603"/>
                <a:gd name="T78" fmla="*/ 26 w 418"/>
                <a:gd name="T79" fmla="*/ 603 h 603"/>
                <a:gd name="T80" fmla="*/ 0 w 418"/>
                <a:gd name="T81" fmla="*/ 603 h 603"/>
                <a:gd name="T82" fmla="*/ 0 w 418"/>
                <a:gd name="T83" fmla="*/ 600 h 603"/>
                <a:gd name="T84" fmla="*/ 26 w 418"/>
                <a:gd name="T85" fmla="*/ 600 h 603"/>
                <a:gd name="T86" fmla="*/ 26 w 418"/>
                <a:gd name="T87" fmla="*/ 603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60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8" y="603"/>
                  </a:moveTo>
                  <a:lnTo>
                    <a:pt x="345" y="603"/>
                  </a:lnTo>
                  <a:lnTo>
                    <a:pt x="345" y="600"/>
                  </a:lnTo>
                  <a:lnTo>
                    <a:pt x="416" y="600"/>
                  </a:lnTo>
                  <a:lnTo>
                    <a:pt x="418" y="603"/>
                  </a:lnTo>
                  <a:close/>
                  <a:moveTo>
                    <a:pt x="297" y="603"/>
                  </a:moveTo>
                  <a:lnTo>
                    <a:pt x="273" y="603"/>
                  </a:lnTo>
                  <a:lnTo>
                    <a:pt x="273" y="600"/>
                  </a:lnTo>
                  <a:lnTo>
                    <a:pt x="297" y="600"/>
                  </a:lnTo>
                  <a:lnTo>
                    <a:pt x="297" y="603"/>
                  </a:lnTo>
                  <a:close/>
                  <a:moveTo>
                    <a:pt x="262" y="603"/>
                  </a:moveTo>
                  <a:lnTo>
                    <a:pt x="232" y="603"/>
                  </a:lnTo>
                  <a:lnTo>
                    <a:pt x="230" y="600"/>
                  </a:lnTo>
                  <a:lnTo>
                    <a:pt x="258" y="600"/>
                  </a:lnTo>
                  <a:lnTo>
                    <a:pt x="262" y="603"/>
                  </a:lnTo>
                  <a:close/>
                  <a:moveTo>
                    <a:pt x="221" y="603"/>
                  </a:moveTo>
                  <a:lnTo>
                    <a:pt x="197" y="603"/>
                  </a:lnTo>
                  <a:lnTo>
                    <a:pt x="197" y="600"/>
                  </a:lnTo>
                  <a:lnTo>
                    <a:pt x="221" y="600"/>
                  </a:lnTo>
                  <a:lnTo>
                    <a:pt x="221" y="603"/>
                  </a:lnTo>
                  <a:close/>
                  <a:moveTo>
                    <a:pt x="152" y="603"/>
                  </a:moveTo>
                  <a:lnTo>
                    <a:pt x="127" y="603"/>
                  </a:lnTo>
                  <a:lnTo>
                    <a:pt x="127" y="600"/>
                  </a:lnTo>
                  <a:lnTo>
                    <a:pt x="152" y="600"/>
                  </a:lnTo>
                  <a:lnTo>
                    <a:pt x="152" y="603"/>
                  </a:lnTo>
                  <a:close/>
                  <a:moveTo>
                    <a:pt x="26" y="603"/>
                  </a:moveTo>
                  <a:lnTo>
                    <a:pt x="0" y="603"/>
                  </a:lnTo>
                  <a:lnTo>
                    <a:pt x="0" y="600"/>
                  </a:lnTo>
                  <a:lnTo>
                    <a:pt x="26" y="600"/>
                  </a:lnTo>
                  <a:lnTo>
                    <a:pt x="26" y="603"/>
                  </a:lnTo>
                  <a:close/>
                </a:path>
              </a:pathLst>
            </a:custGeom>
            <a:solidFill>
              <a:srgbClr val="252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2318" y="1808"/>
              <a:ext cx="815" cy="1159"/>
            </a:xfrm>
            <a:custGeom>
              <a:avLst/>
              <a:gdLst>
                <a:gd name="T0" fmla="*/ 121 w 416"/>
                <a:gd name="T1" fmla="*/ 0 h 599"/>
                <a:gd name="T2" fmla="*/ 149 w 416"/>
                <a:gd name="T3" fmla="*/ 0 h 599"/>
                <a:gd name="T4" fmla="*/ 149 w 416"/>
                <a:gd name="T5" fmla="*/ 2 h 599"/>
                <a:gd name="T6" fmla="*/ 147 w 416"/>
                <a:gd name="T7" fmla="*/ 4 h 599"/>
                <a:gd name="T8" fmla="*/ 121 w 416"/>
                <a:gd name="T9" fmla="*/ 4 h 599"/>
                <a:gd name="T10" fmla="*/ 121 w 416"/>
                <a:gd name="T11" fmla="*/ 2 h 599"/>
                <a:gd name="T12" fmla="*/ 121 w 416"/>
                <a:gd name="T13" fmla="*/ 0 h 599"/>
                <a:gd name="T14" fmla="*/ 301 w 416"/>
                <a:gd name="T15" fmla="*/ 0 h 599"/>
                <a:gd name="T16" fmla="*/ 322 w 416"/>
                <a:gd name="T17" fmla="*/ 0 h 599"/>
                <a:gd name="T18" fmla="*/ 324 w 416"/>
                <a:gd name="T19" fmla="*/ 2 h 599"/>
                <a:gd name="T20" fmla="*/ 324 w 416"/>
                <a:gd name="T21" fmla="*/ 4 h 599"/>
                <a:gd name="T22" fmla="*/ 303 w 416"/>
                <a:gd name="T23" fmla="*/ 4 h 599"/>
                <a:gd name="T24" fmla="*/ 301 w 416"/>
                <a:gd name="T25" fmla="*/ 2 h 599"/>
                <a:gd name="T26" fmla="*/ 301 w 416"/>
                <a:gd name="T27" fmla="*/ 0 h 599"/>
                <a:gd name="T28" fmla="*/ 416 w 416"/>
                <a:gd name="T29" fmla="*/ 599 h 599"/>
                <a:gd name="T30" fmla="*/ 345 w 416"/>
                <a:gd name="T31" fmla="*/ 599 h 599"/>
                <a:gd name="T32" fmla="*/ 345 w 416"/>
                <a:gd name="T33" fmla="*/ 596 h 599"/>
                <a:gd name="T34" fmla="*/ 414 w 416"/>
                <a:gd name="T35" fmla="*/ 596 h 599"/>
                <a:gd name="T36" fmla="*/ 416 w 416"/>
                <a:gd name="T37" fmla="*/ 599 h 599"/>
                <a:gd name="T38" fmla="*/ 297 w 416"/>
                <a:gd name="T39" fmla="*/ 599 h 599"/>
                <a:gd name="T40" fmla="*/ 273 w 416"/>
                <a:gd name="T41" fmla="*/ 599 h 599"/>
                <a:gd name="T42" fmla="*/ 273 w 416"/>
                <a:gd name="T43" fmla="*/ 596 h 599"/>
                <a:gd name="T44" fmla="*/ 297 w 416"/>
                <a:gd name="T45" fmla="*/ 596 h 599"/>
                <a:gd name="T46" fmla="*/ 297 w 416"/>
                <a:gd name="T47" fmla="*/ 599 h 599"/>
                <a:gd name="T48" fmla="*/ 260 w 416"/>
                <a:gd name="T49" fmla="*/ 599 h 599"/>
                <a:gd name="T50" fmla="*/ 232 w 416"/>
                <a:gd name="T51" fmla="*/ 599 h 599"/>
                <a:gd name="T52" fmla="*/ 230 w 416"/>
                <a:gd name="T53" fmla="*/ 596 h 599"/>
                <a:gd name="T54" fmla="*/ 258 w 416"/>
                <a:gd name="T55" fmla="*/ 596 h 599"/>
                <a:gd name="T56" fmla="*/ 260 w 416"/>
                <a:gd name="T57" fmla="*/ 599 h 599"/>
                <a:gd name="T58" fmla="*/ 221 w 416"/>
                <a:gd name="T59" fmla="*/ 599 h 599"/>
                <a:gd name="T60" fmla="*/ 197 w 416"/>
                <a:gd name="T61" fmla="*/ 599 h 599"/>
                <a:gd name="T62" fmla="*/ 197 w 416"/>
                <a:gd name="T63" fmla="*/ 596 h 599"/>
                <a:gd name="T64" fmla="*/ 221 w 416"/>
                <a:gd name="T65" fmla="*/ 596 h 599"/>
                <a:gd name="T66" fmla="*/ 221 w 416"/>
                <a:gd name="T67" fmla="*/ 599 h 599"/>
                <a:gd name="T68" fmla="*/ 152 w 416"/>
                <a:gd name="T69" fmla="*/ 599 h 599"/>
                <a:gd name="T70" fmla="*/ 127 w 416"/>
                <a:gd name="T71" fmla="*/ 599 h 599"/>
                <a:gd name="T72" fmla="*/ 127 w 416"/>
                <a:gd name="T73" fmla="*/ 596 h 599"/>
                <a:gd name="T74" fmla="*/ 152 w 416"/>
                <a:gd name="T75" fmla="*/ 596 h 599"/>
                <a:gd name="T76" fmla="*/ 152 w 416"/>
                <a:gd name="T77" fmla="*/ 599 h 599"/>
                <a:gd name="T78" fmla="*/ 26 w 416"/>
                <a:gd name="T79" fmla="*/ 599 h 599"/>
                <a:gd name="T80" fmla="*/ 0 w 416"/>
                <a:gd name="T81" fmla="*/ 599 h 599"/>
                <a:gd name="T82" fmla="*/ 0 w 416"/>
                <a:gd name="T83" fmla="*/ 596 h 599"/>
                <a:gd name="T84" fmla="*/ 26 w 416"/>
                <a:gd name="T85" fmla="*/ 596 h 599"/>
                <a:gd name="T86" fmla="*/ 26 w 416"/>
                <a:gd name="T87" fmla="*/ 599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99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16" y="599"/>
                  </a:moveTo>
                  <a:lnTo>
                    <a:pt x="345" y="599"/>
                  </a:lnTo>
                  <a:lnTo>
                    <a:pt x="345" y="596"/>
                  </a:lnTo>
                  <a:lnTo>
                    <a:pt x="414" y="596"/>
                  </a:lnTo>
                  <a:lnTo>
                    <a:pt x="416" y="599"/>
                  </a:lnTo>
                  <a:close/>
                  <a:moveTo>
                    <a:pt x="297" y="599"/>
                  </a:moveTo>
                  <a:lnTo>
                    <a:pt x="273" y="599"/>
                  </a:lnTo>
                  <a:lnTo>
                    <a:pt x="273" y="596"/>
                  </a:lnTo>
                  <a:lnTo>
                    <a:pt x="297" y="596"/>
                  </a:lnTo>
                  <a:lnTo>
                    <a:pt x="297" y="599"/>
                  </a:lnTo>
                  <a:close/>
                  <a:moveTo>
                    <a:pt x="260" y="599"/>
                  </a:moveTo>
                  <a:lnTo>
                    <a:pt x="232" y="599"/>
                  </a:lnTo>
                  <a:lnTo>
                    <a:pt x="230" y="596"/>
                  </a:lnTo>
                  <a:lnTo>
                    <a:pt x="258" y="596"/>
                  </a:lnTo>
                  <a:lnTo>
                    <a:pt x="260" y="599"/>
                  </a:lnTo>
                  <a:close/>
                  <a:moveTo>
                    <a:pt x="221" y="599"/>
                  </a:moveTo>
                  <a:lnTo>
                    <a:pt x="197" y="599"/>
                  </a:lnTo>
                  <a:lnTo>
                    <a:pt x="197" y="596"/>
                  </a:lnTo>
                  <a:lnTo>
                    <a:pt x="221" y="596"/>
                  </a:lnTo>
                  <a:lnTo>
                    <a:pt x="221" y="599"/>
                  </a:lnTo>
                  <a:close/>
                  <a:moveTo>
                    <a:pt x="152" y="599"/>
                  </a:moveTo>
                  <a:lnTo>
                    <a:pt x="127" y="599"/>
                  </a:lnTo>
                  <a:lnTo>
                    <a:pt x="127" y="596"/>
                  </a:lnTo>
                  <a:lnTo>
                    <a:pt x="152" y="596"/>
                  </a:lnTo>
                  <a:lnTo>
                    <a:pt x="152" y="599"/>
                  </a:lnTo>
                  <a:close/>
                  <a:moveTo>
                    <a:pt x="26" y="599"/>
                  </a:moveTo>
                  <a:lnTo>
                    <a:pt x="0" y="599"/>
                  </a:lnTo>
                  <a:lnTo>
                    <a:pt x="0" y="596"/>
                  </a:lnTo>
                  <a:lnTo>
                    <a:pt x="26" y="596"/>
                  </a:lnTo>
                  <a:lnTo>
                    <a:pt x="26" y="599"/>
                  </a:lnTo>
                  <a:close/>
                </a:path>
              </a:pathLst>
            </a:custGeom>
            <a:solidFill>
              <a:srgbClr val="262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46"/>
            <p:cNvSpPr>
              <a:spLocks noEditPoints="1"/>
            </p:cNvSpPr>
            <p:nvPr/>
          </p:nvSpPr>
          <p:spPr bwMode="auto">
            <a:xfrm>
              <a:off x="2318" y="1811"/>
              <a:ext cx="815" cy="1154"/>
            </a:xfrm>
            <a:custGeom>
              <a:avLst/>
              <a:gdLst>
                <a:gd name="T0" fmla="*/ 121 w 416"/>
                <a:gd name="T1" fmla="*/ 0 h 596"/>
                <a:gd name="T2" fmla="*/ 149 w 416"/>
                <a:gd name="T3" fmla="*/ 0 h 596"/>
                <a:gd name="T4" fmla="*/ 147 w 416"/>
                <a:gd name="T5" fmla="*/ 2 h 596"/>
                <a:gd name="T6" fmla="*/ 147 w 416"/>
                <a:gd name="T7" fmla="*/ 4 h 596"/>
                <a:gd name="T8" fmla="*/ 121 w 416"/>
                <a:gd name="T9" fmla="*/ 4 h 596"/>
                <a:gd name="T10" fmla="*/ 121 w 416"/>
                <a:gd name="T11" fmla="*/ 2 h 596"/>
                <a:gd name="T12" fmla="*/ 121 w 416"/>
                <a:gd name="T13" fmla="*/ 0 h 596"/>
                <a:gd name="T14" fmla="*/ 301 w 416"/>
                <a:gd name="T15" fmla="*/ 0 h 596"/>
                <a:gd name="T16" fmla="*/ 324 w 416"/>
                <a:gd name="T17" fmla="*/ 0 h 596"/>
                <a:gd name="T18" fmla="*/ 324 w 416"/>
                <a:gd name="T19" fmla="*/ 2 h 596"/>
                <a:gd name="T20" fmla="*/ 324 w 416"/>
                <a:gd name="T21" fmla="*/ 4 h 596"/>
                <a:gd name="T22" fmla="*/ 303 w 416"/>
                <a:gd name="T23" fmla="*/ 4 h 596"/>
                <a:gd name="T24" fmla="*/ 303 w 416"/>
                <a:gd name="T25" fmla="*/ 2 h 596"/>
                <a:gd name="T26" fmla="*/ 301 w 416"/>
                <a:gd name="T27" fmla="*/ 0 h 596"/>
                <a:gd name="T28" fmla="*/ 416 w 416"/>
                <a:gd name="T29" fmla="*/ 596 h 596"/>
                <a:gd name="T30" fmla="*/ 345 w 416"/>
                <a:gd name="T31" fmla="*/ 596 h 596"/>
                <a:gd name="T32" fmla="*/ 345 w 416"/>
                <a:gd name="T33" fmla="*/ 592 h 596"/>
                <a:gd name="T34" fmla="*/ 371 w 416"/>
                <a:gd name="T35" fmla="*/ 592 h 596"/>
                <a:gd name="T36" fmla="*/ 371 w 416"/>
                <a:gd name="T37" fmla="*/ 592 h 596"/>
                <a:gd name="T38" fmla="*/ 371 w 416"/>
                <a:gd name="T39" fmla="*/ 592 h 596"/>
                <a:gd name="T40" fmla="*/ 412 w 416"/>
                <a:gd name="T41" fmla="*/ 592 h 596"/>
                <a:gd name="T42" fmla="*/ 416 w 416"/>
                <a:gd name="T43" fmla="*/ 596 h 596"/>
                <a:gd name="T44" fmla="*/ 297 w 416"/>
                <a:gd name="T45" fmla="*/ 596 h 596"/>
                <a:gd name="T46" fmla="*/ 273 w 416"/>
                <a:gd name="T47" fmla="*/ 596 h 596"/>
                <a:gd name="T48" fmla="*/ 273 w 416"/>
                <a:gd name="T49" fmla="*/ 592 h 596"/>
                <a:gd name="T50" fmla="*/ 297 w 416"/>
                <a:gd name="T51" fmla="*/ 592 h 596"/>
                <a:gd name="T52" fmla="*/ 297 w 416"/>
                <a:gd name="T53" fmla="*/ 596 h 596"/>
                <a:gd name="T54" fmla="*/ 258 w 416"/>
                <a:gd name="T55" fmla="*/ 596 h 596"/>
                <a:gd name="T56" fmla="*/ 230 w 416"/>
                <a:gd name="T57" fmla="*/ 596 h 596"/>
                <a:gd name="T58" fmla="*/ 228 w 416"/>
                <a:gd name="T59" fmla="*/ 592 h 596"/>
                <a:gd name="T60" fmla="*/ 256 w 416"/>
                <a:gd name="T61" fmla="*/ 592 h 596"/>
                <a:gd name="T62" fmla="*/ 258 w 416"/>
                <a:gd name="T63" fmla="*/ 596 h 596"/>
                <a:gd name="T64" fmla="*/ 221 w 416"/>
                <a:gd name="T65" fmla="*/ 596 h 596"/>
                <a:gd name="T66" fmla="*/ 197 w 416"/>
                <a:gd name="T67" fmla="*/ 596 h 596"/>
                <a:gd name="T68" fmla="*/ 197 w 416"/>
                <a:gd name="T69" fmla="*/ 592 h 596"/>
                <a:gd name="T70" fmla="*/ 221 w 416"/>
                <a:gd name="T71" fmla="*/ 592 h 596"/>
                <a:gd name="T72" fmla="*/ 221 w 416"/>
                <a:gd name="T73" fmla="*/ 596 h 596"/>
                <a:gd name="T74" fmla="*/ 152 w 416"/>
                <a:gd name="T75" fmla="*/ 596 h 596"/>
                <a:gd name="T76" fmla="*/ 127 w 416"/>
                <a:gd name="T77" fmla="*/ 596 h 596"/>
                <a:gd name="T78" fmla="*/ 127 w 416"/>
                <a:gd name="T79" fmla="*/ 592 h 596"/>
                <a:gd name="T80" fmla="*/ 152 w 416"/>
                <a:gd name="T81" fmla="*/ 592 h 596"/>
                <a:gd name="T82" fmla="*/ 152 w 416"/>
                <a:gd name="T83" fmla="*/ 596 h 596"/>
                <a:gd name="T84" fmla="*/ 26 w 416"/>
                <a:gd name="T85" fmla="*/ 596 h 596"/>
                <a:gd name="T86" fmla="*/ 0 w 416"/>
                <a:gd name="T87" fmla="*/ 596 h 596"/>
                <a:gd name="T88" fmla="*/ 0 w 416"/>
                <a:gd name="T89" fmla="*/ 592 h 596"/>
                <a:gd name="T90" fmla="*/ 26 w 416"/>
                <a:gd name="T91" fmla="*/ 592 h 596"/>
                <a:gd name="T92" fmla="*/ 26 w 416"/>
                <a:gd name="T93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96">
                  <a:moveTo>
                    <a:pt x="121" y="0"/>
                  </a:moveTo>
                  <a:lnTo>
                    <a:pt x="149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1" y="0"/>
                  </a:lnTo>
                  <a:close/>
                  <a:moveTo>
                    <a:pt x="416" y="596"/>
                  </a:moveTo>
                  <a:lnTo>
                    <a:pt x="345" y="596"/>
                  </a:lnTo>
                  <a:lnTo>
                    <a:pt x="345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371" y="592"/>
                  </a:lnTo>
                  <a:lnTo>
                    <a:pt x="412" y="592"/>
                  </a:lnTo>
                  <a:lnTo>
                    <a:pt x="416" y="596"/>
                  </a:lnTo>
                  <a:close/>
                  <a:moveTo>
                    <a:pt x="297" y="596"/>
                  </a:moveTo>
                  <a:lnTo>
                    <a:pt x="273" y="596"/>
                  </a:lnTo>
                  <a:lnTo>
                    <a:pt x="273" y="592"/>
                  </a:lnTo>
                  <a:lnTo>
                    <a:pt x="297" y="592"/>
                  </a:lnTo>
                  <a:lnTo>
                    <a:pt x="297" y="596"/>
                  </a:lnTo>
                  <a:close/>
                  <a:moveTo>
                    <a:pt x="258" y="596"/>
                  </a:moveTo>
                  <a:lnTo>
                    <a:pt x="230" y="596"/>
                  </a:lnTo>
                  <a:lnTo>
                    <a:pt x="228" y="592"/>
                  </a:lnTo>
                  <a:lnTo>
                    <a:pt x="256" y="592"/>
                  </a:lnTo>
                  <a:lnTo>
                    <a:pt x="258" y="596"/>
                  </a:lnTo>
                  <a:close/>
                  <a:moveTo>
                    <a:pt x="221" y="596"/>
                  </a:moveTo>
                  <a:lnTo>
                    <a:pt x="197" y="596"/>
                  </a:lnTo>
                  <a:lnTo>
                    <a:pt x="197" y="592"/>
                  </a:lnTo>
                  <a:lnTo>
                    <a:pt x="221" y="592"/>
                  </a:lnTo>
                  <a:lnTo>
                    <a:pt x="221" y="596"/>
                  </a:lnTo>
                  <a:close/>
                  <a:moveTo>
                    <a:pt x="152" y="596"/>
                  </a:moveTo>
                  <a:lnTo>
                    <a:pt x="127" y="596"/>
                  </a:lnTo>
                  <a:lnTo>
                    <a:pt x="127" y="592"/>
                  </a:lnTo>
                  <a:lnTo>
                    <a:pt x="152" y="592"/>
                  </a:lnTo>
                  <a:lnTo>
                    <a:pt x="152" y="596"/>
                  </a:lnTo>
                  <a:close/>
                  <a:moveTo>
                    <a:pt x="26" y="596"/>
                  </a:moveTo>
                  <a:lnTo>
                    <a:pt x="0" y="596"/>
                  </a:lnTo>
                  <a:lnTo>
                    <a:pt x="0" y="592"/>
                  </a:lnTo>
                  <a:lnTo>
                    <a:pt x="26" y="592"/>
                  </a:lnTo>
                  <a:lnTo>
                    <a:pt x="26" y="596"/>
                  </a:lnTo>
                  <a:close/>
                </a:path>
              </a:pathLst>
            </a:custGeom>
            <a:solidFill>
              <a:srgbClr val="282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47"/>
            <p:cNvSpPr>
              <a:spLocks noEditPoints="1"/>
            </p:cNvSpPr>
            <p:nvPr/>
          </p:nvSpPr>
          <p:spPr bwMode="auto">
            <a:xfrm>
              <a:off x="2318" y="1815"/>
              <a:ext cx="811" cy="1146"/>
            </a:xfrm>
            <a:custGeom>
              <a:avLst/>
              <a:gdLst>
                <a:gd name="T0" fmla="*/ 121 w 414"/>
                <a:gd name="T1" fmla="*/ 0 h 592"/>
                <a:gd name="T2" fmla="*/ 147 w 414"/>
                <a:gd name="T3" fmla="*/ 0 h 592"/>
                <a:gd name="T4" fmla="*/ 147 w 414"/>
                <a:gd name="T5" fmla="*/ 2 h 592"/>
                <a:gd name="T6" fmla="*/ 147 w 414"/>
                <a:gd name="T7" fmla="*/ 4 h 592"/>
                <a:gd name="T8" fmla="*/ 121 w 414"/>
                <a:gd name="T9" fmla="*/ 4 h 592"/>
                <a:gd name="T10" fmla="*/ 121 w 414"/>
                <a:gd name="T11" fmla="*/ 2 h 592"/>
                <a:gd name="T12" fmla="*/ 121 w 414"/>
                <a:gd name="T13" fmla="*/ 0 h 592"/>
                <a:gd name="T14" fmla="*/ 303 w 414"/>
                <a:gd name="T15" fmla="*/ 0 h 592"/>
                <a:gd name="T16" fmla="*/ 324 w 414"/>
                <a:gd name="T17" fmla="*/ 0 h 592"/>
                <a:gd name="T18" fmla="*/ 324 w 414"/>
                <a:gd name="T19" fmla="*/ 2 h 592"/>
                <a:gd name="T20" fmla="*/ 324 w 414"/>
                <a:gd name="T21" fmla="*/ 4 h 592"/>
                <a:gd name="T22" fmla="*/ 303 w 414"/>
                <a:gd name="T23" fmla="*/ 4 h 592"/>
                <a:gd name="T24" fmla="*/ 303 w 414"/>
                <a:gd name="T25" fmla="*/ 2 h 592"/>
                <a:gd name="T26" fmla="*/ 303 w 414"/>
                <a:gd name="T27" fmla="*/ 0 h 592"/>
                <a:gd name="T28" fmla="*/ 414 w 414"/>
                <a:gd name="T29" fmla="*/ 592 h 592"/>
                <a:gd name="T30" fmla="*/ 345 w 414"/>
                <a:gd name="T31" fmla="*/ 592 h 592"/>
                <a:gd name="T32" fmla="*/ 345 w 414"/>
                <a:gd name="T33" fmla="*/ 588 h 592"/>
                <a:gd name="T34" fmla="*/ 371 w 414"/>
                <a:gd name="T35" fmla="*/ 588 h 592"/>
                <a:gd name="T36" fmla="*/ 371 w 414"/>
                <a:gd name="T37" fmla="*/ 590 h 592"/>
                <a:gd name="T38" fmla="*/ 373 w 414"/>
                <a:gd name="T39" fmla="*/ 588 h 592"/>
                <a:gd name="T40" fmla="*/ 412 w 414"/>
                <a:gd name="T41" fmla="*/ 588 h 592"/>
                <a:gd name="T42" fmla="*/ 414 w 414"/>
                <a:gd name="T43" fmla="*/ 592 h 592"/>
                <a:gd name="T44" fmla="*/ 297 w 414"/>
                <a:gd name="T45" fmla="*/ 592 h 592"/>
                <a:gd name="T46" fmla="*/ 273 w 414"/>
                <a:gd name="T47" fmla="*/ 592 h 592"/>
                <a:gd name="T48" fmla="*/ 273 w 414"/>
                <a:gd name="T49" fmla="*/ 588 h 592"/>
                <a:gd name="T50" fmla="*/ 297 w 414"/>
                <a:gd name="T51" fmla="*/ 588 h 592"/>
                <a:gd name="T52" fmla="*/ 297 w 414"/>
                <a:gd name="T53" fmla="*/ 592 h 592"/>
                <a:gd name="T54" fmla="*/ 258 w 414"/>
                <a:gd name="T55" fmla="*/ 592 h 592"/>
                <a:gd name="T56" fmla="*/ 230 w 414"/>
                <a:gd name="T57" fmla="*/ 592 h 592"/>
                <a:gd name="T58" fmla="*/ 227 w 414"/>
                <a:gd name="T59" fmla="*/ 588 h 592"/>
                <a:gd name="T60" fmla="*/ 256 w 414"/>
                <a:gd name="T61" fmla="*/ 588 h 592"/>
                <a:gd name="T62" fmla="*/ 258 w 414"/>
                <a:gd name="T63" fmla="*/ 592 h 592"/>
                <a:gd name="T64" fmla="*/ 221 w 414"/>
                <a:gd name="T65" fmla="*/ 592 h 592"/>
                <a:gd name="T66" fmla="*/ 197 w 414"/>
                <a:gd name="T67" fmla="*/ 592 h 592"/>
                <a:gd name="T68" fmla="*/ 197 w 414"/>
                <a:gd name="T69" fmla="*/ 588 h 592"/>
                <a:gd name="T70" fmla="*/ 221 w 414"/>
                <a:gd name="T71" fmla="*/ 588 h 592"/>
                <a:gd name="T72" fmla="*/ 221 w 414"/>
                <a:gd name="T73" fmla="*/ 592 h 592"/>
                <a:gd name="T74" fmla="*/ 152 w 414"/>
                <a:gd name="T75" fmla="*/ 592 h 592"/>
                <a:gd name="T76" fmla="*/ 127 w 414"/>
                <a:gd name="T77" fmla="*/ 592 h 592"/>
                <a:gd name="T78" fmla="*/ 127 w 414"/>
                <a:gd name="T79" fmla="*/ 588 h 592"/>
                <a:gd name="T80" fmla="*/ 152 w 414"/>
                <a:gd name="T81" fmla="*/ 588 h 592"/>
                <a:gd name="T82" fmla="*/ 152 w 414"/>
                <a:gd name="T83" fmla="*/ 592 h 592"/>
                <a:gd name="T84" fmla="*/ 26 w 414"/>
                <a:gd name="T85" fmla="*/ 592 h 592"/>
                <a:gd name="T86" fmla="*/ 0 w 414"/>
                <a:gd name="T87" fmla="*/ 592 h 592"/>
                <a:gd name="T88" fmla="*/ 0 w 414"/>
                <a:gd name="T89" fmla="*/ 588 h 592"/>
                <a:gd name="T90" fmla="*/ 26 w 414"/>
                <a:gd name="T91" fmla="*/ 588 h 592"/>
                <a:gd name="T92" fmla="*/ 26 w 414"/>
                <a:gd name="T93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92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92"/>
                  </a:moveTo>
                  <a:lnTo>
                    <a:pt x="345" y="592"/>
                  </a:lnTo>
                  <a:lnTo>
                    <a:pt x="345" y="588"/>
                  </a:lnTo>
                  <a:lnTo>
                    <a:pt x="371" y="588"/>
                  </a:lnTo>
                  <a:lnTo>
                    <a:pt x="371" y="590"/>
                  </a:lnTo>
                  <a:lnTo>
                    <a:pt x="373" y="588"/>
                  </a:lnTo>
                  <a:lnTo>
                    <a:pt x="412" y="588"/>
                  </a:lnTo>
                  <a:lnTo>
                    <a:pt x="414" y="592"/>
                  </a:lnTo>
                  <a:close/>
                  <a:moveTo>
                    <a:pt x="297" y="592"/>
                  </a:moveTo>
                  <a:lnTo>
                    <a:pt x="273" y="592"/>
                  </a:lnTo>
                  <a:lnTo>
                    <a:pt x="273" y="588"/>
                  </a:lnTo>
                  <a:lnTo>
                    <a:pt x="297" y="588"/>
                  </a:lnTo>
                  <a:lnTo>
                    <a:pt x="297" y="592"/>
                  </a:lnTo>
                  <a:close/>
                  <a:moveTo>
                    <a:pt x="258" y="592"/>
                  </a:moveTo>
                  <a:lnTo>
                    <a:pt x="230" y="592"/>
                  </a:lnTo>
                  <a:lnTo>
                    <a:pt x="227" y="588"/>
                  </a:lnTo>
                  <a:lnTo>
                    <a:pt x="256" y="588"/>
                  </a:lnTo>
                  <a:lnTo>
                    <a:pt x="258" y="592"/>
                  </a:lnTo>
                  <a:close/>
                  <a:moveTo>
                    <a:pt x="221" y="592"/>
                  </a:moveTo>
                  <a:lnTo>
                    <a:pt x="197" y="592"/>
                  </a:lnTo>
                  <a:lnTo>
                    <a:pt x="197" y="588"/>
                  </a:lnTo>
                  <a:lnTo>
                    <a:pt x="221" y="588"/>
                  </a:lnTo>
                  <a:lnTo>
                    <a:pt x="221" y="592"/>
                  </a:lnTo>
                  <a:close/>
                  <a:moveTo>
                    <a:pt x="152" y="592"/>
                  </a:moveTo>
                  <a:lnTo>
                    <a:pt x="127" y="592"/>
                  </a:lnTo>
                  <a:lnTo>
                    <a:pt x="127" y="588"/>
                  </a:lnTo>
                  <a:lnTo>
                    <a:pt x="152" y="588"/>
                  </a:lnTo>
                  <a:lnTo>
                    <a:pt x="152" y="592"/>
                  </a:lnTo>
                  <a:close/>
                  <a:moveTo>
                    <a:pt x="26" y="592"/>
                  </a:moveTo>
                  <a:lnTo>
                    <a:pt x="0" y="592"/>
                  </a:lnTo>
                  <a:lnTo>
                    <a:pt x="0" y="588"/>
                  </a:lnTo>
                  <a:lnTo>
                    <a:pt x="26" y="588"/>
                  </a:lnTo>
                  <a:lnTo>
                    <a:pt x="26" y="592"/>
                  </a:lnTo>
                  <a:close/>
                </a:path>
              </a:pathLst>
            </a:custGeom>
            <a:solidFill>
              <a:srgbClr val="292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48"/>
            <p:cNvSpPr>
              <a:spLocks noEditPoints="1"/>
            </p:cNvSpPr>
            <p:nvPr/>
          </p:nvSpPr>
          <p:spPr bwMode="auto">
            <a:xfrm>
              <a:off x="2318" y="1819"/>
              <a:ext cx="807" cy="1138"/>
            </a:xfrm>
            <a:custGeom>
              <a:avLst/>
              <a:gdLst>
                <a:gd name="T0" fmla="*/ 121 w 412"/>
                <a:gd name="T1" fmla="*/ 0 h 588"/>
                <a:gd name="T2" fmla="*/ 147 w 412"/>
                <a:gd name="T3" fmla="*/ 0 h 588"/>
                <a:gd name="T4" fmla="*/ 147 w 412"/>
                <a:gd name="T5" fmla="*/ 2 h 588"/>
                <a:gd name="T6" fmla="*/ 147 w 412"/>
                <a:gd name="T7" fmla="*/ 3 h 588"/>
                <a:gd name="T8" fmla="*/ 121 w 412"/>
                <a:gd name="T9" fmla="*/ 3 h 588"/>
                <a:gd name="T10" fmla="*/ 121 w 412"/>
                <a:gd name="T11" fmla="*/ 2 h 588"/>
                <a:gd name="T12" fmla="*/ 121 w 412"/>
                <a:gd name="T13" fmla="*/ 0 h 588"/>
                <a:gd name="T14" fmla="*/ 303 w 412"/>
                <a:gd name="T15" fmla="*/ 0 h 588"/>
                <a:gd name="T16" fmla="*/ 324 w 412"/>
                <a:gd name="T17" fmla="*/ 0 h 588"/>
                <a:gd name="T18" fmla="*/ 324 w 412"/>
                <a:gd name="T19" fmla="*/ 2 h 588"/>
                <a:gd name="T20" fmla="*/ 324 w 412"/>
                <a:gd name="T21" fmla="*/ 3 h 588"/>
                <a:gd name="T22" fmla="*/ 303 w 412"/>
                <a:gd name="T23" fmla="*/ 3 h 588"/>
                <a:gd name="T24" fmla="*/ 303 w 412"/>
                <a:gd name="T25" fmla="*/ 2 h 588"/>
                <a:gd name="T26" fmla="*/ 303 w 412"/>
                <a:gd name="T27" fmla="*/ 0 h 588"/>
                <a:gd name="T28" fmla="*/ 412 w 412"/>
                <a:gd name="T29" fmla="*/ 588 h 588"/>
                <a:gd name="T30" fmla="*/ 371 w 412"/>
                <a:gd name="T31" fmla="*/ 588 h 588"/>
                <a:gd name="T32" fmla="*/ 375 w 412"/>
                <a:gd name="T33" fmla="*/ 584 h 588"/>
                <a:gd name="T34" fmla="*/ 410 w 412"/>
                <a:gd name="T35" fmla="*/ 584 h 588"/>
                <a:gd name="T36" fmla="*/ 412 w 412"/>
                <a:gd name="T37" fmla="*/ 588 h 588"/>
                <a:gd name="T38" fmla="*/ 371 w 412"/>
                <a:gd name="T39" fmla="*/ 588 h 588"/>
                <a:gd name="T40" fmla="*/ 345 w 412"/>
                <a:gd name="T41" fmla="*/ 588 h 588"/>
                <a:gd name="T42" fmla="*/ 345 w 412"/>
                <a:gd name="T43" fmla="*/ 584 h 588"/>
                <a:gd name="T44" fmla="*/ 371 w 412"/>
                <a:gd name="T45" fmla="*/ 584 h 588"/>
                <a:gd name="T46" fmla="*/ 371 w 412"/>
                <a:gd name="T47" fmla="*/ 588 h 588"/>
                <a:gd name="T48" fmla="*/ 297 w 412"/>
                <a:gd name="T49" fmla="*/ 588 h 588"/>
                <a:gd name="T50" fmla="*/ 273 w 412"/>
                <a:gd name="T51" fmla="*/ 588 h 588"/>
                <a:gd name="T52" fmla="*/ 273 w 412"/>
                <a:gd name="T53" fmla="*/ 584 h 588"/>
                <a:gd name="T54" fmla="*/ 297 w 412"/>
                <a:gd name="T55" fmla="*/ 584 h 588"/>
                <a:gd name="T56" fmla="*/ 297 w 412"/>
                <a:gd name="T57" fmla="*/ 588 h 588"/>
                <a:gd name="T58" fmla="*/ 256 w 412"/>
                <a:gd name="T59" fmla="*/ 588 h 588"/>
                <a:gd name="T60" fmla="*/ 228 w 412"/>
                <a:gd name="T61" fmla="*/ 588 h 588"/>
                <a:gd name="T62" fmla="*/ 227 w 412"/>
                <a:gd name="T63" fmla="*/ 584 h 588"/>
                <a:gd name="T64" fmla="*/ 254 w 412"/>
                <a:gd name="T65" fmla="*/ 584 h 588"/>
                <a:gd name="T66" fmla="*/ 256 w 412"/>
                <a:gd name="T67" fmla="*/ 588 h 588"/>
                <a:gd name="T68" fmla="*/ 221 w 412"/>
                <a:gd name="T69" fmla="*/ 588 h 588"/>
                <a:gd name="T70" fmla="*/ 197 w 412"/>
                <a:gd name="T71" fmla="*/ 588 h 588"/>
                <a:gd name="T72" fmla="*/ 197 w 412"/>
                <a:gd name="T73" fmla="*/ 584 h 588"/>
                <a:gd name="T74" fmla="*/ 221 w 412"/>
                <a:gd name="T75" fmla="*/ 584 h 588"/>
                <a:gd name="T76" fmla="*/ 221 w 412"/>
                <a:gd name="T77" fmla="*/ 588 h 588"/>
                <a:gd name="T78" fmla="*/ 152 w 412"/>
                <a:gd name="T79" fmla="*/ 588 h 588"/>
                <a:gd name="T80" fmla="*/ 127 w 412"/>
                <a:gd name="T81" fmla="*/ 588 h 588"/>
                <a:gd name="T82" fmla="*/ 127 w 412"/>
                <a:gd name="T83" fmla="*/ 584 h 588"/>
                <a:gd name="T84" fmla="*/ 152 w 412"/>
                <a:gd name="T85" fmla="*/ 584 h 588"/>
                <a:gd name="T86" fmla="*/ 152 w 412"/>
                <a:gd name="T87" fmla="*/ 588 h 588"/>
                <a:gd name="T88" fmla="*/ 26 w 412"/>
                <a:gd name="T89" fmla="*/ 588 h 588"/>
                <a:gd name="T90" fmla="*/ 0 w 412"/>
                <a:gd name="T91" fmla="*/ 588 h 588"/>
                <a:gd name="T92" fmla="*/ 0 w 412"/>
                <a:gd name="T93" fmla="*/ 584 h 588"/>
                <a:gd name="T94" fmla="*/ 26 w 412"/>
                <a:gd name="T95" fmla="*/ 584 h 588"/>
                <a:gd name="T96" fmla="*/ 26 w 412"/>
                <a:gd name="T97" fmla="*/ 58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8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88"/>
                  </a:moveTo>
                  <a:lnTo>
                    <a:pt x="371" y="588"/>
                  </a:lnTo>
                  <a:lnTo>
                    <a:pt x="375" y="584"/>
                  </a:lnTo>
                  <a:lnTo>
                    <a:pt x="410" y="584"/>
                  </a:lnTo>
                  <a:lnTo>
                    <a:pt x="412" y="588"/>
                  </a:lnTo>
                  <a:close/>
                  <a:moveTo>
                    <a:pt x="371" y="588"/>
                  </a:moveTo>
                  <a:lnTo>
                    <a:pt x="345" y="588"/>
                  </a:lnTo>
                  <a:lnTo>
                    <a:pt x="345" y="584"/>
                  </a:lnTo>
                  <a:lnTo>
                    <a:pt x="371" y="584"/>
                  </a:lnTo>
                  <a:lnTo>
                    <a:pt x="371" y="588"/>
                  </a:lnTo>
                  <a:close/>
                  <a:moveTo>
                    <a:pt x="297" y="588"/>
                  </a:moveTo>
                  <a:lnTo>
                    <a:pt x="273" y="588"/>
                  </a:lnTo>
                  <a:lnTo>
                    <a:pt x="273" y="584"/>
                  </a:lnTo>
                  <a:lnTo>
                    <a:pt x="297" y="584"/>
                  </a:lnTo>
                  <a:lnTo>
                    <a:pt x="297" y="588"/>
                  </a:lnTo>
                  <a:close/>
                  <a:moveTo>
                    <a:pt x="256" y="588"/>
                  </a:moveTo>
                  <a:lnTo>
                    <a:pt x="228" y="588"/>
                  </a:lnTo>
                  <a:lnTo>
                    <a:pt x="227" y="584"/>
                  </a:lnTo>
                  <a:lnTo>
                    <a:pt x="254" y="584"/>
                  </a:lnTo>
                  <a:lnTo>
                    <a:pt x="256" y="588"/>
                  </a:lnTo>
                  <a:close/>
                  <a:moveTo>
                    <a:pt x="221" y="588"/>
                  </a:moveTo>
                  <a:lnTo>
                    <a:pt x="197" y="588"/>
                  </a:lnTo>
                  <a:lnTo>
                    <a:pt x="197" y="584"/>
                  </a:lnTo>
                  <a:lnTo>
                    <a:pt x="221" y="584"/>
                  </a:lnTo>
                  <a:lnTo>
                    <a:pt x="221" y="588"/>
                  </a:lnTo>
                  <a:close/>
                  <a:moveTo>
                    <a:pt x="152" y="588"/>
                  </a:moveTo>
                  <a:lnTo>
                    <a:pt x="127" y="588"/>
                  </a:lnTo>
                  <a:lnTo>
                    <a:pt x="127" y="584"/>
                  </a:lnTo>
                  <a:lnTo>
                    <a:pt x="152" y="584"/>
                  </a:lnTo>
                  <a:lnTo>
                    <a:pt x="152" y="588"/>
                  </a:lnTo>
                  <a:close/>
                  <a:moveTo>
                    <a:pt x="26" y="588"/>
                  </a:moveTo>
                  <a:lnTo>
                    <a:pt x="0" y="588"/>
                  </a:lnTo>
                  <a:lnTo>
                    <a:pt x="0" y="584"/>
                  </a:lnTo>
                  <a:lnTo>
                    <a:pt x="26" y="584"/>
                  </a:lnTo>
                  <a:lnTo>
                    <a:pt x="26" y="588"/>
                  </a:lnTo>
                  <a:close/>
                </a:path>
              </a:pathLst>
            </a:custGeom>
            <a:solidFill>
              <a:srgbClr val="2A2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49"/>
            <p:cNvSpPr>
              <a:spLocks noEditPoints="1"/>
            </p:cNvSpPr>
            <p:nvPr/>
          </p:nvSpPr>
          <p:spPr bwMode="auto">
            <a:xfrm>
              <a:off x="2318" y="1823"/>
              <a:ext cx="807" cy="1130"/>
            </a:xfrm>
            <a:custGeom>
              <a:avLst/>
              <a:gdLst>
                <a:gd name="T0" fmla="*/ 121 w 412"/>
                <a:gd name="T1" fmla="*/ 0 h 584"/>
                <a:gd name="T2" fmla="*/ 147 w 412"/>
                <a:gd name="T3" fmla="*/ 0 h 584"/>
                <a:gd name="T4" fmla="*/ 147 w 412"/>
                <a:gd name="T5" fmla="*/ 1 h 584"/>
                <a:gd name="T6" fmla="*/ 147 w 412"/>
                <a:gd name="T7" fmla="*/ 3 h 584"/>
                <a:gd name="T8" fmla="*/ 121 w 412"/>
                <a:gd name="T9" fmla="*/ 3 h 584"/>
                <a:gd name="T10" fmla="*/ 121 w 412"/>
                <a:gd name="T11" fmla="*/ 1 h 584"/>
                <a:gd name="T12" fmla="*/ 121 w 412"/>
                <a:gd name="T13" fmla="*/ 0 h 584"/>
                <a:gd name="T14" fmla="*/ 303 w 412"/>
                <a:gd name="T15" fmla="*/ 0 h 584"/>
                <a:gd name="T16" fmla="*/ 324 w 412"/>
                <a:gd name="T17" fmla="*/ 0 h 584"/>
                <a:gd name="T18" fmla="*/ 324 w 412"/>
                <a:gd name="T19" fmla="*/ 1 h 584"/>
                <a:gd name="T20" fmla="*/ 324 w 412"/>
                <a:gd name="T21" fmla="*/ 3 h 584"/>
                <a:gd name="T22" fmla="*/ 303 w 412"/>
                <a:gd name="T23" fmla="*/ 3 h 584"/>
                <a:gd name="T24" fmla="*/ 303 w 412"/>
                <a:gd name="T25" fmla="*/ 1 h 584"/>
                <a:gd name="T26" fmla="*/ 303 w 412"/>
                <a:gd name="T27" fmla="*/ 0 h 584"/>
                <a:gd name="T28" fmla="*/ 412 w 412"/>
                <a:gd name="T29" fmla="*/ 584 h 584"/>
                <a:gd name="T30" fmla="*/ 373 w 412"/>
                <a:gd name="T31" fmla="*/ 584 h 584"/>
                <a:gd name="T32" fmla="*/ 377 w 412"/>
                <a:gd name="T33" fmla="*/ 580 h 584"/>
                <a:gd name="T34" fmla="*/ 408 w 412"/>
                <a:gd name="T35" fmla="*/ 580 h 584"/>
                <a:gd name="T36" fmla="*/ 412 w 412"/>
                <a:gd name="T37" fmla="*/ 584 h 584"/>
                <a:gd name="T38" fmla="*/ 371 w 412"/>
                <a:gd name="T39" fmla="*/ 584 h 584"/>
                <a:gd name="T40" fmla="*/ 345 w 412"/>
                <a:gd name="T41" fmla="*/ 584 h 584"/>
                <a:gd name="T42" fmla="*/ 345 w 412"/>
                <a:gd name="T43" fmla="*/ 580 h 584"/>
                <a:gd name="T44" fmla="*/ 371 w 412"/>
                <a:gd name="T45" fmla="*/ 580 h 584"/>
                <a:gd name="T46" fmla="*/ 371 w 412"/>
                <a:gd name="T47" fmla="*/ 584 h 584"/>
                <a:gd name="T48" fmla="*/ 297 w 412"/>
                <a:gd name="T49" fmla="*/ 584 h 584"/>
                <a:gd name="T50" fmla="*/ 273 w 412"/>
                <a:gd name="T51" fmla="*/ 584 h 584"/>
                <a:gd name="T52" fmla="*/ 273 w 412"/>
                <a:gd name="T53" fmla="*/ 580 h 584"/>
                <a:gd name="T54" fmla="*/ 297 w 412"/>
                <a:gd name="T55" fmla="*/ 580 h 584"/>
                <a:gd name="T56" fmla="*/ 297 w 412"/>
                <a:gd name="T57" fmla="*/ 584 h 584"/>
                <a:gd name="T58" fmla="*/ 256 w 412"/>
                <a:gd name="T59" fmla="*/ 584 h 584"/>
                <a:gd name="T60" fmla="*/ 227 w 412"/>
                <a:gd name="T61" fmla="*/ 584 h 584"/>
                <a:gd name="T62" fmla="*/ 225 w 412"/>
                <a:gd name="T63" fmla="*/ 580 h 584"/>
                <a:gd name="T64" fmla="*/ 252 w 412"/>
                <a:gd name="T65" fmla="*/ 580 h 584"/>
                <a:gd name="T66" fmla="*/ 256 w 412"/>
                <a:gd name="T67" fmla="*/ 584 h 584"/>
                <a:gd name="T68" fmla="*/ 221 w 412"/>
                <a:gd name="T69" fmla="*/ 584 h 584"/>
                <a:gd name="T70" fmla="*/ 197 w 412"/>
                <a:gd name="T71" fmla="*/ 584 h 584"/>
                <a:gd name="T72" fmla="*/ 197 w 412"/>
                <a:gd name="T73" fmla="*/ 580 h 584"/>
                <a:gd name="T74" fmla="*/ 221 w 412"/>
                <a:gd name="T75" fmla="*/ 580 h 584"/>
                <a:gd name="T76" fmla="*/ 221 w 412"/>
                <a:gd name="T77" fmla="*/ 584 h 584"/>
                <a:gd name="T78" fmla="*/ 152 w 412"/>
                <a:gd name="T79" fmla="*/ 584 h 584"/>
                <a:gd name="T80" fmla="*/ 127 w 412"/>
                <a:gd name="T81" fmla="*/ 584 h 584"/>
                <a:gd name="T82" fmla="*/ 127 w 412"/>
                <a:gd name="T83" fmla="*/ 580 h 584"/>
                <a:gd name="T84" fmla="*/ 152 w 412"/>
                <a:gd name="T85" fmla="*/ 580 h 584"/>
                <a:gd name="T86" fmla="*/ 152 w 412"/>
                <a:gd name="T87" fmla="*/ 584 h 584"/>
                <a:gd name="T88" fmla="*/ 26 w 412"/>
                <a:gd name="T89" fmla="*/ 584 h 584"/>
                <a:gd name="T90" fmla="*/ 0 w 412"/>
                <a:gd name="T91" fmla="*/ 584 h 584"/>
                <a:gd name="T92" fmla="*/ 0 w 412"/>
                <a:gd name="T93" fmla="*/ 580 h 584"/>
                <a:gd name="T94" fmla="*/ 26 w 412"/>
                <a:gd name="T95" fmla="*/ 580 h 584"/>
                <a:gd name="T96" fmla="*/ 26 w 412"/>
                <a:gd name="T9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12" h="584">
                  <a:moveTo>
                    <a:pt x="121" y="0"/>
                  </a:moveTo>
                  <a:lnTo>
                    <a:pt x="147" y="0"/>
                  </a:lnTo>
                  <a:lnTo>
                    <a:pt x="147" y="1"/>
                  </a:lnTo>
                  <a:lnTo>
                    <a:pt x="147" y="3"/>
                  </a:lnTo>
                  <a:lnTo>
                    <a:pt x="121" y="3"/>
                  </a:lnTo>
                  <a:lnTo>
                    <a:pt x="121" y="1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1"/>
                  </a:lnTo>
                  <a:lnTo>
                    <a:pt x="324" y="3"/>
                  </a:lnTo>
                  <a:lnTo>
                    <a:pt x="303" y="3"/>
                  </a:lnTo>
                  <a:lnTo>
                    <a:pt x="303" y="1"/>
                  </a:lnTo>
                  <a:lnTo>
                    <a:pt x="303" y="0"/>
                  </a:lnTo>
                  <a:close/>
                  <a:moveTo>
                    <a:pt x="412" y="584"/>
                  </a:moveTo>
                  <a:lnTo>
                    <a:pt x="373" y="584"/>
                  </a:lnTo>
                  <a:lnTo>
                    <a:pt x="377" y="580"/>
                  </a:lnTo>
                  <a:lnTo>
                    <a:pt x="408" y="580"/>
                  </a:lnTo>
                  <a:lnTo>
                    <a:pt x="412" y="584"/>
                  </a:lnTo>
                  <a:close/>
                  <a:moveTo>
                    <a:pt x="371" y="584"/>
                  </a:moveTo>
                  <a:lnTo>
                    <a:pt x="345" y="584"/>
                  </a:lnTo>
                  <a:lnTo>
                    <a:pt x="345" y="580"/>
                  </a:lnTo>
                  <a:lnTo>
                    <a:pt x="371" y="580"/>
                  </a:lnTo>
                  <a:lnTo>
                    <a:pt x="371" y="584"/>
                  </a:lnTo>
                  <a:close/>
                  <a:moveTo>
                    <a:pt x="297" y="584"/>
                  </a:moveTo>
                  <a:lnTo>
                    <a:pt x="273" y="584"/>
                  </a:lnTo>
                  <a:lnTo>
                    <a:pt x="273" y="580"/>
                  </a:lnTo>
                  <a:lnTo>
                    <a:pt x="297" y="580"/>
                  </a:lnTo>
                  <a:lnTo>
                    <a:pt x="297" y="584"/>
                  </a:lnTo>
                  <a:close/>
                  <a:moveTo>
                    <a:pt x="256" y="584"/>
                  </a:moveTo>
                  <a:lnTo>
                    <a:pt x="227" y="584"/>
                  </a:lnTo>
                  <a:lnTo>
                    <a:pt x="225" y="580"/>
                  </a:lnTo>
                  <a:lnTo>
                    <a:pt x="252" y="580"/>
                  </a:lnTo>
                  <a:lnTo>
                    <a:pt x="256" y="584"/>
                  </a:lnTo>
                  <a:close/>
                  <a:moveTo>
                    <a:pt x="221" y="584"/>
                  </a:moveTo>
                  <a:lnTo>
                    <a:pt x="197" y="584"/>
                  </a:lnTo>
                  <a:lnTo>
                    <a:pt x="197" y="580"/>
                  </a:lnTo>
                  <a:lnTo>
                    <a:pt x="221" y="580"/>
                  </a:lnTo>
                  <a:lnTo>
                    <a:pt x="221" y="584"/>
                  </a:lnTo>
                  <a:close/>
                  <a:moveTo>
                    <a:pt x="152" y="584"/>
                  </a:moveTo>
                  <a:lnTo>
                    <a:pt x="127" y="584"/>
                  </a:lnTo>
                  <a:lnTo>
                    <a:pt x="127" y="580"/>
                  </a:lnTo>
                  <a:lnTo>
                    <a:pt x="152" y="580"/>
                  </a:lnTo>
                  <a:lnTo>
                    <a:pt x="152" y="584"/>
                  </a:lnTo>
                  <a:close/>
                  <a:moveTo>
                    <a:pt x="26" y="584"/>
                  </a:moveTo>
                  <a:lnTo>
                    <a:pt x="0" y="584"/>
                  </a:lnTo>
                  <a:lnTo>
                    <a:pt x="0" y="580"/>
                  </a:lnTo>
                  <a:lnTo>
                    <a:pt x="26" y="580"/>
                  </a:lnTo>
                  <a:lnTo>
                    <a:pt x="26" y="584"/>
                  </a:lnTo>
                  <a:close/>
                </a:path>
              </a:pathLst>
            </a:custGeom>
            <a:solidFill>
              <a:srgbClr val="2B2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50"/>
            <p:cNvSpPr>
              <a:spLocks noEditPoints="1"/>
            </p:cNvSpPr>
            <p:nvPr/>
          </p:nvSpPr>
          <p:spPr bwMode="auto">
            <a:xfrm>
              <a:off x="2318" y="1825"/>
              <a:ext cx="803" cy="1124"/>
            </a:xfrm>
            <a:custGeom>
              <a:avLst/>
              <a:gdLst>
                <a:gd name="T0" fmla="*/ 121 w 410"/>
                <a:gd name="T1" fmla="*/ 0 h 581"/>
                <a:gd name="T2" fmla="*/ 147 w 410"/>
                <a:gd name="T3" fmla="*/ 0 h 581"/>
                <a:gd name="T4" fmla="*/ 147 w 410"/>
                <a:gd name="T5" fmla="*/ 2 h 581"/>
                <a:gd name="T6" fmla="*/ 147 w 410"/>
                <a:gd name="T7" fmla="*/ 4 h 581"/>
                <a:gd name="T8" fmla="*/ 121 w 410"/>
                <a:gd name="T9" fmla="*/ 4 h 581"/>
                <a:gd name="T10" fmla="*/ 121 w 410"/>
                <a:gd name="T11" fmla="*/ 2 h 581"/>
                <a:gd name="T12" fmla="*/ 121 w 410"/>
                <a:gd name="T13" fmla="*/ 2 h 581"/>
                <a:gd name="T14" fmla="*/ 121 w 410"/>
                <a:gd name="T15" fmla="*/ 0 h 581"/>
                <a:gd name="T16" fmla="*/ 121 w 410"/>
                <a:gd name="T17" fmla="*/ 0 h 581"/>
                <a:gd name="T18" fmla="*/ 303 w 410"/>
                <a:gd name="T19" fmla="*/ 0 h 581"/>
                <a:gd name="T20" fmla="*/ 324 w 410"/>
                <a:gd name="T21" fmla="*/ 0 h 581"/>
                <a:gd name="T22" fmla="*/ 324 w 410"/>
                <a:gd name="T23" fmla="*/ 0 h 581"/>
                <a:gd name="T24" fmla="*/ 324 w 410"/>
                <a:gd name="T25" fmla="*/ 2 h 581"/>
                <a:gd name="T26" fmla="*/ 324 w 410"/>
                <a:gd name="T27" fmla="*/ 2 h 581"/>
                <a:gd name="T28" fmla="*/ 324 w 410"/>
                <a:gd name="T29" fmla="*/ 4 h 581"/>
                <a:gd name="T30" fmla="*/ 303 w 410"/>
                <a:gd name="T31" fmla="*/ 4 h 581"/>
                <a:gd name="T32" fmla="*/ 303 w 410"/>
                <a:gd name="T33" fmla="*/ 2 h 581"/>
                <a:gd name="T34" fmla="*/ 303 w 410"/>
                <a:gd name="T35" fmla="*/ 0 h 581"/>
                <a:gd name="T36" fmla="*/ 410 w 410"/>
                <a:gd name="T37" fmla="*/ 581 h 581"/>
                <a:gd name="T38" fmla="*/ 375 w 410"/>
                <a:gd name="T39" fmla="*/ 581 h 581"/>
                <a:gd name="T40" fmla="*/ 379 w 410"/>
                <a:gd name="T41" fmla="*/ 577 h 581"/>
                <a:gd name="T42" fmla="*/ 410 w 410"/>
                <a:gd name="T43" fmla="*/ 577 h 581"/>
                <a:gd name="T44" fmla="*/ 408 w 410"/>
                <a:gd name="T45" fmla="*/ 577 h 581"/>
                <a:gd name="T46" fmla="*/ 410 w 410"/>
                <a:gd name="T47" fmla="*/ 581 h 581"/>
                <a:gd name="T48" fmla="*/ 371 w 410"/>
                <a:gd name="T49" fmla="*/ 581 h 581"/>
                <a:gd name="T50" fmla="*/ 345 w 410"/>
                <a:gd name="T51" fmla="*/ 581 h 581"/>
                <a:gd name="T52" fmla="*/ 345 w 410"/>
                <a:gd name="T53" fmla="*/ 577 h 581"/>
                <a:gd name="T54" fmla="*/ 371 w 410"/>
                <a:gd name="T55" fmla="*/ 577 h 581"/>
                <a:gd name="T56" fmla="*/ 371 w 410"/>
                <a:gd name="T57" fmla="*/ 581 h 581"/>
                <a:gd name="T58" fmla="*/ 297 w 410"/>
                <a:gd name="T59" fmla="*/ 581 h 581"/>
                <a:gd name="T60" fmla="*/ 273 w 410"/>
                <a:gd name="T61" fmla="*/ 581 h 581"/>
                <a:gd name="T62" fmla="*/ 273 w 410"/>
                <a:gd name="T63" fmla="*/ 577 h 581"/>
                <a:gd name="T64" fmla="*/ 297 w 410"/>
                <a:gd name="T65" fmla="*/ 577 h 581"/>
                <a:gd name="T66" fmla="*/ 297 w 410"/>
                <a:gd name="T67" fmla="*/ 581 h 581"/>
                <a:gd name="T68" fmla="*/ 254 w 410"/>
                <a:gd name="T69" fmla="*/ 581 h 581"/>
                <a:gd name="T70" fmla="*/ 227 w 410"/>
                <a:gd name="T71" fmla="*/ 581 h 581"/>
                <a:gd name="T72" fmla="*/ 223 w 410"/>
                <a:gd name="T73" fmla="*/ 577 h 581"/>
                <a:gd name="T74" fmla="*/ 252 w 410"/>
                <a:gd name="T75" fmla="*/ 577 h 581"/>
                <a:gd name="T76" fmla="*/ 254 w 410"/>
                <a:gd name="T77" fmla="*/ 581 h 581"/>
                <a:gd name="T78" fmla="*/ 221 w 410"/>
                <a:gd name="T79" fmla="*/ 581 h 581"/>
                <a:gd name="T80" fmla="*/ 197 w 410"/>
                <a:gd name="T81" fmla="*/ 581 h 581"/>
                <a:gd name="T82" fmla="*/ 197 w 410"/>
                <a:gd name="T83" fmla="*/ 577 h 581"/>
                <a:gd name="T84" fmla="*/ 221 w 410"/>
                <a:gd name="T85" fmla="*/ 577 h 581"/>
                <a:gd name="T86" fmla="*/ 221 w 410"/>
                <a:gd name="T87" fmla="*/ 581 h 581"/>
                <a:gd name="T88" fmla="*/ 152 w 410"/>
                <a:gd name="T89" fmla="*/ 581 h 581"/>
                <a:gd name="T90" fmla="*/ 127 w 410"/>
                <a:gd name="T91" fmla="*/ 581 h 581"/>
                <a:gd name="T92" fmla="*/ 127 w 410"/>
                <a:gd name="T93" fmla="*/ 577 h 581"/>
                <a:gd name="T94" fmla="*/ 152 w 410"/>
                <a:gd name="T95" fmla="*/ 577 h 581"/>
                <a:gd name="T96" fmla="*/ 152 w 410"/>
                <a:gd name="T97" fmla="*/ 581 h 581"/>
                <a:gd name="T98" fmla="*/ 26 w 410"/>
                <a:gd name="T99" fmla="*/ 581 h 581"/>
                <a:gd name="T100" fmla="*/ 0 w 410"/>
                <a:gd name="T101" fmla="*/ 581 h 581"/>
                <a:gd name="T102" fmla="*/ 0 w 410"/>
                <a:gd name="T103" fmla="*/ 577 h 581"/>
                <a:gd name="T104" fmla="*/ 26 w 410"/>
                <a:gd name="T105" fmla="*/ 577 h 581"/>
                <a:gd name="T106" fmla="*/ 26 w 410"/>
                <a:gd name="T107" fmla="*/ 581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0" h="58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81"/>
                  </a:moveTo>
                  <a:lnTo>
                    <a:pt x="375" y="581"/>
                  </a:lnTo>
                  <a:lnTo>
                    <a:pt x="379" y="577"/>
                  </a:lnTo>
                  <a:lnTo>
                    <a:pt x="410" y="577"/>
                  </a:lnTo>
                  <a:lnTo>
                    <a:pt x="408" y="577"/>
                  </a:lnTo>
                  <a:lnTo>
                    <a:pt x="410" y="581"/>
                  </a:lnTo>
                  <a:close/>
                  <a:moveTo>
                    <a:pt x="371" y="581"/>
                  </a:moveTo>
                  <a:lnTo>
                    <a:pt x="345" y="581"/>
                  </a:lnTo>
                  <a:lnTo>
                    <a:pt x="345" y="577"/>
                  </a:lnTo>
                  <a:lnTo>
                    <a:pt x="371" y="577"/>
                  </a:lnTo>
                  <a:lnTo>
                    <a:pt x="371" y="581"/>
                  </a:lnTo>
                  <a:close/>
                  <a:moveTo>
                    <a:pt x="297" y="581"/>
                  </a:moveTo>
                  <a:lnTo>
                    <a:pt x="273" y="581"/>
                  </a:lnTo>
                  <a:lnTo>
                    <a:pt x="273" y="577"/>
                  </a:lnTo>
                  <a:lnTo>
                    <a:pt x="297" y="577"/>
                  </a:lnTo>
                  <a:lnTo>
                    <a:pt x="297" y="581"/>
                  </a:lnTo>
                  <a:close/>
                  <a:moveTo>
                    <a:pt x="254" y="581"/>
                  </a:moveTo>
                  <a:lnTo>
                    <a:pt x="227" y="581"/>
                  </a:lnTo>
                  <a:lnTo>
                    <a:pt x="223" y="577"/>
                  </a:lnTo>
                  <a:lnTo>
                    <a:pt x="252" y="577"/>
                  </a:lnTo>
                  <a:lnTo>
                    <a:pt x="254" y="581"/>
                  </a:lnTo>
                  <a:close/>
                  <a:moveTo>
                    <a:pt x="221" y="581"/>
                  </a:moveTo>
                  <a:lnTo>
                    <a:pt x="197" y="581"/>
                  </a:lnTo>
                  <a:lnTo>
                    <a:pt x="197" y="577"/>
                  </a:lnTo>
                  <a:lnTo>
                    <a:pt x="221" y="577"/>
                  </a:lnTo>
                  <a:lnTo>
                    <a:pt x="221" y="581"/>
                  </a:lnTo>
                  <a:close/>
                  <a:moveTo>
                    <a:pt x="152" y="581"/>
                  </a:moveTo>
                  <a:lnTo>
                    <a:pt x="127" y="581"/>
                  </a:lnTo>
                  <a:lnTo>
                    <a:pt x="127" y="577"/>
                  </a:lnTo>
                  <a:lnTo>
                    <a:pt x="152" y="577"/>
                  </a:lnTo>
                  <a:lnTo>
                    <a:pt x="152" y="581"/>
                  </a:lnTo>
                  <a:close/>
                  <a:moveTo>
                    <a:pt x="26" y="581"/>
                  </a:moveTo>
                  <a:lnTo>
                    <a:pt x="0" y="581"/>
                  </a:lnTo>
                  <a:lnTo>
                    <a:pt x="0" y="577"/>
                  </a:lnTo>
                  <a:lnTo>
                    <a:pt x="26" y="577"/>
                  </a:lnTo>
                  <a:lnTo>
                    <a:pt x="26" y="581"/>
                  </a:lnTo>
                  <a:close/>
                </a:path>
              </a:pathLst>
            </a:custGeom>
            <a:solidFill>
              <a:srgbClr val="2C2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1"/>
            <p:cNvSpPr>
              <a:spLocks noEditPoints="1"/>
            </p:cNvSpPr>
            <p:nvPr/>
          </p:nvSpPr>
          <p:spPr bwMode="auto">
            <a:xfrm>
              <a:off x="2318" y="1829"/>
              <a:ext cx="807" cy="1116"/>
            </a:xfrm>
            <a:custGeom>
              <a:avLst/>
              <a:gdLst>
                <a:gd name="T0" fmla="*/ 121 w 412"/>
                <a:gd name="T1" fmla="*/ 0 h 577"/>
                <a:gd name="T2" fmla="*/ 147 w 412"/>
                <a:gd name="T3" fmla="*/ 0 h 577"/>
                <a:gd name="T4" fmla="*/ 147 w 412"/>
                <a:gd name="T5" fmla="*/ 2 h 577"/>
                <a:gd name="T6" fmla="*/ 147 w 412"/>
                <a:gd name="T7" fmla="*/ 4 h 577"/>
                <a:gd name="T8" fmla="*/ 121 w 412"/>
                <a:gd name="T9" fmla="*/ 4 h 577"/>
                <a:gd name="T10" fmla="*/ 121 w 412"/>
                <a:gd name="T11" fmla="*/ 2 h 577"/>
                <a:gd name="T12" fmla="*/ 121 w 412"/>
                <a:gd name="T13" fmla="*/ 0 h 577"/>
                <a:gd name="T14" fmla="*/ 121 w 412"/>
                <a:gd name="T15" fmla="*/ 0 h 577"/>
                <a:gd name="T16" fmla="*/ 121 w 412"/>
                <a:gd name="T17" fmla="*/ 0 h 577"/>
                <a:gd name="T18" fmla="*/ 303 w 412"/>
                <a:gd name="T19" fmla="*/ 0 h 577"/>
                <a:gd name="T20" fmla="*/ 324 w 412"/>
                <a:gd name="T21" fmla="*/ 0 h 577"/>
                <a:gd name="T22" fmla="*/ 324 w 412"/>
                <a:gd name="T23" fmla="*/ 0 h 577"/>
                <a:gd name="T24" fmla="*/ 324 w 412"/>
                <a:gd name="T25" fmla="*/ 0 h 577"/>
                <a:gd name="T26" fmla="*/ 324 w 412"/>
                <a:gd name="T27" fmla="*/ 2 h 577"/>
                <a:gd name="T28" fmla="*/ 324 w 412"/>
                <a:gd name="T29" fmla="*/ 4 h 577"/>
                <a:gd name="T30" fmla="*/ 303 w 412"/>
                <a:gd name="T31" fmla="*/ 4 h 577"/>
                <a:gd name="T32" fmla="*/ 303 w 412"/>
                <a:gd name="T33" fmla="*/ 2 h 577"/>
                <a:gd name="T34" fmla="*/ 303 w 412"/>
                <a:gd name="T35" fmla="*/ 0 h 577"/>
                <a:gd name="T36" fmla="*/ 408 w 412"/>
                <a:gd name="T37" fmla="*/ 577 h 577"/>
                <a:gd name="T38" fmla="*/ 377 w 412"/>
                <a:gd name="T39" fmla="*/ 577 h 577"/>
                <a:gd name="T40" fmla="*/ 381 w 412"/>
                <a:gd name="T41" fmla="*/ 573 h 577"/>
                <a:gd name="T42" fmla="*/ 412 w 412"/>
                <a:gd name="T43" fmla="*/ 573 h 577"/>
                <a:gd name="T44" fmla="*/ 408 w 412"/>
                <a:gd name="T45" fmla="*/ 575 h 577"/>
                <a:gd name="T46" fmla="*/ 408 w 412"/>
                <a:gd name="T47" fmla="*/ 577 h 577"/>
                <a:gd name="T48" fmla="*/ 371 w 412"/>
                <a:gd name="T49" fmla="*/ 577 h 577"/>
                <a:gd name="T50" fmla="*/ 345 w 412"/>
                <a:gd name="T51" fmla="*/ 577 h 577"/>
                <a:gd name="T52" fmla="*/ 345 w 412"/>
                <a:gd name="T53" fmla="*/ 573 h 577"/>
                <a:gd name="T54" fmla="*/ 371 w 412"/>
                <a:gd name="T55" fmla="*/ 573 h 577"/>
                <a:gd name="T56" fmla="*/ 371 w 412"/>
                <a:gd name="T57" fmla="*/ 577 h 577"/>
                <a:gd name="T58" fmla="*/ 297 w 412"/>
                <a:gd name="T59" fmla="*/ 577 h 577"/>
                <a:gd name="T60" fmla="*/ 273 w 412"/>
                <a:gd name="T61" fmla="*/ 577 h 577"/>
                <a:gd name="T62" fmla="*/ 273 w 412"/>
                <a:gd name="T63" fmla="*/ 573 h 577"/>
                <a:gd name="T64" fmla="*/ 297 w 412"/>
                <a:gd name="T65" fmla="*/ 573 h 577"/>
                <a:gd name="T66" fmla="*/ 297 w 412"/>
                <a:gd name="T67" fmla="*/ 577 h 577"/>
                <a:gd name="T68" fmla="*/ 252 w 412"/>
                <a:gd name="T69" fmla="*/ 577 h 577"/>
                <a:gd name="T70" fmla="*/ 225 w 412"/>
                <a:gd name="T71" fmla="*/ 577 h 577"/>
                <a:gd name="T72" fmla="*/ 223 w 412"/>
                <a:gd name="T73" fmla="*/ 573 h 577"/>
                <a:gd name="T74" fmla="*/ 250 w 412"/>
                <a:gd name="T75" fmla="*/ 573 h 577"/>
                <a:gd name="T76" fmla="*/ 252 w 412"/>
                <a:gd name="T77" fmla="*/ 577 h 577"/>
                <a:gd name="T78" fmla="*/ 221 w 412"/>
                <a:gd name="T79" fmla="*/ 577 h 577"/>
                <a:gd name="T80" fmla="*/ 197 w 412"/>
                <a:gd name="T81" fmla="*/ 577 h 577"/>
                <a:gd name="T82" fmla="*/ 197 w 412"/>
                <a:gd name="T83" fmla="*/ 573 h 577"/>
                <a:gd name="T84" fmla="*/ 221 w 412"/>
                <a:gd name="T85" fmla="*/ 573 h 577"/>
                <a:gd name="T86" fmla="*/ 221 w 412"/>
                <a:gd name="T87" fmla="*/ 577 h 577"/>
                <a:gd name="T88" fmla="*/ 152 w 412"/>
                <a:gd name="T89" fmla="*/ 577 h 577"/>
                <a:gd name="T90" fmla="*/ 127 w 412"/>
                <a:gd name="T91" fmla="*/ 577 h 577"/>
                <a:gd name="T92" fmla="*/ 127 w 412"/>
                <a:gd name="T93" fmla="*/ 573 h 577"/>
                <a:gd name="T94" fmla="*/ 152 w 412"/>
                <a:gd name="T95" fmla="*/ 573 h 577"/>
                <a:gd name="T96" fmla="*/ 152 w 412"/>
                <a:gd name="T97" fmla="*/ 577 h 577"/>
                <a:gd name="T98" fmla="*/ 26 w 412"/>
                <a:gd name="T99" fmla="*/ 577 h 577"/>
                <a:gd name="T100" fmla="*/ 0 w 412"/>
                <a:gd name="T101" fmla="*/ 577 h 577"/>
                <a:gd name="T102" fmla="*/ 0 w 412"/>
                <a:gd name="T103" fmla="*/ 573 h 577"/>
                <a:gd name="T104" fmla="*/ 26 w 412"/>
                <a:gd name="T105" fmla="*/ 573 h 577"/>
                <a:gd name="T106" fmla="*/ 26 w 412"/>
                <a:gd name="T107" fmla="*/ 577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2" h="577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lnTo>
                    <a:pt x="121" y="0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0"/>
                  </a:ln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08" y="577"/>
                  </a:moveTo>
                  <a:lnTo>
                    <a:pt x="377" y="577"/>
                  </a:lnTo>
                  <a:lnTo>
                    <a:pt x="381" y="573"/>
                  </a:lnTo>
                  <a:lnTo>
                    <a:pt x="412" y="573"/>
                  </a:lnTo>
                  <a:lnTo>
                    <a:pt x="408" y="575"/>
                  </a:lnTo>
                  <a:lnTo>
                    <a:pt x="408" y="577"/>
                  </a:lnTo>
                  <a:close/>
                  <a:moveTo>
                    <a:pt x="371" y="577"/>
                  </a:moveTo>
                  <a:lnTo>
                    <a:pt x="345" y="577"/>
                  </a:lnTo>
                  <a:lnTo>
                    <a:pt x="345" y="573"/>
                  </a:lnTo>
                  <a:lnTo>
                    <a:pt x="371" y="573"/>
                  </a:lnTo>
                  <a:lnTo>
                    <a:pt x="371" y="577"/>
                  </a:lnTo>
                  <a:close/>
                  <a:moveTo>
                    <a:pt x="297" y="577"/>
                  </a:moveTo>
                  <a:lnTo>
                    <a:pt x="273" y="577"/>
                  </a:lnTo>
                  <a:lnTo>
                    <a:pt x="273" y="573"/>
                  </a:lnTo>
                  <a:lnTo>
                    <a:pt x="297" y="573"/>
                  </a:lnTo>
                  <a:lnTo>
                    <a:pt x="297" y="577"/>
                  </a:lnTo>
                  <a:close/>
                  <a:moveTo>
                    <a:pt x="252" y="577"/>
                  </a:moveTo>
                  <a:lnTo>
                    <a:pt x="225" y="577"/>
                  </a:lnTo>
                  <a:lnTo>
                    <a:pt x="223" y="573"/>
                  </a:lnTo>
                  <a:lnTo>
                    <a:pt x="250" y="573"/>
                  </a:lnTo>
                  <a:lnTo>
                    <a:pt x="252" y="577"/>
                  </a:lnTo>
                  <a:close/>
                  <a:moveTo>
                    <a:pt x="221" y="577"/>
                  </a:moveTo>
                  <a:lnTo>
                    <a:pt x="197" y="577"/>
                  </a:lnTo>
                  <a:lnTo>
                    <a:pt x="197" y="573"/>
                  </a:lnTo>
                  <a:lnTo>
                    <a:pt x="221" y="573"/>
                  </a:lnTo>
                  <a:lnTo>
                    <a:pt x="221" y="577"/>
                  </a:lnTo>
                  <a:close/>
                  <a:moveTo>
                    <a:pt x="152" y="577"/>
                  </a:moveTo>
                  <a:lnTo>
                    <a:pt x="127" y="577"/>
                  </a:lnTo>
                  <a:lnTo>
                    <a:pt x="127" y="573"/>
                  </a:lnTo>
                  <a:lnTo>
                    <a:pt x="152" y="573"/>
                  </a:lnTo>
                  <a:lnTo>
                    <a:pt x="152" y="577"/>
                  </a:lnTo>
                  <a:close/>
                  <a:moveTo>
                    <a:pt x="26" y="577"/>
                  </a:moveTo>
                  <a:lnTo>
                    <a:pt x="0" y="577"/>
                  </a:lnTo>
                  <a:lnTo>
                    <a:pt x="0" y="573"/>
                  </a:lnTo>
                  <a:lnTo>
                    <a:pt x="26" y="573"/>
                  </a:lnTo>
                  <a:lnTo>
                    <a:pt x="26" y="577"/>
                  </a:lnTo>
                  <a:close/>
                </a:path>
              </a:pathLst>
            </a:custGeom>
            <a:solidFill>
              <a:srgbClr val="2E2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52"/>
            <p:cNvSpPr>
              <a:spLocks noEditPoints="1"/>
            </p:cNvSpPr>
            <p:nvPr/>
          </p:nvSpPr>
          <p:spPr bwMode="auto">
            <a:xfrm>
              <a:off x="2318" y="1833"/>
              <a:ext cx="811" cy="1108"/>
            </a:xfrm>
            <a:custGeom>
              <a:avLst/>
              <a:gdLst>
                <a:gd name="T0" fmla="*/ 121 w 414"/>
                <a:gd name="T1" fmla="*/ 0 h 573"/>
                <a:gd name="T2" fmla="*/ 147 w 414"/>
                <a:gd name="T3" fmla="*/ 0 h 573"/>
                <a:gd name="T4" fmla="*/ 147 w 414"/>
                <a:gd name="T5" fmla="*/ 2 h 573"/>
                <a:gd name="T6" fmla="*/ 147 w 414"/>
                <a:gd name="T7" fmla="*/ 4 h 573"/>
                <a:gd name="T8" fmla="*/ 121 w 414"/>
                <a:gd name="T9" fmla="*/ 4 h 573"/>
                <a:gd name="T10" fmla="*/ 121 w 414"/>
                <a:gd name="T11" fmla="*/ 2 h 573"/>
                <a:gd name="T12" fmla="*/ 121 w 414"/>
                <a:gd name="T13" fmla="*/ 0 h 573"/>
                <a:gd name="T14" fmla="*/ 303 w 414"/>
                <a:gd name="T15" fmla="*/ 0 h 573"/>
                <a:gd name="T16" fmla="*/ 324 w 414"/>
                <a:gd name="T17" fmla="*/ 0 h 573"/>
                <a:gd name="T18" fmla="*/ 324 w 414"/>
                <a:gd name="T19" fmla="*/ 2 h 573"/>
                <a:gd name="T20" fmla="*/ 324 w 414"/>
                <a:gd name="T21" fmla="*/ 4 h 573"/>
                <a:gd name="T22" fmla="*/ 303 w 414"/>
                <a:gd name="T23" fmla="*/ 4 h 573"/>
                <a:gd name="T24" fmla="*/ 303 w 414"/>
                <a:gd name="T25" fmla="*/ 2 h 573"/>
                <a:gd name="T26" fmla="*/ 303 w 414"/>
                <a:gd name="T27" fmla="*/ 0 h 573"/>
                <a:gd name="T28" fmla="*/ 410 w 414"/>
                <a:gd name="T29" fmla="*/ 573 h 573"/>
                <a:gd name="T30" fmla="*/ 379 w 414"/>
                <a:gd name="T31" fmla="*/ 573 h 573"/>
                <a:gd name="T32" fmla="*/ 383 w 414"/>
                <a:gd name="T33" fmla="*/ 569 h 573"/>
                <a:gd name="T34" fmla="*/ 414 w 414"/>
                <a:gd name="T35" fmla="*/ 569 h 573"/>
                <a:gd name="T36" fmla="*/ 410 w 414"/>
                <a:gd name="T37" fmla="*/ 573 h 573"/>
                <a:gd name="T38" fmla="*/ 371 w 414"/>
                <a:gd name="T39" fmla="*/ 573 h 573"/>
                <a:gd name="T40" fmla="*/ 345 w 414"/>
                <a:gd name="T41" fmla="*/ 573 h 573"/>
                <a:gd name="T42" fmla="*/ 345 w 414"/>
                <a:gd name="T43" fmla="*/ 569 h 573"/>
                <a:gd name="T44" fmla="*/ 371 w 414"/>
                <a:gd name="T45" fmla="*/ 569 h 573"/>
                <a:gd name="T46" fmla="*/ 371 w 414"/>
                <a:gd name="T47" fmla="*/ 573 h 573"/>
                <a:gd name="T48" fmla="*/ 297 w 414"/>
                <a:gd name="T49" fmla="*/ 573 h 573"/>
                <a:gd name="T50" fmla="*/ 273 w 414"/>
                <a:gd name="T51" fmla="*/ 573 h 573"/>
                <a:gd name="T52" fmla="*/ 273 w 414"/>
                <a:gd name="T53" fmla="*/ 569 h 573"/>
                <a:gd name="T54" fmla="*/ 297 w 414"/>
                <a:gd name="T55" fmla="*/ 569 h 573"/>
                <a:gd name="T56" fmla="*/ 297 w 414"/>
                <a:gd name="T57" fmla="*/ 573 h 573"/>
                <a:gd name="T58" fmla="*/ 252 w 414"/>
                <a:gd name="T59" fmla="*/ 573 h 573"/>
                <a:gd name="T60" fmla="*/ 223 w 414"/>
                <a:gd name="T61" fmla="*/ 573 h 573"/>
                <a:gd name="T62" fmla="*/ 221 w 414"/>
                <a:gd name="T63" fmla="*/ 569 h 573"/>
                <a:gd name="T64" fmla="*/ 221 w 414"/>
                <a:gd name="T65" fmla="*/ 573 h 573"/>
                <a:gd name="T66" fmla="*/ 197 w 414"/>
                <a:gd name="T67" fmla="*/ 573 h 573"/>
                <a:gd name="T68" fmla="*/ 197 w 414"/>
                <a:gd name="T69" fmla="*/ 569 h 573"/>
                <a:gd name="T70" fmla="*/ 248 w 414"/>
                <a:gd name="T71" fmla="*/ 569 h 573"/>
                <a:gd name="T72" fmla="*/ 252 w 414"/>
                <a:gd name="T73" fmla="*/ 573 h 573"/>
                <a:gd name="T74" fmla="*/ 152 w 414"/>
                <a:gd name="T75" fmla="*/ 573 h 573"/>
                <a:gd name="T76" fmla="*/ 127 w 414"/>
                <a:gd name="T77" fmla="*/ 573 h 573"/>
                <a:gd name="T78" fmla="*/ 127 w 414"/>
                <a:gd name="T79" fmla="*/ 569 h 573"/>
                <a:gd name="T80" fmla="*/ 152 w 414"/>
                <a:gd name="T81" fmla="*/ 569 h 573"/>
                <a:gd name="T82" fmla="*/ 152 w 414"/>
                <a:gd name="T83" fmla="*/ 573 h 573"/>
                <a:gd name="T84" fmla="*/ 26 w 414"/>
                <a:gd name="T85" fmla="*/ 573 h 573"/>
                <a:gd name="T86" fmla="*/ 0 w 414"/>
                <a:gd name="T87" fmla="*/ 573 h 573"/>
                <a:gd name="T88" fmla="*/ 0 w 414"/>
                <a:gd name="T89" fmla="*/ 569 h 573"/>
                <a:gd name="T90" fmla="*/ 26 w 414"/>
                <a:gd name="T91" fmla="*/ 569 h 573"/>
                <a:gd name="T92" fmla="*/ 26 w 414"/>
                <a:gd name="T93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4" h="573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0" y="573"/>
                  </a:moveTo>
                  <a:lnTo>
                    <a:pt x="379" y="573"/>
                  </a:lnTo>
                  <a:lnTo>
                    <a:pt x="383" y="569"/>
                  </a:lnTo>
                  <a:lnTo>
                    <a:pt x="414" y="569"/>
                  </a:lnTo>
                  <a:lnTo>
                    <a:pt x="410" y="573"/>
                  </a:lnTo>
                  <a:close/>
                  <a:moveTo>
                    <a:pt x="371" y="573"/>
                  </a:moveTo>
                  <a:lnTo>
                    <a:pt x="345" y="573"/>
                  </a:lnTo>
                  <a:lnTo>
                    <a:pt x="345" y="569"/>
                  </a:lnTo>
                  <a:lnTo>
                    <a:pt x="371" y="569"/>
                  </a:lnTo>
                  <a:lnTo>
                    <a:pt x="371" y="573"/>
                  </a:lnTo>
                  <a:close/>
                  <a:moveTo>
                    <a:pt x="297" y="573"/>
                  </a:moveTo>
                  <a:lnTo>
                    <a:pt x="273" y="573"/>
                  </a:lnTo>
                  <a:lnTo>
                    <a:pt x="273" y="569"/>
                  </a:lnTo>
                  <a:lnTo>
                    <a:pt x="297" y="569"/>
                  </a:lnTo>
                  <a:lnTo>
                    <a:pt x="297" y="573"/>
                  </a:lnTo>
                  <a:close/>
                  <a:moveTo>
                    <a:pt x="252" y="573"/>
                  </a:moveTo>
                  <a:lnTo>
                    <a:pt x="223" y="573"/>
                  </a:lnTo>
                  <a:lnTo>
                    <a:pt x="221" y="569"/>
                  </a:lnTo>
                  <a:lnTo>
                    <a:pt x="221" y="573"/>
                  </a:lnTo>
                  <a:lnTo>
                    <a:pt x="197" y="573"/>
                  </a:lnTo>
                  <a:lnTo>
                    <a:pt x="197" y="569"/>
                  </a:lnTo>
                  <a:lnTo>
                    <a:pt x="248" y="569"/>
                  </a:lnTo>
                  <a:lnTo>
                    <a:pt x="252" y="573"/>
                  </a:lnTo>
                  <a:close/>
                  <a:moveTo>
                    <a:pt x="152" y="573"/>
                  </a:moveTo>
                  <a:lnTo>
                    <a:pt x="127" y="573"/>
                  </a:lnTo>
                  <a:lnTo>
                    <a:pt x="127" y="569"/>
                  </a:lnTo>
                  <a:lnTo>
                    <a:pt x="152" y="569"/>
                  </a:lnTo>
                  <a:lnTo>
                    <a:pt x="152" y="573"/>
                  </a:lnTo>
                  <a:close/>
                  <a:moveTo>
                    <a:pt x="26" y="573"/>
                  </a:moveTo>
                  <a:lnTo>
                    <a:pt x="0" y="573"/>
                  </a:lnTo>
                  <a:lnTo>
                    <a:pt x="0" y="569"/>
                  </a:lnTo>
                  <a:lnTo>
                    <a:pt x="26" y="569"/>
                  </a:lnTo>
                  <a:lnTo>
                    <a:pt x="26" y="573"/>
                  </a:lnTo>
                  <a:close/>
                </a:path>
              </a:pathLst>
            </a:custGeom>
            <a:solidFill>
              <a:srgbClr val="2F2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53"/>
            <p:cNvSpPr>
              <a:spLocks noEditPoints="1"/>
            </p:cNvSpPr>
            <p:nvPr/>
          </p:nvSpPr>
          <p:spPr bwMode="auto">
            <a:xfrm>
              <a:off x="2318" y="1837"/>
              <a:ext cx="815" cy="1101"/>
            </a:xfrm>
            <a:custGeom>
              <a:avLst/>
              <a:gdLst>
                <a:gd name="T0" fmla="*/ 121 w 416"/>
                <a:gd name="T1" fmla="*/ 0 h 569"/>
                <a:gd name="T2" fmla="*/ 147 w 416"/>
                <a:gd name="T3" fmla="*/ 0 h 569"/>
                <a:gd name="T4" fmla="*/ 147 w 416"/>
                <a:gd name="T5" fmla="*/ 2 h 569"/>
                <a:gd name="T6" fmla="*/ 147 w 416"/>
                <a:gd name="T7" fmla="*/ 4 h 569"/>
                <a:gd name="T8" fmla="*/ 121 w 416"/>
                <a:gd name="T9" fmla="*/ 4 h 569"/>
                <a:gd name="T10" fmla="*/ 121 w 416"/>
                <a:gd name="T11" fmla="*/ 2 h 569"/>
                <a:gd name="T12" fmla="*/ 121 w 416"/>
                <a:gd name="T13" fmla="*/ 0 h 569"/>
                <a:gd name="T14" fmla="*/ 303 w 416"/>
                <a:gd name="T15" fmla="*/ 0 h 569"/>
                <a:gd name="T16" fmla="*/ 324 w 416"/>
                <a:gd name="T17" fmla="*/ 0 h 569"/>
                <a:gd name="T18" fmla="*/ 324 w 416"/>
                <a:gd name="T19" fmla="*/ 2 h 569"/>
                <a:gd name="T20" fmla="*/ 324 w 416"/>
                <a:gd name="T21" fmla="*/ 4 h 569"/>
                <a:gd name="T22" fmla="*/ 303 w 416"/>
                <a:gd name="T23" fmla="*/ 4 h 569"/>
                <a:gd name="T24" fmla="*/ 303 w 416"/>
                <a:gd name="T25" fmla="*/ 2 h 569"/>
                <a:gd name="T26" fmla="*/ 303 w 416"/>
                <a:gd name="T27" fmla="*/ 0 h 569"/>
                <a:gd name="T28" fmla="*/ 412 w 416"/>
                <a:gd name="T29" fmla="*/ 569 h 569"/>
                <a:gd name="T30" fmla="*/ 381 w 416"/>
                <a:gd name="T31" fmla="*/ 569 h 569"/>
                <a:gd name="T32" fmla="*/ 383 w 416"/>
                <a:gd name="T33" fmla="*/ 565 h 569"/>
                <a:gd name="T34" fmla="*/ 416 w 416"/>
                <a:gd name="T35" fmla="*/ 565 h 569"/>
                <a:gd name="T36" fmla="*/ 412 w 416"/>
                <a:gd name="T37" fmla="*/ 569 h 569"/>
                <a:gd name="T38" fmla="*/ 371 w 416"/>
                <a:gd name="T39" fmla="*/ 569 h 569"/>
                <a:gd name="T40" fmla="*/ 345 w 416"/>
                <a:gd name="T41" fmla="*/ 569 h 569"/>
                <a:gd name="T42" fmla="*/ 345 w 416"/>
                <a:gd name="T43" fmla="*/ 565 h 569"/>
                <a:gd name="T44" fmla="*/ 371 w 416"/>
                <a:gd name="T45" fmla="*/ 565 h 569"/>
                <a:gd name="T46" fmla="*/ 371 w 416"/>
                <a:gd name="T47" fmla="*/ 569 h 569"/>
                <a:gd name="T48" fmla="*/ 297 w 416"/>
                <a:gd name="T49" fmla="*/ 569 h 569"/>
                <a:gd name="T50" fmla="*/ 273 w 416"/>
                <a:gd name="T51" fmla="*/ 569 h 569"/>
                <a:gd name="T52" fmla="*/ 273 w 416"/>
                <a:gd name="T53" fmla="*/ 565 h 569"/>
                <a:gd name="T54" fmla="*/ 297 w 416"/>
                <a:gd name="T55" fmla="*/ 565 h 569"/>
                <a:gd name="T56" fmla="*/ 297 w 416"/>
                <a:gd name="T57" fmla="*/ 569 h 569"/>
                <a:gd name="T58" fmla="*/ 250 w 416"/>
                <a:gd name="T59" fmla="*/ 569 h 569"/>
                <a:gd name="T60" fmla="*/ 223 w 416"/>
                <a:gd name="T61" fmla="*/ 569 h 569"/>
                <a:gd name="T62" fmla="*/ 221 w 416"/>
                <a:gd name="T63" fmla="*/ 567 h 569"/>
                <a:gd name="T64" fmla="*/ 221 w 416"/>
                <a:gd name="T65" fmla="*/ 569 h 569"/>
                <a:gd name="T66" fmla="*/ 197 w 416"/>
                <a:gd name="T67" fmla="*/ 569 h 569"/>
                <a:gd name="T68" fmla="*/ 197 w 416"/>
                <a:gd name="T69" fmla="*/ 565 h 569"/>
                <a:gd name="T70" fmla="*/ 248 w 416"/>
                <a:gd name="T71" fmla="*/ 565 h 569"/>
                <a:gd name="T72" fmla="*/ 250 w 416"/>
                <a:gd name="T73" fmla="*/ 569 h 569"/>
                <a:gd name="T74" fmla="*/ 152 w 416"/>
                <a:gd name="T75" fmla="*/ 569 h 569"/>
                <a:gd name="T76" fmla="*/ 127 w 416"/>
                <a:gd name="T77" fmla="*/ 569 h 569"/>
                <a:gd name="T78" fmla="*/ 127 w 416"/>
                <a:gd name="T79" fmla="*/ 565 h 569"/>
                <a:gd name="T80" fmla="*/ 152 w 416"/>
                <a:gd name="T81" fmla="*/ 565 h 569"/>
                <a:gd name="T82" fmla="*/ 152 w 416"/>
                <a:gd name="T83" fmla="*/ 569 h 569"/>
                <a:gd name="T84" fmla="*/ 26 w 416"/>
                <a:gd name="T85" fmla="*/ 569 h 569"/>
                <a:gd name="T86" fmla="*/ 0 w 416"/>
                <a:gd name="T87" fmla="*/ 569 h 569"/>
                <a:gd name="T88" fmla="*/ 0 w 416"/>
                <a:gd name="T89" fmla="*/ 565 h 569"/>
                <a:gd name="T90" fmla="*/ 26 w 416"/>
                <a:gd name="T91" fmla="*/ 565 h 569"/>
                <a:gd name="T92" fmla="*/ 26 w 416"/>
                <a:gd name="T93" fmla="*/ 569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6" h="569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2" y="569"/>
                  </a:moveTo>
                  <a:lnTo>
                    <a:pt x="381" y="569"/>
                  </a:lnTo>
                  <a:lnTo>
                    <a:pt x="383" y="565"/>
                  </a:lnTo>
                  <a:lnTo>
                    <a:pt x="416" y="565"/>
                  </a:lnTo>
                  <a:lnTo>
                    <a:pt x="412" y="569"/>
                  </a:lnTo>
                  <a:close/>
                  <a:moveTo>
                    <a:pt x="371" y="569"/>
                  </a:moveTo>
                  <a:lnTo>
                    <a:pt x="345" y="569"/>
                  </a:lnTo>
                  <a:lnTo>
                    <a:pt x="345" y="565"/>
                  </a:lnTo>
                  <a:lnTo>
                    <a:pt x="371" y="565"/>
                  </a:lnTo>
                  <a:lnTo>
                    <a:pt x="371" y="569"/>
                  </a:lnTo>
                  <a:close/>
                  <a:moveTo>
                    <a:pt x="297" y="569"/>
                  </a:moveTo>
                  <a:lnTo>
                    <a:pt x="273" y="569"/>
                  </a:lnTo>
                  <a:lnTo>
                    <a:pt x="273" y="565"/>
                  </a:lnTo>
                  <a:lnTo>
                    <a:pt x="297" y="565"/>
                  </a:lnTo>
                  <a:lnTo>
                    <a:pt x="297" y="569"/>
                  </a:lnTo>
                  <a:close/>
                  <a:moveTo>
                    <a:pt x="250" y="569"/>
                  </a:moveTo>
                  <a:lnTo>
                    <a:pt x="223" y="569"/>
                  </a:lnTo>
                  <a:lnTo>
                    <a:pt x="221" y="567"/>
                  </a:lnTo>
                  <a:lnTo>
                    <a:pt x="221" y="569"/>
                  </a:lnTo>
                  <a:lnTo>
                    <a:pt x="197" y="569"/>
                  </a:lnTo>
                  <a:lnTo>
                    <a:pt x="197" y="565"/>
                  </a:lnTo>
                  <a:lnTo>
                    <a:pt x="248" y="565"/>
                  </a:lnTo>
                  <a:lnTo>
                    <a:pt x="250" y="569"/>
                  </a:lnTo>
                  <a:close/>
                  <a:moveTo>
                    <a:pt x="152" y="569"/>
                  </a:moveTo>
                  <a:lnTo>
                    <a:pt x="127" y="569"/>
                  </a:lnTo>
                  <a:lnTo>
                    <a:pt x="127" y="565"/>
                  </a:lnTo>
                  <a:lnTo>
                    <a:pt x="152" y="565"/>
                  </a:lnTo>
                  <a:lnTo>
                    <a:pt x="152" y="569"/>
                  </a:lnTo>
                  <a:close/>
                  <a:moveTo>
                    <a:pt x="26" y="569"/>
                  </a:moveTo>
                  <a:lnTo>
                    <a:pt x="0" y="569"/>
                  </a:lnTo>
                  <a:lnTo>
                    <a:pt x="0" y="565"/>
                  </a:lnTo>
                  <a:lnTo>
                    <a:pt x="26" y="565"/>
                  </a:lnTo>
                  <a:lnTo>
                    <a:pt x="26" y="569"/>
                  </a:lnTo>
                  <a:close/>
                </a:path>
              </a:pathLst>
            </a:custGeom>
            <a:solidFill>
              <a:srgbClr val="303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54"/>
            <p:cNvSpPr>
              <a:spLocks noEditPoints="1"/>
            </p:cNvSpPr>
            <p:nvPr/>
          </p:nvSpPr>
          <p:spPr bwMode="auto">
            <a:xfrm>
              <a:off x="2318" y="1841"/>
              <a:ext cx="819" cy="1093"/>
            </a:xfrm>
            <a:custGeom>
              <a:avLst/>
              <a:gdLst>
                <a:gd name="T0" fmla="*/ 121 w 418"/>
                <a:gd name="T1" fmla="*/ 0 h 565"/>
                <a:gd name="T2" fmla="*/ 147 w 418"/>
                <a:gd name="T3" fmla="*/ 0 h 565"/>
                <a:gd name="T4" fmla="*/ 147 w 418"/>
                <a:gd name="T5" fmla="*/ 2 h 565"/>
                <a:gd name="T6" fmla="*/ 147 w 418"/>
                <a:gd name="T7" fmla="*/ 4 h 565"/>
                <a:gd name="T8" fmla="*/ 121 w 418"/>
                <a:gd name="T9" fmla="*/ 4 h 565"/>
                <a:gd name="T10" fmla="*/ 121 w 418"/>
                <a:gd name="T11" fmla="*/ 2 h 565"/>
                <a:gd name="T12" fmla="*/ 121 w 418"/>
                <a:gd name="T13" fmla="*/ 0 h 565"/>
                <a:gd name="T14" fmla="*/ 303 w 418"/>
                <a:gd name="T15" fmla="*/ 0 h 565"/>
                <a:gd name="T16" fmla="*/ 324 w 418"/>
                <a:gd name="T17" fmla="*/ 0 h 565"/>
                <a:gd name="T18" fmla="*/ 324 w 418"/>
                <a:gd name="T19" fmla="*/ 2 h 565"/>
                <a:gd name="T20" fmla="*/ 324 w 418"/>
                <a:gd name="T21" fmla="*/ 4 h 565"/>
                <a:gd name="T22" fmla="*/ 303 w 418"/>
                <a:gd name="T23" fmla="*/ 4 h 565"/>
                <a:gd name="T24" fmla="*/ 303 w 418"/>
                <a:gd name="T25" fmla="*/ 2 h 565"/>
                <a:gd name="T26" fmla="*/ 303 w 418"/>
                <a:gd name="T27" fmla="*/ 0 h 565"/>
                <a:gd name="T28" fmla="*/ 414 w 418"/>
                <a:gd name="T29" fmla="*/ 565 h 565"/>
                <a:gd name="T30" fmla="*/ 383 w 418"/>
                <a:gd name="T31" fmla="*/ 565 h 565"/>
                <a:gd name="T32" fmla="*/ 384 w 418"/>
                <a:gd name="T33" fmla="*/ 561 h 565"/>
                <a:gd name="T34" fmla="*/ 418 w 418"/>
                <a:gd name="T35" fmla="*/ 561 h 565"/>
                <a:gd name="T36" fmla="*/ 414 w 418"/>
                <a:gd name="T37" fmla="*/ 565 h 565"/>
                <a:gd name="T38" fmla="*/ 371 w 418"/>
                <a:gd name="T39" fmla="*/ 565 h 565"/>
                <a:gd name="T40" fmla="*/ 345 w 418"/>
                <a:gd name="T41" fmla="*/ 565 h 565"/>
                <a:gd name="T42" fmla="*/ 345 w 418"/>
                <a:gd name="T43" fmla="*/ 561 h 565"/>
                <a:gd name="T44" fmla="*/ 371 w 418"/>
                <a:gd name="T45" fmla="*/ 561 h 565"/>
                <a:gd name="T46" fmla="*/ 371 w 418"/>
                <a:gd name="T47" fmla="*/ 565 h 565"/>
                <a:gd name="T48" fmla="*/ 297 w 418"/>
                <a:gd name="T49" fmla="*/ 565 h 565"/>
                <a:gd name="T50" fmla="*/ 273 w 418"/>
                <a:gd name="T51" fmla="*/ 565 h 565"/>
                <a:gd name="T52" fmla="*/ 273 w 418"/>
                <a:gd name="T53" fmla="*/ 561 h 565"/>
                <a:gd name="T54" fmla="*/ 297 w 418"/>
                <a:gd name="T55" fmla="*/ 561 h 565"/>
                <a:gd name="T56" fmla="*/ 297 w 418"/>
                <a:gd name="T57" fmla="*/ 565 h 565"/>
                <a:gd name="T58" fmla="*/ 248 w 418"/>
                <a:gd name="T59" fmla="*/ 565 h 565"/>
                <a:gd name="T60" fmla="*/ 197 w 418"/>
                <a:gd name="T61" fmla="*/ 565 h 565"/>
                <a:gd name="T62" fmla="*/ 197 w 418"/>
                <a:gd name="T63" fmla="*/ 561 h 565"/>
                <a:gd name="T64" fmla="*/ 246 w 418"/>
                <a:gd name="T65" fmla="*/ 561 h 565"/>
                <a:gd name="T66" fmla="*/ 248 w 418"/>
                <a:gd name="T67" fmla="*/ 565 h 565"/>
                <a:gd name="T68" fmla="*/ 152 w 418"/>
                <a:gd name="T69" fmla="*/ 565 h 565"/>
                <a:gd name="T70" fmla="*/ 127 w 418"/>
                <a:gd name="T71" fmla="*/ 565 h 565"/>
                <a:gd name="T72" fmla="*/ 127 w 418"/>
                <a:gd name="T73" fmla="*/ 561 h 565"/>
                <a:gd name="T74" fmla="*/ 152 w 418"/>
                <a:gd name="T75" fmla="*/ 561 h 565"/>
                <a:gd name="T76" fmla="*/ 152 w 418"/>
                <a:gd name="T77" fmla="*/ 565 h 565"/>
                <a:gd name="T78" fmla="*/ 26 w 418"/>
                <a:gd name="T79" fmla="*/ 565 h 565"/>
                <a:gd name="T80" fmla="*/ 0 w 418"/>
                <a:gd name="T81" fmla="*/ 565 h 565"/>
                <a:gd name="T82" fmla="*/ 0 w 418"/>
                <a:gd name="T83" fmla="*/ 561 h 565"/>
                <a:gd name="T84" fmla="*/ 26 w 418"/>
                <a:gd name="T85" fmla="*/ 561 h 565"/>
                <a:gd name="T86" fmla="*/ 26 w 418"/>
                <a:gd name="T87" fmla="*/ 565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8" h="565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3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4" y="565"/>
                  </a:moveTo>
                  <a:lnTo>
                    <a:pt x="383" y="565"/>
                  </a:lnTo>
                  <a:lnTo>
                    <a:pt x="384" y="561"/>
                  </a:lnTo>
                  <a:lnTo>
                    <a:pt x="418" y="561"/>
                  </a:lnTo>
                  <a:lnTo>
                    <a:pt x="414" y="565"/>
                  </a:lnTo>
                  <a:close/>
                  <a:moveTo>
                    <a:pt x="371" y="565"/>
                  </a:moveTo>
                  <a:lnTo>
                    <a:pt x="345" y="565"/>
                  </a:lnTo>
                  <a:lnTo>
                    <a:pt x="345" y="561"/>
                  </a:lnTo>
                  <a:lnTo>
                    <a:pt x="371" y="561"/>
                  </a:lnTo>
                  <a:lnTo>
                    <a:pt x="371" y="565"/>
                  </a:lnTo>
                  <a:close/>
                  <a:moveTo>
                    <a:pt x="297" y="565"/>
                  </a:moveTo>
                  <a:lnTo>
                    <a:pt x="273" y="565"/>
                  </a:lnTo>
                  <a:lnTo>
                    <a:pt x="273" y="561"/>
                  </a:lnTo>
                  <a:lnTo>
                    <a:pt x="297" y="561"/>
                  </a:lnTo>
                  <a:lnTo>
                    <a:pt x="297" y="565"/>
                  </a:lnTo>
                  <a:close/>
                  <a:moveTo>
                    <a:pt x="248" y="565"/>
                  </a:moveTo>
                  <a:lnTo>
                    <a:pt x="197" y="565"/>
                  </a:lnTo>
                  <a:lnTo>
                    <a:pt x="197" y="561"/>
                  </a:lnTo>
                  <a:lnTo>
                    <a:pt x="246" y="561"/>
                  </a:lnTo>
                  <a:lnTo>
                    <a:pt x="248" y="565"/>
                  </a:lnTo>
                  <a:close/>
                  <a:moveTo>
                    <a:pt x="152" y="565"/>
                  </a:moveTo>
                  <a:lnTo>
                    <a:pt x="127" y="565"/>
                  </a:lnTo>
                  <a:lnTo>
                    <a:pt x="127" y="561"/>
                  </a:lnTo>
                  <a:lnTo>
                    <a:pt x="152" y="561"/>
                  </a:lnTo>
                  <a:lnTo>
                    <a:pt x="152" y="565"/>
                  </a:lnTo>
                  <a:close/>
                  <a:moveTo>
                    <a:pt x="26" y="565"/>
                  </a:moveTo>
                  <a:lnTo>
                    <a:pt x="0" y="565"/>
                  </a:lnTo>
                  <a:lnTo>
                    <a:pt x="0" y="561"/>
                  </a:lnTo>
                  <a:lnTo>
                    <a:pt x="26" y="561"/>
                  </a:lnTo>
                  <a:lnTo>
                    <a:pt x="26" y="565"/>
                  </a:lnTo>
                  <a:close/>
                </a:path>
              </a:pathLst>
            </a:custGeom>
            <a:solidFill>
              <a:srgbClr val="313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18" y="1845"/>
              <a:ext cx="823" cy="1085"/>
            </a:xfrm>
            <a:custGeom>
              <a:avLst/>
              <a:gdLst>
                <a:gd name="T0" fmla="*/ 121 w 420"/>
                <a:gd name="T1" fmla="*/ 0 h 561"/>
                <a:gd name="T2" fmla="*/ 147 w 420"/>
                <a:gd name="T3" fmla="*/ 0 h 561"/>
                <a:gd name="T4" fmla="*/ 147 w 420"/>
                <a:gd name="T5" fmla="*/ 2 h 561"/>
                <a:gd name="T6" fmla="*/ 149 w 420"/>
                <a:gd name="T7" fmla="*/ 4 h 561"/>
                <a:gd name="T8" fmla="*/ 121 w 420"/>
                <a:gd name="T9" fmla="*/ 4 h 561"/>
                <a:gd name="T10" fmla="*/ 121 w 420"/>
                <a:gd name="T11" fmla="*/ 2 h 561"/>
                <a:gd name="T12" fmla="*/ 121 w 420"/>
                <a:gd name="T13" fmla="*/ 0 h 561"/>
                <a:gd name="T14" fmla="*/ 303 w 420"/>
                <a:gd name="T15" fmla="*/ 0 h 561"/>
                <a:gd name="T16" fmla="*/ 324 w 420"/>
                <a:gd name="T17" fmla="*/ 0 h 561"/>
                <a:gd name="T18" fmla="*/ 324 w 420"/>
                <a:gd name="T19" fmla="*/ 2 h 561"/>
                <a:gd name="T20" fmla="*/ 324 w 420"/>
                <a:gd name="T21" fmla="*/ 4 h 561"/>
                <a:gd name="T22" fmla="*/ 301 w 420"/>
                <a:gd name="T23" fmla="*/ 4 h 561"/>
                <a:gd name="T24" fmla="*/ 303 w 420"/>
                <a:gd name="T25" fmla="*/ 2 h 561"/>
                <a:gd name="T26" fmla="*/ 303 w 420"/>
                <a:gd name="T27" fmla="*/ 0 h 561"/>
                <a:gd name="T28" fmla="*/ 416 w 420"/>
                <a:gd name="T29" fmla="*/ 561 h 561"/>
                <a:gd name="T30" fmla="*/ 383 w 420"/>
                <a:gd name="T31" fmla="*/ 561 h 561"/>
                <a:gd name="T32" fmla="*/ 386 w 420"/>
                <a:gd name="T33" fmla="*/ 557 h 561"/>
                <a:gd name="T34" fmla="*/ 420 w 420"/>
                <a:gd name="T35" fmla="*/ 557 h 561"/>
                <a:gd name="T36" fmla="*/ 416 w 420"/>
                <a:gd name="T37" fmla="*/ 561 h 561"/>
                <a:gd name="T38" fmla="*/ 371 w 420"/>
                <a:gd name="T39" fmla="*/ 561 h 561"/>
                <a:gd name="T40" fmla="*/ 345 w 420"/>
                <a:gd name="T41" fmla="*/ 561 h 561"/>
                <a:gd name="T42" fmla="*/ 345 w 420"/>
                <a:gd name="T43" fmla="*/ 557 h 561"/>
                <a:gd name="T44" fmla="*/ 371 w 420"/>
                <a:gd name="T45" fmla="*/ 557 h 561"/>
                <a:gd name="T46" fmla="*/ 371 w 420"/>
                <a:gd name="T47" fmla="*/ 561 h 561"/>
                <a:gd name="T48" fmla="*/ 297 w 420"/>
                <a:gd name="T49" fmla="*/ 561 h 561"/>
                <a:gd name="T50" fmla="*/ 273 w 420"/>
                <a:gd name="T51" fmla="*/ 561 h 561"/>
                <a:gd name="T52" fmla="*/ 273 w 420"/>
                <a:gd name="T53" fmla="*/ 557 h 561"/>
                <a:gd name="T54" fmla="*/ 297 w 420"/>
                <a:gd name="T55" fmla="*/ 557 h 561"/>
                <a:gd name="T56" fmla="*/ 297 w 420"/>
                <a:gd name="T57" fmla="*/ 561 h 561"/>
                <a:gd name="T58" fmla="*/ 248 w 420"/>
                <a:gd name="T59" fmla="*/ 561 h 561"/>
                <a:gd name="T60" fmla="*/ 197 w 420"/>
                <a:gd name="T61" fmla="*/ 561 h 561"/>
                <a:gd name="T62" fmla="*/ 197 w 420"/>
                <a:gd name="T63" fmla="*/ 557 h 561"/>
                <a:gd name="T64" fmla="*/ 246 w 420"/>
                <a:gd name="T65" fmla="*/ 557 h 561"/>
                <a:gd name="T66" fmla="*/ 248 w 420"/>
                <a:gd name="T67" fmla="*/ 561 h 561"/>
                <a:gd name="T68" fmla="*/ 152 w 420"/>
                <a:gd name="T69" fmla="*/ 561 h 561"/>
                <a:gd name="T70" fmla="*/ 127 w 420"/>
                <a:gd name="T71" fmla="*/ 561 h 561"/>
                <a:gd name="T72" fmla="*/ 127 w 420"/>
                <a:gd name="T73" fmla="*/ 557 h 561"/>
                <a:gd name="T74" fmla="*/ 152 w 420"/>
                <a:gd name="T75" fmla="*/ 557 h 561"/>
                <a:gd name="T76" fmla="*/ 152 w 420"/>
                <a:gd name="T77" fmla="*/ 561 h 561"/>
                <a:gd name="T78" fmla="*/ 26 w 420"/>
                <a:gd name="T79" fmla="*/ 561 h 561"/>
                <a:gd name="T80" fmla="*/ 0 w 420"/>
                <a:gd name="T81" fmla="*/ 561 h 561"/>
                <a:gd name="T82" fmla="*/ 0 w 420"/>
                <a:gd name="T83" fmla="*/ 557 h 561"/>
                <a:gd name="T84" fmla="*/ 26 w 420"/>
                <a:gd name="T85" fmla="*/ 557 h 561"/>
                <a:gd name="T86" fmla="*/ 26 w 420"/>
                <a:gd name="T8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0" h="561">
                  <a:moveTo>
                    <a:pt x="121" y="0"/>
                  </a:moveTo>
                  <a:lnTo>
                    <a:pt x="147" y="0"/>
                  </a:lnTo>
                  <a:lnTo>
                    <a:pt x="147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301" y="4"/>
                  </a:lnTo>
                  <a:lnTo>
                    <a:pt x="303" y="2"/>
                  </a:lnTo>
                  <a:lnTo>
                    <a:pt x="303" y="0"/>
                  </a:lnTo>
                  <a:close/>
                  <a:moveTo>
                    <a:pt x="416" y="561"/>
                  </a:moveTo>
                  <a:lnTo>
                    <a:pt x="383" y="561"/>
                  </a:lnTo>
                  <a:lnTo>
                    <a:pt x="386" y="557"/>
                  </a:lnTo>
                  <a:lnTo>
                    <a:pt x="420" y="557"/>
                  </a:lnTo>
                  <a:lnTo>
                    <a:pt x="416" y="561"/>
                  </a:lnTo>
                  <a:close/>
                  <a:moveTo>
                    <a:pt x="371" y="561"/>
                  </a:moveTo>
                  <a:lnTo>
                    <a:pt x="345" y="561"/>
                  </a:lnTo>
                  <a:lnTo>
                    <a:pt x="345" y="557"/>
                  </a:lnTo>
                  <a:lnTo>
                    <a:pt x="371" y="557"/>
                  </a:lnTo>
                  <a:lnTo>
                    <a:pt x="371" y="561"/>
                  </a:lnTo>
                  <a:close/>
                  <a:moveTo>
                    <a:pt x="297" y="561"/>
                  </a:moveTo>
                  <a:lnTo>
                    <a:pt x="273" y="561"/>
                  </a:lnTo>
                  <a:lnTo>
                    <a:pt x="273" y="557"/>
                  </a:lnTo>
                  <a:lnTo>
                    <a:pt x="297" y="557"/>
                  </a:lnTo>
                  <a:lnTo>
                    <a:pt x="297" y="561"/>
                  </a:lnTo>
                  <a:close/>
                  <a:moveTo>
                    <a:pt x="248" y="561"/>
                  </a:moveTo>
                  <a:lnTo>
                    <a:pt x="197" y="561"/>
                  </a:lnTo>
                  <a:lnTo>
                    <a:pt x="197" y="557"/>
                  </a:lnTo>
                  <a:lnTo>
                    <a:pt x="246" y="557"/>
                  </a:lnTo>
                  <a:lnTo>
                    <a:pt x="248" y="561"/>
                  </a:lnTo>
                  <a:close/>
                  <a:moveTo>
                    <a:pt x="152" y="561"/>
                  </a:moveTo>
                  <a:lnTo>
                    <a:pt x="127" y="561"/>
                  </a:lnTo>
                  <a:lnTo>
                    <a:pt x="127" y="557"/>
                  </a:lnTo>
                  <a:lnTo>
                    <a:pt x="152" y="557"/>
                  </a:lnTo>
                  <a:lnTo>
                    <a:pt x="152" y="561"/>
                  </a:lnTo>
                  <a:close/>
                  <a:moveTo>
                    <a:pt x="26" y="561"/>
                  </a:moveTo>
                  <a:lnTo>
                    <a:pt x="0" y="561"/>
                  </a:lnTo>
                  <a:lnTo>
                    <a:pt x="0" y="557"/>
                  </a:lnTo>
                  <a:lnTo>
                    <a:pt x="26" y="557"/>
                  </a:lnTo>
                  <a:lnTo>
                    <a:pt x="26" y="56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56"/>
            <p:cNvSpPr>
              <a:spLocks noEditPoints="1"/>
            </p:cNvSpPr>
            <p:nvPr/>
          </p:nvSpPr>
          <p:spPr bwMode="auto">
            <a:xfrm>
              <a:off x="2318" y="1849"/>
              <a:ext cx="827" cy="1077"/>
            </a:xfrm>
            <a:custGeom>
              <a:avLst/>
              <a:gdLst>
                <a:gd name="T0" fmla="*/ 121 w 422"/>
                <a:gd name="T1" fmla="*/ 0 h 557"/>
                <a:gd name="T2" fmla="*/ 147 w 422"/>
                <a:gd name="T3" fmla="*/ 0 h 557"/>
                <a:gd name="T4" fmla="*/ 149 w 422"/>
                <a:gd name="T5" fmla="*/ 2 h 557"/>
                <a:gd name="T6" fmla="*/ 149 w 422"/>
                <a:gd name="T7" fmla="*/ 4 h 557"/>
                <a:gd name="T8" fmla="*/ 121 w 422"/>
                <a:gd name="T9" fmla="*/ 4 h 557"/>
                <a:gd name="T10" fmla="*/ 121 w 422"/>
                <a:gd name="T11" fmla="*/ 2 h 557"/>
                <a:gd name="T12" fmla="*/ 121 w 422"/>
                <a:gd name="T13" fmla="*/ 0 h 557"/>
                <a:gd name="T14" fmla="*/ 303 w 422"/>
                <a:gd name="T15" fmla="*/ 0 h 557"/>
                <a:gd name="T16" fmla="*/ 324 w 422"/>
                <a:gd name="T17" fmla="*/ 0 h 557"/>
                <a:gd name="T18" fmla="*/ 324 w 422"/>
                <a:gd name="T19" fmla="*/ 2 h 557"/>
                <a:gd name="T20" fmla="*/ 322 w 422"/>
                <a:gd name="T21" fmla="*/ 4 h 557"/>
                <a:gd name="T22" fmla="*/ 301 w 422"/>
                <a:gd name="T23" fmla="*/ 4 h 557"/>
                <a:gd name="T24" fmla="*/ 301 w 422"/>
                <a:gd name="T25" fmla="*/ 2 h 557"/>
                <a:gd name="T26" fmla="*/ 303 w 422"/>
                <a:gd name="T27" fmla="*/ 0 h 557"/>
                <a:gd name="T28" fmla="*/ 418 w 422"/>
                <a:gd name="T29" fmla="*/ 557 h 557"/>
                <a:gd name="T30" fmla="*/ 384 w 422"/>
                <a:gd name="T31" fmla="*/ 557 h 557"/>
                <a:gd name="T32" fmla="*/ 388 w 422"/>
                <a:gd name="T33" fmla="*/ 554 h 557"/>
                <a:gd name="T34" fmla="*/ 422 w 422"/>
                <a:gd name="T35" fmla="*/ 554 h 557"/>
                <a:gd name="T36" fmla="*/ 418 w 422"/>
                <a:gd name="T37" fmla="*/ 557 h 557"/>
                <a:gd name="T38" fmla="*/ 371 w 422"/>
                <a:gd name="T39" fmla="*/ 557 h 557"/>
                <a:gd name="T40" fmla="*/ 345 w 422"/>
                <a:gd name="T41" fmla="*/ 557 h 557"/>
                <a:gd name="T42" fmla="*/ 345 w 422"/>
                <a:gd name="T43" fmla="*/ 554 h 557"/>
                <a:gd name="T44" fmla="*/ 371 w 422"/>
                <a:gd name="T45" fmla="*/ 554 h 557"/>
                <a:gd name="T46" fmla="*/ 371 w 422"/>
                <a:gd name="T47" fmla="*/ 557 h 557"/>
                <a:gd name="T48" fmla="*/ 297 w 422"/>
                <a:gd name="T49" fmla="*/ 557 h 557"/>
                <a:gd name="T50" fmla="*/ 273 w 422"/>
                <a:gd name="T51" fmla="*/ 557 h 557"/>
                <a:gd name="T52" fmla="*/ 273 w 422"/>
                <a:gd name="T53" fmla="*/ 554 h 557"/>
                <a:gd name="T54" fmla="*/ 297 w 422"/>
                <a:gd name="T55" fmla="*/ 554 h 557"/>
                <a:gd name="T56" fmla="*/ 297 w 422"/>
                <a:gd name="T57" fmla="*/ 557 h 557"/>
                <a:gd name="T58" fmla="*/ 246 w 422"/>
                <a:gd name="T59" fmla="*/ 557 h 557"/>
                <a:gd name="T60" fmla="*/ 197 w 422"/>
                <a:gd name="T61" fmla="*/ 557 h 557"/>
                <a:gd name="T62" fmla="*/ 197 w 422"/>
                <a:gd name="T63" fmla="*/ 554 h 557"/>
                <a:gd name="T64" fmla="*/ 244 w 422"/>
                <a:gd name="T65" fmla="*/ 554 h 557"/>
                <a:gd name="T66" fmla="*/ 246 w 422"/>
                <a:gd name="T67" fmla="*/ 557 h 557"/>
                <a:gd name="T68" fmla="*/ 152 w 422"/>
                <a:gd name="T69" fmla="*/ 557 h 557"/>
                <a:gd name="T70" fmla="*/ 127 w 422"/>
                <a:gd name="T71" fmla="*/ 557 h 557"/>
                <a:gd name="T72" fmla="*/ 127 w 422"/>
                <a:gd name="T73" fmla="*/ 554 h 557"/>
                <a:gd name="T74" fmla="*/ 152 w 422"/>
                <a:gd name="T75" fmla="*/ 554 h 557"/>
                <a:gd name="T76" fmla="*/ 152 w 422"/>
                <a:gd name="T77" fmla="*/ 557 h 557"/>
                <a:gd name="T78" fmla="*/ 26 w 422"/>
                <a:gd name="T79" fmla="*/ 557 h 557"/>
                <a:gd name="T80" fmla="*/ 0 w 422"/>
                <a:gd name="T81" fmla="*/ 557 h 557"/>
                <a:gd name="T82" fmla="*/ 0 w 422"/>
                <a:gd name="T83" fmla="*/ 554 h 557"/>
                <a:gd name="T84" fmla="*/ 26 w 422"/>
                <a:gd name="T85" fmla="*/ 554 h 557"/>
                <a:gd name="T86" fmla="*/ 26 w 422"/>
                <a:gd name="T87" fmla="*/ 557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2" h="557">
                  <a:moveTo>
                    <a:pt x="121" y="0"/>
                  </a:moveTo>
                  <a:lnTo>
                    <a:pt x="147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3" y="0"/>
                  </a:moveTo>
                  <a:lnTo>
                    <a:pt x="324" y="0"/>
                  </a:lnTo>
                  <a:lnTo>
                    <a:pt x="324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3" y="0"/>
                  </a:lnTo>
                  <a:close/>
                  <a:moveTo>
                    <a:pt x="418" y="557"/>
                  </a:moveTo>
                  <a:lnTo>
                    <a:pt x="384" y="557"/>
                  </a:lnTo>
                  <a:lnTo>
                    <a:pt x="388" y="554"/>
                  </a:lnTo>
                  <a:lnTo>
                    <a:pt x="422" y="554"/>
                  </a:lnTo>
                  <a:lnTo>
                    <a:pt x="418" y="557"/>
                  </a:lnTo>
                  <a:close/>
                  <a:moveTo>
                    <a:pt x="371" y="557"/>
                  </a:moveTo>
                  <a:lnTo>
                    <a:pt x="345" y="557"/>
                  </a:lnTo>
                  <a:lnTo>
                    <a:pt x="345" y="554"/>
                  </a:lnTo>
                  <a:lnTo>
                    <a:pt x="371" y="554"/>
                  </a:lnTo>
                  <a:lnTo>
                    <a:pt x="371" y="557"/>
                  </a:lnTo>
                  <a:close/>
                  <a:moveTo>
                    <a:pt x="297" y="557"/>
                  </a:moveTo>
                  <a:lnTo>
                    <a:pt x="273" y="557"/>
                  </a:lnTo>
                  <a:lnTo>
                    <a:pt x="273" y="554"/>
                  </a:lnTo>
                  <a:lnTo>
                    <a:pt x="297" y="554"/>
                  </a:lnTo>
                  <a:lnTo>
                    <a:pt x="297" y="557"/>
                  </a:lnTo>
                  <a:close/>
                  <a:moveTo>
                    <a:pt x="246" y="557"/>
                  </a:moveTo>
                  <a:lnTo>
                    <a:pt x="197" y="557"/>
                  </a:lnTo>
                  <a:lnTo>
                    <a:pt x="197" y="554"/>
                  </a:lnTo>
                  <a:lnTo>
                    <a:pt x="244" y="554"/>
                  </a:lnTo>
                  <a:lnTo>
                    <a:pt x="246" y="557"/>
                  </a:lnTo>
                  <a:close/>
                  <a:moveTo>
                    <a:pt x="152" y="557"/>
                  </a:moveTo>
                  <a:lnTo>
                    <a:pt x="127" y="557"/>
                  </a:lnTo>
                  <a:lnTo>
                    <a:pt x="127" y="554"/>
                  </a:lnTo>
                  <a:lnTo>
                    <a:pt x="152" y="554"/>
                  </a:lnTo>
                  <a:lnTo>
                    <a:pt x="152" y="557"/>
                  </a:lnTo>
                  <a:close/>
                  <a:moveTo>
                    <a:pt x="26" y="557"/>
                  </a:moveTo>
                  <a:lnTo>
                    <a:pt x="0" y="557"/>
                  </a:lnTo>
                  <a:lnTo>
                    <a:pt x="0" y="554"/>
                  </a:lnTo>
                  <a:lnTo>
                    <a:pt x="26" y="554"/>
                  </a:lnTo>
                  <a:lnTo>
                    <a:pt x="26" y="557"/>
                  </a:lnTo>
                  <a:close/>
                </a:path>
              </a:pathLst>
            </a:custGeom>
            <a:solidFill>
              <a:srgbClr val="343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2318" y="1852"/>
              <a:ext cx="829" cy="1070"/>
            </a:xfrm>
            <a:custGeom>
              <a:avLst/>
              <a:gdLst>
                <a:gd name="T0" fmla="*/ 121 w 423"/>
                <a:gd name="T1" fmla="*/ 0 h 553"/>
                <a:gd name="T2" fmla="*/ 149 w 423"/>
                <a:gd name="T3" fmla="*/ 0 h 553"/>
                <a:gd name="T4" fmla="*/ 149 w 423"/>
                <a:gd name="T5" fmla="*/ 2 h 553"/>
                <a:gd name="T6" fmla="*/ 149 w 423"/>
                <a:gd name="T7" fmla="*/ 4 h 553"/>
                <a:gd name="T8" fmla="*/ 121 w 423"/>
                <a:gd name="T9" fmla="*/ 4 h 553"/>
                <a:gd name="T10" fmla="*/ 121 w 423"/>
                <a:gd name="T11" fmla="*/ 2 h 553"/>
                <a:gd name="T12" fmla="*/ 121 w 423"/>
                <a:gd name="T13" fmla="*/ 0 h 553"/>
                <a:gd name="T14" fmla="*/ 301 w 423"/>
                <a:gd name="T15" fmla="*/ 0 h 553"/>
                <a:gd name="T16" fmla="*/ 324 w 423"/>
                <a:gd name="T17" fmla="*/ 0 h 553"/>
                <a:gd name="T18" fmla="*/ 322 w 423"/>
                <a:gd name="T19" fmla="*/ 2 h 553"/>
                <a:gd name="T20" fmla="*/ 322 w 423"/>
                <a:gd name="T21" fmla="*/ 4 h 553"/>
                <a:gd name="T22" fmla="*/ 301 w 423"/>
                <a:gd name="T23" fmla="*/ 4 h 553"/>
                <a:gd name="T24" fmla="*/ 301 w 423"/>
                <a:gd name="T25" fmla="*/ 2 h 553"/>
                <a:gd name="T26" fmla="*/ 301 w 423"/>
                <a:gd name="T27" fmla="*/ 0 h 553"/>
                <a:gd name="T28" fmla="*/ 420 w 423"/>
                <a:gd name="T29" fmla="*/ 553 h 553"/>
                <a:gd name="T30" fmla="*/ 386 w 423"/>
                <a:gd name="T31" fmla="*/ 553 h 553"/>
                <a:gd name="T32" fmla="*/ 390 w 423"/>
                <a:gd name="T33" fmla="*/ 550 h 553"/>
                <a:gd name="T34" fmla="*/ 423 w 423"/>
                <a:gd name="T35" fmla="*/ 550 h 553"/>
                <a:gd name="T36" fmla="*/ 420 w 423"/>
                <a:gd name="T37" fmla="*/ 553 h 553"/>
                <a:gd name="T38" fmla="*/ 371 w 423"/>
                <a:gd name="T39" fmla="*/ 553 h 553"/>
                <a:gd name="T40" fmla="*/ 345 w 423"/>
                <a:gd name="T41" fmla="*/ 553 h 553"/>
                <a:gd name="T42" fmla="*/ 345 w 423"/>
                <a:gd name="T43" fmla="*/ 550 h 553"/>
                <a:gd name="T44" fmla="*/ 371 w 423"/>
                <a:gd name="T45" fmla="*/ 550 h 553"/>
                <a:gd name="T46" fmla="*/ 371 w 423"/>
                <a:gd name="T47" fmla="*/ 553 h 553"/>
                <a:gd name="T48" fmla="*/ 297 w 423"/>
                <a:gd name="T49" fmla="*/ 553 h 553"/>
                <a:gd name="T50" fmla="*/ 273 w 423"/>
                <a:gd name="T51" fmla="*/ 553 h 553"/>
                <a:gd name="T52" fmla="*/ 273 w 423"/>
                <a:gd name="T53" fmla="*/ 550 h 553"/>
                <a:gd name="T54" fmla="*/ 297 w 423"/>
                <a:gd name="T55" fmla="*/ 550 h 553"/>
                <a:gd name="T56" fmla="*/ 297 w 423"/>
                <a:gd name="T57" fmla="*/ 553 h 553"/>
                <a:gd name="T58" fmla="*/ 246 w 423"/>
                <a:gd name="T59" fmla="*/ 553 h 553"/>
                <a:gd name="T60" fmla="*/ 197 w 423"/>
                <a:gd name="T61" fmla="*/ 553 h 553"/>
                <a:gd name="T62" fmla="*/ 197 w 423"/>
                <a:gd name="T63" fmla="*/ 550 h 553"/>
                <a:gd name="T64" fmla="*/ 242 w 423"/>
                <a:gd name="T65" fmla="*/ 550 h 553"/>
                <a:gd name="T66" fmla="*/ 246 w 423"/>
                <a:gd name="T67" fmla="*/ 553 h 553"/>
                <a:gd name="T68" fmla="*/ 152 w 423"/>
                <a:gd name="T69" fmla="*/ 553 h 553"/>
                <a:gd name="T70" fmla="*/ 127 w 423"/>
                <a:gd name="T71" fmla="*/ 553 h 553"/>
                <a:gd name="T72" fmla="*/ 127 w 423"/>
                <a:gd name="T73" fmla="*/ 550 h 553"/>
                <a:gd name="T74" fmla="*/ 152 w 423"/>
                <a:gd name="T75" fmla="*/ 550 h 553"/>
                <a:gd name="T76" fmla="*/ 152 w 423"/>
                <a:gd name="T77" fmla="*/ 553 h 553"/>
                <a:gd name="T78" fmla="*/ 26 w 423"/>
                <a:gd name="T79" fmla="*/ 553 h 553"/>
                <a:gd name="T80" fmla="*/ 0 w 423"/>
                <a:gd name="T81" fmla="*/ 553 h 553"/>
                <a:gd name="T82" fmla="*/ 0 w 423"/>
                <a:gd name="T83" fmla="*/ 550 h 553"/>
                <a:gd name="T84" fmla="*/ 26 w 423"/>
                <a:gd name="T85" fmla="*/ 550 h 553"/>
                <a:gd name="T86" fmla="*/ 26 w 423"/>
                <a:gd name="T87" fmla="*/ 55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3" h="553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1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4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0" y="553"/>
                  </a:moveTo>
                  <a:lnTo>
                    <a:pt x="386" y="553"/>
                  </a:lnTo>
                  <a:lnTo>
                    <a:pt x="390" y="550"/>
                  </a:lnTo>
                  <a:lnTo>
                    <a:pt x="423" y="550"/>
                  </a:lnTo>
                  <a:lnTo>
                    <a:pt x="420" y="553"/>
                  </a:lnTo>
                  <a:close/>
                  <a:moveTo>
                    <a:pt x="371" y="553"/>
                  </a:moveTo>
                  <a:lnTo>
                    <a:pt x="345" y="553"/>
                  </a:lnTo>
                  <a:lnTo>
                    <a:pt x="345" y="550"/>
                  </a:lnTo>
                  <a:lnTo>
                    <a:pt x="371" y="550"/>
                  </a:lnTo>
                  <a:lnTo>
                    <a:pt x="371" y="553"/>
                  </a:lnTo>
                  <a:close/>
                  <a:moveTo>
                    <a:pt x="297" y="553"/>
                  </a:moveTo>
                  <a:lnTo>
                    <a:pt x="273" y="553"/>
                  </a:lnTo>
                  <a:lnTo>
                    <a:pt x="273" y="550"/>
                  </a:lnTo>
                  <a:lnTo>
                    <a:pt x="297" y="550"/>
                  </a:lnTo>
                  <a:lnTo>
                    <a:pt x="297" y="553"/>
                  </a:lnTo>
                  <a:close/>
                  <a:moveTo>
                    <a:pt x="246" y="553"/>
                  </a:moveTo>
                  <a:lnTo>
                    <a:pt x="197" y="553"/>
                  </a:lnTo>
                  <a:lnTo>
                    <a:pt x="197" y="550"/>
                  </a:lnTo>
                  <a:lnTo>
                    <a:pt x="242" y="550"/>
                  </a:lnTo>
                  <a:lnTo>
                    <a:pt x="246" y="553"/>
                  </a:lnTo>
                  <a:close/>
                  <a:moveTo>
                    <a:pt x="152" y="553"/>
                  </a:moveTo>
                  <a:lnTo>
                    <a:pt x="127" y="553"/>
                  </a:lnTo>
                  <a:lnTo>
                    <a:pt x="127" y="550"/>
                  </a:lnTo>
                  <a:lnTo>
                    <a:pt x="152" y="550"/>
                  </a:lnTo>
                  <a:lnTo>
                    <a:pt x="152" y="553"/>
                  </a:lnTo>
                  <a:close/>
                  <a:moveTo>
                    <a:pt x="26" y="553"/>
                  </a:moveTo>
                  <a:lnTo>
                    <a:pt x="0" y="553"/>
                  </a:lnTo>
                  <a:lnTo>
                    <a:pt x="0" y="550"/>
                  </a:lnTo>
                  <a:lnTo>
                    <a:pt x="26" y="550"/>
                  </a:lnTo>
                  <a:lnTo>
                    <a:pt x="26" y="553"/>
                  </a:lnTo>
                  <a:close/>
                </a:path>
              </a:pathLst>
            </a:custGeom>
            <a:solidFill>
              <a:srgbClr val="353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2318" y="1856"/>
              <a:ext cx="833" cy="1065"/>
            </a:xfrm>
            <a:custGeom>
              <a:avLst/>
              <a:gdLst>
                <a:gd name="T0" fmla="*/ 121 w 425"/>
                <a:gd name="T1" fmla="*/ 0 h 550"/>
                <a:gd name="T2" fmla="*/ 149 w 425"/>
                <a:gd name="T3" fmla="*/ 0 h 550"/>
                <a:gd name="T4" fmla="*/ 149 w 425"/>
                <a:gd name="T5" fmla="*/ 2 h 550"/>
                <a:gd name="T6" fmla="*/ 149 w 425"/>
                <a:gd name="T7" fmla="*/ 4 h 550"/>
                <a:gd name="T8" fmla="*/ 123 w 425"/>
                <a:gd name="T9" fmla="*/ 4 h 550"/>
                <a:gd name="T10" fmla="*/ 121 w 425"/>
                <a:gd name="T11" fmla="*/ 2 h 550"/>
                <a:gd name="T12" fmla="*/ 121 w 425"/>
                <a:gd name="T13" fmla="*/ 0 h 550"/>
                <a:gd name="T14" fmla="*/ 301 w 425"/>
                <a:gd name="T15" fmla="*/ 0 h 550"/>
                <a:gd name="T16" fmla="*/ 322 w 425"/>
                <a:gd name="T17" fmla="*/ 0 h 550"/>
                <a:gd name="T18" fmla="*/ 322 w 425"/>
                <a:gd name="T19" fmla="*/ 2 h 550"/>
                <a:gd name="T20" fmla="*/ 322 w 425"/>
                <a:gd name="T21" fmla="*/ 4 h 550"/>
                <a:gd name="T22" fmla="*/ 301 w 425"/>
                <a:gd name="T23" fmla="*/ 4 h 550"/>
                <a:gd name="T24" fmla="*/ 301 w 425"/>
                <a:gd name="T25" fmla="*/ 2 h 550"/>
                <a:gd name="T26" fmla="*/ 301 w 425"/>
                <a:gd name="T27" fmla="*/ 0 h 550"/>
                <a:gd name="T28" fmla="*/ 422 w 425"/>
                <a:gd name="T29" fmla="*/ 550 h 550"/>
                <a:gd name="T30" fmla="*/ 388 w 425"/>
                <a:gd name="T31" fmla="*/ 550 h 550"/>
                <a:gd name="T32" fmla="*/ 392 w 425"/>
                <a:gd name="T33" fmla="*/ 546 h 550"/>
                <a:gd name="T34" fmla="*/ 425 w 425"/>
                <a:gd name="T35" fmla="*/ 546 h 550"/>
                <a:gd name="T36" fmla="*/ 422 w 425"/>
                <a:gd name="T37" fmla="*/ 550 h 550"/>
                <a:gd name="T38" fmla="*/ 371 w 425"/>
                <a:gd name="T39" fmla="*/ 550 h 550"/>
                <a:gd name="T40" fmla="*/ 345 w 425"/>
                <a:gd name="T41" fmla="*/ 550 h 550"/>
                <a:gd name="T42" fmla="*/ 345 w 425"/>
                <a:gd name="T43" fmla="*/ 546 h 550"/>
                <a:gd name="T44" fmla="*/ 371 w 425"/>
                <a:gd name="T45" fmla="*/ 546 h 550"/>
                <a:gd name="T46" fmla="*/ 371 w 425"/>
                <a:gd name="T47" fmla="*/ 550 h 550"/>
                <a:gd name="T48" fmla="*/ 297 w 425"/>
                <a:gd name="T49" fmla="*/ 550 h 550"/>
                <a:gd name="T50" fmla="*/ 273 w 425"/>
                <a:gd name="T51" fmla="*/ 550 h 550"/>
                <a:gd name="T52" fmla="*/ 273 w 425"/>
                <a:gd name="T53" fmla="*/ 546 h 550"/>
                <a:gd name="T54" fmla="*/ 297 w 425"/>
                <a:gd name="T55" fmla="*/ 546 h 550"/>
                <a:gd name="T56" fmla="*/ 297 w 425"/>
                <a:gd name="T57" fmla="*/ 550 h 550"/>
                <a:gd name="T58" fmla="*/ 244 w 425"/>
                <a:gd name="T59" fmla="*/ 550 h 550"/>
                <a:gd name="T60" fmla="*/ 197 w 425"/>
                <a:gd name="T61" fmla="*/ 550 h 550"/>
                <a:gd name="T62" fmla="*/ 197 w 425"/>
                <a:gd name="T63" fmla="*/ 546 h 550"/>
                <a:gd name="T64" fmla="*/ 242 w 425"/>
                <a:gd name="T65" fmla="*/ 546 h 550"/>
                <a:gd name="T66" fmla="*/ 244 w 425"/>
                <a:gd name="T67" fmla="*/ 550 h 550"/>
                <a:gd name="T68" fmla="*/ 152 w 425"/>
                <a:gd name="T69" fmla="*/ 550 h 550"/>
                <a:gd name="T70" fmla="*/ 127 w 425"/>
                <a:gd name="T71" fmla="*/ 550 h 550"/>
                <a:gd name="T72" fmla="*/ 127 w 425"/>
                <a:gd name="T73" fmla="*/ 546 h 550"/>
                <a:gd name="T74" fmla="*/ 152 w 425"/>
                <a:gd name="T75" fmla="*/ 546 h 550"/>
                <a:gd name="T76" fmla="*/ 152 w 425"/>
                <a:gd name="T77" fmla="*/ 550 h 550"/>
                <a:gd name="T78" fmla="*/ 26 w 425"/>
                <a:gd name="T79" fmla="*/ 550 h 550"/>
                <a:gd name="T80" fmla="*/ 0 w 425"/>
                <a:gd name="T81" fmla="*/ 550 h 550"/>
                <a:gd name="T82" fmla="*/ 0 w 425"/>
                <a:gd name="T83" fmla="*/ 546 h 550"/>
                <a:gd name="T84" fmla="*/ 26 w 425"/>
                <a:gd name="T85" fmla="*/ 546 h 550"/>
                <a:gd name="T86" fmla="*/ 26 w 425"/>
                <a:gd name="T87" fmla="*/ 55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5" h="550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1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301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2" y="550"/>
                  </a:moveTo>
                  <a:lnTo>
                    <a:pt x="388" y="550"/>
                  </a:lnTo>
                  <a:lnTo>
                    <a:pt x="392" y="546"/>
                  </a:lnTo>
                  <a:lnTo>
                    <a:pt x="425" y="546"/>
                  </a:lnTo>
                  <a:lnTo>
                    <a:pt x="422" y="550"/>
                  </a:lnTo>
                  <a:close/>
                  <a:moveTo>
                    <a:pt x="371" y="550"/>
                  </a:moveTo>
                  <a:lnTo>
                    <a:pt x="345" y="550"/>
                  </a:lnTo>
                  <a:lnTo>
                    <a:pt x="345" y="546"/>
                  </a:lnTo>
                  <a:lnTo>
                    <a:pt x="371" y="546"/>
                  </a:lnTo>
                  <a:lnTo>
                    <a:pt x="371" y="550"/>
                  </a:lnTo>
                  <a:close/>
                  <a:moveTo>
                    <a:pt x="297" y="550"/>
                  </a:moveTo>
                  <a:lnTo>
                    <a:pt x="273" y="550"/>
                  </a:lnTo>
                  <a:lnTo>
                    <a:pt x="273" y="546"/>
                  </a:lnTo>
                  <a:lnTo>
                    <a:pt x="297" y="546"/>
                  </a:lnTo>
                  <a:lnTo>
                    <a:pt x="297" y="550"/>
                  </a:lnTo>
                  <a:close/>
                  <a:moveTo>
                    <a:pt x="244" y="550"/>
                  </a:moveTo>
                  <a:lnTo>
                    <a:pt x="197" y="550"/>
                  </a:lnTo>
                  <a:lnTo>
                    <a:pt x="197" y="546"/>
                  </a:lnTo>
                  <a:lnTo>
                    <a:pt x="242" y="546"/>
                  </a:lnTo>
                  <a:lnTo>
                    <a:pt x="244" y="550"/>
                  </a:lnTo>
                  <a:close/>
                  <a:moveTo>
                    <a:pt x="152" y="550"/>
                  </a:moveTo>
                  <a:lnTo>
                    <a:pt x="127" y="550"/>
                  </a:lnTo>
                  <a:lnTo>
                    <a:pt x="127" y="546"/>
                  </a:lnTo>
                  <a:lnTo>
                    <a:pt x="152" y="546"/>
                  </a:lnTo>
                  <a:lnTo>
                    <a:pt x="152" y="550"/>
                  </a:lnTo>
                  <a:close/>
                  <a:moveTo>
                    <a:pt x="26" y="550"/>
                  </a:moveTo>
                  <a:lnTo>
                    <a:pt x="0" y="550"/>
                  </a:lnTo>
                  <a:lnTo>
                    <a:pt x="0" y="546"/>
                  </a:lnTo>
                  <a:lnTo>
                    <a:pt x="26" y="546"/>
                  </a:lnTo>
                  <a:lnTo>
                    <a:pt x="26" y="550"/>
                  </a:lnTo>
                  <a:close/>
                </a:path>
              </a:pathLst>
            </a:custGeom>
            <a:solidFill>
              <a:srgbClr val="363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2318" y="1860"/>
              <a:ext cx="837" cy="1057"/>
            </a:xfrm>
            <a:custGeom>
              <a:avLst/>
              <a:gdLst>
                <a:gd name="T0" fmla="*/ 121 w 427"/>
                <a:gd name="T1" fmla="*/ 0 h 546"/>
                <a:gd name="T2" fmla="*/ 149 w 427"/>
                <a:gd name="T3" fmla="*/ 0 h 546"/>
                <a:gd name="T4" fmla="*/ 149 w 427"/>
                <a:gd name="T5" fmla="*/ 2 h 546"/>
                <a:gd name="T6" fmla="*/ 149 w 427"/>
                <a:gd name="T7" fmla="*/ 4 h 546"/>
                <a:gd name="T8" fmla="*/ 123 w 427"/>
                <a:gd name="T9" fmla="*/ 4 h 546"/>
                <a:gd name="T10" fmla="*/ 123 w 427"/>
                <a:gd name="T11" fmla="*/ 2 h 546"/>
                <a:gd name="T12" fmla="*/ 121 w 427"/>
                <a:gd name="T13" fmla="*/ 0 h 546"/>
                <a:gd name="T14" fmla="*/ 301 w 427"/>
                <a:gd name="T15" fmla="*/ 0 h 546"/>
                <a:gd name="T16" fmla="*/ 322 w 427"/>
                <a:gd name="T17" fmla="*/ 0 h 546"/>
                <a:gd name="T18" fmla="*/ 322 w 427"/>
                <a:gd name="T19" fmla="*/ 2 h 546"/>
                <a:gd name="T20" fmla="*/ 322 w 427"/>
                <a:gd name="T21" fmla="*/ 4 h 546"/>
                <a:gd name="T22" fmla="*/ 299 w 427"/>
                <a:gd name="T23" fmla="*/ 4 h 546"/>
                <a:gd name="T24" fmla="*/ 301 w 427"/>
                <a:gd name="T25" fmla="*/ 2 h 546"/>
                <a:gd name="T26" fmla="*/ 301 w 427"/>
                <a:gd name="T27" fmla="*/ 0 h 546"/>
                <a:gd name="T28" fmla="*/ 423 w 427"/>
                <a:gd name="T29" fmla="*/ 546 h 546"/>
                <a:gd name="T30" fmla="*/ 390 w 427"/>
                <a:gd name="T31" fmla="*/ 546 h 546"/>
                <a:gd name="T32" fmla="*/ 394 w 427"/>
                <a:gd name="T33" fmla="*/ 542 h 546"/>
                <a:gd name="T34" fmla="*/ 427 w 427"/>
                <a:gd name="T35" fmla="*/ 542 h 546"/>
                <a:gd name="T36" fmla="*/ 423 w 427"/>
                <a:gd name="T37" fmla="*/ 546 h 546"/>
                <a:gd name="T38" fmla="*/ 371 w 427"/>
                <a:gd name="T39" fmla="*/ 546 h 546"/>
                <a:gd name="T40" fmla="*/ 345 w 427"/>
                <a:gd name="T41" fmla="*/ 546 h 546"/>
                <a:gd name="T42" fmla="*/ 345 w 427"/>
                <a:gd name="T43" fmla="*/ 542 h 546"/>
                <a:gd name="T44" fmla="*/ 371 w 427"/>
                <a:gd name="T45" fmla="*/ 542 h 546"/>
                <a:gd name="T46" fmla="*/ 371 w 427"/>
                <a:gd name="T47" fmla="*/ 546 h 546"/>
                <a:gd name="T48" fmla="*/ 297 w 427"/>
                <a:gd name="T49" fmla="*/ 546 h 546"/>
                <a:gd name="T50" fmla="*/ 273 w 427"/>
                <a:gd name="T51" fmla="*/ 546 h 546"/>
                <a:gd name="T52" fmla="*/ 273 w 427"/>
                <a:gd name="T53" fmla="*/ 542 h 546"/>
                <a:gd name="T54" fmla="*/ 297 w 427"/>
                <a:gd name="T55" fmla="*/ 542 h 546"/>
                <a:gd name="T56" fmla="*/ 297 w 427"/>
                <a:gd name="T57" fmla="*/ 546 h 546"/>
                <a:gd name="T58" fmla="*/ 242 w 427"/>
                <a:gd name="T59" fmla="*/ 546 h 546"/>
                <a:gd name="T60" fmla="*/ 197 w 427"/>
                <a:gd name="T61" fmla="*/ 546 h 546"/>
                <a:gd name="T62" fmla="*/ 197 w 427"/>
                <a:gd name="T63" fmla="*/ 542 h 546"/>
                <a:gd name="T64" fmla="*/ 240 w 427"/>
                <a:gd name="T65" fmla="*/ 542 h 546"/>
                <a:gd name="T66" fmla="*/ 242 w 427"/>
                <a:gd name="T67" fmla="*/ 546 h 546"/>
                <a:gd name="T68" fmla="*/ 152 w 427"/>
                <a:gd name="T69" fmla="*/ 546 h 546"/>
                <a:gd name="T70" fmla="*/ 127 w 427"/>
                <a:gd name="T71" fmla="*/ 546 h 546"/>
                <a:gd name="T72" fmla="*/ 127 w 427"/>
                <a:gd name="T73" fmla="*/ 542 h 546"/>
                <a:gd name="T74" fmla="*/ 152 w 427"/>
                <a:gd name="T75" fmla="*/ 542 h 546"/>
                <a:gd name="T76" fmla="*/ 152 w 427"/>
                <a:gd name="T77" fmla="*/ 546 h 546"/>
                <a:gd name="T78" fmla="*/ 26 w 427"/>
                <a:gd name="T79" fmla="*/ 546 h 546"/>
                <a:gd name="T80" fmla="*/ 0 w 427"/>
                <a:gd name="T81" fmla="*/ 546 h 546"/>
                <a:gd name="T82" fmla="*/ 0 w 427"/>
                <a:gd name="T83" fmla="*/ 542 h 546"/>
                <a:gd name="T84" fmla="*/ 26 w 427"/>
                <a:gd name="T85" fmla="*/ 542 h 546"/>
                <a:gd name="T86" fmla="*/ 26 w 427"/>
                <a:gd name="T87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7" h="546">
                  <a:moveTo>
                    <a:pt x="121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4"/>
                  </a:lnTo>
                  <a:lnTo>
                    <a:pt x="123" y="4"/>
                  </a:lnTo>
                  <a:lnTo>
                    <a:pt x="123" y="2"/>
                  </a:lnTo>
                  <a:lnTo>
                    <a:pt x="121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4"/>
                  </a:lnTo>
                  <a:lnTo>
                    <a:pt x="299" y="4"/>
                  </a:lnTo>
                  <a:lnTo>
                    <a:pt x="301" y="2"/>
                  </a:lnTo>
                  <a:lnTo>
                    <a:pt x="301" y="0"/>
                  </a:lnTo>
                  <a:close/>
                  <a:moveTo>
                    <a:pt x="423" y="546"/>
                  </a:moveTo>
                  <a:lnTo>
                    <a:pt x="390" y="546"/>
                  </a:lnTo>
                  <a:lnTo>
                    <a:pt x="394" y="542"/>
                  </a:lnTo>
                  <a:lnTo>
                    <a:pt x="427" y="542"/>
                  </a:lnTo>
                  <a:lnTo>
                    <a:pt x="423" y="546"/>
                  </a:lnTo>
                  <a:close/>
                  <a:moveTo>
                    <a:pt x="371" y="546"/>
                  </a:moveTo>
                  <a:lnTo>
                    <a:pt x="345" y="546"/>
                  </a:lnTo>
                  <a:lnTo>
                    <a:pt x="345" y="542"/>
                  </a:lnTo>
                  <a:lnTo>
                    <a:pt x="371" y="542"/>
                  </a:lnTo>
                  <a:lnTo>
                    <a:pt x="371" y="546"/>
                  </a:lnTo>
                  <a:close/>
                  <a:moveTo>
                    <a:pt x="297" y="546"/>
                  </a:moveTo>
                  <a:lnTo>
                    <a:pt x="273" y="546"/>
                  </a:lnTo>
                  <a:lnTo>
                    <a:pt x="273" y="542"/>
                  </a:lnTo>
                  <a:lnTo>
                    <a:pt x="297" y="542"/>
                  </a:lnTo>
                  <a:lnTo>
                    <a:pt x="297" y="546"/>
                  </a:lnTo>
                  <a:close/>
                  <a:moveTo>
                    <a:pt x="242" y="546"/>
                  </a:moveTo>
                  <a:lnTo>
                    <a:pt x="197" y="546"/>
                  </a:lnTo>
                  <a:lnTo>
                    <a:pt x="197" y="542"/>
                  </a:lnTo>
                  <a:lnTo>
                    <a:pt x="240" y="542"/>
                  </a:lnTo>
                  <a:lnTo>
                    <a:pt x="242" y="546"/>
                  </a:lnTo>
                  <a:close/>
                  <a:moveTo>
                    <a:pt x="152" y="546"/>
                  </a:moveTo>
                  <a:lnTo>
                    <a:pt x="127" y="546"/>
                  </a:lnTo>
                  <a:lnTo>
                    <a:pt x="127" y="542"/>
                  </a:lnTo>
                  <a:lnTo>
                    <a:pt x="152" y="542"/>
                  </a:lnTo>
                  <a:lnTo>
                    <a:pt x="152" y="546"/>
                  </a:lnTo>
                  <a:close/>
                  <a:moveTo>
                    <a:pt x="26" y="546"/>
                  </a:moveTo>
                  <a:lnTo>
                    <a:pt x="0" y="546"/>
                  </a:lnTo>
                  <a:lnTo>
                    <a:pt x="0" y="542"/>
                  </a:lnTo>
                  <a:lnTo>
                    <a:pt x="26" y="542"/>
                  </a:lnTo>
                  <a:lnTo>
                    <a:pt x="26" y="546"/>
                  </a:lnTo>
                  <a:close/>
                </a:path>
              </a:pathLst>
            </a:custGeom>
            <a:solidFill>
              <a:srgbClr val="373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60"/>
            <p:cNvSpPr>
              <a:spLocks noEditPoints="1"/>
            </p:cNvSpPr>
            <p:nvPr/>
          </p:nvSpPr>
          <p:spPr bwMode="auto">
            <a:xfrm>
              <a:off x="2318" y="1864"/>
              <a:ext cx="841" cy="1049"/>
            </a:xfrm>
            <a:custGeom>
              <a:avLst/>
              <a:gdLst>
                <a:gd name="T0" fmla="*/ 123 w 429"/>
                <a:gd name="T1" fmla="*/ 0 h 542"/>
                <a:gd name="T2" fmla="*/ 149 w 429"/>
                <a:gd name="T3" fmla="*/ 0 h 542"/>
                <a:gd name="T4" fmla="*/ 149 w 429"/>
                <a:gd name="T5" fmla="*/ 2 h 542"/>
                <a:gd name="T6" fmla="*/ 150 w 429"/>
                <a:gd name="T7" fmla="*/ 3 h 542"/>
                <a:gd name="T8" fmla="*/ 123 w 429"/>
                <a:gd name="T9" fmla="*/ 3 h 542"/>
                <a:gd name="T10" fmla="*/ 123 w 429"/>
                <a:gd name="T11" fmla="*/ 2 h 542"/>
                <a:gd name="T12" fmla="*/ 123 w 429"/>
                <a:gd name="T13" fmla="*/ 0 h 542"/>
                <a:gd name="T14" fmla="*/ 301 w 429"/>
                <a:gd name="T15" fmla="*/ 0 h 542"/>
                <a:gd name="T16" fmla="*/ 322 w 429"/>
                <a:gd name="T17" fmla="*/ 0 h 542"/>
                <a:gd name="T18" fmla="*/ 322 w 429"/>
                <a:gd name="T19" fmla="*/ 2 h 542"/>
                <a:gd name="T20" fmla="*/ 322 w 429"/>
                <a:gd name="T21" fmla="*/ 3 h 542"/>
                <a:gd name="T22" fmla="*/ 299 w 429"/>
                <a:gd name="T23" fmla="*/ 3 h 542"/>
                <a:gd name="T24" fmla="*/ 299 w 429"/>
                <a:gd name="T25" fmla="*/ 2 h 542"/>
                <a:gd name="T26" fmla="*/ 301 w 429"/>
                <a:gd name="T27" fmla="*/ 0 h 542"/>
                <a:gd name="T28" fmla="*/ 425 w 429"/>
                <a:gd name="T29" fmla="*/ 542 h 542"/>
                <a:gd name="T30" fmla="*/ 392 w 429"/>
                <a:gd name="T31" fmla="*/ 542 h 542"/>
                <a:gd name="T32" fmla="*/ 396 w 429"/>
                <a:gd name="T33" fmla="*/ 538 h 542"/>
                <a:gd name="T34" fmla="*/ 429 w 429"/>
                <a:gd name="T35" fmla="*/ 538 h 542"/>
                <a:gd name="T36" fmla="*/ 425 w 429"/>
                <a:gd name="T37" fmla="*/ 542 h 542"/>
                <a:gd name="T38" fmla="*/ 371 w 429"/>
                <a:gd name="T39" fmla="*/ 542 h 542"/>
                <a:gd name="T40" fmla="*/ 345 w 429"/>
                <a:gd name="T41" fmla="*/ 542 h 542"/>
                <a:gd name="T42" fmla="*/ 345 w 429"/>
                <a:gd name="T43" fmla="*/ 538 h 542"/>
                <a:gd name="T44" fmla="*/ 371 w 429"/>
                <a:gd name="T45" fmla="*/ 538 h 542"/>
                <a:gd name="T46" fmla="*/ 371 w 429"/>
                <a:gd name="T47" fmla="*/ 542 h 542"/>
                <a:gd name="T48" fmla="*/ 297 w 429"/>
                <a:gd name="T49" fmla="*/ 542 h 542"/>
                <a:gd name="T50" fmla="*/ 273 w 429"/>
                <a:gd name="T51" fmla="*/ 542 h 542"/>
                <a:gd name="T52" fmla="*/ 273 w 429"/>
                <a:gd name="T53" fmla="*/ 538 h 542"/>
                <a:gd name="T54" fmla="*/ 297 w 429"/>
                <a:gd name="T55" fmla="*/ 538 h 542"/>
                <a:gd name="T56" fmla="*/ 297 w 429"/>
                <a:gd name="T57" fmla="*/ 542 h 542"/>
                <a:gd name="T58" fmla="*/ 242 w 429"/>
                <a:gd name="T59" fmla="*/ 542 h 542"/>
                <a:gd name="T60" fmla="*/ 197 w 429"/>
                <a:gd name="T61" fmla="*/ 542 h 542"/>
                <a:gd name="T62" fmla="*/ 197 w 429"/>
                <a:gd name="T63" fmla="*/ 538 h 542"/>
                <a:gd name="T64" fmla="*/ 238 w 429"/>
                <a:gd name="T65" fmla="*/ 538 h 542"/>
                <a:gd name="T66" fmla="*/ 242 w 429"/>
                <a:gd name="T67" fmla="*/ 542 h 542"/>
                <a:gd name="T68" fmla="*/ 152 w 429"/>
                <a:gd name="T69" fmla="*/ 542 h 542"/>
                <a:gd name="T70" fmla="*/ 127 w 429"/>
                <a:gd name="T71" fmla="*/ 542 h 542"/>
                <a:gd name="T72" fmla="*/ 127 w 429"/>
                <a:gd name="T73" fmla="*/ 538 h 542"/>
                <a:gd name="T74" fmla="*/ 152 w 429"/>
                <a:gd name="T75" fmla="*/ 538 h 542"/>
                <a:gd name="T76" fmla="*/ 152 w 429"/>
                <a:gd name="T77" fmla="*/ 542 h 542"/>
                <a:gd name="T78" fmla="*/ 26 w 429"/>
                <a:gd name="T79" fmla="*/ 542 h 542"/>
                <a:gd name="T80" fmla="*/ 0 w 429"/>
                <a:gd name="T81" fmla="*/ 542 h 542"/>
                <a:gd name="T82" fmla="*/ 0 w 429"/>
                <a:gd name="T83" fmla="*/ 538 h 542"/>
                <a:gd name="T84" fmla="*/ 26 w 429"/>
                <a:gd name="T85" fmla="*/ 538 h 542"/>
                <a:gd name="T86" fmla="*/ 26 w 429"/>
                <a:gd name="T87" fmla="*/ 542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542">
                  <a:moveTo>
                    <a:pt x="123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301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2" y="3"/>
                  </a:lnTo>
                  <a:lnTo>
                    <a:pt x="299" y="3"/>
                  </a:lnTo>
                  <a:lnTo>
                    <a:pt x="299" y="2"/>
                  </a:lnTo>
                  <a:lnTo>
                    <a:pt x="301" y="0"/>
                  </a:lnTo>
                  <a:close/>
                  <a:moveTo>
                    <a:pt x="425" y="542"/>
                  </a:moveTo>
                  <a:lnTo>
                    <a:pt x="392" y="542"/>
                  </a:lnTo>
                  <a:lnTo>
                    <a:pt x="396" y="538"/>
                  </a:lnTo>
                  <a:lnTo>
                    <a:pt x="429" y="538"/>
                  </a:lnTo>
                  <a:lnTo>
                    <a:pt x="425" y="542"/>
                  </a:lnTo>
                  <a:close/>
                  <a:moveTo>
                    <a:pt x="371" y="542"/>
                  </a:moveTo>
                  <a:lnTo>
                    <a:pt x="345" y="542"/>
                  </a:lnTo>
                  <a:lnTo>
                    <a:pt x="345" y="538"/>
                  </a:lnTo>
                  <a:lnTo>
                    <a:pt x="371" y="538"/>
                  </a:lnTo>
                  <a:lnTo>
                    <a:pt x="371" y="542"/>
                  </a:lnTo>
                  <a:close/>
                  <a:moveTo>
                    <a:pt x="297" y="542"/>
                  </a:moveTo>
                  <a:lnTo>
                    <a:pt x="273" y="542"/>
                  </a:lnTo>
                  <a:lnTo>
                    <a:pt x="273" y="538"/>
                  </a:lnTo>
                  <a:lnTo>
                    <a:pt x="297" y="538"/>
                  </a:lnTo>
                  <a:lnTo>
                    <a:pt x="297" y="542"/>
                  </a:lnTo>
                  <a:close/>
                  <a:moveTo>
                    <a:pt x="242" y="542"/>
                  </a:moveTo>
                  <a:lnTo>
                    <a:pt x="197" y="542"/>
                  </a:lnTo>
                  <a:lnTo>
                    <a:pt x="197" y="538"/>
                  </a:lnTo>
                  <a:lnTo>
                    <a:pt x="238" y="538"/>
                  </a:lnTo>
                  <a:lnTo>
                    <a:pt x="242" y="542"/>
                  </a:lnTo>
                  <a:close/>
                  <a:moveTo>
                    <a:pt x="152" y="542"/>
                  </a:moveTo>
                  <a:lnTo>
                    <a:pt x="127" y="542"/>
                  </a:lnTo>
                  <a:lnTo>
                    <a:pt x="127" y="538"/>
                  </a:lnTo>
                  <a:lnTo>
                    <a:pt x="152" y="538"/>
                  </a:lnTo>
                  <a:lnTo>
                    <a:pt x="152" y="542"/>
                  </a:lnTo>
                  <a:close/>
                  <a:moveTo>
                    <a:pt x="26" y="542"/>
                  </a:moveTo>
                  <a:lnTo>
                    <a:pt x="0" y="542"/>
                  </a:lnTo>
                  <a:lnTo>
                    <a:pt x="0" y="538"/>
                  </a:lnTo>
                  <a:lnTo>
                    <a:pt x="26" y="538"/>
                  </a:lnTo>
                  <a:lnTo>
                    <a:pt x="26" y="542"/>
                  </a:lnTo>
                  <a:close/>
                </a:path>
              </a:pathLst>
            </a:custGeom>
            <a:solidFill>
              <a:srgbClr val="393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2318" y="1868"/>
              <a:ext cx="845" cy="1041"/>
            </a:xfrm>
            <a:custGeom>
              <a:avLst/>
              <a:gdLst>
                <a:gd name="T0" fmla="*/ 123 w 431"/>
                <a:gd name="T1" fmla="*/ 0 h 538"/>
                <a:gd name="T2" fmla="*/ 149 w 431"/>
                <a:gd name="T3" fmla="*/ 0 h 538"/>
                <a:gd name="T4" fmla="*/ 150 w 431"/>
                <a:gd name="T5" fmla="*/ 1 h 538"/>
                <a:gd name="T6" fmla="*/ 150 w 431"/>
                <a:gd name="T7" fmla="*/ 3 h 538"/>
                <a:gd name="T8" fmla="*/ 123 w 431"/>
                <a:gd name="T9" fmla="*/ 3 h 538"/>
                <a:gd name="T10" fmla="*/ 123 w 431"/>
                <a:gd name="T11" fmla="*/ 1 h 538"/>
                <a:gd name="T12" fmla="*/ 123 w 431"/>
                <a:gd name="T13" fmla="*/ 0 h 538"/>
                <a:gd name="T14" fmla="*/ 299 w 431"/>
                <a:gd name="T15" fmla="*/ 0 h 538"/>
                <a:gd name="T16" fmla="*/ 322 w 431"/>
                <a:gd name="T17" fmla="*/ 0 h 538"/>
                <a:gd name="T18" fmla="*/ 322 w 431"/>
                <a:gd name="T19" fmla="*/ 1 h 538"/>
                <a:gd name="T20" fmla="*/ 320 w 431"/>
                <a:gd name="T21" fmla="*/ 3 h 538"/>
                <a:gd name="T22" fmla="*/ 299 w 431"/>
                <a:gd name="T23" fmla="*/ 3 h 538"/>
                <a:gd name="T24" fmla="*/ 299 w 431"/>
                <a:gd name="T25" fmla="*/ 1 h 538"/>
                <a:gd name="T26" fmla="*/ 299 w 431"/>
                <a:gd name="T27" fmla="*/ 0 h 538"/>
                <a:gd name="T28" fmla="*/ 427 w 431"/>
                <a:gd name="T29" fmla="*/ 538 h 538"/>
                <a:gd name="T30" fmla="*/ 394 w 431"/>
                <a:gd name="T31" fmla="*/ 538 h 538"/>
                <a:gd name="T32" fmla="*/ 398 w 431"/>
                <a:gd name="T33" fmla="*/ 534 h 538"/>
                <a:gd name="T34" fmla="*/ 431 w 431"/>
                <a:gd name="T35" fmla="*/ 534 h 538"/>
                <a:gd name="T36" fmla="*/ 427 w 431"/>
                <a:gd name="T37" fmla="*/ 538 h 538"/>
                <a:gd name="T38" fmla="*/ 371 w 431"/>
                <a:gd name="T39" fmla="*/ 538 h 538"/>
                <a:gd name="T40" fmla="*/ 345 w 431"/>
                <a:gd name="T41" fmla="*/ 538 h 538"/>
                <a:gd name="T42" fmla="*/ 345 w 431"/>
                <a:gd name="T43" fmla="*/ 534 h 538"/>
                <a:gd name="T44" fmla="*/ 371 w 431"/>
                <a:gd name="T45" fmla="*/ 534 h 538"/>
                <a:gd name="T46" fmla="*/ 371 w 431"/>
                <a:gd name="T47" fmla="*/ 538 h 538"/>
                <a:gd name="T48" fmla="*/ 297 w 431"/>
                <a:gd name="T49" fmla="*/ 538 h 538"/>
                <a:gd name="T50" fmla="*/ 273 w 431"/>
                <a:gd name="T51" fmla="*/ 538 h 538"/>
                <a:gd name="T52" fmla="*/ 273 w 431"/>
                <a:gd name="T53" fmla="*/ 534 h 538"/>
                <a:gd name="T54" fmla="*/ 297 w 431"/>
                <a:gd name="T55" fmla="*/ 534 h 538"/>
                <a:gd name="T56" fmla="*/ 297 w 431"/>
                <a:gd name="T57" fmla="*/ 538 h 538"/>
                <a:gd name="T58" fmla="*/ 240 w 431"/>
                <a:gd name="T59" fmla="*/ 538 h 538"/>
                <a:gd name="T60" fmla="*/ 197 w 431"/>
                <a:gd name="T61" fmla="*/ 538 h 538"/>
                <a:gd name="T62" fmla="*/ 197 w 431"/>
                <a:gd name="T63" fmla="*/ 534 h 538"/>
                <a:gd name="T64" fmla="*/ 238 w 431"/>
                <a:gd name="T65" fmla="*/ 534 h 538"/>
                <a:gd name="T66" fmla="*/ 240 w 431"/>
                <a:gd name="T67" fmla="*/ 538 h 538"/>
                <a:gd name="T68" fmla="*/ 152 w 431"/>
                <a:gd name="T69" fmla="*/ 538 h 538"/>
                <a:gd name="T70" fmla="*/ 127 w 431"/>
                <a:gd name="T71" fmla="*/ 538 h 538"/>
                <a:gd name="T72" fmla="*/ 127 w 431"/>
                <a:gd name="T73" fmla="*/ 534 h 538"/>
                <a:gd name="T74" fmla="*/ 152 w 431"/>
                <a:gd name="T75" fmla="*/ 534 h 538"/>
                <a:gd name="T76" fmla="*/ 152 w 431"/>
                <a:gd name="T77" fmla="*/ 538 h 538"/>
                <a:gd name="T78" fmla="*/ 26 w 431"/>
                <a:gd name="T79" fmla="*/ 538 h 538"/>
                <a:gd name="T80" fmla="*/ 0 w 431"/>
                <a:gd name="T81" fmla="*/ 538 h 538"/>
                <a:gd name="T82" fmla="*/ 0 w 431"/>
                <a:gd name="T83" fmla="*/ 534 h 538"/>
                <a:gd name="T84" fmla="*/ 26 w 431"/>
                <a:gd name="T85" fmla="*/ 534 h 538"/>
                <a:gd name="T86" fmla="*/ 26 w 431"/>
                <a:gd name="T87" fmla="*/ 538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1" h="538">
                  <a:moveTo>
                    <a:pt x="123" y="0"/>
                  </a:moveTo>
                  <a:lnTo>
                    <a:pt x="149" y="0"/>
                  </a:lnTo>
                  <a:lnTo>
                    <a:pt x="150" y="1"/>
                  </a:lnTo>
                  <a:lnTo>
                    <a:pt x="150" y="3"/>
                  </a:lnTo>
                  <a:lnTo>
                    <a:pt x="123" y="3"/>
                  </a:lnTo>
                  <a:lnTo>
                    <a:pt x="123" y="1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2" y="1"/>
                  </a:lnTo>
                  <a:lnTo>
                    <a:pt x="320" y="3"/>
                  </a:lnTo>
                  <a:lnTo>
                    <a:pt x="299" y="3"/>
                  </a:lnTo>
                  <a:lnTo>
                    <a:pt x="299" y="1"/>
                  </a:lnTo>
                  <a:lnTo>
                    <a:pt x="299" y="0"/>
                  </a:lnTo>
                  <a:close/>
                  <a:moveTo>
                    <a:pt x="427" y="538"/>
                  </a:moveTo>
                  <a:lnTo>
                    <a:pt x="394" y="538"/>
                  </a:lnTo>
                  <a:lnTo>
                    <a:pt x="398" y="534"/>
                  </a:lnTo>
                  <a:lnTo>
                    <a:pt x="431" y="534"/>
                  </a:lnTo>
                  <a:lnTo>
                    <a:pt x="427" y="538"/>
                  </a:lnTo>
                  <a:close/>
                  <a:moveTo>
                    <a:pt x="371" y="538"/>
                  </a:moveTo>
                  <a:lnTo>
                    <a:pt x="345" y="538"/>
                  </a:lnTo>
                  <a:lnTo>
                    <a:pt x="345" y="534"/>
                  </a:lnTo>
                  <a:lnTo>
                    <a:pt x="371" y="534"/>
                  </a:lnTo>
                  <a:lnTo>
                    <a:pt x="371" y="538"/>
                  </a:lnTo>
                  <a:close/>
                  <a:moveTo>
                    <a:pt x="297" y="538"/>
                  </a:moveTo>
                  <a:lnTo>
                    <a:pt x="273" y="538"/>
                  </a:lnTo>
                  <a:lnTo>
                    <a:pt x="273" y="534"/>
                  </a:lnTo>
                  <a:lnTo>
                    <a:pt x="297" y="534"/>
                  </a:lnTo>
                  <a:lnTo>
                    <a:pt x="297" y="538"/>
                  </a:lnTo>
                  <a:close/>
                  <a:moveTo>
                    <a:pt x="240" y="538"/>
                  </a:moveTo>
                  <a:lnTo>
                    <a:pt x="197" y="538"/>
                  </a:lnTo>
                  <a:lnTo>
                    <a:pt x="197" y="534"/>
                  </a:lnTo>
                  <a:lnTo>
                    <a:pt x="238" y="534"/>
                  </a:lnTo>
                  <a:lnTo>
                    <a:pt x="240" y="538"/>
                  </a:lnTo>
                  <a:close/>
                  <a:moveTo>
                    <a:pt x="152" y="538"/>
                  </a:moveTo>
                  <a:lnTo>
                    <a:pt x="127" y="538"/>
                  </a:lnTo>
                  <a:lnTo>
                    <a:pt x="127" y="534"/>
                  </a:lnTo>
                  <a:lnTo>
                    <a:pt x="152" y="534"/>
                  </a:lnTo>
                  <a:lnTo>
                    <a:pt x="152" y="538"/>
                  </a:lnTo>
                  <a:close/>
                  <a:moveTo>
                    <a:pt x="26" y="538"/>
                  </a:moveTo>
                  <a:lnTo>
                    <a:pt x="0" y="538"/>
                  </a:lnTo>
                  <a:lnTo>
                    <a:pt x="0" y="534"/>
                  </a:lnTo>
                  <a:lnTo>
                    <a:pt x="26" y="534"/>
                  </a:lnTo>
                  <a:lnTo>
                    <a:pt x="26" y="538"/>
                  </a:lnTo>
                  <a:close/>
                </a:path>
              </a:pathLst>
            </a:custGeom>
            <a:solidFill>
              <a:srgbClr val="3A3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62"/>
            <p:cNvSpPr>
              <a:spLocks noEditPoints="1"/>
            </p:cNvSpPr>
            <p:nvPr/>
          </p:nvSpPr>
          <p:spPr bwMode="auto">
            <a:xfrm>
              <a:off x="2318" y="1869"/>
              <a:ext cx="849" cy="1036"/>
            </a:xfrm>
            <a:custGeom>
              <a:avLst/>
              <a:gdLst>
                <a:gd name="T0" fmla="*/ 123 w 433"/>
                <a:gd name="T1" fmla="*/ 0 h 535"/>
                <a:gd name="T2" fmla="*/ 150 w 433"/>
                <a:gd name="T3" fmla="*/ 0 h 535"/>
                <a:gd name="T4" fmla="*/ 150 w 433"/>
                <a:gd name="T5" fmla="*/ 2 h 535"/>
                <a:gd name="T6" fmla="*/ 150 w 433"/>
                <a:gd name="T7" fmla="*/ 4 h 535"/>
                <a:gd name="T8" fmla="*/ 125 w 433"/>
                <a:gd name="T9" fmla="*/ 4 h 535"/>
                <a:gd name="T10" fmla="*/ 123 w 433"/>
                <a:gd name="T11" fmla="*/ 2 h 535"/>
                <a:gd name="T12" fmla="*/ 123 w 433"/>
                <a:gd name="T13" fmla="*/ 0 h 535"/>
                <a:gd name="T14" fmla="*/ 299 w 433"/>
                <a:gd name="T15" fmla="*/ 0 h 535"/>
                <a:gd name="T16" fmla="*/ 322 w 433"/>
                <a:gd name="T17" fmla="*/ 0 h 535"/>
                <a:gd name="T18" fmla="*/ 320 w 433"/>
                <a:gd name="T19" fmla="*/ 2 h 535"/>
                <a:gd name="T20" fmla="*/ 320 w 433"/>
                <a:gd name="T21" fmla="*/ 4 h 535"/>
                <a:gd name="T22" fmla="*/ 297 w 433"/>
                <a:gd name="T23" fmla="*/ 4 h 535"/>
                <a:gd name="T24" fmla="*/ 299 w 433"/>
                <a:gd name="T25" fmla="*/ 2 h 535"/>
                <a:gd name="T26" fmla="*/ 299 w 433"/>
                <a:gd name="T27" fmla="*/ 0 h 535"/>
                <a:gd name="T28" fmla="*/ 429 w 433"/>
                <a:gd name="T29" fmla="*/ 535 h 535"/>
                <a:gd name="T30" fmla="*/ 396 w 433"/>
                <a:gd name="T31" fmla="*/ 535 h 535"/>
                <a:gd name="T32" fmla="*/ 400 w 433"/>
                <a:gd name="T33" fmla="*/ 531 h 535"/>
                <a:gd name="T34" fmla="*/ 433 w 433"/>
                <a:gd name="T35" fmla="*/ 531 h 535"/>
                <a:gd name="T36" fmla="*/ 429 w 433"/>
                <a:gd name="T37" fmla="*/ 535 h 535"/>
                <a:gd name="T38" fmla="*/ 371 w 433"/>
                <a:gd name="T39" fmla="*/ 535 h 535"/>
                <a:gd name="T40" fmla="*/ 345 w 433"/>
                <a:gd name="T41" fmla="*/ 535 h 535"/>
                <a:gd name="T42" fmla="*/ 345 w 433"/>
                <a:gd name="T43" fmla="*/ 531 h 535"/>
                <a:gd name="T44" fmla="*/ 371 w 433"/>
                <a:gd name="T45" fmla="*/ 531 h 535"/>
                <a:gd name="T46" fmla="*/ 371 w 433"/>
                <a:gd name="T47" fmla="*/ 535 h 535"/>
                <a:gd name="T48" fmla="*/ 297 w 433"/>
                <a:gd name="T49" fmla="*/ 535 h 535"/>
                <a:gd name="T50" fmla="*/ 273 w 433"/>
                <a:gd name="T51" fmla="*/ 535 h 535"/>
                <a:gd name="T52" fmla="*/ 273 w 433"/>
                <a:gd name="T53" fmla="*/ 531 h 535"/>
                <a:gd name="T54" fmla="*/ 297 w 433"/>
                <a:gd name="T55" fmla="*/ 531 h 535"/>
                <a:gd name="T56" fmla="*/ 297 w 433"/>
                <a:gd name="T57" fmla="*/ 535 h 535"/>
                <a:gd name="T58" fmla="*/ 238 w 433"/>
                <a:gd name="T59" fmla="*/ 535 h 535"/>
                <a:gd name="T60" fmla="*/ 197 w 433"/>
                <a:gd name="T61" fmla="*/ 535 h 535"/>
                <a:gd name="T62" fmla="*/ 197 w 433"/>
                <a:gd name="T63" fmla="*/ 531 h 535"/>
                <a:gd name="T64" fmla="*/ 236 w 433"/>
                <a:gd name="T65" fmla="*/ 531 h 535"/>
                <a:gd name="T66" fmla="*/ 238 w 433"/>
                <a:gd name="T67" fmla="*/ 535 h 535"/>
                <a:gd name="T68" fmla="*/ 152 w 433"/>
                <a:gd name="T69" fmla="*/ 535 h 535"/>
                <a:gd name="T70" fmla="*/ 127 w 433"/>
                <a:gd name="T71" fmla="*/ 535 h 535"/>
                <a:gd name="T72" fmla="*/ 127 w 433"/>
                <a:gd name="T73" fmla="*/ 531 h 535"/>
                <a:gd name="T74" fmla="*/ 152 w 433"/>
                <a:gd name="T75" fmla="*/ 531 h 535"/>
                <a:gd name="T76" fmla="*/ 152 w 433"/>
                <a:gd name="T77" fmla="*/ 535 h 535"/>
                <a:gd name="T78" fmla="*/ 26 w 433"/>
                <a:gd name="T79" fmla="*/ 535 h 535"/>
                <a:gd name="T80" fmla="*/ 0 w 433"/>
                <a:gd name="T81" fmla="*/ 535 h 535"/>
                <a:gd name="T82" fmla="*/ 0 w 433"/>
                <a:gd name="T83" fmla="*/ 531 h 535"/>
                <a:gd name="T84" fmla="*/ 26 w 433"/>
                <a:gd name="T85" fmla="*/ 531 h 535"/>
                <a:gd name="T86" fmla="*/ 26 w 433"/>
                <a:gd name="T87" fmla="*/ 535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3" h="535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0" y="4"/>
                  </a:lnTo>
                  <a:lnTo>
                    <a:pt x="125" y="4"/>
                  </a:lnTo>
                  <a:lnTo>
                    <a:pt x="123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2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9" y="2"/>
                  </a:lnTo>
                  <a:lnTo>
                    <a:pt x="299" y="0"/>
                  </a:lnTo>
                  <a:close/>
                  <a:moveTo>
                    <a:pt x="429" y="535"/>
                  </a:moveTo>
                  <a:lnTo>
                    <a:pt x="396" y="535"/>
                  </a:lnTo>
                  <a:lnTo>
                    <a:pt x="400" y="531"/>
                  </a:lnTo>
                  <a:lnTo>
                    <a:pt x="433" y="531"/>
                  </a:lnTo>
                  <a:lnTo>
                    <a:pt x="429" y="535"/>
                  </a:lnTo>
                  <a:close/>
                  <a:moveTo>
                    <a:pt x="371" y="535"/>
                  </a:moveTo>
                  <a:lnTo>
                    <a:pt x="345" y="535"/>
                  </a:lnTo>
                  <a:lnTo>
                    <a:pt x="345" y="531"/>
                  </a:lnTo>
                  <a:lnTo>
                    <a:pt x="371" y="531"/>
                  </a:lnTo>
                  <a:lnTo>
                    <a:pt x="371" y="535"/>
                  </a:lnTo>
                  <a:close/>
                  <a:moveTo>
                    <a:pt x="297" y="535"/>
                  </a:moveTo>
                  <a:lnTo>
                    <a:pt x="273" y="535"/>
                  </a:lnTo>
                  <a:lnTo>
                    <a:pt x="273" y="531"/>
                  </a:lnTo>
                  <a:lnTo>
                    <a:pt x="297" y="531"/>
                  </a:lnTo>
                  <a:lnTo>
                    <a:pt x="297" y="535"/>
                  </a:lnTo>
                  <a:close/>
                  <a:moveTo>
                    <a:pt x="238" y="535"/>
                  </a:moveTo>
                  <a:lnTo>
                    <a:pt x="197" y="535"/>
                  </a:lnTo>
                  <a:lnTo>
                    <a:pt x="197" y="531"/>
                  </a:lnTo>
                  <a:lnTo>
                    <a:pt x="236" y="531"/>
                  </a:lnTo>
                  <a:lnTo>
                    <a:pt x="238" y="535"/>
                  </a:lnTo>
                  <a:close/>
                  <a:moveTo>
                    <a:pt x="152" y="535"/>
                  </a:moveTo>
                  <a:lnTo>
                    <a:pt x="127" y="535"/>
                  </a:lnTo>
                  <a:lnTo>
                    <a:pt x="127" y="531"/>
                  </a:lnTo>
                  <a:lnTo>
                    <a:pt x="152" y="531"/>
                  </a:lnTo>
                  <a:lnTo>
                    <a:pt x="152" y="535"/>
                  </a:lnTo>
                  <a:close/>
                  <a:moveTo>
                    <a:pt x="26" y="535"/>
                  </a:moveTo>
                  <a:lnTo>
                    <a:pt x="0" y="535"/>
                  </a:lnTo>
                  <a:lnTo>
                    <a:pt x="0" y="531"/>
                  </a:lnTo>
                  <a:lnTo>
                    <a:pt x="26" y="531"/>
                  </a:lnTo>
                  <a:lnTo>
                    <a:pt x="26" y="535"/>
                  </a:lnTo>
                  <a:close/>
                </a:path>
              </a:pathLst>
            </a:custGeom>
            <a:solidFill>
              <a:srgbClr val="3B3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63"/>
            <p:cNvSpPr>
              <a:spLocks noEditPoints="1"/>
            </p:cNvSpPr>
            <p:nvPr/>
          </p:nvSpPr>
          <p:spPr bwMode="auto">
            <a:xfrm>
              <a:off x="2318" y="1873"/>
              <a:ext cx="853" cy="1028"/>
            </a:xfrm>
            <a:custGeom>
              <a:avLst/>
              <a:gdLst>
                <a:gd name="T0" fmla="*/ 123 w 435"/>
                <a:gd name="T1" fmla="*/ 0 h 531"/>
                <a:gd name="T2" fmla="*/ 150 w 435"/>
                <a:gd name="T3" fmla="*/ 0 h 531"/>
                <a:gd name="T4" fmla="*/ 150 w 435"/>
                <a:gd name="T5" fmla="*/ 2 h 531"/>
                <a:gd name="T6" fmla="*/ 152 w 435"/>
                <a:gd name="T7" fmla="*/ 4 h 531"/>
                <a:gd name="T8" fmla="*/ 125 w 435"/>
                <a:gd name="T9" fmla="*/ 4 h 531"/>
                <a:gd name="T10" fmla="*/ 125 w 435"/>
                <a:gd name="T11" fmla="*/ 2 h 531"/>
                <a:gd name="T12" fmla="*/ 123 w 435"/>
                <a:gd name="T13" fmla="*/ 0 h 531"/>
                <a:gd name="T14" fmla="*/ 299 w 435"/>
                <a:gd name="T15" fmla="*/ 0 h 531"/>
                <a:gd name="T16" fmla="*/ 320 w 435"/>
                <a:gd name="T17" fmla="*/ 0 h 531"/>
                <a:gd name="T18" fmla="*/ 320 w 435"/>
                <a:gd name="T19" fmla="*/ 2 h 531"/>
                <a:gd name="T20" fmla="*/ 320 w 435"/>
                <a:gd name="T21" fmla="*/ 4 h 531"/>
                <a:gd name="T22" fmla="*/ 297 w 435"/>
                <a:gd name="T23" fmla="*/ 4 h 531"/>
                <a:gd name="T24" fmla="*/ 297 w 435"/>
                <a:gd name="T25" fmla="*/ 2 h 531"/>
                <a:gd name="T26" fmla="*/ 299 w 435"/>
                <a:gd name="T27" fmla="*/ 0 h 531"/>
                <a:gd name="T28" fmla="*/ 431 w 435"/>
                <a:gd name="T29" fmla="*/ 531 h 531"/>
                <a:gd name="T30" fmla="*/ 398 w 435"/>
                <a:gd name="T31" fmla="*/ 531 h 531"/>
                <a:gd name="T32" fmla="*/ 402 w 435"/>
                <a:gd name="T33" fmla="*/ 527 h 531"/>
                <a:gd name="T34" fmla="*/ 435 w 435"/>
                <a:gd name="T35" fmla="*/ 527 h 531"/>
                <a:gd name="T36" fmla="*/ 431 w 435"/>
                <a:gd name="T37" fmla="*/ 531 h 531"/>
                <a:gd name="T38" fmla="*/ 371 w 435"/>
                <a:gd name="T39" fmla="*/ 531 h 531"/>
                <a:gd name="T40" fmla="*/ 345 w 435"/>
                <a:gd name="T41" fmla="*/ 531 h 531"/>
                <a:gd name="T42" fmla="*/ 345 w 435"/>
                <a:gd name="T43" fmla="*/ 527 h 531"/>
                <a:gd name="T44" fmla="*/ 371 w 435"/>
                <a:gd name="T45" fmla="*/ 527 h 531"/>
                <a:gd name="T46" fmla="*/ 371 w 435"/>
                <a:gd name="T47" fmla="*/ 531 h 531"/>
                <a:gd name="T48" fmla="*/ 297 w 435"/>
                <a:gd name="T49" fmla="*/ 531 h 531"/>
                <a:gd name="T50" fmla="*/ 273 w 435"/>
                <a:gd name="T51" fmla="*/ 531 h 531"/>
                <a:gd name="T52" fmla="*/ 273 w 435"/>
                <a:gd name="T53" fmla="*/ 527 h 531"/>
                <a:gd name="T54" fmla="*/ 297 w 435"/>
                <a:gd name="T55" fmla="*/ 527 h 531"/>
                <a:gd name="T56" fmla="*/ 297 w 435"/>
                <a:gd name="T57" fmla="*/ 531 h 531"/>
                <a:gd name="T58" fmla="*/ 238 w 435"/>
                <a:gd name="T59" fmla="*/ 531 h 531"/>
                <a:gd name="T60" fmla="*/ 197 w 435"/>
                <a:gd name="T61" fmla="*/ 531 h 531"/>
                <a:gd name="T62" fmla="*/ 197 w 435"/>
                <a:gd name="T63" fmla="*/ 527 h 531"/>
                <a:gd name="T64" fmla="*/ 236 w 435"/>
                <a:gd name="T65" fmla="*/ 527 h 531"/>
                <a:gd name="T66" fmla="*/ 238 w 435"/>
                <a:gd name="T67" fmla="*/ 531 h 531"/>
                <a:gd name="T68" fmla="*/ 152 w 435"/>
                <a:gd name="T69" fmla="*/ 531 h 531"/>
                <a:gd name="T70" fmla="*/ 127 w 435"/>
                <a:gd name="T71" fmla="*/ 531 h 531"/>
                <a:gd name="T72" fmla="*/ 127 w 435"/>
                <a:gd name="T73" fmla="*/ 527 h 531"/>
                <a:gd name="T74" fmla="*/ 152 w 435"/>
                <a:gd name="T75" fmla="*/ 527 h 531"/>
                <a:gd name="T76" fmla="*/ 152 w 435"/>
                <a:gd name="T77" fmla="*/ 531 h 531"/>
                <a:gd name="T78" fmla="*/ 26 w 435"/>
                <a:gd name="T79" fmla="*/ 531 h 531"/>
                <a:gd name="T80" fmla="*/ 0 w 435"/>
                <a:gd name="T81" fmla="*/ 531 h 531"/>
                <a:gd name="T82" fmla="*/ 0 w 435"/>
                <a:gd name="T83" fmla="*/ 527 h 531"/>
                <a:gd name="T84" fmla="*/ 26 w 435"/>
                <a:gd name="T85" fmla="*/ 527 h 531"/>
                <a:gd name="T86" fmla="*/ 26 w 435"/>
                <a:gd name="T87" fmla="*/ 531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5" h="531">
                  <a:moveTo>
                    <a:pt x="123" y="0"/>
                  </a:moveTo>
                  <a:lnTo>
                    <a:pt x="150" y="0"/>
                  </a:lnTo>
                  <a:lnTo>
                    <a:pt x="150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3" y="0"/>
                  </a:lnTo>
                  <a:close/>
                  <a:moveTo>
                    <a:pt x="299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7" y="4"/>
                  </a:lnTo>
                  <a:lnTo>
                    <a:pt x="297" y="2"/>
                  </a:lnTo>
                  <a:lnTo>
                    <a:pt x="299" y="0"/>
                  </a:lnTo>
                  <a:close/>
                  <a:moveTo>
                    <a:pt x="431" y="531"/>
                  </a:moveTo>
                  <a:lnTo>
                    <a:pt x="398" y="531"/>
                  </a:lnTo>
                  <a:lnTo>
                    <a:pt x="402" y="527"/>
                  </a:lnTo>
                  <a:lnTo>
                    <a:pt x="435" y="527"/>
                  </a:lnTo>
                  <a:lnTo>
                    <a:pt x="431" y="531"/>
                  </a:lnTo>
                  <a:close/>
                  <a:moveTo>
                    <a:pt x="371" y="531"/>
                  </a:moveTo>
                  <a:lnTo>
                    <a:pt x="345" y="531"/>
                  </a:lnTo>
                  <a:lnTo>
                    <a:pt x="345" y="527"/>
                  </a:lnTo>
                  <a:lnTo>
                    <a:pt x="371" y="527"/>
                  </a:lnTo>
                  <a:lnTo>
                    <a:pt x="371" y="531"/>
                  </a:lnTo>
                  <a:close/>
                  <a:moveTo>
                    <a:pt x="297" y="531"/>
                  </a:moveTo>
                  <a:lnTo>
                    <a:pt x="273" y="531"/>
                  </a:lnTo>
                  <a:lnTo>
                    <a:pt x="273" y="527"/>
                  </a:lnTo>
                  <a:lnTo>
                    <a:pt x="297" y="527"/>
                  </a:lnTo>
                  <a:lnTo>
                    <a:pt x="297" y="531"/>
                  </a:lnTo>
                  <a:close/>
                  <a:moveTo>
                    <a:pt x="238" y="531"/>
                  </a:moveTo>
                  <a:lnTo>
                    <a:pt x="197" y="531"/>
                  </a:lnTo>
                  <a:lnTo>
                    <a:pt x="197" y="527"/>
                  </a:lnTo>
                  <a:lnTo>
                    <a:pt x="236" y="527"/>
                  </a:lnTo>
                  <a:lnTo>
                    <a:pt x="238" y="531"/>
                  </a:lnTo>
                  <a:close/>
                  <a:moveTo>
                    <a:pt x="152" y="531"/>
                  </a:moveTo>
                  <a:lnTo>
                    <a:pt x="127" y="531"/>
                  </a:lnTo>
                  <a:lnTo>
                    <a:pt x="127" y="527"/>
                  </a:lnTo>
                  <a:lnTo>
                    <a:pt x="152" y="527"/>
                  </a:lnTo>
                  <a:lnTo>
                    <a:pt x="152" y="531"/>
                  </a:lnTo>
                  <a:close/>
                  <a:moveTo>
                    <a:pt x="26" y="531"/>
                  </a:moveTo>
                  <a:lnTo>
                    <a:pt x="0" y="531"/>
                  </a:lnTo>
                  <a:lnTo>
                    <a:pt x="0" y="527"/>
                  </a:lnTo>
                  <a:lnTo>
                    <a:pt x="26" y="527"/>
                  </a:lnTo>
                  <a:lnTo>
                    <a:pt x="26" y="531"/>
                  </a:lnTo>
                  <a:close/>
                </a:path>
              </a:pathLst>
            </a:custGeom>
            <a:solidFill>
              <a:srgbClr val="3C3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64"/>
            <p:cNvSpPr>
              <a:spLocks noEditPoints="1"/>
            </p:cNvSpPr>
            <p:nvPr/>
          </p:nvSpPr>
          <p:spPr bwMode="auto">
            <a:xfrm>
              <a:off x="2318" y="1877"/>
              <a:ext cx="857" cy="1020"/>
            </a:xfrm>
            <a:custGeom>
              <a:avLst/>
              <a:gdLst>
                <a:gd name="T0" fmla="*/ 125 w 437"/>
                <a:gd name="T1" fmla="*/ 0 h 527"/>
                <a:gd name="T2" fmla="*/ 150 w 437"/>
                <a:gd name="T3" fmla="*/ 0 h 527"/>
                <a:gd name="T4" fmla="*/ 152 w 437"/>
                <a:gd name="T5" fmla="*/ 2 h 527"/>
                <a:gd name="T6" fmla="*/ 152 w 437"/>
                <a:gd name="T7" fmla="*/ 4 h 527"/>
                <a:gd name="T8" fmla="*/ 125 w 437"/>
                <a:gd name="T9" fmla="*/ 4 h 527"/>
                <a:gd name="T10" fmla="*/ 125 w 437"/>
                <a:gd name="T11" fmla="*/ 2 h 527"/>
                <a:gd name="T12" fmla="*/ 125 w 437"/>
                <a:gd name="T13" fmla="*/ 0 h 527"/>
                <a:gd name="T14" fmla="*/ 297 w 437"/>
                <a:gd name="T15" fmla="*/ 0 h 527"/>
                <a:gd name="T16" fmla="*/ 320 w 437"/>
                <a:gd name="T17" fmla="*/ 0 h 527"/>
                <a:gd name="T18" fmla="*/ 320 w 437"/>
                <a:gd name="T19" fmla="*/ 2 h 527"/>
                <a:gd name="T20" fmla="*/ 320 w 437"/>
                <a:gd name="T21" fmla="*/ 4 h 527"/>
                <a:gd name="T22" fmla="*/ 295 w 437"/>
                <a:gd name="T23" fmla="*/ 4 h 527"/>
                <a:gd name="T24" fmla="*/ 297 w 437"/>
                <a:gd name="T25" fmla="*/ 2 h 527"/>
                <a:gd name="T26" fmla="*/ 297 w 437"/>
                <a:gd name="T27" fmla="*/ 0 h 527"/>
                <a:gd name="T28" fmla="*/ 433 w 437"/>
                <a:gd name="T29" fmla="*/ 527 h 527"/>
                <a:gd name="T30" fmla="*/ 400 w 437"/>
                <a:gd name="T31" fmla="*/ 527 h 527"/>
                <a:gd name="T32" fmla="*/ 404 w 437"/>
                <a:gd name="T33" fmla="*/ 523 h 527"/>
                <a:gd name="T34" fmla="*/ 437 w 437"/>
                <a:gd name="T35" fmla="*/ 523 h 527"/>
                <a:gd name="T36" fmla="*/ 433 w 437"/>
                <a:gd name="T37" fmla="*/ 527 h 527"/>
                <a:gd name="T38" fmla="*/ 371 w 437"/>
                <a:gd name="T39" fmla="*/ 527 h 527"/>
                <a:gd name="T40" fmla="*/ 345 w 437"/>
                <a:gd name="T41" fmla="*/ 527 h 527"/>
                <a:gd name="T42" fmla="*/ 345 w 437"/>
                <a:gd name="T43" fmla="*/ 523 h 527"/>
                <a:gd name="T44" fmla="*/ 371 w 437"/>
                <a:gd name="T45" fmla="*/ 523 h 527"/>
                <a:gd name="T46" fmla="*/ 371 w 437"/>
                <a:gd name="T47" fmla="*/ 527 h 527"/>
                <a:gd name="T48" fmla="*/ 297 w 437"/>
                <a:gd name="T49" fmla="*/ 527 h 527"/>
                <a:gd name="T50" fmla="*/ 273 w 437"/>
                <a:gd name="T51" fmla="*/ 527 h 527"/>
                <a:gd name="T52" fmla="*/ 273 w 437"/>
                <a:gd name="T53" fmla="*/ 523 h 527"/>
                <a:gd name="T54" fmla="*/ 297 w 437"/>
                <a:gd name="T55" fmla="*/ 523 h 527"/>
                <a:gd name="T56" fmla="*/ 297 w 437"/>
                <a:gd name="T57" fmla="*/ 527 h 527"/>
                <a:gd name="T58" fmla="*/ 236 w 437"/>
                <a:gd name="T59" fmla="*/ 527 h 527"/>
                <a:gd name="T60" fmla="*/ 197 w 437"/>
                <a:gd name="T61" fmla="*/ 527 h 527"/>
                <a:gd name="T62" fmla="*/ 197 w 437"/>
                <a:gd name="T63" fmla="*/ 523 h 527"/>
                <a:gd name="T64" fmla="*/ 234 w 437"/>
                <a:gd name="T65" fmla="*/ 523 h 527"/>
                <a:gd name="T66" fmla="*/ 236 w 437"/>
                <a:gd name="T67" fmla="*/ 527 h 527"/>
                <a:gd name="T68" fmla="*/ 152 w 437"/>
                <a:gd name="T69" fmla="*/ 527 h 527"/>
                <a:gd name="T70" fmla="*/ 127 w 437"/>
                <a:gd name="T71" fmla="*/ 527 h 527"/>
                <a:gd name="T72" fmla="*/ 127 w 437"/>
                <a:gd name="T73" fmla="*/ 523 h 527"/>
                <a:gd name="T74" fmla="*/ 152 w 437"/>
                <a:gd name="T75" fmla="*/ 523 h 527"/>
                <a:gd name="T76" fmla="*/ 152 w 437"/>
                <a:gd name="T77" fmla="*/ 527 h 527"/>
                <a:gd name="T78" fmla="*/ 26 w 437"/>
                <a:gd name="T79" fmla="*/ 527 h 527"/>
                <a:gd name="T80" fmla="*/ 0 w 437"/>
                <a:gd name="T81" fmla="*/ 527 h 527"/>
                <a:gd name="T82" fmla="*/ 0 w 437"/>
                <a:gd name="T83" fmla="*/ 523 h 527"/>
                <a:gd name="T84" fmla="*/ 26 w 437"/>
                <a:gd name="T85" fmla="*/ 523 h 527"/>
                <a:gd name="T86" fmla="*/ 26 w 437"/>
                <a:gd name="T87" fmla="*/ 527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7" h="527">
                  <a:moveTo>
                    <a:pt x="125" y="0"/>
                  </a:moveTo>
                  <a:lnTo>
                    <a:pt x="150" y="0"/>
                  </a:lnTo>
                  <a:lnTo>
                    <a:pt x="152" y="2"/>
                  </a:lnTo>
                  <a:lnTo>
                    <a:pt x="152" y="4"/>
                  </a:lnTo>
                  <a:lnTo>
                    <a:pt x="125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20" y="4"/>
                  </a:lnTo>
                  <a:lnTo>
                    <a:pt x="295" y="4"/>
                  </a:lnTo>
                  <a:lnTo>
                    <a:pt x="297" y="2"/>
                  </a:lnTo>
                  <a:lnTo>
                    <a:pt x="297" y="0"/>
                  </a:lnTo>
                  <a:close/>
                  <a:moveTo>
                    <a:pt x="433" y="527"/>
                  </a:moveTo>
                  <a:lnTo>
                    <a:pt x="400" y="527"/>
                  </a:lnTo>
                  <a:lnTo>
                    <a:pt x="404" y="523"/>
                  </a:lnTo>
                  <a:lnTo>
                    <a:pt x="437" y="523"/>
                  </a:lnTo>
                  <a:lnTo>
                    <a:pt x="433" y="527"/>
                  </a:lnTo>
                  <a:close/>
                  <a:moveTo>
                    <a:pt x="371" y="527"/>
                  </a:moveTo>
                  <a:lnTo>
                    <a:pt x="345" y="527"/>
                  </a:lnTo>
                  <a:lnTo>
                    <a:pt x="345" y="523"/>
                  </a:lnTo>
                  <a:lnTo>
                    <a:pt x="371" y="523"/>
                  </a:lnTo>
                  <a:lnTo>
                    <a:pt x="371" y="527"/>
                  </a:lnTo>
                  <a:close/>
                  <a:moveTo>
                    <a:pt x="297" y="527"/>
                  </a:moveTo>
                  <a:lnTo>
                    <a:pt x="273" y="527"/>
                  </a:lnTo>
                  <a:lnTo>
                    <a:pt x="273" y="523"/>
                  </a:lnTo>
                  <a:lnTo>
                    <a:pt x="297" y="523"/>
                  </a:lnTo>
                  <a:lnTo>
                    <a:pt x="297" y="527"/>
                  </a:lnTo>
                  <a:close/>
                  <a:moveTo>
                    <a:pt x="236" y="527"/>
                  </a:moveTo>
                  <a:lnTo>
                    <a:pt x="197" y="527"/>
                  </a:lnTo>
                  <a:lnTo>
                    <a:pt x="197" y="523"/>
                  </a:lnTo>
                  <a:lnTo>
                    <a:pt x="234" y="523"/>
                  </a:lnTo>
                  <a:lnTo>
                    <a:pt x="236" y="527"/>
                  </a:lnTo>
                  <a:close/>
                  <a:moveTo>
                    <a:pt x="152" y="527"/>
                  </a:moveTo>
                  <a:lnTo>
                    <a:pt x="127" y="527"/>
                  </a:lnTo>
                  <a:lnTo>
                    <a:pt x="127" y="523"/>
                  </a:lnTo>
                  <a:lnTo>
                    <a:pt x="152" y="523"/>
                  </a:lnTo>
                  <a:lnTo>
                    <a:pt x="152" y="527"/>
                  </a:lnTo>
                  <a:close/>
                  <a:moveTo>
                    <a:pt x="26" y="527"/>
                  </a:moveTo>
                  <a:lnTo>
                    <a:pt x="0" y="527"/>
                  </a:lnTo>
                  <a:lnTo>
                    <a:pt x="0" y="523"/>
                  </a:lnTo>
                  <a:lnTo>
                    <a:pt x="26" y="523"/>
                  </a:lnTo>
                  <a:lnTo>
                    <a:pt x="26" y="527"/>
                  </a:lnTo>
                  <a:close/>
                </a:path>
              </a:pathLst>
            </a:custGeom>
            <a:solidFill>
              <a:srgbClr val="3D3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65"/>
            <p:cNvSpPr>
              <a:spLocks noEditPoints="1"/>
            </p:cNvSpPr>
            <p:nvPr/>
          </p:nvSpPr>
          <p:spPr bwMode="auto">
            <a:xfrm>
              <a:off x="2318" y="1881"/>
              <a:ext cx="861" cy="1012"/>
            </a:xfrm>
            <a:custGeom>
              <a:avLst/>
              <a:gdLst>
                <a:gd name="T0" fmla="*/ 125 w 439"/>
                <a:gd name="T1" fmla="*/ 0 h 523"/>
                <a:gd name="T2" fmla="*/ 152 w 439"/>
                <a:gd name="T3" fmla="*/ 0 h 523"/>
                <a:gd name="T4" fmla="*/ 152 w 439"/>
                <a:gd name="T5" fmla="*/ 2 h 523"/>
                <a:gd name="T6" fmla="*/ 154 w 439"/>
                <a:gd name="T7" fmla="*/ 4 h 523"/>
                <a:gd name="T8" fmla="*/ 127 w 439"/>
                <a:gd name="T9" fmla="*/ 4 h 523"/>
                <a:gd name="T10" fmla="*/ 125 w 439"/>
                <a:gd name="T11" fmla="*/ 2 h 523"/>
                <a:gd name="T12" fmla="*/ 125 w 439"/>
                <a:gd name="T13" fmla="*/ 0 h 523"/>
                <a:gd name="T14" fmla="*/ 297 w 439"/>
                <a:gd name="T15" fmla="*/ 0 h 523"/>
                <a:gd name="T16" fmla="*/ 320 w 439"/>
                <a:gd name="T17" fmla="*/ 0 h 523"/>
                <a:gd name="T18" fmla="*/ 320 w 439"/>
                <a:gd name="T19" fmla="*/ 2 h 523"/>
                <a:gd name="T20" fmla="*/ 318 w 439"/>
                <a:gd name="T21" fmla="*/ 4 h 523"/>
                <a:gd name="T22" fmla="*/ 295 w 439"/>
                <a:gd name="T23" fmla="*/ 4 h 523"/>
                <a:gd name="T24" fmla="*/ 295 w 439"/>
                <a:gd name="T25" fmla="*/ 2 h 523"/>
                <a:gd name="T26" fmla="*/ 297 w 439"/>
                <a:gd name="T27" fmla="*/ 0 h 523"/>
                <a:gd name="T28" fmla="*/ 435 w 439"/>
                <a:gd name="T29" fmla="*/ 523 h 523"/>
                <a:gd name="T30" fmla="*/ 402 w 439"/>
                <a:gd name="T31" fmla="*/ 523 h 523"/>
                <a:gd name="T32" fmla="*/ 406 w 439"/>
                <a:gd name="T33" fmla="*/ 519 h 523"/>
                <a:gd name="T34" fmla="*/ 439 w 439"/>
                <a:gd name="T35" fmla="*/ 519 h 523"/>
                <a:gd name="T36" fmla="*/ 435 w 439"/>
                <a:gd name="T37" fmla="*/ 523 h 523"/>
                <a:gd name="T38" fmla="*/ 371 w 439"/>
                <a:gd name="T39" fmla="*/ 523 h 523"/>
                <a:gd name="T40" fmla="*/ 345 w 439"/>
                <a:gd name="T41" fmla="*/ 523 h 523"/>
                <a:gd name="T42" fmla="*/ 345 w 439"/>
                <a:gd name="T43" fmla="*/ 519 h 523"/>
                <a:gd name="T44" fmla="*/ 371 w 439"/>
                <a:gd name="T45" fmla="*/ 519 h 523"/>
                <a:gd name="T46" fmla="*/ 371 w 439"/>
                <a:gd name="T47" fmla="*/ 523 h 523"/>
                <a:gd name="T48" fmla="*/ 297 w 439"/>
                <a:gd name="T49" fmla="*/ 523 h 523"/>
                <a:gd name="T50" fmla="*/ 273 w 439"/>
                <a:gd name="T51" fmla="*/ 523 h 523"/>
                <a:gd name="T52" fmla="*/ 273 w 439"/>
                <a:gd name="T53" fmla="*/ 519 h 523"/>
                <a:gd name="T54" fmla="*/ 297 w 439"/>
                <a:gd name="T55" fmla="*/ 519 h 523"/>
                <a:gd name="T56" fmla="*/ 297 w 439"/>
                <a:gd name="T57" fmla="*/ 523 h 523"/>
                <a:gd name="T58" fmla="*/ 236 w 439"/>
                <a:gd name="T59" fmla="*/ 523 h 523"/>
                <a:gd name="T60" fmla="*/ 197 w 439"/>
                <a:gd name="T61" fmla="*/ 523 h 523"/>
                <a:gd name="T62" fmla="*/ 197 w 439"/>
                <a:gd name="T63" fmla="*/ 519 h 523"/>
                <a:gd name="T64" fmla="*/ 232 w 439"/>
                <a:gd name="T65" fmla="*/ 519 h 523"/>
                <a:gd name="T66" fmla="*/ 236 w 439"/>
                <a:gd name="T67" fmla="*/ 523 h 523"/>
                <a:gd name="T68" fmla="*/ 152 w 439"/>
                <a:gd name="T69" fmla="*/ 523 h 523"/>
                <a:gd name="T70" fmla="*/ 127 w 439"/>
                <a:gd name="T71" fmla="*/ 523 h 523"/>
                <a:gd name="T72" fmla="*/ 127 w 439"/>
                <a:gd name="T73" fmla="*/ 519 h 523"/>
                <a:gd name="T74" fmla="*/ 152 w 439"/>
                <a:gd name="T75" fmla="*/ 519 h 523"/>
                <a:gd name="T76" fmla="*/ 152 w 439"/>
                <a:gd name="T77" fmla="*/ 523 h 523"/>
                <a:gd name="T78" fmla="*/ 26 w 439"/>
                <a:gd name="T79" fmla="*/ 523 h 523"/>
                <a:gd name="T80" fmla="*/ 0 w 439"/>
                <a:gd name="T81" fmla="*/ 523 h 523"/>
                <a:gd name="T82" fmla="*/ 0 w 439"/>
                <a:gd name="T83" fmla="*/ 519 h 523"/>
                <a:gd name="T84" fmla="*/ 26 w 439"/>
                <a:gd name="T85" fmla="*/ 519 h 523"/>
                <a:gd name="T86" fmla="*/ 26 w 439"/>
                <a:gd name="T87" fmla="*/ 52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9" h="523">
                  <a:moveTo>
                    <a:pt x="125" y="0"/>
                  </a:moveTo>
                  <a:lnTo>
                    <a:pt x="152" y="0"/>
                  </a:lnTo>
                  <a:lnTo>
                    <a:pt x="152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5" y="2"/>
                  </a:lnTo>
                  <a:lnTo>
                    <a:pt x="125" y="0"/>
                  </a:lnTo>
                  <a:close/>
                  <a:moveTo>
                    <a:pt x="297" y="0"/>
                  </a:moveTo>
                  <a:lnTo>
                    <a:pt x="320" y="0"/>
                  </a:lnTo>
                  <a:lnTo>
                    <a:pt x="320" y="2"/>
                  </a:lnTo>
                  <a:lnTo>
                    <a:pt x="318" y="4"/>
                  </a:lnTo>
                  <a:lnTo>
                    <a:pt x="295" y="4"/>
                  </a:lnTo>
                  <a:lnTo>
                    <a:pt x="295" y="2"/>
                  </a:lnTo>
                  <a:lnTo>
                    <a:pt x="297" y="0"/>
                  </a:lnTo>
                  <a:close/>
                  <a:moveTo>
                    <a:pt x="435" y="523"/>
                  </a:moveTo>
                  <a:lnTo>
                    <a:pt x="402" y="523"/>
                  </a:lnTo>
                  <a:lnTo>
                    <a:pt x="406" y="519"/>
                  </a:lnTo>
                  <a:lnTo>
                    <a:pt x="439" y="519"/>
                  </a:lnTo>
                  <a:lnTo>
                    <a:pt x="435" y="523"/>
                  </a:lnTo>
                  <a:close/>
                  <a:moveTo>
                    <a:pt x="371" y="523"/>
                  </a:moveTo>
                  <a:lnTo>
                    <a:pt x="345" y="523"/>
                  </a:lnTo>
                  <a:lnTo>
                    <a:pt x="345" y="519"/>
                  </a:lnTo>
                  <a:lnTo>
                    <a:pt x="371" y="519"/>
                  </a:lnTo>
                  <a:lnTo>
                    <a:pt x="371" y="523"/>
                  </a:lnTo>
                  <a:close/>
                  <a:moveTo>
                    <a:pt x="297" y="523"/>
                  </a:moveTo>
                  <a:lnTo>
                    <a:pt x="273" y="523"/>
                  </a:lnTo>
                  <a:lnTo>
                    <a:pt x="273" y="519"/>
                  </a:lnTo>
                  <a:lnTo>
                    <a:pt x="297" y="519"/>
                  </a:lnTo>
                  <a:lnTo>
                    <a:pt x="297" y="523"/>
                  </a:lnTo>
                  <a:close/>
                  <a:moveTo>
                    <a:pt x="236" y="523"/>
                  </a:moveTo>
                  <a:lnTo>
                    <a:pt x="197" y="523"/>
                  </a:lnTo>
                  <a:lnTo>
                    <a:pt x="197" y="519"/>
                  </a:lnTo>
                  <a:lnTo>
                    <a:pt x="232" y="519"/>
                  </a:lnTo>
                  <a:lnTo>
                    <a:pt x="236" y="523"/>
                  </a:lnTo>
                  <a:close/>
                  <a:moveTo>
                    <a:pt x="152" y="523"/>
                  </a:moveTo>
                  <a:lnTo>
                    <a:pt x="127" y="523"/>
                  </a:lnTo>
                  <a:lnTo>
                    <a:pt x="127" y="519"/>
                  </a:lnTo>
                  <a:lnTo>
                    <a:pt x="152" y="519"/>
                  </a:lnTo>
                  <a:lnTo>
                    <a:pt x="152" y="523"/>
                  </a:lnTo>
                  <a:close/>
                  <a:moveTo>
                    <a:pt x="26" y="523"/>
                  </a:moveTo>
                  <a:lnTo>
                    <a:pt x="0" y="523"/>
                  </a:lnTo>
                  <a:lnTo>
                    <a:pt x="0" y="519"/>
                  </a:lnTo>
                  <a:lnTo>
                    <a:pt x="26" y="519"/>
                  </a:lnTo>
                  <a:lnTo>
                    <a:pt x="26" y="523"/>
                  </a:lnTo>
                  <a:close/>
                </a:path>
              </a:pathLst>
            </a:custGeom>
            <a:solidFill>
              <a:srgbClr val="3F3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2318" y="1885"/>
              <a:ext cx="865" cy="1005"/>
            </a:xfrm>
            <a:custGeom>
              <a:avLst/>
              <a:gdLst>
                <a:gd name="T0" fmla="*/ 125 w 441"/>
                <a:gd name="T1" fmla="*/ 0 h 519"/>
                <a:gd name="T2" fmla="*/ 152 w 441"/>
                <a:gd name="T3" fmla="*/ 0 h 519"/>
                <a:gd name="T4" fmla="*/ 154 w 441"/>
                <a:gd name="T5" fmla="*/ 2 h 519"/>
                <a:gd name="T6" fmla="*/ 154 w 441"/>
                <a:gd name="T7" fmla="*/ 4 h 519"/>
                <a:gd name="T8" fmla="*/ 127 w 441"/>
                <a:gd name="T9" fmla="*/ 4 h 519"/>
                <a:gd name="T10" fmla="*/ 127 w 441"/>
                <a:gd name="T11" fmla="*/ 2 h 519"/>
                <a:gd name="T12" fmla="*/ 125 w 441"/>
                <a:gd name="T13" fmla="*/ 0 h 519"/>
                <a:gd name="T14" fmla="*/ 295 w 441"/>
                <a:gd name="T15" fmla="*/ 0 h 519"/>
                <a:gd name="T16" fmla="*/ 320 w 441"/>
                <a:gd name="T17" fmla="*/ 0 h 519"/>
                <a:gd name="T18" fmla="*/ 318 w 441"/>
                <a:gd name="T19" fmla="*/ 2 h 519"/>
                <a:gd name="T20" fmla="*/ 318 w 441"/>
                <a:gd name="T21" fmla="*/ 4 h 519"/>
                <a:gd name="T22" fmla="*/ 293 w 441"/>
                <a:gd name="T23" fmla="*/ 4 h 519"/>
                <a:gd name="T24" fmla="*/ 295 w 441"/>
                <a:gd name="T25" fmla="*/ 2 h 519"/>
                <a:gd name="T26" fmla="*/ 295 w 441"/>
                <a:gd name="T27" fmla="*/ 0 h 519"/>
                <a:gd name="T28" fmla="*/ 437 w 441"/>
                <a:gd name="T29" fmla="*/ 519 h 519"/>
                <a:gd name="T30" fmla="*/ 404 w 441"/>
                <a:gd name="T31" fmla="*/ 519 h 519"/>
                <a:gd name="T32" fmla="*/ 408 w 441"/>
                <a:gd name="T33" fmla="*/ 515 h 519"/>
                <a:gd name="T34" fmla="*/ 441 w 441"/>
                <a:gd name="T35" fmla="*/ 515 h 519"/>
                <a:gd name="T36" fmla="*/ 437 w 441"/>
                <a:gd name="T37" fmla="*/ 519 h 519"/>
                <a:gd name="T38" fmla="*/ 371 w 441"/>
                <a:gd name="T39" fmla="*/ 519 h 519"/>
                <a:gd name="T40" fmla="*/ 345 w 441"/>
                <a:gd name="T41" fmla="*/ 519 h 519"/>
                <a:gd name="T42" fmla="*/ 345 w 441"/>
                <a:gd name="T43" fmla="*/ 515 h 519"/>
                <a:gd name="T44" fmla="*/ 371 w 441"/>
                <a:gd name="T45" fmla="*/ 515 h 519"/>
                <a:gd name="T46" fmla="*/ 371 w 441"/>
                <a:gd name="T47" fmla="*/ 519 h 519"/>
                <a:gd name="T48" fmla="*/ 297 w 441"/>
                <a:gd name="T49" fmla="*/ 519 h 519"/>
                <a:gd name="T50" fmla="*/ 273 w 441"/>
                <a:gd name="T51" fmla="*/ 519 h 519"/>
                <a:gd name="T52" fmla="*/ 273 w 441"/>
                <a:gd name="T53" fmla="*/ 515 h 519"/>
                <a:gd name="T54" fmla="*/ 297 w 441"/>
                <a:gd name="T55" fmla="*/ 515 h 519"/>
                <a:gd name="T56" fmla="*/ 297 w 441"/>
                <a:gd name="T57" fmla="*/ 519 h 519"/>
                <a:gd name="T58" fmla="*/ 234 w 441"/>
                <a:gd name="T59" fmla="*/ 519 h 519"/>
                <a:gd name="T60" fmla="*/ 197 w 441"/>
                <a:gd name="T61" fmla="*/ 519 h 519"/>
                <a:gd name="T62" fmla="*/ 197 w 441"/>
                <a:gd name="T63" fmla="*/ 515 h 519"/>
                <a:gd name="T64" fmla="*/ 232 w 441"/>
                <a:gd name="T65" fmla="*/ 515 h 519"/>
                <a:gd name="T66" fmla="*/ 234 w 441"/>
                <a:gd name="T67" fmla="*/ 519 h 519"/>
                <a:gd name="T68" fmla="*/ 152 w 441"/>
                <a:gd name="T69" fmla="*/ 519 h 519"/>
                <a:gd name="T70" fmla="*/ 127 w 441"/>
                <a:gd name="T71" fmla="*/ 519 h 519"/>
                <a:gd name="T72" fmla="*/ 127 w 441"/>
                <a:gd name="T73" fmla="*/ 515 h 519"/>
                <a:gd name="T74" fmla="*/ 152 w 441"/>
                <a:gd name="T75" fmla="*/ 515 h 519"/>
                <a:gd name="T76" fmla="*/ 152 w 441"/>
                <a:gd name="T77" fmla="*/ 519 h 519"/>
                <a:gd name="T78" fmla="*/ 26 w 441"/>
                <a:gd name="T79" fmla="*/ 519 h 519"/>
                <a:gd name="T80" fmla="*/ 0 w 441"/>
                <a:gd name="T81" fmla="*/ 519 h 519"/>
                <a:gd name="T82" fmla="*/ 0 w 441"/>
                <a:gd name="T83" fmla="*/ 515 h 519"/>
                <a:gd name="T84" fmla="*/ 26 w 441"/>
                <a:gd name="T85" fmla="*/ 515 h 519"/>
                <a:gd name="T86" fmla="*/ 26 w 441"/>
                <a:gd name="T87" fmla="*/ 51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1" h="519">
                  <a:moveTo>
                    <a:pt x="125" y="0"/>
                  </a:moveTo>
                  <a:lnTo>
                    <a:pt x="152" y="0"/>
                  </a:lnTo>
                  <a:lnTo>
                    <a:pt x="154" y="2"/>
                  </a:lnTo>
                  <a:lnTo>
                    <a:pt x="154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5" y="0"/>
                  </a:lnTo>
                  <a:close/>
                  <a:moveTo>
                    <a:pt x="295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8" y="4"/>
                  </a:lnTo>
                  <a:lnTo>
                    <a:pt x="293" y="4"/>
                  </a:lnTo>
                  <a:lnTo>
                    <a:pt x="295" y="2"/>
                  </a:lnTo>
                  <a:lnTo>
                    <a:pt x="295" y="0"/>
                  </a:lnTo>
                  <a:close/>
                  <a:moveTo>
                    <a:pt x="437" y="519"/>
                  </a:moveTo>
                  <a:lnTo>
                    <a:pt x="404" y="519"/>
                  </a:lnTo>
                  <a:lnTo>
                    <a:pt x="408" y="515"/>
                  </a:lnTo>
                  <a:lnTo>
                    <a:pt x="441" y="515"/>
                  </a:lnTo>
                  <a:lnTo>
                    <a:pt x="437" y="519"/>
                  </a:lnTo>
                  <a:close/>
                  <a:moveTo>
                    <a:pt x="371" y="519"/>
                  </a:moveTo>
                  <a:lnTo>
                    <a:pt x="345" y="519"/>
                  </a:lnTo>
                  <a:lnTo>
                    <a:pt x="345" y="515"/>
                  </a:lnTo>
                  <a:lnTo>
                    <a:pt x="371" y="515"/>
                  </a:lnTo>
                  <a:lnTo>
                    <a:pt x="371" y="519"/>
                  </a:lnTo>
                  <a:close/>
                  <a:moveTo>
                    <a:pt x="297" y="519"/>
                  </a:moveTo>
                  <a:lnTo>
                    <a:pt x="273" y="519"/>
                  </a:lnTo>
                  <a:lnTo>
                    <a:pt x="273" y="515"/>
                  </a:lnTo>
                  <a:lnTo>
                    <a:pt x="297" y="515"/>
                  </a:lnTo>
                  <a:lnTo>
                    <a:pt x="297" y="519"/>
                  </a:lnTo>
                  <a:close/>
                  <a:moveTo>
                    <a:pt x="234" y="519"/>
                  </a:moveTo>
                  <a:lnTo>
                    <a:pt x="197" y="519"/>
                  </a:lnTo>
                  <a:lnTo>
                    <a:pt x="197" y="515"/>
                  </a:lnTo>
                  <a:lnTo>
                    <a:pt x="232" y="515"/>
                  </a:lnTo>
                  <a:lnTo>
                    <a:pt x="234" y="519"/>
                  </a:lnTo>
                  <a:close/>
                  <a:moveTo>
                    <a:pt x="152" y="519"/>
                  </a:moveTo>
                  <a:lnTo>
                    <a:pt x="127" y="519"/>
                  </a:lnTo>
                  <a:lnTo>
                    <a:pt x="127" y="515"/>
                  </a:lnTo>
                  <a:lnTo>
                    <a:pt x="152" y="515"/>
                  </a:lnTo>
                  <a:lnTo>
                    <a:pt x="152" y="519"/>
                  </a:lnTo>
                  <a:close/>
                  <a:moveTo>
                    <a:pt x="26" y="519"/>
                  </a:moveTo>
                  <a:lnTo>
                    <a:pt x="0" y="519"/>
                  </a:lnTo>
                  <a:lnTo>
                    <a:pt x="0" y="515"/>
                  </a:lnTo>
                  <a:lnTo>
                    <a:pt x="26" y="515"/>
                  </a:lnTo>
                  <a:lnTo>
                    <a:pt x="26" y="519"/>
                  </a:lnTo>
                  <a:close/>
                </a:path>
              </a:pathLst>
            </a:custGeom>
            <a:solidFill>
              <a:srgbClr val="404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67"/>
            <p:cNvSpPr>
              <a:spLocks noEditPoints="1"/>
            </p:cNvSpPr>
            <p:nvPr/>
          </p:nvSpPr>
          <p:spPr bwMode="auto">
            <a:xfrm>
              <a:off x="2318" y="1889"/>
              <a:ext cx="869" cy="997"/>
            </a:xfrm>
            <a:custGeom>
              <a:avLst/>
              <a:gdLst>
                <a:gd name="T0" fmla="*/ 127 w 443"/>
                <a:gd name="T1" fmla="*/ 0 h 515"/>
                <a:gd name="T2" fmla="*/ 154 w 443"/>
                <a:gd name="T3" fmla="*/ 0 h 515"/>
                <a:gd name="T4" fmla="*/ 154 w 443"/>
                <a:gd name="T5" fmla="*/ 2 h 515"/>
                <a:gd name="T6" fmla="*/ 156 w 443"/>
                <a:gd name="T7" fmla="*/ 4 h 515"/>
                <a:gd name="T8" fmla="*/ 127 w 443"/>
                <a:gd name="T9" fmla="*/ 4 h 515"/>
                <a:gd name="T10" fmla="*/ 127 w 443"/>
                <a:gd name="T11" fmla="*/ 2 h 515"/>
                <a:gd name="T12" fmla="*/ 127 w 443"/>
                <a:gd name="T13" fmla="*/ 0 h 515"/>
                <a:gd name="T14" fmla="*/ 295 w 443"/>
                <a:gd name="T15" fmla="*/ 0 h 515"/>
                <a:gd name="T16" fmla="*/ 318 w 443"/>
                <a:gd name="T17" fmla="*/ 0 h 515"/>
                <a:gd name="T18" fmla="*/ 318 w 443"/>
                <a:gd name="T19" fmla="*/ 2 h 515"/>
                <a:gd name="T20" fmla="*/ 316 w 443"/>
                <a:gd name="T21" fmla="*/ 4 h 515"/>
                <a:gd name="T22" fmla="*/ 293 w 443"/>
                <a:gd name="T23" fmla="*/ 4 h 515"/>
                <a:gd name="T24" fmla="*/ 293 w 443"/>
                <a:gd name="T25" fmla="*/ 2 h 515"/>
                <a:gd name="T26" fmla="*/ 295 w 443"/>
                <a:gd name="T27" fmla="*/ 0 h 515"/>
                <a:gd name="T28" fmla="*/ 439 w 443"/>
                <a:gd name="T29" fmla="*/ 515 h 515"/>
                <a:gd name="T30" fmla="*/ 406 w 443"/>
                <a:gd name="T31" fmla="*/ 515 h 515"/>
                <a:gd name="T32" fmla="*/ 410 w 443"/>
                <a:gd name="T33" fmla="*/ 511 h 515"/>
                <a:gd name="T34" fmla="*/ 443 w 443"/>
                <a:gd name="T35" fmla="*/ 511 h 515"/>
                <a:gd name="T36" fmla="*/ 439 w 443"/>
                <a:gd name="T37" fmla="*/ 515 h 515"/>
                <a:gd name="T38" fmla="*/ 371 w 443"/>
                <a:gd name="T39" fmla="*/ 515 h 515"/>
                <a:gd name="T40" fmla="*/ 345 w 443"/>
                <a:gd name="T41" fmla="*/ 515 h 515"/>
                <a:gd name="T42" fmla="*/ 345 w 443"/>
                <a:gd name="T43" fmla="*/ 511 h 515"/>
                <a:gd name="T44" fmla="*/ 371 w 443"/>
                <a:gd name="T45" fmla="*/ 511 h 515"/>
                <a:gd name="T46" fmla="*/ 371 w 443"/>
                <a:gd name="T47" fmla="*/ 515 h 515"/>
                <a:gd name="T48" fmla="*/ 297 w 443"/>
                <a:gd name="T49" fmla="*/ 515 h 515"/>
                <a:gd name="T50" fmla="*/ 273 w 443"/>
                <a:gd name="T51" fmla="*/ 515 h 515"/>
                <a:gd name="T52" fmla="*/ 273 w 443"/>
                <a:gd name="T53" fmla="*/ 511 h 515"/>
                <a:gd name="T54" fmla="*/ 297 w 443"/>
                <a:gd name="T55" fmla="*/ 511 h 515"/>
                <a:gd name="T56" fmla="*/ 297 w 443"/>
                <a:gd name="T57" fmla="*/ 515 h 515"/>
                <a:gd name="T58" fmla="*/ 232 w 443"/>
                <a:gd name="T59" fmla="*/ 515 h 515"/>
                <a:gd name="T60" fmla="*/ 197 w 443"/>
                <a:gd name="T61" fmla="*/ 515 h 515"/>
                <a:gd name="T62" fmla="*/ 197 w 443"/>
                <a:gd name="T63" fmla="*/ 511 h 515"/>
                <a:gd name="T64" fmla="*/ 230 w 443"/>
                <a:gd name="T65" fmla="*/ 511 h 515"/>
                <a:gd name="T66" fmla="*/ 232 w 443"/>
                <a:gd name="T67" fmla="*/ 515 h 515"/>
                <a:gd name="T68" fmla="*/ 152 w 443"/>
                <a:gd name="T69" fmla="*/ 515 h 515"/>
                <a:gd name="T70" fmla="*/ 127 w 443"/>
                <a:gd name="T71" fmla="*/ 515 h 515"/>
                <a:gd name="T72" fmla="*/ 127 w 443"/>
                <a:gd name="T73" fmla="*/ 511 h 515"/>
                <a:gd name="T74" fmla="*/ 152 w 443"/>
                <a:gd name="T75" fmla="*/ 511 h 515"/>
                <a:gd name="T76" fmla="*/ 152 w 443"/>
                <a:gd name="T77" fmla="*/ 515 h 515"/>
                <a:gd name="T78" fmla="*/ 26 w 443"/>
                <a:gd name="T79" fmla="*/ 515 h 515"/>
                <a:gd name="T80" fmla="*/ 0 w 443"/>
                <a:gd name="T81" fmla="*/ 515 h 515"/>
                <a:gd name="T82" fmla="*/ 0 w 443"/>
                <a:gd name="T83" fmla="*/ 511 h 515"/>
                <a:gd name="T84" fmla="*/ 26 w 443"/>
                <a:gd name="T85" fmla="*/ 511 h 515"/>
                <a:gd name="T86" fmla="*/ 26 w 443"/>
                <a:gd name="T87" fmla="*/ 515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3" h="515">
                  <a:moveTo>
                    <a:pt x="127" y="0"/>
                  </a:moveTo>
                  <a:lnTo>
                    <a:pt x="154" y="0"/>
                  </a:lnTo>
                  <a:lnTo>
                    <a:pt x="154" y="2"/>
                  </a:lnTo>
                  <a:lnTo>
                    <a:pt x="156" y="4"/>
                  </a:lnTo>
                  <a:lnTo>
                    <a:pt x="127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5" y="0"/>
                  </a:moveTo>
                  <a:lnTo>
                    <a:pt x="318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93" y="4"/>
                  </a:lnTo>
                  <a:lnTo>
                    <a:pt x="293" y="2"/>
                  </a:lnTo>
                  <a:lnTo>
                    <a:pt x="295" y="0"/>
                  </a:lnTo>
                  <a:close/>
                  <a:moveTo>
                    <a:pt x="439" y="515"/>
                  </a:moveTo>
                  <a:lnTo>
                    <a:pt x="406" y="515"/>
                  </a:lnTo>
                  <a:lnTo>
                    <a:pt x="410" y="511"/>
                  </a:lnTo>
                  <a:lnTo>
                    <a:pt x="443" y="511"/>
                  </a:lnTo>
                  <a:lnTo>
                    <a:pt x="439" y="515"/>
                  </a:lnTo>
                  <a:close/>
                  <a:moveTo>
                    <a:pt x="371" y="515"/>
                  </a:moveTo>
                  <a:lnTo>
                    <a:pt x="345" y="515"/>
                  </a:lnTo>
                  <a:lnTo>
                    <a:pt x="345" y="511"/>
                  </a:lnTo>
                  <a:lnTo>
                    <a:pt x="371" y="511"/>
                  </a:lnTo>
                  <a:lnTo>
                    <a:pt x="371" y="515"/>
                  </a:lnTo>
                  <a:close/>
                  <a:moveTo>
                    <a:pt x="297" y="515"/>
                  </a:moveTo>
                  <a:lnTo>
                    <a:pt x="273" y="515"/>
                  </a:lnTo>
                  <a:lnTo>
                    <a:pt x="273" y="511"/>
                  </a:lnTo>
                  <a:lnTo>
                    <a:pt x="297" y="511"/>
                  </a:lnTo>
                  <a:lnTo>
                    <a:pt x="297" y="515"/>
                  </a:lnTo>
                  <a:close/>
                  <a:moveTo>
                    <a:pt x="232" y="515"/>
                  </a:moveTo>
                  <a:lnTo>
                    <a:pt x="197" y="515"/>
                  </a:lnTo>
                  <a:lnTo>
                    <a:pt x="197" y="511"/>
                  </a:lnTo>
                  <a:lnTo>
                    <a:pt x="230" y="511"/>
                  </a:lnTo>
                  <a:lnTo>
                    <a:pt x="232" y="515"/>
                  </a:lnTo>
                  <a:close/>
                  <a:moveTo>
                    <a:pt x="152" y="515"/>
                  </a:moveTo>
                  <a:lnTo>
                    <a:pt x="127" y="515"/>
                  </a:lnTo>
                  <a:lnTo>
                    <a:pt x="127" y="511"/>
                  </a:lnTo>
                  <a:lnTo>
                    <a:pt x="152" y="511"/>
                  </a:lnTo>
                  <a:lnTo>
                    <a:pt x="152" y="515"/>
                  </a:lnTo>
                  <a:close/>
                  <a:moveTo>
                    <a:pt x="26" y="515"/>
                  </a:moveTo>
                  <a:lnTo>
                    <a:pt x="0" y="515"/>
                  </a:lnTo>
                  <a:lnTo>
                    <a:pt x="0" y="511"/>
                  </a:lnTo>
                  <a:lnTo>
                    <a:pt x="26" y="511"/>
                  </a:lnTo>
                  <a:lnTo>
                    <a:pt x="26" y="515"/>
                  </a:lnTo>
                  <a:close/>
                </a:path>
              </a:pathLst>
            </a:custGeom>
            <a:solidFill>
              <a:srgbClr val="414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68"/>
            <p:cNvSpPr>
              <a:spLocks noEditPoints="1"/>
            </p:cNvSpPr>
            <p:nvPr/>
          </p:nvSpPr>
          <p:spPr bwMode="auto">
            <a:xfrm>
              <a:off x="2318" y="1893"/>
              <a:ext cx="872" cy="989"/>
            </a:xfrm>
            <a:custGeom>
              <a:avLst/>
              <a:gdLst>
                <a:gd name="T0" fmla="*/ 127 w 445"/>
                <a:gd name="T1" fmla="*/ 0 h 511"/>
                <a:gd name="T2" fmla="*/ 154 w 445"/>
                <a:gd name="T3" fmla="*/ 0 h 511"/>
                <a:gd name="T4" fmla="*/ 156 w 445"/>
                <a:gd name="T5" fmla="*/ 2 h 511"/>
                <a:gd name="T6" fmla="*/ 156 w 445"/>
                <a:gd name="T7" fmla="*/ 4 h 511"/>
                <a:gd name="T8" fmla="*/ 129 w 445"/>
                <a:gd name="T9" fmla="*/ 4 h 511"/>
                <a:gd name="T10" fmla="*/ 127 w 445"/>
                <a:gd name="T11" fmla="*/ 2 h 511"/>
                <a:gd name="T12" fmla="*/ 127 w 445"/>
                <a:gd name="T13" fmla="*/ 0 h 511"/>
                <a:gd name="T14" fmla="*/ 293 w 445"/>
                <a:gd name="T15" fmla="*/ 0 h 511"/>
                <a:gd name="T16" fmla="*/ 318 w 445"/>
                <a:gd name="T17" fmla="*/ 0 h 511"/>
                <a:gd name="T18" fmla="*/ 316 w 445"/>
                <a:gd name="T19" fmla="*/ 2 h 511"/>
                <a:gd name="T20" fmla="*/ 316 w 445"/>
                <a:gd name="T21" fmla="*/ 4 h 511"/>
                <a:gd name="T22" fmla="*/ 291 w 445"/>
                <a:gd name="T23" fmla="*/ 4 h 511"/>
                <a:gd name="T24" fmla="*/ 293 w 445"/>
                <a:gd name="T25" fmla="*/ 2 h 511"/>
                <a:gd name="T26" fmla="*/ 293 w 445"/>
                <a:gd name="T27" fmla="*/ 0 h 511"/>
                <a:gd name="T28" fmla="*/ 441 w 445"/>
                <a:gd name="T29" fmla="*/ 511 h 511"/>
                <a:gd name="T30" fmla="*/ 408 w 445"/>
                <a:gd name="T31" fmla="*/ 511 h 511"/>
                <a:gd name="T32" fmla="*/ 412 w 445"/>
                <a:gd name="T33" fmla="*/ 508 h 511"/>
                <a:gd name="T34" fmla="*/ 445 w 445"/>
                <a:gd name="T35" fmla="*/ 508 h 511"/>
                <a:gd name="T36" fmla="*/ 441 w 445"/>
                <a:gd name="T37" fmla="*/ 511 h 511"/>
                <a:gd name="T38" fmla="*/ 371 w 445"/>
                <a:gd name="T39" fmla="*/ 511 h 511"/>
                <a:gd name="T40" fmla="*/ 345 w 445"/>
                <a:gd name="T41" fmla="*/ 511 h 511"/>
                <a:gd name="T42" fmla="*/ 345 w 445"/>
                <a:gd name="T43" fmla="*/ 508 h 511"/>
                <a:gd name="T44" fmla="*/ 371 w 445"/>
                <a:gd name="T45" fmla="*/ 508 h 511"/>
                <a:gd name="T46" fmla="*/ 371 w 445"/>
                <a:gd name="T47" fmla="*/ 511 h 511"/>
                <a:gd name="T48" fmla="*/ 297 w 445"/>
                <a:gd name="T49" fmla="*/ 511 h 511"/>
                <a:gd name="T50" fmla="*/ 273 w 445"/>
                <a:gd name="T51" fmla="*/ 511 h 511"/>
                <a:gd name="T52" fmla="*/ 273 w 445"/>
                <a:gd name="T53" fmla="*/ 508 h 511"/>
                <a:gd name="T54" fmla="*/ 297 w 445"/>
                <a:gd name="T55" fmla="*/ 508 h 511"/>
                <a:gd name="T56" fmla="*/ 297 w 445"/>
                <a:gd name="T57" fmla="*/ 511 h 511"/>
                <a:gd name="T58" fmla="*/ 232 w 445"/>
                <a:gd name="T59" fmla="*/ 511 h 511"/>
                <a:gd name="T60" fmla="*/ 197 w 445"/>
                <a:gd name="T61" fmla="*/ 511 h 511"/>
                <a:gd name="T62" fmla="*/ 197 w 445"/>
                <a:gd name="T63" fmla="*/ 508 h 511"/>
                <a:gd name="T64" fmla="*/ 228 w 445"/>
                <a:gd name="T65" fmla="*/ 508 h 511"/>
                <a:gd name="T66" fmla="*/ 232 w 445"/>
                <a:gd name="T67" fmla="*/ 511 h 511"/>
                <a:gd name="T68" fmla="*/ 152 w 445"/>
                <a:gd name="T69" fmla="*/ 511 h 511"/>
                <a:gd name="T70" fmla="*/ 127 w 445"/>
                <a:gd name="T71" fmla="*/ 511 h 511"/>
                <a:gd name="T72" fmla="*/ 127 w 445"/>
                <a:gd name="T73" fmla="*/ 508 h 511"/>
                <a:gd name="T74" fmla="*/ 152 w 445"/>
                <a:gd name="T75" fmla="*/ 508 h 511"/>
                <a:gd name="T76" fmla="*/ 152 w 445"/>
                <a:gd name="T77" fmla="*/ 511 h 511"/>
                <a:gd name="T78" fmla="*/ 26 w 445"/>
                <a:gd name="T79" fmla="*/ 511 h 511"/>
                <a:gd name="T80" fmla="*/ 0 w 445"/>
                <a:gd name="T81" fmla="*/ 511 h 511"/>
                <a:gd name="T82" fmla="*/ 0 w 445"/>
                <a:gd name="T83" fmla="*/ 508 h 511"/>
                <a:gd name="T84" fmla="*/ 26 w 445"/>
                <a:gd name="T85" fmla="*/ 508 h 511"/>
                <a:gd name="T86" fmla="*/ 26 w 445"/>
                <a:gd name="T8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5" h="511">
                  <a:moveTo>
                    <a:pt x="127" y="0"/>
                  </a:moveTo>
                  <a:lnTo>
                    <a:pt x="154" y="0"/>
                  </a:lnTo>
                  <a:lnTo>
                    <a:pt x="156" y="2"/>
                  </a:lnTo>
                  <a:lnTo>
                    <a:pt x="156" y="4"/>
                  </a:lnTo>
                  <a:lnTo>
                    <a:pt x="129" y="4"/>
                  </a:lnTo>
                  <a:lnTo>
                    <a:pt x="127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8" y="0"/>
                  </a:lnTo>
                  <a:lnTo>
                    <a:pt x="316" y="2"/>
                  </a:lnTo>
                  <a:lnTo>
                    <a:pt x="316" y="4"/>
                  </a:lnTo>
                  <a:lnTo>
                    <a:pt x="291" y="4"/>
                  </a:lnTo>
                  <a:lnTo>
                    <a:pt x="293" y="2"/>
                  </a:lnTo>
                  <a:lnTo>
                    <a:pt x="293" y="0"/>
                  </a:lnTo>
                  <a:close/>
                  <a:moveTo>
                    <a:pt x="441" y="511"/>
                  </a:moveTo>
                  <a:lnTo>
                    <a:pt x="408" y="511"/>
                  </a:lnTo>
                  <a:lnTo>
                    <a:pt x="412" y="508"/>
                  </a:lnTo>
                  <a:lnTo>
                    <a:pt x="445" y="508"/>
                  </a:lnTo>
                  <a:lnTo>
                    <a:pt x="441" y="511"/>
                  </a:lnTo>
                  <a:close/>
                  <a:moveTo>
                    <a:pt x="371" y="511"/>
                  </a:moveTo>
                  <a:lnTo>
                    <a:pt x="345" y="511"/>
                  </a:lnTo>
                  <a:lnTo>
                    <a:pt x="345" y="508"/>
                  </a:lnTo>
                  <a:lnTo>
                    <a:pt x="371" y="508"/>
                  </a:lnTo>
                  <a:lnTo>
                    <a:pt x="371" y="511"/>
                  </a:lnTo>
                  <a:close/>
                  <a:moveTo>
                    <a:pt x="297" y="511"/>
                  </a:moveTo>
                  <a:lnTo>
                    <a:pt x="273" y="511"/>
                  </a:lnTo>
                  <a:lnTo>
                    <a:pt x="273" y="508"/>
                  </a:lnTo>
                  <a:lnTo>
                    <a:pt x="297" y="508"/>
                  </a:lnTo>
                  <a:lnTo>
                    <a:pt x="297" y="511"/>
                  </a:lnTo>
                  <a:close/>
                  <a:moveTo>
                    <a:pt x="232" y="511"/>
                  </a:moveTo>
                  <a:lnTo>
                    <a:pt x="197" y="511"/>
                  </a:lnTo>
                  <a:lnTo>
                    <a:pt x="197" y="508"/>
                  </a:lnTo>
                  <a:lnTo>
                    <a:pt x="228" y="508"/>
                  </a:lnTo>
                  <a:lnTo>
                    <a:pt x="232" y="511"/>
                  </a:lnTo>
                  <a:close/>
                  <a:moveTo>
                    <a:pt x="152" y="511"/>
                  </a:moveTo>
                  <a:lnTo>
                    <a:pt x="127" y="511"/>
                  </a:lnTo>
                  <a:lnTo>
                    <a:pt x="127" y="508"/>
                  </a:lnTo>
                  <a:lnTo>
                    <a:pt x="152" y="508"/>
                  </a:lnTo>
                  <a:lnTo>
                    <a:pt x="152" y="511"/>
                  </a:lnTo>
                  <a:close/>
                  <a:moveTo>
                    <a:pt x="26" y="511"/>
                  </a:moveTo>
                  <a:lnTo>
                    <a:pt x="0" y="511"/>
                  </a:lnTo>
                  <a:lnTo>
                    <a:pt x="0" y="508"/>
                  </a:lnTo>
                  <a:lnTo>
                    <a:pt x="26" y="508"/>
                  </a:lnTo>
                  <a:lnTo>
                    <a:pt x="26" y="511"/>
                  </a:lnTo>
                  <a:close/>
                </a:path>
              </a:pathLst>
            </a:custGeom>
            <a:solidFill>
              <a:srgbClr val="424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2318" y="1897"/>
              <a:ext cx="876" cy="981"/>
            </a:xfrm>
            <a:custGeom>
              <a:avLst/>
              <a:gdLst>
                <a:gd name="T0" fmla="*/ 127 w 447"/>
                <a:gd name="T1" fmla="*/ 0 h 507"/>
                <a:gd name="T2" fmla="*/ 156 w 447"/>
                <a:gd name="T3" fmla="*/ 0 h 507"/>
                <a:gd name="T4" fmla="*/ 156 w 447"/>
                <a:gd name="T5" fmla="*/ 2 h 507"/>
                <a:gd name="T6" fmla="*/ 158 w 447"/>
                <a:gd name="T7" fmla="*/ 4 h 507"/>
                <a:gd name="T8" fmla="*/ 129 w 447"/>
                <a:gd name="T9" fmla="*/ 4 h 507"/>
                <a:gd name="T10" fmla="*/ 129 w 447"/>
                <a:gd name="T11" fmla="*/ 2 h 507"/>
                <a:gd name="T12" fmla="*/ 127 w 447"/>
                <a:gd name="T13" fmla="*/ 0 h 507"/>
                <a:gd name="T14" fmla="*/ 293 w 447"/>
                <a:gd name="T15" fmla="*/ 0 h 507"/>
                <a:gd name="T16" fmla="*/ 316 w 447"/>
                <a:gd name="T17" fmla="*/ 0 h 507"/>
                <a:gd name="T18" fmla="*/ 316 w 447"/>
                <a:gd name="T19" fmla="*/ 2 h 507"/>
                <a:gd name="T20" fmla="*/ 314 w 447"/>
                <a:gd name="T21" fmla="*/ 4 h 507"/>
                <a:gd name="T22" fmla="*/ 289 w 447"/>
                <a:gd name="T23" fmla="*/ 4 h 507"/>
                <a:gd name="T24" fmla="*/ 291 w 447"/>
                <a:gd name="T25" fmla="*/ 2 h 507"/>
                <a:gd name="T26" fmla="*/ 293 w 447"/>
                <a:gd name="T27" fmla="*/ 0 h 507"/>
                <a:gd name="T28" fmla="*/ 443 w 447"/>
                <a:gd name="T29" fmla="*/ 507 h 507"/>
                <a:gd name="T30" fmla="*/ 410 w 447"/>
                <a:gd name="T31" fmla="*/ 507 h 507"/>
                <a:gd name="T32" fmla="*/ 414 w 447"/>
                <a:gd name="T33" fmla="*/ 504 h 507"/>
                <a:gd name="T34" fmla="*/ 447 w 447"/>
                <a:gd name="T35" fmla="*/ 504 h 507"/>
                <a:gd name="T36" fmla="*/ 443 w 447"/>
                <a:gd name="T37" fmla="*/ 507 h 507"/>
                <a:gd name="T38" fmla="*/ 371 w 447"/>
                <a:gd name="T39" fmla="*/ 507 h 507"/>
                <a:gd name="T40" fmla="*/ 345 w 447"/>
                <a:gd name="T41" fmla="*/ 507 h 507"/>
                <a:gd name="T42" fmla="*/ 345 w 447"/>
                <a:gd name="T43" fmla="*/ 504 h 507"/>
                <a:gd name="T44" fmla="*/ 371 w 447"/>
                <a:gd name="T45" fmla="*/ 504 h 507"/>
                <a:gd name="T46" fmla="*/ 371 w 447"/>
                <a:gd name="T47" fmla="*/ 507 h 507"/>
                <a:gd name="T48" fmla="*/ 297 w 447"/>
                <a:gd name="T49" fmla="*/ 507 h 507"/>
                <a:gd name="T50" fmla="*/ 273 w 447"/>
                <a:gd name="T51" fmla="*/ 507 h 507"/>
                <a:gd name="T52" fmla="*/ 273 w 447"/>
                <a:gd name="T53" fmla="*/ 504 h 507"/>
                <a:gd name="T54" fmla="*/ 297 w 447"/>
                <a:gd name="T55" fmla="*/ 504 h 507"/>
                <a:gd name="T56" fmla="*/ 297 w 447"/>
                <a:gd name="T57" fmla="*/ 507 h 507"/>
                <a:gd name="T58" fmla="*/ 230 w 447"/>
                <a:gd name="T59" fmla="*/ 507 h 507"/>
                <a:gd name="T60" fmla="*/ 197 w 447"/>
                <a:gd name="T61" fmla="*/ 507 h 507"/>
                <a:gd name="T62" fmla="*/ 197 w 447"/>
                <a:gd name="T63" fmla="*/ 504 h 507"/>
                <a:gd name="T64" fmla="*/ 228 w 447"/>
                <a:gd name="T65" fmla="*/ 504 h 507"/>
                <a:gd name="T66" fmla="*/ 230 w 447"/>
                <a:gd name="T67" fmla="*/ 507 h 507"/>
                <a:gd name="T68" fmla="*/ 152 w 447"/>
                <a:gd name="T69" fmla="*/ 507 h 507"/>
                <a:gd name="T70" fmla="*/ 127 w 447"/>
                <a:gd name="T71" fmla="*/ 507 h 507"/>
                <a:gd name="T72" fmla="*/ 127 w 447"/>
                <a:gd name="T73" fmla="*/ 504 h 507"/>
                <a:gd name="T74" fmla="*/ 152 w 447"/>
                <a:gd name="T75" fmla="*/ 504 h 507"/>
                <a:gd name="T76" fmla="*/ 152 w 447"/>
                <a:gd name="T77" fmla="*/ 507 h 507"/>
                <a:gd name="T78" fmla="*/ 26 w 447"/>
                <a:gd name="T79" fmla="*/ 507 h 507"/>
                <a:gd name="T80" fmla="*/ 0 w 447"/>
                <a:gd name="T81" fmla="*/ 507 h 507"/>
                <a:gd name="T82" fmla="*/ 0 w 447"/>
                <a:gd name="T83" fmla="*/ 504 h 507"/>
                <a:gd name="T84" fmla="*/ 26 w 447"/>
                <a:gd name="T85" fmla="*/ 504 h 507"/>
                <a:gd name="T86" fmla="*/ 26 w 447"/>
                <a:gd name="T87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7" h="507">
                  <a:moveTo>
                    <a:pt x="127" y="0"/>
                  </a:moveTo>
                  <a:lnTo>
                    <a:pt x="156" y="0"/>
                  </a:lnTo>
                  <a:lnTo>
                    <a:pt x="156" y="2"/>
                  </a:lnTo>
                  <a:lnTo>
                    <a:pt x="158" y="4"/>
                  </a:lnTo>
                  <a:lnTo>
                    <a:pt x="129" y="4"/>
                  </a:lnTo>
                  <a:lnTo>
                    <a:pt x="129" y="2"/>
                  </a:lnTo>
                  <a:lnTo>
                    <a:pt x="127" y="0"/>
                  </a:lnTo>
                  <a:close/>
                  <a:moveTo>
                    <a:pt x="293" y="0"/>
                  </a:moveTo>
                  <a:lnTo>
                    <a:pt x="316" y="0"/>
                  </a:lnTo>
                  <a:lnTo>
                    <a:pt x="316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91" y="2"/>
                  </a:lnTo>
                  <a:lnTo>
                    <a:pt x="293" y="0"/>
                  </a:lnTo>
                  <a:close/>
                  <a:moveTo>
                    <a:pt x="443" y="507"/>
                  </a:moveTo>
                  <a:lnTo>
                    <a:pt x="410" y="507"/>
                  </a:lnTo>
                  <a:lnTo>
                    <a:pt x="414" y="504"/>
                  </a:lnTo>
                  <a:lnTo>
                    <a:pt x="447" y="504"/>
                  </a:lnTo>
                  <a:lnTo>
                    <a:pt x="443" y="507"/>
                  </a:lnTo>
                  <a:close/>
                  <a:moveTo>
                    <a:pt x="371" y="507"/>
                  </a:moveTo>
                  <a:lnTo>
                    <a:pt x="345" y="507"/>
                  </a:lnTo>
                  <a:lnTo>
                    <a:pt x="345" y="504"/>
                  </a:lnTo>
                  <a:lnTo>
                    <a:pt x="371" y="504"/>
                  </a:lnTo>
                  <a:lnTo>
                    <a:pt x="371" y="507"/>
                  </a:lnTo>
                  <a:close/>
                  <a:moveTo>
                    <a:pt x="297" y="507"/>
                  </a:moveTo>
                  <a:lnTo>
                    <a:pt x="273" y="507"/>
                  </a:lnTo>
                  <a:lnTo>
                    <a:pt x="273" y="504"/>
                  </a:lnTo>
                  <a:lnTo>
                    <a:pt x="297" y="504"/>
                  </a:lnTo>
                  <a:lnTo>
                    <a:pt x="297" y="507"/>
                  </a:lnTo>
                  <a:close/>
                  <a:moveTo>
                    <a:pt x="230" y="507"/>
                  </a:moveTo>
                  <a:lnTo>
                    <a:pt x="197" y="507"/>
                  </a:lnTo>
                  <a:lnTo>
                    <a:pt x="197" y="504"/>
                  </a:lnTo>
                  <a:lnTo>
                    <a:pt x="228" y="504"/>
                  </a:lnTo>
                  <a:lnTo>
                    <a:pt x="230" y="507"/>
                  </a:lnTo>
                  <a:close/>
                  <a:moveTo>
                    <a:pt x="152" y="507"/>
                  </a:moveTo>
                  <a:lnTo>
                    <a:pt x="127" y="507"/>
                  </a:lnTo>
                  <a:lnTo>
                    <a:pt x="127" y="504"/>
                  </a:lnTo>
                  <a:lnTo>
                    <a:pt x="152" y="504"/>
                  </a:lnTo>
                  <a:lnTo>
                    <a:pt x="152" y="507"/>
                  </a:lnTo>
                  <a:close/>
                  <a:moveTo>
                    <a:pt x="26" y="507"/>
                  </a:moveTo>
                  <a:lnTo>
                    <a:pt x="0" y="507"/>
                  </a:lnTo>
                  <a:lnTo>
                    <a:pt x="0" y="504"/>
                  </a:lnTo>
                  <a:lnTo>
                    <a:pt x="26" y="504"/>
                  </a:lnTo>
                  <a:lnTo>
                    <a:pt x="26" y="507"/>
                  </a:lnTo>
                  <a:close/>
                </a:path>
              </a:pathLst>
            </a:custGeom>
            <a:solidFill>
              <a:srgbClr val="444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70"/>
            <p:cNvSpPr>
              <a:spLocks noEditPoints="1"/>
            </p:cNvSpPr>
            <p:nvPr/>
          </p:nvSpPr>
          <p:spPr bwMode="auto">
            <a:xfrm>
              <a:off x="2318" y="1900"/>
              <a:ext cx="880" cy="976"/>
            </a:xfrm>
            <a:custGeom>
              <a:avLst/>
              <a:gdLst>
                <a:gd name="T0" fmla="*/ 129 w 449"/>
                <a:gd name="T1" fmla="*/ 0 h 504"/>
                <a:gd name="T2" fmla="*/ 156 w 449"/>
                <a:gd name="T3" fmla="*/ 0 h 504"/>
                <a:gd name="T4" fmla="*/ 158 w 449"/>
                <a:gd name="T5" fmla="*/ 2 h 504"/>
                <a:gd name="T6" fmla="*/ 160 w 449"/>
                <a:gd name="T7" fmla="*/ 4 h 504"/>
                <a:gd name="T8" fmla="*/ 131 w 449"/>
                <a:gd name="T9" fmla="*/ 4 h 504"/>
                <a:gd name="T10" fmla="*/ 129 w 449"/>
                <a:gd name="T11" fmla="*/ 2 h 504"/>
                <a:gd name="T12" fmla="*/ 129 w 449"/>
                <a:gd name="T13" fmla="*/ 0 h 504"/>
                <a:gd name="T14" fmla="*/ 291 w 449"/>
                <a:gd name="T15" fmla="*/ 0 h 504"/>
                <a:gd name="T16" fmla="*/ 316 w 449"/>
                <a:gd name="T17" fmla="*/ 0 h 504"/>
                <a:gd name="T18" fmla="*/ 314 w 449"/>
                <a:gd name="T19" fmla="*/ 2 h 504"/>
                <a:gd name="T20" fmla="*/ 314 w 449"/>
                <a:gd name="T21" fmla="*/ 4 h 504"/>
                <a:gd name="T22" fmla="*/ 289 w 449"/>
                <a:gd name="T23" fmla="*/ 4 h 504"/>
                <a:gd name="T24" fmla="*/ 289 w 449"/>
                <a:gd name="T25" fmla="*/ 2 h 504"/>
                <a:gd name="T26" fmla="*/ 291 w 449"/>
                <a:gd name="T27" fmla="*/ 0 h 504"/>
                <a:gd name="T28" fmla="*/ 445 w 449"/>
                <a:gd name="T29" fmla="*/ 504 h 504"/>
                <a:gd name="T30" fmla="*/ 412 w 449"/>
                <a:gd name="T31" fmla="*/ 504 h 504"/>
                <a:gd name="T32" fmla="*/ 414 w 449"/>
                <a:gd name="T33" fmla="*/ 500 h 504"/>
                <a:gd name="T34" fmla="*/ 449 w 449"/>
                <a:gd name="T35" fmla="*/ 500 h 504"/>
                <a:gd name="T36" fmla="*/ 445 w 449"/>
                <a:gd name="T37" fmla="*/ 504 h 504"/>
                <a:gd name="T38" fmla="*/ 371 w 449"/>
                <a:gd name="T39" fmla="*/ 504 h 504"/>
                <a:gd name="T40" fmla="*/ 345 w 449"/>
                <a:gd name="T41" fmla="*/ 504 h 504"/>
                <a:gd name="T42" fmla="*/ 345 w 449"/>
                <a:gd name="T43" fmla="*/ 500 h 504"/>
                <a:gd name="T44" fmla="*/ 371 w 449"/>
                <a:gd name="T45" fmla="*/ 500 h 504"/>
                <a:gd name="T46" fmla="*/ 371 w 449"/>
                <a:gd name="T47" fmla="*/ 504 h 504"/>
                <a:gd name="T48" fmla="*/ 297 w 449"/>
                <a:gd name="T49" fmla="*/ 504 h 504"/>
                <a:gd name="T50" fmla="*/ 273 w 449"/>
                <a:gd name="T51" fmla="*/ 504 h 504"/>
                <a:gd name="T52" fmla="*/ 273 w 449"/>
                <a:gd name="T53" fmla="*/ 500 h 504"/>
                <a:gd name="T54" fmla="*/ 297 w 449"/>
                <a:gd name="T55" fmla="*/ 500 h 504"/>
                <a:gd name="T56" fmla="*/ 297 w 449"/>
                <a:gd name="T57" fmla="*/ 504 h 504"/>
                <a:gd name="T58" fmla="*/ 228 w 449"/>
                <a:gd name="T59" fmla="*/ 504 h 504"/>
                <a:gd name="T60" fmla="*/ 197 w 449"/>
                <a:gd name="T61" fmla="*/ 504 h 504"/>
                <a:gd name="T62" fmla="*/ 197 w 449"/>
                <a:gd name="T63" fmla="*/ 500 h 504"/>
                <a:gd name="T64" fmla="*/ 227 w 449"/>
                <a:gd name="T65" fmla="*/ 500 h 504"/>
                <a:gd name="T66" fmla="*/ 228 w 449"/>
                <a:gd name="T67" fmla="*/ 504 h 504"/>
                <a:gd name="T68" fmla="*/ 152 w 449"/>
                <a:gd name="T69" fmla="*/ 504 h 504"/>
                <a:gd name="T70" fmla="*/ 127 w 449"/>
                <a:gd name="T71" fmla="*/ 504 h 504"/>
                <a:gd name="T72" fmla="*/ 127 w 449"/>
                <a:gd name="T73" fmla="*/ 500 h 504"/>
                <a:gd name="T74" fmla="*/ 152 w 449"/>
                <a:gd name="T75" fmla="*/ 500 h 504"/>
                <a:gd name="T76" fmla="*/ 152 w 449"/>
                <a:gd name="T77" fmla="*/ 504 h 504"/>
                <a:gd name="T78" fmla="*/ 26 w 449"/>
                <a:gd name="T79" fmla="*/ 504 h 504"/>
                <a:gd name="T80" fmla="*/ 0 w 449"/>
                <a:gd name="T81" fmla="*/ 504 h 504"/>
                <a:gd name="T82" fmla="*/ 0 w 449"/>
                <a:gd name="T83" fmla="*/ 500 h 504"/>
                <a:gd name="T84" fmla="*/ 26 w 449"/>
                <a:gd name="T85" fmla="*/ 500 h 504"/>
                <a:gd name="T86" fmla="*/ 26 w 449"/>
                <a:gd name="T87" fmla="*/ 504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49" h="504">
                  <a:moveTo>
                    <a:pt x="129" y="0"/>
                  </a:moveTo>
                  <a:lnTo>
                    <a:pt x="156" y="0"/>
                  </a:lnTo>
                  <a:lnTo>
                    <a:pt x="158" y="2"/>
                  </a:lnTo>
                  <a:lnTo>
                    <a:pt x="160" y="4"/>
                  </a:lnTo>
                  <a:lnTo>
                    <a:pt x="131" y="4"/>
                  </a:lnTo>
                  <a:lnTo>
                    <a:pt x="129" y="2"/>
                  </a:lnTo>
                  <a:lnTo>
                    <a:pt x="129" y="0"/>
                  </a:lnTo>
                  <a:close/>
                  <a:moveTo>
                    <a:pt x="291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4" y="4"/>
                  </a:lnTo>
                  <a:lnTo>
                    <a:pt x="289" y="4"/>
                  </a:lnTo>
                  <a:lnTo>
                    <a:pt x="289" y="2"/>
                  </a:lnTo>
                  <a:lnTo>
                    <a:pt x="291" y="0"/>
                  </a:lnTo>
                  <a:close/>
                  <a:moveTo>
                    <a:pt x="445" y="504"/>
                  </a:moveTo>
                  <a:lnTo>
                    <a:pt x="412" y="504"/>
                  </a:lnTo>
                  <a:lnTo>
                    <a:pt x="414" y="500"/>
                  </a:lnTo>
                  <a:lnTo>
                    <a:pt x="449" y="500"/>
                  </a:lnTo>
                  <a:lnTo>
                    <a:pt x="445" y="504"/>
                  </a:lnTo>
                  <a:close/>
                  <a:moveTo>
                    <a:pt x="371" y="504"/>
                  </a:moveTo>
                  <a:lnTo>
                    <a:pt x="345" y="504"/>
                  </a:lnTo>
                  <a:lnTo>
                    <a:pt x="345" y="500"/>
                  </a:lnTo>
                  <a:lnTo>
                    <a:pt x="371" y="500"/>
                  </a:lnTo>
                  <a:lnTo>
                    <a:pt x="371" y="504"/>
                  </a:lnTo>
                  <a:close/>
                  <a:moveTo>
                    <a:pt x="297" y="504"/>
                  </a:moveTo>
                  <a:lnTo>
                    <a:pt x="273" y="504"/>
                  </a:lnTo>
                  <a:lnTo>
                    <a:pt x="273" y="500"/>
                  </a:lnTo>
                  <a:lnTo>
                    <a:pt x="297" y="500"/>
                  </a:lnTo>
                  <a:lnTo>
                    <a:pt x="297" y="504"/>
                  </a:lnTo>
                  <a:close/>
                  <a:moveTo>
                    <a:pt x="228" y="504"/>
                  </a:moveTo>
                  <a:lnTo>
                    <a:pt x="197" y="504"/>
                  </a:lnTo>
                  <a:lnTo>
                    <a:pt x="197" y="500"/>
                  </a:lnTo>
                  <a:lnTo>
                    <a:pt x="227" y="500"/>
                  </a:lnTo>
                  <a:lnTo>
                    <a:pt x="228" y="504"/>
                  </a:lnTo>
                  <a:close/>
                  <a:moveTo>
                    <a:pt x="152" y="504"/>
                  </a:moveTo>
                  <a:lnTo>
                    <a:pt x="127" y="504"/>
                  </a:lnTo>
                  <a:lnTo>
                    <a:pt x="127" y="500"/>
                  </a:lnTo>
                  <a:lnTo>
                    <a:pt x="152" y="500"/>
                  </a:lnTo>
                  <a:lnTo>
                    <a:pt x="152" y="504"/>
                  </a:lnTo>
                  <a:close/>
                  <a:moveTo>
                    <a:pt x="26" y="504"/>
                  </a:moveTo>
                  <a:lnTo>
                    <a:pt x="0" y="504"/>
                  </a:lnTo>
                  <a:lnTo>
                    <a:pt x="0" y="500"/>
                  </a:lnTo>
                  <a:lnTo>
                    <a:pt x="26" y="500"/>
                  </a:lnTo>
                  <a:lnTo>
                    <a:pt x="26" y="504"/>
                  </a:lnTo>
                  <a:close/>
                </a:path>
              </a:pathLst>
            </a:custGeom>
            <a:solidFill>
              <a:srgbClr val="454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71"/>
            <p:cNvSpPr>
              <a:spLocks noEditPoints="1"/>
            </p:cNvSpPr>
            <p:nvPr/>
          </p:nvSpPr>
          <p:spPr bwMode="auto">
            <a:xfrm>
              <a:off x="2318" y="1904"/>
              <a:ext cx="884" cy="968"/>
            </a:xfrm>
            <a:custGeom>
              <a:avLst/>
              <a:gdLst>
                <a:gd name="T0" fmla="*/ 129 w 451"/>
                <a:gd name="T1" fmla="*/ 0 h 500"/>
                <a:gd name="T2" fmla="*/ 158 w 451"/>
                <a:gd name="T3" fmla="*/ 0 h 500"/>
                <a:gd name="T4" fmla="*/ 160 w 451"/>
                <a:gd name="T5" fmla="*/ 2 h 500"/>
                <a:gd name="T6" fmla="*/ 162 w 451"/>
                <a:gd name="T7" fmla="*/ 4 h 500"/>
                <a:gd name="T8" fmla="*/ 131 w 451"/>
                <a:gd name="T9" fmla="*/ 4 h 500"/>
                <a:gd name="T10" fmla="*/ 131 w 451"/>
                <a:gd name="T11" fmla="*/ 2 h 500"/>
                <a:gd name="T12" fmla="*/ 129 w 451"/>
                <a:gd name="T13" fmla="*/ 0 h 500"/>
                <a:gd name="T14" fmla="*/ 289 w 451"/>
                <a:gd name="T15" fmla="*/ 0 h 500"/>
                <a:gd name="T16" fmla="*/ 314 w 451"/>
                <a:gd name="T17" fmla="*/ 0 h 500"/>
                <a:gd name="T18" fmla="*/ 314 w 451"/>
                <a:gd name="T19" fmla="*/ 2 h 500"/>
                <a:gd name="T20" fmla="*/ 312 w 451"/>
                <a:gd name="T21" fmla="*/ 4 h 500"/>
                <a:gd name="T22" fmla="*/ 287 w 451"/>
                <a:gd name="T23" fmla="*/ 4 h 500"/>
                <a:gd name="T24" fmla="*/ 289 w 451"/>
                <a:gd name="T25" fmla="*/ 2 h 500"/>
                <a:gd name="T26" fmla="*/ 289 w 451"/>
                <a:gd name="T27" fmla="*/ 0 h 500"/>
                <a:gd name="T28" fmla="*/ 447 w 451"/>
                <a:gd name="T29" fmla="*/ 500 h 500"/>
                <a:gd name="T30" fmla="*/ 414 w 451"/>
                <a:gd name="T31" fmla="*/ 500 h 500"/>
                <a:gd name="T32" fmla="*/ 416 w 451"/>
                <a:gd name="T33" fmla="*/ 496 h 500"/>
                <a:gd name="T34" fmla="*/ 451 w 451"/>
                <a:gd name="T35" fmla="*/ 496 h 500"/>
                <a:gd name="T36" fmla="*/ 447 w 451"/>
                <a:gd name="T37" fmla="*/ 500 h 500"/>
                <a:gd name="T38" fmla="*/ 371 w 451"/>
                <a:gd name="T39" fmla="*/ 500 h 500"/>
                <a:gd name="T40" fmla="*/ 345 w 451"/>
                <a:gd name="T41" fmla="*/ 500 h 500"/>
                <a:gd name="T42" fmla="*/ 345 w 451"/>
                <a:gd name="T43" fmla="*/ 496 h 500"/>
                <a:gd name="T44" fmla="*/ 371 w 451"/>
                <a:gd name="T45" fmla="*/ 496 h 500"/>
                <a:gd name="T46" fmla="*/ 371 w 451"/>
                <a:gd name="T47" fmla="*/ 500 h 500"/>
                <a:gd name="T48" fmla="*/ 297 w 451"/>
                <a:gd name="T49" fmla="*/ 500 h 500"/>
                <a:gd name="T50" fmla="*/ 273 w 451"/>
                <a:gd name="T51" fmla="*/ 500 h 500"/>
                <a:gd name="T52" fmla="*/ 273 w 451"/>
                <a:gd name="T53" fmla="*/ 496 h 500"/>
                <a:gd name="T54" fmla="*/ 297 w 451"/>
                <a:gd name="T55" fmla="*/ 496 h 500"/>
                <a:gd name="T56" fmla="*/ 297 w 451"/>
                <a:gd name="T57" fmla="*/ 500 h 500"/>
                <a:gd name="T58" fmla="*/ 228 w 451"/>
                <a:gd name="T59" fmla="*/ 500 h 500"/>
                <a:gd name="T60" fmla="*/ 197 w 451"/>
                <a:gd name="T61" fmla="*/ 500 h 500"/>
                <a:gd name="T62" fmla="*/ 197 w 451"/>
                <a:gd name="T63" fmla="*/ 496 h 500"/>
                <a:gd name="T64" fmla="*/ 225 w 451"/>
                <a:gd name="T65" fmla="*/ 496 h 500"/>
                <a:gd name="T66" fmla="*/ 228 w 451"/>
                <a:gd name="T67" fmla="*/ 500 h 500"/>
                <a:gd name="T68" fmla="*/ 152 w 451"/>
                <a:gd name="T69" fmla="*/ 500 h 500"/>
                <a:gd name="T70" fmla="*/ 127 w 451"/>
                <a:gd name="T71" fmla="*/ 500 h 500"/>
                <a:gd name="T72" fmla="*/ 127 w 451"/>
                <a:gd name="T73" fmla="*/ 496 h 500"/>
                <a:gd name="T74" fmla="*/ 152 w 451"/>
                <a:gd name="T75" fmla="*/ 496 h 500"/>
                <a:gd name="T76" fmla="*/ 152 w 451"/>
                <a:gd name="T77" fmla="*/ 500 h 500"/>
                <a:gd name="T78" fmla="*/ 26 w 451"/>
                <a:gd name="T79" fmla="*/ 500 h 500"/>
                <a:gd name="T80" fmla="*/ 0 w 451"/>
                <a:gd name="T81" fmla="*/ 500 h 500"/>
                <a:gd name="T82" fmla="*/ 0 w 451"/>
                <a:gd name="T83" fmla="*/ 496 h 500"/>
                <a:gd name="T84" fmla="*/ 26 w 451"/>
                <a:gd name="T85" fmla="*/ 496 h 500"/>
                <a:gd name="T86" fmla="*/ 26 w 451"/>
                <a:gd name="T8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1" h="500">
                  <a:moveTo>
                    <a:pt x="129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131" y="4"/>
                  </a:lnTo>
                  <a:lnTo>
                    <a:pt x="131" y="2"/>
                  </a:lnTo>
                  <a:lnTo>
                    <a:pt x="129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87" y="4"/>
                  </a:lnTo>
                  <a:lnTo>
                    <a:pt x="289" y="2"/>
                  </a:lnTo>
                  <a:lnTo>
                    <a:pt x="289" y="0"/>
                  </a:lnTo>
                  <a:close/>
                  <a:moveTo>
                    <a:pt x="447" y="500"/>
                  </a:moveTo>
                  <a:lnTo>
                    <a:pt x="414" y="500"/>
                  </a:lnTo>
                  <a:lnTo>
                    <a:pt x="416" y="496"/>
                  </a:lnTo>
                  <a:lnTo>
                    <a:pt x="451" y="496"/>
                  </a:lnTo>
                  <a:lnTo>
                    <a:pt x="447" y="500"/>
                  </a:lnTo>
                  <a:close/>
                  <a:moveTo>
                    <a:pt x="371" y="500"/>
                  </a:moveTo>
                  <a:lnTo>
                    <a:pt x="345" y="500"/>
                  </a:lnTo>
                  <a:lnTo>
                    <a:pt x="345" y="496"/>
                  </a:lnTo>
                  <a:lnTo>
                    <a:pt x="371" y="496"/>
                  </a:lnTo>
                  <a:lnTo>
                    <a:pt x="371" y="500"/>
                  </a:lnTo>
                  <a:close/>
                  <a:moveTo>
                    <a:pt x="297" y="500"/>
                  </a:moveTo>
                  <a:lnTo>
                    <a:pt x="273" y="500"/>
                  </a:lnTo>
                  <a:lnTo>
                    <a:pt x="273" y="496"/>
                  </a:lnTo>
                  <a:lnTo>
                    <a:pt x="297" y="496"/>
                  </a:lnTo>
                  <a:lnTo>
                    <a:pt x="297" y="500"/>
                  </a:lnTo>
                  <a:close/>
                  <a:moveTo>
                    <a:pt x="228" y="500"/>
                  </a:moveTo>
                  <a:lnTo>
                    <a:pt x="197" y="500"/>
                  </a:lnTo>
                  <a:lnTo>
                    <a:pt x="197" y="496"/>
                  </a:lnTo>
                  <a:lnTo>
                    <a:pt x="225" y="496"/>
                  </a:lnTo>
                  <a:lnTo>
                    <a:pt x="228" y="500"/>
                  </a:lnTo>
                  <a:close/>
                  <a:moveTo>
                    <a:pt x="152" y="500"/>
                  </a:moveTo>
                  <a:lnTo>
                    <a:pt x="127" y="500"/>
                  </a:lnTo>
                  <a:lnTo>
                    <a:pt x="127" y="496"/>
                  </a:lnTo>
                  <a:lnTo>
                    <a:pt x="152" y="496"/>
                  </a:lnTo>
                  <a:lnTo>
                    <a:pt x="152" y="500"/>
                  </a:lnTo>
                  <a:close/>
                  <a:moveTo>
                    <a:pt x="26" y="500"/>
                  </a:moveTo>
                  <a:lnTo>
                    <a:pt x="0" y="500"/>
                  </a:lnTo>
                  <a:lnTo>
                    <a:pt x="0" y="496"/>
                  </a:lnTo>
                  <a:lnTo>
                    <a:pt x="26" y="496"/>
                  </a:lnTo>
                  <a:lnTo>
                    <a:pt x="26" y="500"/>
                  </a:lnTo>
                  <a:close/>
                </a:path>
              </a:pathLst>
            </a:custGeom>
            <a:solidFill>
              <a:srgbClr val="464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72"/>
            <p:cNvSpPr>
              <a:spLocks noEditPoints="1"/>
            </p:cNvSpPr>
            <p:nvPr/>
          </p:nvSpPr>
          <p:spPr bwMode="auto">
            <a:xfrm>
              <a:off x="2318" y="1908"/>
              <a:ext cx="888" cy="960"/>
            </a:xfrm>
            <a:custGeom>
              <a:avLst/>
              <a:gdLst>
                <a:gd name="T0" fmla="*/ 131 w 453"/>
                <a:gd name="T1" fmla="*/ 0 h 496"/>
                <a:gd name="T2" fmla="*/ 160 w 453"/>
                <a:gd name="T3" fmla="*/ 0 h 496"/>
                <a:gd name="T4" fmla="*/ 162 w 453"/>
                <a:gd name="T5" fmla="*/ 2 h 496"/>
                <a:gd name="T6" fmla="*/ 162 w 453"/>
                <a:gd name="T7" fmla="*/ 3 h 496"/>
                <a:gd name="T8" fmla="*/ 133 w 453"/>
                <a:gd name="T9" fmla="*/ 3 h 496"/>
                <a:gd name="T10" fmla="*/ 131 w 453"/>
                <a:gd name="T11" fmla="*/ 2 h 496"/>
                <a:gd name="T12" fmla="*/ 131 w 453"/>
                <a:gd name="T13" fmla="*/ 0 h 496"/>
                <a:gd name="T14" fmla="*/ 289 w 453"/>
                <a:gd name="T15" fmla="*/ 0 h 496"/>
                <a:gd name="T16" fmla="*/ 314 w 453"/>
                <a:gd name="T17" fmla="*/ 0 h 496"/>
                <a:gd name="T18" fmla="*/ 312 w 453"/>
                <a:gd name="T19" fmla="*/ 2 h 496"/>
                <a:gd name="T20" fmla="*/ 312 w 453"/>
                <a:gd name="T21" fmla="*/ 3 h 496"/>
                <a:gd name="T22" fmla="*/ 285 w 453"/>
                <a:gd name="T23" fmla="*/ 3 h 496"/>
                <a:gd name="T24" fmla="*/ 287 w 453"/>
                <a:gd name="T25" fmla="*/ 2 h 496"/>
                <a:gd name="T26" fmla="*/ 289 w 453"/>
                <a:gd name="T27" fmla="*/ 0 h 496"/>
                <a:gd name="T28" fmla="*/ 449 w 453"/>
                <a:gd name="T29" fmla="*/ 496 h 496"/>
                <a:gd name="T30" fmla="*/ 414 w 453"/>
                <a:gd name="T31" fmla="*/ 496 h 496"/>
                <a:gd name="T32" fmla="*/ 418 w 453"/>
                <a:gd name="T33" fmla="*/ 492 h 496"/>
                <a:gd name="T34" fmla="*/ 453 w 453"/>
                <a:gd name="T35" fmla="*/ 492 h 496"/>
                <a:gd name="T36" fmla="*/ 449 w 453"/>
                <a:gd name="T37" fmla="*/ 496 h 496"/>
                <a:gd name="T38" fmla="*/ 371 w 453"/>
                <a:gd name="T39" fmla="*/ 496 h 496"/>
                <a:gd name="T40" fmla="*/ 345 w 453"/>
                <a:gd name="T41" fmla="*/ 496 h 496"/>
                <a:gd name="T42" fmla="*/ 345 w 453"/>
                <a:gd name="T43" fmla="*/ 492 h 496"/>
                <a:gd name="T44" fmla="*/ 371 w 453"/>
                <a:gd name="T45" fmla="*/ 492 h 496"/>
                <a:gd name="T46" fmla="*/ 371 w 453"/>
                <a:gd name="T47" fmla="*/ 496 h 496"/>
                <a:gd name="T48" fmla="*/ 297 w 453"/>
                <a:gd name="T49" fmla="*/ 496 h 496"/>
                <a:gd name="T50" fmla="*/ 273 w 453"/>
                <a:gd name="T51" fmla="*/ 496 h 496"/>
                <a:gd name="T52" fmla="*/ 273 w 453"/>
                <a:gd name="T53" fmla="*/ 492 h 496"/>
                <a:gd name="T54" fmla="*/ 297 w 453"/>
                <a:gd name="T55" fmla="*/ 492 h 496"/>
                <a:gd name="T56" fmla="*/ 297 w 453"/>
                <a:gd name="T57" fmla="*/ 496 h 496"/>
                <a:gd name="T58" fmla="*/ 227 w 453"/>
                <a:gd name="T59" fmla="*/ 496 h 496"/>
                <a:gd name="T60" fmla="*/ 197 w 453"/>
                <a:gd name="T61" fmla="*/ 496 h 496"/>
                <a:gd name="T62" fmla="*/ 197 w 453"/>
                <a:gd name="T63" fmla="*/ 492 h 496"/>
                <a:gd name="T64" fmla="*/ 225 w 453"/>
                <a:gd name="T65" fmla="*/ 492 h 496"/>
                <a:gd name="T66" fmla="*/ 227 w 453"/>
                <a:gd name="T67" fmla="*/ 496 h 496"/>
                <a:gd name="T68" fmla="*/ 152 w 453"/>
                <a:gd name="T69" fmla="*/ 496 h 496"/>
                <a:gd name="T70" fmla="*/ 127 w 453"/>
                <a:gd name="T71" fmla="*/ 496 h 496"/>
                <a:gd name="T72" fmla="*/ 127 w 453"/>
                <a:gd name="T73" fmla="*/ 492 h 496"/>
                <a:gd name="T74" fmla="*/ 152 w 453"/>
                <a:gd name="T75" fmla="*/ 492 h 496"/>
                <a:gd name="T76" fmla="*/ 152 w 453"/>
                <a:gd name="T77" fmla="*/ 496 h 496"/>
                <a:gd name="T78" fmla="*/ 26 w 453"/>
                <a:gd name="T79" fmla="*/ 496 h 496"/>
                <a:gd name="T80" fmla="*/ 0 w 453"/>
                <a:gd name="T81" fmla="*/ 496 h 496"/>
                <a:gd name="T82" fmla="*/ 0 w 453"/>
                <a:gd name="T83" fmla="*/ 492 h 496"/>
                <a:gd name="T84" fmla="*/ 26 w 453"/>
                <a:gd name="T85" fmla="*/ 492 h 496"/>
                <a:gd name="T86" fmla="*/ 26 w 453"/>
                <a:gd name="T87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3" h="496">
                  <a:moveTo>
                    <a:pt x="131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2" y="3"/>
                  </a:lnTo>
                  <a:lnTo>
                    <a:pt x="133" y="3"/>
                  </a:lnTo>
                  <a:lnTo>
                    <a:pt x="131" y="2"/>
                  </a:lnTo>
                  <a:lnTo>
                    <a:pt x="131" y="0"/>
                  </a:lnTo>
                  <a:close/>
                  <a:moveTo>
                    <a:pt x="289" y="0"/>
                  </a:moveTo>
                  <a:lnTo>
                    <a:pt x="314" y="0"/>
                  </a:lnTo>
                  <a:lnTo>
                    <a:pt x="312" y="2"/>
                  </a:lnTo>
                  <a:lnTo>
                    <a:pt x="312" y="3"/>
                  </a:lnTo>
                  <a:lnTo>
                    <a:pt x="285" y="3"/>
                  </a:lnTo>
                  <a:lnTo>
                    <a:pt x="287" y="2"/>
                  </a:lnTo>
                  <a:lnTo>
                    <a:pt x="289" y="0"/>
                  </a:lnTo>
                  <a:close/>
                  <a:moveTo>
                    <a:pt x="449" y="496"/>
                  </a:moveTo>
                  <a:lnTo>
                    <a:pt x="414" y="496"/>
                  </a:lnTo>
                  <a:lnTo>
                    <a:pt x="418" y="492"/>
                  </a:lnTo>
                  <a:lnTo>
                    <a:pt x="453" y="492"/>
                  </a:lnTo>
                  <a:lnTo>
                    <a:pt x="449" y="496"/>
                  </a:lnTo>
                  <a:close/>
                  <a:moveTo>
                    <a:pt x="371" y="496"/>
                  </a:moveTo>
                  <a:lnTo>
                    <a:pt x="345" y="496"/>
                  </a:lnTo>
                  <a:lnTo>
                    <a:pt x="345" y="492"/>
                  </a:lnTo>
                  <a:lnTo>
                    <a:pt x="371" y="492"/>
                  </a:lnTo>
                  <a:lnTo>
                    <a:pt x="371" y="496"/>
                  </a:lnTo>
                  <a:close/>
                  <a:moveTo>
                    <a:pt x="297" y="496"/>
                  </a:moveTo>
                  <a:lnTo>
                    <a:pt x="273" y="496"/>
                  </a:lnTo>
                  <a:lnTo>
                    <a:pt x="273" y="492"/>
                  </a:lnTo>
                  <a:lnTo>
                    <a:pt x="297" y="492"/>
                  </a:lnTo>
                  <a:lnTo>
                    <a:pt x="297" y="496"/>
                  </a:lnTo>
                  <a:close/>
                  <a:moveTo>
                    <a:pt x="227" y="496"/>
                  </a:moveTo>
                  <a:lnTo>
                    <a:pt x="197" y="496"/>
                  </a:lnTo>
                  <a:lnTo>
                    <a:pt x="197" y="492"/>
                  </a:lnTo>
                  <a:lnTo>
                    <a:pt x="225" y="492"/>
                  </a:lnTo>
                  <a:lnTo>
                    <a:pt x="227" y="496"/>
                  </a:lnTo>
                  <a:close/>
                  <a:moveTo>
                    <a:pt x="152" y="496"/>
                  </a:moveTo>
                  <a:lnTo>
                    <a:pt x="127" y="496"/>
                  </a:lnTo>
                  <a:lnTo>
                    <a:pt x="127" y="492"/>
                  </a:lnTo>
                  <a:lnTo>
                    <a:pt x="152" y="492"/>
                  </a:lnTo>
                  <a:lnTo>
                    <a:pt x="152" y="496"/>
                  </a:lnTo>
                  <a:close/>
                  <a:moveTo>
                    <a:pt x="26" y="496"/>
                  </a:moveTo>
                  <a:lnTo>
                    <a:pt x="0" y="496"/>
                  </a:lnTo>
                  <a:lnTo>
                    <a:pt x="0" y="492"/>
                  </a:lnTo>
                  <a:lnTo>
                    <a:pt x="26" y="492"/>
                  </a:lnTo>
                  <a:lnTo>
                    <a:pt x="26" y="496"/>
                  </a:lnTo>
                  <a:close/>
                </a:path>
              </a:pathLst>
            </a:custGeom>
            <a:solidFill>
              <a:srgbClr val="474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73"/>
            <p:cNvSpPr>
              <a:spLocks noEditPoints="1"/>
            </p:cNvSpPr>
            <p:nvPr/>
          </p:nvSpPr>
          <p:spPr bwMode="auto">
            <a:xfrm>
              <a:off x="2281" y="1912"/>
              <a:ext cx="942" cy="952"/>
            </a:xfrm>
            <a:custGeom>
              <a:avLst/>
              <a:gdLst>
                <a:gd name="T0" fmla="*/ 150 w 481"/>
                <a:gd name="T1" fmla="*/ 0 h 492"/>
                <a:gd name="T2" fmla="*/ 181 w 481"/>
                <a:gd name="T3" fmla="*/ 0 h 492"/>
                <a:gd name="T4" fmla="*/ 181 w 481"/>
                <a:gd name="T5" fmla="*/ 1 h 492"/>
                <a:gd name="T6" fmla="*/ 183 w 481"/>
                <a:gd name="T7" fmla="*/ 3 h 492"/>
                <a:gd name="T8" fmla="*/ 154 w 481"/>
                <a:gd name="T9" fmla="*/ 3 h 492"/>
                <a:gd name="T10" fmla="*/ 152 w 481"/>
                <a:gd name="T11" fmla="*/ 1 h 492"/>
                <a:gd name="T12" fmla="*/ 150 w 481"/>
                <a:gd name="T13" fmla="*/ 0 h 492"/>
                <a:gd name="T14" fmla="*/ 306 w 481"/>
                <a:gd name="T15" fmla="*/ 0 h 492"/>
                <a:gd name="T16" fmla="*/ 331 w 481"/>
                <a:gd name="T17" fmla="*/ 0 h 492"/>
                <a:gd name="T18" fmla="*/ 331 w 481"/>
                <a:gd name="T19" fmla="*/ 1 h 492"/>
                <a:gd name="T20" fmla="*/ 329 w 481"/>
                <a:gd name="T21" fmla="*/ 3 h 492"/>
                <a:gd name="T22" fmla="*/ 302 w 481"/>
                <a:gd name="T23" fmla="*/ 3 h 492"/>
                <a:gd name="T24" fmla="*/ 304 w 481"/>
                <a:gd name="T25" fmla="*/ 1 h 492"/>
                <a:gd name="T26" fmla="*/ 306 w 481"/>
                <a:gd name="T27" fmla="*/ 0 h 492"/>
                <a:gd name="T28" fmla="*/ 470 w 481"/>
                <a:gd name="T29" fmla="*/ 492 h 492"/>
                <a:gd name="T30" fmla="*/ 435 w 481"/>
                <a:gd name="T31" fmla="*/ 492 h 492"/>
                <a:gd name="T32" fmla="*/ 439 w 481"/>
                <a:gd name="T33" fmla="*/ 488 h 492"/>
                <a:gd name="T34" fmla="*/ 474 w 481"/>
                <a:gd name="T35" fmla="*/ 488 h 492"/>
                <a:gd name="T36" fmla="*/ 470 w 481"/>
                <a:gd name="T37" fmla="*/ 492 h 492"/>
                <a:gd name="T38" fmla="*/ 390 w 481"/>
                <a:gd name="T39" fmla="*/ 492 h 492"/>
                <a:gd name="T40" fmla="*/ 364 w 481"/>
                <a:gd name="T41" fmla="*/ 492 h 492"/>
                <a:gd name="T42" fmla="*/ 364 w 481"/>
                <a:gd name="T43" fmla="*/ 488 h 492"/>
                <a:gd name="T44" fmla="*/ 390 w 481"/>
                <a:gd name="T45" fmla="*/ 488 h 492"/>
                <a:gd name="T46" fmla="*/ 390 w 481"/>
                <a:gd name="T47" fmla="*/ 492 h 492"/>
                <a:gd name="T48" fmla="*/ 316 w 481"/>
                <a:gd name="T49" fmla="*/ 492 h 492"/>
                <a:gd name="T50" fmla="*/ 292 w 481"/>
                <a:gd name="T51" fmla="*/ 492 h 492"/>
                <a:gd name="T52" fmla="*/ 292 w 481"/>
                <a:gd name="T53" fmla="*/ 488 h 492"/>
                <a:gd name="T54" fmla="*/ 316 w 481"/>
                <a:gd name="T55" fmla="*/ 488 h 492"/>
                <a:gd name="T56" fmla="*/ 316 w 481"/>
                <a:gd name="T57" fmla="*/ 492 h 492"/>
                <a:gd name="T58" fmla="*/ 244 w 481"/>
                <a:gd name="T59" fmla="*/ 492 h 492"/>
                <a:gd name="T60" fmla="*/ 216 w 481"/>
                <a:gd name="T61" fmla="*/ 492 h 492"/>
                <a:gd name="T62" fmla="*/ 216 w 481"/>
                <a:gd name="T63" fmla="*/ 488 h 492"/>
                <a:gd name="T64" fmla="*/ 242 w 481"/>
                <a:gd name="T65" fmla="*/ 488 h 492"/>
                <a:gd name="T66" fmla="*/ 244 w 481"/>
                <a:gd name="T67" fmla="*/ 492 h 492"/>
                <a:gd name="T68" fmla="*/ 171 w 481"/>
                <a:gd name="T69" fmla="*/ 492 h 492"/>
                <a:gd name="T70" fmla="*/ 146 w 481"/>
                <a:gd name="T71" fmla="*/ 492 h 492"/>
                <a:gd name="T72" fmla="*/ 146 w 481"/>
                <a:gd name="T73" fmla="*/ 488 h 492"/>
                <a:gd name="T74" fmla="*/ 171 w 481"/>
                <a:gd name="T75" fmla="*/ 488 h 492"/>
                <a:gd name="T76" fmla="*/ 171 w 481"/>
                <a:gd name="T77" fmla="*/ 492 h 492"/>
                <a:gd name="T78" fmla="*/ 45 w 481"/>
                <a:gd name="T79" fmla="*/ 492 h 492"/>
                <a:gd name="T80" fmla="*/ 19 w 481"/>
                <a:gd name="T81" fmla="*/ 492 h 492"/>
                <a:gd name="T82" fmla="*/ 19 w 481"/>
                <a:gd name="T83" fmla="*/ 488 h 492"/>
                <a:gd name="T84" fmla="*/ 45 w 481"/>
                <a:gd name="T85" fmla="*/ 488 h 492"/>
                <a:gd name="T86" fmla="*/ 45 w 481"/>
                <a:gd name="T87" fmla="*/ 492 h 492"/>
                <a:gd name="T88" fmla="*/ 2 w 481"/>
                <a:gd name="T89" fmla="*/ 3 h 492"/>
                <a:gd name="T90" fmla="*/ 2 w 481"/>
                <a:gd name="T91" fmla="*/ 3 h 492"/>
                <a:gd name="T92" fmla="*/ 2 w 481"/>
                <a:gd name="T93" fmla="*/ 1 h 492"/>
                <a:gd name="T94" fmla="*/ 0 w 481"/>
                <a:gd name="T95" fmla="*/ 1 h 492"/>
                <a:gd name="T96" fmla="*/ 2 w 481"/>
                <a:gd name="T97" fmla="*/ 1 h 492"/>
                <a:gd name="T98" fmla="*/ 2 w 481"/>
                <a:gd name="T99" fmla="*/ 3 h 492"/>
                <a:gd name="T100" fmla="*/ 480 w 481"/>
                <a:gd name="T101" fmla="*/ 3 h 492"/>
                <a:gd name="T102" fmla="*/ 481 w 481"/>
                <a:gd name="T103" fmla="*/ 3 h 492"/>
                <a:gd name="T104" fmla="*/ 481 w 481"/>
                <a:gd name="T105" fmla="*/ 1 h 492"/>
                <a:gd name="T106" fmla="*/ 481 w 481"/>
                <a:gd name="T107" fmla="*/ 1 h 492"/>
                <a:gd name="T108" fmla="*/ 481 w 481"/>
                <a:gd name="T109" fmla="*/ 1 h 492"/>
                <a:gd name="T110" fmla="*/ 480 w 481"/>
                <a:gd name="T111" fmla="*/ 3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92">
                  <a:moveTo>
                    <a:pt x="150" y="0"/>
                  </a:moveTo>
                  <a:lnTo>
                    <a:pt x="181" y="0"/>
                  </a:lnTo>
                  <a:lnTo>
                    <a:pt x="181" y="1"/>
                  </a:lnTo>
                  <a:lnTo>
                    <a:pt x="183" y="3"/>
                  </a:lnTo>
                  <a:lnTo>
                    <a:pt x="154" y="3"/>
                  </a:lnTo>
                  <a:lnTo>
                    <a:pt x="152" y="1"/>
                  </a:lnTo>
                  <a:lnTo>
                    <a:pt x="150" y="0"/>
                  </a:lnTo>
                  <a:close/>
                  <a:moveTo>
                    <a:pt x="306" y="0"/>
                  </a:moveTo>
                  <a:lnTo>
                    <a:pt x="331" y="0"/>
                  </a:lnTo>
                  <a:lnTo>
                    <a:pt x="331" y="1"/>
                  </a:lnTo>
                  <a:lnTo>
                    <a:pt x="329" y="3"/>
                  </a:lnTo>
                  <a:lnTo>
                    <a:pt x="302" y="3"/>
                  </a:lnTo>
                  <a:lnTo>
                    <a:pt x="304" y="1"/>
                  </a:lnTo>
                  <a:lnTo>
                    <a:pt x="306" y="0"/>
                  </a:lnTo>
                  <a:close/>
                  <a:moveTo>
                    <a:pt x="470" y="492"/>
                  </a:moveTo>
                  <a:lnTo>
                    <a:pt x="435" y="492"/>
                  </a:lnTo>
                  <a:lnTo>
                    <a:pt x="439" y="488"/>
                  </a:lnTo>
                  <a:lnTo>
                    <a:pt x="474" y="488"/>
                  </a:lnTo>
                  <a:lnTo>
                    <a:pt x="470" y="492"/>
                  </a:lnTo>
                  <a:close/>
                  <a:moveTo>
                    <a:pt x="390" y="492"/>
                  </a:moveTo>
                  <a:lnTo>
                    <a:pt x="364" y="492"/>
                  </a:lnTo>
                  <a:lnTo>
                    <a:pt x="364" y="488"/>
                  </a:lnTo>
                  <a:lnTo>
                    <a:pt x="390" y="488"/>
                  </a:lnTo>
                  <a:lnTo>
                    <a:pt x="390" y="492"/>
                  </a:lnTo>
                  <a:close/>
                  <a:moveTo>
                    <a:pt x="316" y="492"/>
                  </a:moveTo>
                  <a:lnTo>
                    <a:pt x="292" y="492"/>
                  </a:lnTo>
                  <a:lnTo>
                    <a:pt x="292" y="488"/>
                  </a:lnTo>
                  <a:lnTo>
                    <a:pt x="316" y="488"/>
                  </a:lnTo>
                  <a:lnTo>
                    <a:pt x="316" y="492"/>
                  </a:lnTo>
                  <a:close/>
                  <a:moveTo>
                    <a:pt x="244" y="492"/>
                  </a:moveTo>
                  <a:lnTo>
                    <a:pt x="216" y="492"/>
                  </a:lnTo>
                  <a:lnTo>
                    <a:pt x="216" y="488"/>
                  </a:lnTo>
                  <a:lnTo>
                    <a:pt x="242" y="488"/>
                  </a:lnTo>
                  <a:lnTo>
                    <a:pt x="244" y="492"/>
                  </a:lnTo>
                  <a:close/>
                  <a:moveTo>
                    <a:pt x="171" y="492"/>
                  </a:moveTo>
                  <a:lnTo>
                    <a:pt x="146" y="492"/>
                  </a:lnTo>
                  <a:lnTo>
                    <a:pt x="146" y="488"/>
                  </a:lnTo>
                  <a:lnTo>
                    <a:pt x="171" y="488"/>
                  </a:lnTo>
                  <a:lnTo>
                    <a:pt x="171" y="492"/>
                  </a:lnTo>
                  <a:close/>
                  <a:moveTo>
                    <a:pt x="45" y="492"/>
                  </a:moveTo>
                  <a:lnTo>
                    <a:pt x="19" y="492"/>
                  </a:lnTo>
                  <a:lnTo>
                    <a:pt x="19" y="488"/>
                  </a:lnTo>
                  <a:lnTo>
                    <a:pt x="45" y="488"/>
                  </a:lnTo>
                  <a:lnTo>
                    <a:pt x="45" y="492"/>
                  </a:lnTo>
                  <a:close/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  <a:moveTo>
                    <a:pt x="480" y="3"/>
                  </a:moveTo>
                  <a:lnTo>
                    <a:pt x="481" y="3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1" y="1"/>
                  </a:lnTo>
                  <a:lnTo>
                    <a:pt x="480" y="3"/>
                  </a:lnTo>
                  <a:close/>
                </a:path>
              </a:pathLst>
            </a:custGeom>
            <a:solidFill>
              <a:srgbClr val="484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74"/>
            <p:cNvSpPr>
              <a:spLocks noEditPoints="1"/>
            </p:cNvSpPr>
            <p:nvPr/>
          </p:nvSpPr>
          <p:spPr bwMode="auto">
            <a:xfrm>
              <a:off x="2281" y="1914"/>
              <a:ext cx="942" cy="946"/>
            </a:xfrm>
            <a:custGeom>
              <a:avLst/>
              <a:gdLst>
                <a:gd name="T0" fmla="*/ 152 w 481"/>
                <a:gd name="T1" fmla="*/ 0 h 489"/>
                <a:gd name="T2" fmla="*/ 181 w 481"/>
                <a:gd name="T3" fmla="*/ 0 h 489"/>
                <a:gd name="T4" fmla="*/ 183 w 481"/>
                <a:gd name="T5" fmla="*/ 2 h 489"/>
                <a:gd name="T6" fmla="*/ 185 w 481"/>
                <a:gd name="T7" fmla="*/ 4 h 489"/>
                <a:gd name="T8" fmla="*/ 154 w 481"/>
                <a:gd name="T9" fmla="*/ 4 h 489"/>
                <a:gd name="T10" fmla="*/ 154 w 481"/>
                <a:gd name="T11" fmla="*/ 2 h 489"/>
                <a:gd name="T12" fmla="*/ 152 w 481"/>
                <a:gd name="T13" fmla="*/ 0 h 489"/>
                <a:gd name="T14" fmla="*/ 304 w 481"/>
                <a:gd name="T15" fmla="*/ 0 h 489"/>
                <a:gd name="T16" fmla="*/ 331 w 481"/>
                <a:gd name="T17" fmla="*/ 0 h 489"/>
                <a:gd name="T18" fmla="*/ 329 w 481"/>
                <a:gd name="T19" fmla="*/ 2 h 489"/>
                <a:gd name="T20" fmla="*/ 329 w 481"/>
                <a:gd name="T21" fmla="*/ 4 h 489"/>
                <a:gd name="T22" fmla="*/ 300 w 481"/>
                <a:gd name="T23" fmla="*/ 4 h 489"/>
                <a:gd name="T24" fmla="*/ 302 w 481"/>
                <a:gd name="T25" fmla="*/ 2 h 489"/>
                <a:gd name="T26" fmla="*/ 304 w 481"/>
                <a:gd name="T27" fmla="*/ 0 h 489"/>
                <a:gd name="T28" fmla="*/ 472 w 481"/>
                <a:gd name="T29" fmla="*/ 489 h 489"/>
                <a:gd name="T30" fmla="*/ 437 w 481"/>
                <a:gd name="T31" fmla="*/ 489 h 489"/>
                <a:gd name="T32" fmla="*/ 441 w 481"/>
                <a:gd name="T33" fmla="*/ 485 h 489"/>
                <a:gd name="T34" fmla="*/ 476 w 481"/>
                <a:gd name="T35" fmla="*/ 485 h 489"/>
                <a:gd name="T36" fmla="*/ 472 w 481"/>
                <a:gd name="T37" fmla="*/ 489 h 489"/>
                <a:gd name="T38" fmla="*/ 390 w 481"/>
                <a:gd name="T39" fmla="*/ 489 h 489"/>
                <a:gd name="T40" fmla="*/ 364 w 481"/>
                <a:gd name="T41" fmla="*/ 489 h 489"/>
                <a:gd name="T42" fmla="*/ 364 w 481"/>
                <a:gd name="T43" fmla="*/ 485 h 489"/>
                <a:gd name="T44" fmla="*/ 390 w 481"/>
                <a:gd name="T45" fmla="*/ 485 h 489"/>
                <a:gd name="T46" fmla="*/ 390 w 481"/>
                <a:gd name="T47" fmla="*/ 489 h 489"/>
                <a:gd name="T48" fmla="*/ 316 w 481"/>
                <a:gd name="T49" fmla="*/ 489 h 489"/>
                <a:gd name="T50" fmla="*/ 292 w 481"/>
                <a:gd name="T51" fmla="*/ 489 h 489"/>
                <a:gd name="T52" fmla="*/ 292 w 481"/>
                <a:gd name="T53" fmla="*/ 485 h 489"/>
                <a:gd name="T54" fmla="*/ 316 w 481"/>
                <a:gd name="T55" fmla="*/ 485 h 489"/>
                <a:gd name="T56" fmla="*/ 316 w 481"/>
                <a:gd name="T57" fmla="*/ 489 h 489"/>
                <a:gd name="T58" fmla="*/ 244 w 481"/>
                <a:gd name="T59" fmla="*/ 489 h 489"/>
                <a:gd name="T60" fmla="*/ 216 w 481"/>
                <a:gd name="T61" fmla="*/ 489 h 489"/>
                <a:gd name="T62" fmla="*/ 216 w 481"/>
                <a:gd name="T63" fmla="*/ 485 h 489"/>
                <a:gd name="T64" fmla="*/ 242 w 481"/>
                <a:gd name="T65" fmla="*/ 485 h 489"/>
                <a:gd name="T66" fmla="*/ 244 w 481"/>
                <a:gd name="T67" fmla="*/ 489 h 489"/>
                <a:gd name="T68" fmla="*/ 171 w 481"/>
                <a:gd name="T69" fmla="*/ 489 h 489"/>
                <a:gd name="T70" fmla="*/ 146 w 481"/>
                <a:gd name="T71" fmla="*/ 489 h 489"/>
                <a:gd name="T72" fmla="*/ 146 w 481"/>
                <a:gd name="T73" fmla="*/ 485 h 489"/>
                <a:gd name="T74" fmla="*/ 171 w 481"/>
                <a:gd name="T75" fmla="*/ 485 h 489"/>
                <a:gd name="T76" fmla="*/ 171 w 481"/>
                <a:gd name="T77" fmla="*/ 489 h 489"/>
                <a:gd name="T78" fmla="*/ 45 w 481"/>
                <a:gd name="T79" fmla="*/ 489 h 489"/>
                <a:gd name="T80" fmla="*/ 19 w 481"/>
                <a:gd name="T81" fmla="*/ 489 h 489"/>
                <a:gd name="T82" fmla="*/ 19 w 481"/>
                <a:gd name="T83" fmla="*/ 485 h 489"/>
                <a:gd name="T84" fmla="*/ 45 w 481"/>
                <a:gd name="T85" fmla="*/ 485 h 489"/>
                <a:gd name="T86" fmla="*/ 45 w 481"/>
                <a:gd name="T87" fmla="*/ 489 h 489"/>
                <a:gd name="T88" fmla="*/ 2 w 481"/>
                <a:gd name="T89" fmla="*/ 4 h 489"/>
                <a:gd name="T90" fmla="*/ 4 w 481"/>
                <a:gd name="T91" fmla="*/ 4 h 489"/>
                <a:gd name="T92" fmla="*/ 2 w 481"/>
                <a:gd name="T93" fmla="*/ 2 h 489"/>
                <a:gd name="T94" fmla="*/ 0 w 481"/>
                <a:gd name="T95" fmla="*/ 0 h 489"/>
                <a:gd name="T96" fmla="*/ 2 w 481"/>
                <a:gd name="T97" fmla="*/ 2 h 489"/>
                <a:gd name="T98" fmla="*/ 2 w 481"/>
                <a:gd name="T99" fmla="*/ 4 h 489"/>
                <a:gd name="T100" fmla="*/ 480 w 481"/>
                <a:gd name="T101" fmla="*/ 4 h 489"/>
                <a:gd name="T102" fmla="*/ 480 w 481"/>
                <a:gd name="T103" fmla="*/ 4 h 489"/>
                <a:gd name="T104" fmla="*/ 481 w 481"/>
                <a:gd name="T105" fmla="*/ 2 h 489"/>
                <a:gd name="T106" fmla="*/ 481 w 481"/>
                <a:gd name="T107" fmla="*/ 0 h 489"/>
                <a:gd name="T108" fmla="*/ 480 w 481"/>
                <a:gd name="T109" fmla="*/ 2 h 489"/>
                <a:gd name="T110" fmla="*/ 480 w 481"/>
                <a:gd name="T111" fmla="*/ 4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81" h="489"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304" y="0"/>
                  </a:moveTo>
                  <a:lnTo>
                    <a:pt x="331" y="0"/>
                  </a:lnTo>
                  <a:lnTo>
                    <a:pt x="329" y="2"/>
                  </a:lnTo>
                  <a:lnTo>
                    <a:pt x="329" y="4"/>
                  </a:lnTo>
                  <a:lnTo>
                    <a:pt x="300" y="4"/>
                  </a:lnTo>
                  <a:lnTo>
                    <a:pt x="302" y="2"/>
                  </a:lnTo>
                  <a:lnTo>
                    <a:pt x="304" y="0"/>
                  </a:lnTo>
                  <a:close/>
                  <a:moveTo>
                    <a:pt x="472" y="489"/>
                  </a:moveTo>
                  <a:lnTo>
                    <a:pt x="437" y="489"/>
                  </a:lnTo>
                  <a:lnTo>
                    <a:pt x="441" y="485"/>
                  </a:lnTo>
                  <a:lnTo>
                    <a:pt x="476" y="485"/>
                  </a:lnTo>
                  <a:lnTo>
                    <a:pt x="472" y="489"/>
                  </a:lnTo>
                  <a:close/>
                  <a:moveTo>
                    <a:pt x="390" y="489"/>
                  </a:moveTo>
                  <a:lnTo>
                    <a:pt x="364" y="489"/>
                  </a:lnTo>
                  <a:lnTo>
                    <a:pt x="364" y="485"/>
                  </a:lnTo>
                  <a:lnTo>
                    <a:pt x="390" y="485"/>
                  </a:lnTo>
                  <a:lnTo>
                    <a:pt x="390" y="489"/>
                  </a:lnTo>
                  <a:close/>
                  <a:moveTo>
                    <a:pt x="316" y="489"/>
                  </a:moveTo>
                  <a:lnTo>
                    <a:pt x="292" y="489"/>
                  </a:lnTo>
                  <a:lnTo>
                    <a:pt x="292" y="485"/>
                  </a:lnTo>
                  <a:lnTo>
                    <a:pt x="316" y="485"/>
                  </a:lnTo>
                  <a:lnTo>
                    <a:pt x="316" y="489"/>
                  </a:lnTo>
                  <a:close/>
                  <a:moveTo>
                    <a:pt x="244" y="489"/>
                  </a:moveTo>
                  <a:lnTo>
                    <a:pt x="216" y="489"/>
                  </a:lnTo>
                  <a:lnTo>
                    <a:pt x="216" y="485"/>
                  </a:lnTo>
                  <a:lnTo>
                    <a:pt x="242" y="485"/>
                  </a:lnTo>
                  <a:lnTo>
                    <a:pt x="244" y="489"/>
                  </a:lnTo>
                  <a:close/>
                  <a:moveTo>
                    <a:pt x="171" y="489"/>
                  </a:moveTo>
                  <a:lnTo>
                    <a:pt x="146" y="489"/>
                  </a:lnTo>
                  <a:lnTo>
                    <a:pt x="146" y="485"/>
                  </a:lnTo>
                  <a:lnTo>
                    <a:pt x="171" y="485"/>
                  </a:lnTo>
                  <a:lnTo>
                    <a:pt x="171" y="489"/>
                  </a:lnTo>
                  <a:close/>
                  <a:moveTo>
                    <a:pt x="45" y="489"/>
                  </a:moveTo>
                  <a:lnTo>
                    <a:pt x="19" y="489"/>
                  </a:lnTo>
                  <a:lnTo>
                    <a:pt x="19" y="485"/>
                  </a:lnTo>
                  <a:lnTo>
                    <a:pt x="45" y="485"/>
                  </a:lnTo>
                  <a:lnTo>
                    <a:pt x="45" y="489"/>
                  </a:lnTo>
                  <a:close/>
                  <a:moveTo>
                    <a:pt x="2" y="4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close/>
                  <a:moveTo>
                    <a:pt x="480" y="4"/>
                  </a:moveTo>
                  <a:lnTo>
                    <a:pt x="480" y="4"/>
                  </a:lnTo>
                  <a:lnTo>
                    <a:pt x="481" y="2"/>
                  </a:lnTo>
                  <a:lnTo>
                    <a:pt x="481" y="0"/>
                  </a:lnTo>
                  <a:lnTo>
                    <a:pt x="480" y="2"/>
                  </a:lnTo>
                  <a:lnTo>
                    <a:pt x="480" y="4"/>
                  </a:lnTo>
                  <a:close/>
                </a:path>
              </a:pathLst>
            </a:custGeom>
            <a:solidFill>
              <a:srgbClr val="4A4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75"/>
            <p:cNvSpPr>
              <a:spLocks noEditPoints="1"/>
            </p:cNvSpPr>
            <p:nvPr/>
          </p:nvSpPr>
          <p:spPr bwMode="auto">
            <a:xfrm>
              <a:off x="2285" y="1918"/>
              <a:ext cx="938" cy="938"/>
            </a:xfrm>
            <a:custGeom>
              <a:avLst/>
              <a:gdLst>
                <a:gd name="T0" fmla="*/ 0 w 479"/>
                <a:gd name="T1" fmla="*/ 0 h 485"/>
                <a:gd name="T2" fmla="*/ 0 w 479"/>
                <a:gd name="T3" fmla="*/ 0 h 485"/>
                <a:gd name="T4" fmla="*/ 2 w 479"/>
                <a:gd name="T5" fmla="*/ 2 h 485"/>
                <a:gd name="T6" fmla="*/ 2 w 479"/>
                <a:gd name="T7" fmla="*/ 4 h 485"/>
                <a:gd name="T8" fmla="*/ 0 w 479"/>
                <a:gd name="T9" fmla="*/ 4 h 485"/>
                <a:gd name="T10" fmla="*/ 0 w 479"/>
                <a:gd name="T11" fmla="*/ 2 h 485"/>
                <a:gd name="T12" fmla="*/ 0 w 479"/>
                <a:gd name="T13" fmla="*/ 0 h 485"/>
                <a:gd name="T14" fmla="*/ 152 w 479"/>
                <a:gd name="T15" fmla="*/ 0 h 485"/>
                <a:gd name="T16" fmla="*/ 181 w 479"/>
                <a:gd name="T17" fmla="*/ 0 h 485"/>
                <a:gd name="T18" fmla="*/ 183 w 479"/>
                <a:gd name="T19" fmla="*/ 2 h 485"/>
                <a:gd name="T20" fmla="*/ 185 w 479"/>
                <a:gd name="T21" fmla="*/ 4 h 485"/>
                <a:gd name="T22" fmla="*/ 154 w 479"/>
                <a:gd name="T23" fmla="*/ 4 h 485"/>
                <a:gd name="T24" fmla="*/ 152 w 479"/>
                <a:gd name="T25" fmla="*/ 2 h 485"/>
                <a:gd name="T26" fmla="*/ 152 w 479"/>
                <a:gd name="T27" fmla="*/ 0 h 485"/>
                <a:gd name="T28" fmla="*/ 300 w 479"/>
                <a:gd name="T29" fmla="*/ 0 h 485"/>
                <a:gd name="T30" fmla="*/ 327 w 479"/>
                <a:gd name="T31" fmla="*/ 0 h 485"/>
                <a:gd name="T32" fmla="*/ 327 w 479"/>
                <a:gd name="T33" fmla="*/ 2 h 485"/>
                <a:gd name="T34" fmla="*/ 325 w 479"/>
                <a:gd name="T35" fmla="*/ 4 h 485"/>
                <a:gd name="T36" fmla="*/ 296 w 479"/>
                <a:gd name="T37" fmla="*/ 4 h 485"/>
                <a:gd name="T38" fmla="*/ 298 w 479"/>
                <a:gd name="T39" fmla="*/ 2 h 485"/>
                <a:gd name="T40" fmla="*/ 300 w 479"/>
                <a:gd name="T41" fmla="*/ 0 h 485"/>
                <a:gd name="T42" fmla="*/ 478 w 479"/>
                <a:gd name="T43" fmla="*/ 0 h 485"/>
                <a:gd name="T44" fmla="*/ 479 w 479"/>
                <a:gd name="T45" fmla="*/ 0 h 485"/>
                <a:gd name="T46" fmla="*/ 478 w 479"/>
                <a:gd name="T47" fmla="*/ 2 h 485"/>
                <a:gd name="T48" fmla="*/ 478 w 479"/>
                <a:gd name="T49" fmla="*/ 4 h 485"/>
                <a:gd name="T50" fmla="*/ 476 w 479"/>
                <a:gd name="T51" fmla="*/ 4 h 485"/>
                <a:gd name="T52" fmla="*/ 478 w 479"/>
                <a:gd name="T53" fmla="*/ 2 h 485"/>
                <a:gd name="T54" fmla="*/ 478 w 479"/>
                <a:gd name="T55" fmla="*/ 0 h 485"/>
                <a:gd name="T56" fmla="*/ 472 w 479"/>
                <a:gd name="T57" fmla="*/ 485 h 485"/>
                <a:gd name="T58" fmla="*/ 437 w 479"/>
                <a:gd name="T59" fmla="*/ 485 h 485"/>
                <a:gd name="T60" fmla="*/ 439 w 479"/>
                <a:gd name="T61" fmla="*/ 483 h 485"/>
                <a:gd name="T62" fmla="*/ 474 w 479"/>
                <a:gd name="T63" fmla="*/ 483 h 485"/>
                <a:gd name="T64" fmla="*/ 472 w 479"/>
                <a:gd name="T65" fmla="*/ 485 h 485"/>
                <a:gd name="T66" fmla="*/ 388 w 479"/>
                <a:gd name="T67" fmla="*/ 485 h 485"/>
                <a:gd name="T68" fmla="*/ 362 w 479"/>
                <a:gd name="T69" fmla="*/ 485 h 485"/>
                <a:gd name="T70" fmla="*/ 362 w 479"/>
                <a:gd name="T71" fmla="*/ 483 h 485"/>
                <a:gd name="T72" fmla="*/ 388 w 479"/>
                <a:gd name="T73" fmla="*/ 483 h 485"/>
                <a:gd name="T74" fmla="*/ 388 w 479"/>
                <a:gd name="T75" fmla="*/ 485 h 485"/>
                <a:gd name="T76" fmla="*/ 314 w 479"/>
                <a:gd name="T77" fmla="*/ 485 h 485"/>
                <a:gd name="T78" fmla="*/ 290 w 479"/>
                <a:gd name="T79" fmla="*/ 485 h 485"/>
                <a:gd name="T80" fmla="*/ 290 w 479"/>
                <a:gd name="T81" fmla="*/ 483 h 485"/>
                <a:gd name="T82" fmla="*/ 314 w 479"/>
                <a:gd name="T83" fmla="*/ 483 h 485"/>
                <a:gd name="T84" fmla="*/ 314 w 479"/>
                <a:gd name="T85" fmla="*/ 485 h 485"/>
                <a:gd name="T86" fmla="*/ 240 w 479"/>
                <a:gd name="T87" fmla="*/ 485 h 485"/>
                <a:gd name="T88" fmla="*/ 214 w 479"/>
                <a:gd name="T89" fmla="*/ 485 h 485"/>
                <a:gd name="T90" fmla="*/ 214 w 479"/>
                <a:gd name="T91" fmla="*/ 483 h 485"/>
                <a:gd name="T92" fmla="*/ 240 w 479"/>
                <a:gd name="T93" fmla="*/ 483 h 485"/>
                <a:gd name="T94" fmla="*/ 240 w 479"/>
                <a:gd name="T95" fmla="*/ 485 h 485"/>
                <a:gd name="T96" fmla="*/ 169 w 479"/>
                <a:gd name="T97" fmla="*/ 485 h 485"/>
                <a:gd name="T98" fmla="*/ 144 w 479"/>
                <a:gd name="T99" fmla="*/ 485 h 485"/>
                <a:gd name="T100" fmla="*/ 144 w 479"/>
                <a:gd name="T101" fmla="*/ 483 h 485"/>
                <a:gd name="T102" fmla="*/ 169 w 479"/>
                <a:gd name="T103" fmla="*/ 483 h 485"/>
                <a:gd name="T104" fmla="*/ 169 w 479"/>
                <a:gd name="T105" fmla="*/ 485 h 485"/>
                <a:gd name="T106" fmla="*/ 43 w 479"/>
                <a:gd name="T107" fmla="*/ 485 h 485"/>
                <a:gd name="T108" fmla="*/ 17 w 479"/>
                <a:gd name="T109" fmla="*/ 485 h 485"/>
                <a:gd name="T110" fmla="*/ 17 w 479"/>
                <a:gd name="T111" fmla="*/ 483 h 485"/>
                <a:gd name="T112" fmla="*/ 43 w 479"/>
                <a:gd name="T113" fmla="*/ 483 h 485"/>
                <a:gd name="T114" fmla="*/ 43 w 479"/>
                <a:gd name="T115" fmla="*/ 485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9" h="485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1" y="0"/>
                  </a:lnTo>
                  <a:lnTo>
                    <a:pt x="183" y="2"/>
                  </a:lnTo>
                  <a:lnTo>
                    <a:pt x="185" y="4"/>
                  </a:lnTo>
                  <a:lnTo>
                    <a:pt x="154" y="4"/>
                  </a:lnTo>
                  <a:lnTo>
                    <a:pt x="152" y="2"/>
                  </a:lnTo>
                  <a:lnTo>
                    <a:pt x="152" y="0"/>
                  </a:lnTo>
                  <a:close/>
                  <a:moveTo>
                    <a:pt x="300" y="0"/>
                  </a:moveTo>
                  <a:lnTo>
                    <a:pt x="327" y="0"/>
                  </a:lnTo>
                  <a:lnTo>
                    <a:pt x="327" y="2"/>
                  </a:lnTo>
                  <a:lnTo>
                    <a:pt x="325" y="4"/>
                  </a:lnTo>
                  <a:lnTo>
                    <a:pt x="296" y="4"/>
                  </a:lnTo>
                  <a:lnTo>
                    <a:pt x="298" y="2"/>
                  </a:lnTo>
                  <a:lnTo>
                    <a:pt x="300" y="0"/>
                  </a:lnTo>
                  <a:close/>
                  <a:moveTo>
                    <a:pt x="478" y="0"/>
                  </a:moveTo>
                  <a:lnTo>
                    <a:pt x="479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6" y="4"/>
                  </a:lnTo>
                  <a:lnTo>
                    <a:pt x="478" y="2"/>
                  </a:lnTo>
                  <a:lnTo>
                    <a:pt x="478" y="0"/>
                  </a:lnTo>
                  <a:close/>
                  <a:moveTo>
                    <a:pt x="472" y="485"/>
                  </a:moveTo>
                  <a:lnTo>
                    <a:pt x="437" y="485"/>
                  </a:lnTo>
                  <a:lnTo>
                    <a:pt x="439" y="483"/>
                  </a:lnTo>
                  <a:lnTo>
                    <a:pt x="474" y="483"/>
                  </a:lnTo>
                  <a:lnTo>
                    <a:pt x="472" y="485"/>
                  </a:lnTo>
                  <a:close/>
                  <a:moveTo>
                    <a:pt x="388" y="485"/>
                  </a:moveTo>
                  <a:lnTo>
                    <a:pt x="362" y="485"/>
                  </a:lnTo>
                  <a:lnTo>
                    <a:pt x="362" y="483"/>
                  </a:lnTo>
                  <a:lnTo>
                    <a:pt x="388" y="483"/>
                  </a:lnTo>
                  <a:lnTo>
                    <a:pt x="388" y="485"/>
                  </a:lnTo>
                  <a:close/>
                  <a:moveTo>
                    <a:pt x="314" y="485"/>
                  </a:moveTo>
                  <a:lnTo>
                    <a:pt x="290" y="485"/>
                  </a:lnTo>
                  <a:lnTo>
                    <a:pt x="290" y="483"/>
                  </a:lnTo>
                  <a:lnTo>
                    <a:pt x="314" y="483"/>
                  </a:lnTo>
                  <a:lnTo>
                    <a:pt x="314" y="485"/>
                  </a:lnTo>
                  <a:close/>
                  <a:moveTo>
                    <a:pt x="240" y="485"/>
                  </a:moveTo>
                  <a:lnTo>
                    <a:pt x="214" y="485"/>
                  </a:lnTo>
                  <a:lnTo>
                    <a:pt x="214" y="483"/>
                  </a:lnTo>
                  <a:lnTo>
                    <a:pt x="240" y="483"/>
                  </a:lnTo>
                  <a:lnTo>
                    <a:pt x="240" y="485"/>
                  </a:lnTo>
                  <a:close/>
                  <a:moveTo>
                    <a:pt x="169" y="485"/>
                  </a:moveTo>
                  <a:lnTo>
                    <a:pt x="144" y="485"/>
                  </a:lnTo>
                  <a:lnTo>
                    <a:pt x="144" y="483"/>
                  </a:lnTo>
                  <a:lnTo>
                    <a:pt x="169" y="483"/>
                  </a:lnTo>
                  <a:lnTo>
                    <a:pt x="169" y="485"/>
                  </a:lnTo>
                  <a:close/>
                  <a:moveTo>
                    <a:pt x="43" y="485"/>
                  </a:moveTo>
                  <a:lnTo>
                    <a:pt x="17" y="485"/>
                  </a:lnTo>
                  <a:lnTo>
                    <a:pt x="17" y="483"/>
                  </a:lnTo>
                  <a:lnTo>
                    <a:pt x="43" y="483"/>
                  </a:lnTo>
                  <a:lnTo>
                    <a:pt x="43" y="485"/>
                  </a:lnTo>
                  <a:close/>
                </a:path>
              </a:pathLst>
            </a:custGeom>
            <a:solidFill>
              <a:srgbClr val="4B4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76"/>
            <p:cNvSpPr>
              <a:spLocks noEditPoints="1"/>
            </p:cNvSpPr>
            <p:nvPr/>
          </p:nvSpPr>
          <p:spPr bwMode="auto">
            <a:xfrm>
              <a:off x="2285" y="1922"/>
              <a:ext cx="937" cy="8"/>
            </a:xfrm>
            <a:custGeom>
              <a:avLst/>
              <a:gdLst>
                <a:gd name="T0" fmla="*/ 0 w 478"/>
                <a:gd name="T1" fmla="*/ 0 h 4"/>
                <a:gd name="T2" fmla="*/ 2 w 478"/>
                <a:gd name="T3" fmla="*/ 0 h 4"/>
                <a:gd name="T4" fmla="*/ 2 w 478"/>
                <a:gd name="T5" fmla="*/ 2 h 4"/>
                <a:gd name="T6" fmla="*/ 4 w 478"/>
                <a:gd name="T7" fmla="*/ 4 h 4"/>
                <a:gd name="T8" fmla="*/ 2 w 478"/>
                <a:gd name="T9" fmla="*/ 4 h 4"/>
                <a:gd name="T10" fmla="*/ 0 w 478"/>
                <a:gd name="T11" fmla="*/ 2 h 4"/>
                <a:gd name="T12" fmla="*/ 0 w 478"/>
                <a:gd name="T13" fmla="*/ 0 h 4"/>
                <a:gd name="T14" fmla="*/ 152 w 478"/>
                <a:gd name="T15" fmla="*/ 0 h 4"/>
                <a:gd name="T16" fmla="*/ 183 w 478"/>
                <a:gd name="T17" fmla="*/ 0 h 4"/>
                <a:gd name="T18" fmla="*/ 185 w 478"/>
                <a:gd name="T19" fmla="*/ 2 h 4"/>
                <a:gd name="T20" fmla="*/ 187 w 478"/>
                <a:gd name="T21" fmla="*/ 4 h 4"/>
                <a:gd name="T22" fmla="*/ 156 w 478"/>
                <a:gd name="T23" fmla="*/ 4 h 4"/>
                <a:gd name="T24" fmla="*/ 154 w 478"/>
                <a:gd name="T25" fmla="*/ 2 h 4"/>
                <a:gd name="T26" fmla="*/ 152 w 478"/>
                <a:gd name="T27" fmla="*/ 0 h 4"/>
                <a:gd name="T28" fmla="*/ 298 w 478"/>
                <a:gd name="T29" fmla="*/ 0 h 4"/>
                <a:gd name="T30" fmla="*/ 327 w 478"/>
                <a:gd name="T31" fmla="*/ 0 h 4"/>
                <a:gd name="T32" fmla="*/ 325 w 478"/>
                <a:gd name="T33" fmla="*/ 2 h 4"/>
                <a:gd name="T34" fmla="*/ 323 w 478"/>
                <a:gd name="T35" fmla="*/ 4 h 4"/>
                <a:gd name="T36" fmla="*/ 294 w 478"/>
                <a:gd name="T37" fmla="*/ 4 h 4"/>
                <a:gd name="T38" fmla="*/ 296 w 478"/>
                <a:gd name="T39" fmla="*/ 2 h 4"/>
                <a:gd name="T40" fmla="*/ 298 w 478"/>
                <a:gd name="T41" fmla="*/ 0 h 4"/>
                <a:gd name="T42" fmla="*/ 478 w 478"/>
                <a:gd name="T43" fmla="*/ 0 h 4"/>
                <a:gd name="T44" fmla="*/ 478 w 478"/>
                <a:gd name="T45" fmla="*/ 0 h 4"/>
                <a:gd name="T46" fmla="*/ 478 w 478"/>
                <a:gd name="T47" fmla="*/ 2 h 4"/>
                <a:gd name="T48" fmla="*/ 478 w 478"/>
                <a:gd name="T49" fmla="*/ 4 h 4"/>
                <a:gd name="T50" fmla="*/ 474 w 478"/>
                <a:gd name="T51" fmla="*/ 4 h 4"/>
                <a:gd name="T52" fmla="*/ 476 w 478"/>
                <a:gd name="T53" fmla="*/ 2 h 4"/>
                <a:gd name="T54" fmla="*/ 478 w 478"/>
                <a:gd name="T5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78" h="4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152" y="0"/>
                  </a:moveTo>
                  <a:lnTo>
                    <a:pt x="183" y="0"/>
                  </a:lnTo>
                  <a:lnTo>
                    <a:pt x="185" y="2"/>
                  </a:lnTo>
                  <a:lnTo>
                    <a:pt x="187" y="4"/>
                  </a:lnTo>
                  <a:lnTo>
                    <a:pt x="156" y="4"/>
                  </a:lnTo>
                  <a:lnTo>
                    <a:pt x="154" y="2"/>
                  </a:lnTo>
                  <a:lnTo>
                    <a:pt x="152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3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78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</a:path>
              </a:pathLst>
            </a:custGeom>
            <a:solidFill>
              <a:srgbClr val="4C4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77"/>
            <p:cNvSpPr>
              <a:spLocks noEditPoints="1"/>
            </p:cNvSpPr>
            <p:nvPr/>
          </p:nvSpPr>
          <p:spPr bwMode="auto">
            <a:xfrm>
              <a:off x="2281" y="1926"/>
              <a:ext cx="942" cy="867"/>
            </a:xfrm>
            <a:custGeom>
              <a:avLst/>
              <a:gdLst>
                <a:gd name="T0" fmla="*/ 2 w 481"/>
                <a:gd name="T1" fmla="*/ 0 h 448"/>
                <a:gd name="T2" fmla="*/ 4 w 481"/>
                <a:gd name="T3" fmla="*/ 0 h 448"/>
                <a:gd name="T4" fmla="*/ 6 w 481"/>
                <a:gd name="T5" fmla="*/ 2 h 448"/>
                <a:gd name="T6" fmla="*/ 8 w 481"/>
                <a:gd name="T7" fmla="*/ 4 h 448"/>
                <a:gd name="T8" fmla="*/ 4 w 481"/>
                <a:gd name="T9" fmla="*/ 4 h 448"/>
                <a:gd name="T10" fmla="*/ 2 w 481"/>
                <a:gd name="T11" fmla="*/ 2 h 448"/>
                <a:gd name="T12" fmla="*/ 2 w 481"/>
                <a:gd name="T13" fmla="*/ 0 h 448"/>
                <a:gd name="T14" fmla="*/ 156 w 481"/>
                <a:gd name="T15" fmla="*/ 0 h 448"/>
                <a:gd name="T16" fmla="*/ 187 w 481"/>
                <a:gd name="T17" fmla="*/ 0 h 448"/>
                <a:gd name="T18" fmla="*/ 189 w 481"/>
                <a:gd name="T19" fmla="*/ 2 h 448"/>
                <a:gd name="T20" fmla="*/ 193 w 481"/>
                <a:gd name="T21" fmla="*/ 4 h 448"/>
                <a:gd name="T22" fmla="*/ 158 w 481"/>
                <a:gd name="T23" fmla="*/ 4 h 448"/>
                <a:gd name="T24" fmla="*/ 158 w 481"/>
                <a:gd name="T25" fmla="*/ 2 h 448"/>
                <a:gd name="T26" fmla="*/ 156 w 481"/>
                <a:gd name="T27" fmla="*/ 0 h 448"/>
                <a:gd name="T28" fmla="*/ 298 w 481"/>
                <a:gd name="T29" fmla="*/ 0 h 448"/>
                <a:gd name="T30" fmla="*/ 327 w 481"/>
                <a:gd name="T31" fmla="*/ 0 h 448"/>
                <a:gd name="T32" fmla="*/ 325 w 481"/>
                <a:gd name="T33" fmla="*/ 2 h 448"/>
                <a:gd name="T34" fmla="*/ 324 w 481"/>
                <a:gd name="T35" fmla="*/ 4 h 448"/>
                <a:gd name="T36" fmla="*/ 294 w 481"/>
                <a:gd name="T37" fmla="*/ 4 h 448"/>
                <a:gd name="T38" fmla="*/ 296 w 481"/>
                <a:gd name="T39" fmla="*/ 2 h 448"/>
                <a:gd name="T40" fmla="*/ 298 w 481"/>
                <a:gd name="T41" fmla="*/ 0 h 448"/>
                <a:gd name="T42" fmla="*/ 478 w 481"/>
                <a:gd name="T43" fmla="*/ 0 h 448"/>
                <a:gd name="T44" fmla="*/ 480 w 481"/>
                <a:gd name="T45" fmla="*/ 0 h 448"/>
                <a:gd name="T46" fmla="*/ 480 w 481"/>
                <a:gd name="T47" fmla="*/ 2 h 448"/>
                <a:gd name="T48" fmla="*/ 478 w 481"/>
                <a:gd name="T49" fmla="*/ 4 h 448"/>
                <a:gd name="T50" fmla="*/ 474 w 481"/>
                <a:gd name="T51" fmla="*/ 4 h 448"/>
                <a:gd name="T52" fmla="*/ 476 w 481"/>
                <a:gd name="T53" fmla="*/ 2 h 448"/>
                <a:gd name="T54" fmla="*/ 478 w 481"/>
                <a:gd name="T55" fmla="*/ 0 h 448"/>
                <a:gd name="T56" fmla="*/ 480 w 481"/>
                <a:gd name="T57" fmla="*/ 443 h 448"/>
                <a:gd name="T58" fmla="*/ 480 w 481"/>
                <a:gd name="T59" fmla="*/ 447 h 448"/>
                <a:gd name="T60" fmla="*/ 481 w 481"/>
                <a:gd name="T61" fmla="*/ 447 h 448"/>
                <a:gd name="T62" fmla="*/ 481 w 481"/>
                <a:gd name="T63" fmla="*/ 448 h 448"/>
                <a:gd name="T64" fmla="*/ 481 w 481"/>
                <a:gd name="T65" fmla="*/ 447 h 448"/>
                <a:gd name="T66" fmla="*/ 480 w 481"/>
                <a:gd name="T67" fmla="*/ 443 h 448"/>
                <a:gd name="T68" fmla="*/ 2 w 481"/>
                <a:gd name="T69" fmla="*/ 447 h 448"/>
                <a:gd name="T70" fmla="*/ 2 w 481"/>
                <a:gd name="T71" fmla="*/ 443 h 448"/>
                <a:gd name="T72" fmla="*/ 2 w 481"/>
                <a:gd name="T73" fmla="*/ 445 h 448"/>
                <a:gd name="T74" fmla="*/ 0 w 481"/>
                <a:gd name="T75" fmla="*/ 448 h 448"/>
                <a:gd name="T76" fmla="*/ 2 w 481"/>
                <a:gd name="T77" fmla="*/ 447 h 448"/>
                <a:gd name="T78" fmla="*/ 2 w 481"/>
                <a:gd name="T79" fmla="*/ 447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1" h="448">
                  <a:moveTo>
                    <a:pt x="2" y="0"/>
                  </a:moveTo>
                  <a:lnTo>
                    <a:pt x="4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87" y="0"/>
                  </a:lnTo>
                  <a:lnTo>
                    <a:pt x="189" y="2"/>
                  </a:lnTo>
                  <a:lnTo>
                    <a:pt x="193" y="4"/>
                  </a:lnTo>
                  <a:lnTo>
                    <a:pt x="158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8" y="0"/>
                  </a:moveTo>
                  <a:lnTo>
                    <a:pt x="327" y="0"/>
                  </a:lnTo>
                  <a:lnTo>
                    <a:pt x="325" y="2"/>
                  </a:lnTo>
                  <a:lnTo>
                    <a:pt x="324" y="4"/>
                  </a:lnTo>
                  <a:lnTo>
                    <a:pt x="294" y="4"/>
                  </a:lnTo>
                  <a:lnTo>
                    <a:pt x="296" y="2"/>
                  </a:lnTo>
                  <a:lnTo>
                    <a:pt x="298" y="0"/>
                  </a:lnTo>
                  <a:close/>
                  <a:moveTo>
                    <a:pt x="478" y="0"/>
                  </a:moveTo>
                  <a:lnTo>
                    <a:pt x="480" y="0"/>
                  </a:lnTo>
                  <a:lnTo>
                    <a:pt x="480" y="2"/>
                  </a:lnTo>
                  <a:lnTo>
                    <a:pt x="478" y="4"/>
                  </a:lnTo>
                  <a:lnTo>
                    <a:pt x="474" y="4"/>
                  </a:lnTo>
                  <a:lnTo>
                    <a:pt x="476" y="2"/>
                  </a:lnTo>
                  <a:lnTo>
                    <a:pt x="478" y="0"/>
                  </a:lnTo>
                  <a:close/>
                  <a:moveTo>
                    <a:pt x="480" y="443"/>
                  </a:moveTo>
                  <a:lnTo>
                    <a:pt x="480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7"/>
                  </a:lnTo>
                  <a:lnTo>
                    <a:pt x="480" y="443"/>
                  </a:lnTo>
                  <a:close/>
                  <a:moveTo>
                    <a:pt x="2" y="447"/>
                  </a:moveTo>
                  <a:lnTo>
                    <a:pt x="2" y="443"/>
                  </a:lnTo>
                  <a:lnTo>
                    <a:pt x="2" y="445"/>
                  </a:lnTo>
                  <a:lnTo>
                    <a:pt x="0" y="448"/>
                  </a:lnTo>
                  <a:lnTo>
                    <a:pt x="2" y="447"/>
                  </a:lnTo>
                  <a:lnTo>
                    <a:pt x="2" y="447"/>
                  </a:lnTo>
                  <a:close/>
                </a:path>
              </a:pathLst>
            </a:custGeom>
            <a:solidFill>
              <a:srgbClr val="4D4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78"/>
            <p:cNvSpPr>
              <a:spLocks noEditPoints="1"/>
            </p:cNvSpPr>
            <p:nvPr/>
          </p:nvSpPr>
          <p:spPr bwMode="auto">
            <a:xfrm>
              <a:off x="2281" y="1930"/>
              <a:ext cx="942" cy="863"/>
            </a:xfrm>
            <a:custGeom>
              <a:avLst/>
              <a:gdLst>
                <a:gd name="T0" fmla="*/ 4 w 481"/>
                <a:gd name="T1" fmla="*/ 0 h 446"/>
                <a:gd name="T2" fmla="*/ 6 w 481"/>
                <a:gd name="T3" fmla="*/ 0 h 446"/>
                <a:gd name="T4" fmla="*/ 8 w 481"/>
                <a:gd name="T5" fmla="*/ 2 h 446"/>
                <a:gd name="T6" fmla="*/ 10 w 481"/>
                <a:gd name="T7" fmla="*/ 4 h 446"/>
                <a:gd name="T8" fmla="*/ 4 w 481"/>
                <a:gd name="T9" fmla="*/ 4 h 446"/>
                <a:gd name="T10" fmla="*/ 4 w 481"/>
                <a:gd name="T11" fmla="*/ 2 h 446"/>
                <a:gd name="T12" fmla="*/ 4 w 481"/>
                <a:gd name="T13" fmla="*/ 6 h 446"/>
                <a:gd name="T14" fmla="*/ 4 w 481"/>
                <a:gd name="T15" fmla="*/ 8 h 446"/>
                <a:gd name="T16" fmla="*/ 4 w 481"/>
                <a:gd name="T17" fmla="*/ 4 h 446"/>
                <a:gd name="T18" fmla="*/ 4 w 481"/>
                <a:gd name="T19" fmla="*/ 2 h 446"/>
                <a:gd name="T20" fmla="*/ 4 w 481"/>
                <a:gd name="T21" fmla="*/ 0 h 446"/>
                <a:gd name="T22" fmla="*/ 4 w 481"/>
                <a:gd name="T23" fmla="*/ 0 h 446"/>
                <a:gd name="T24" fmla="*/ 158 w 481"/>
                <a:gd name="T25" fmla="*/ 0 h 446"/>
                <a:gd name="T26" fmla="*/ 189 w 481"/>
                <a:gd name="T27" fmla="*/ 0 h 446"/>
                <a:gd name="T28" fmla="*/ 193 w 481"/>
                <a:gd name="T29" fmla="*/ 2 h 446"/>
                <a:gd name="T30" fmla="*/ 195 w 481"/>
                <a:gd name="T31" fmla="*/ 4 h 446"/>
                <a:gd name="T32" fmla="*/ 160 w 481"/>
                <a:gd name="T33" fmla="*/ 4 h 446"/>
                <a:gd name="T34" fmla="*/ 158 w 481"/>
                <a:gd name="T35" fmla="*/ 2 h 446"/>
                <a:gd name="T36" fmla="*/ 158 w 481"/>
                <a:gd name="T37" fmla="*/ 0 h 446"/>
                <a:gd name="T38" fmla="*/ 296 w 481"/>
                <a:gd name="T39" fmla="*/ 0 h 446"/>
                <a:gd name="T40" fmla="*/ 325 w 481"/>
                <a:gd name="T41" fmla="*/ 0 h 446"/>
                <a:gd name="T42" fmla="*/ 324 w 481"/>
                <a:gd name="T43" fmla="*/ 2 h 446"/>
                <a:gd name="T44" fmla="*/ 324 w 481"/>
                <a:gd name="T45" fmla="*/ 4 h 446"/>
                <a:gd name="T46" fmla="*/ 290 w 481"/>
                <a:gd name="T47" fmla="*/ 4 h 446"/>
                <a:gd name="T48" fmla="*/ 294 w 481"/>
                <a:gd name="T49" fmla="*/ 2 h 446"/>
                <a:gd name="T50" fmla="*/ 296 w 481"/>
                <a:gd name="T51" fmla="*/ 0 h 446"/>
                <a:gd name="T52" fmla="*/ 476 w 481"/>
                <a:gd name="T53" fmla="*/ 0 h 446"/>
                <a:gd name="T54" fmla="*/ 480 w 481"/>
                <a:gd name="T55" fmla="*/ 0 h 446"/>
                <a:gd name="T56" fmla="*/ 478 w 481"/>
                <a:gd name="T57" fmla="*/ 2 h 446"/>
                <a:gd name="T58" fmla="*/ 478 w 481"/>
                <a:gd name="T59" fmla="*/ 4 h 446"/>
                <a:gd name="T60" fmla="*/ 478 w 481"/>
                <a:gd name="T61" fmla="*/ 4 h 446"/>
                <a:gd name="T62" fmla="*/ 472 w 481"/>
                <a:gd name="T63" fmla="*/ 4 h 446"/>
                <a:gd name="T64" fmla="*/ 474 w 481"/>
                <a:gd name="T65" fmla="*/ 2 h 446"/>
                <a:gd name="T66" fmla="*/ 476 w 481"/>
                <a:gd name="T67" fmla="*/ 0 h 446"/>
                <a:gd name="T68" fmla="*/ 478 w 481"/>
                <a:gd name="T69" fmla="*/ 435 h 446"/>
                <a:gd name="T70" fmla="*/ 478 w 481"/>
                <a:gd name="T71" fmla="*/ 443 h 446"/>
                <a:gd name="T72" fmla="*/ 480 w 481"/>
                <a:gd name="T73" fmla="*/ 445 h 446"/>
                <a:gd name="T74" fmla="*/ 481 w 481"/>
                <a:gd name="T75" fmla="*/ 446 h 446"/>
                <a:gd name="T76" fmla="*/ 480 w 481"/>
                <a:gd name="T77" fmla="*/ 441 h 446"/>
                <a:gd name="T78" fmla="*/ 478 w 481"/>
                <a:gd name="T79" fmla="*/ 435 h 446"/>
                <a:gd name="T80" fmla="*/ 4 w 481"/>
                <a:gd name="T81" fmla="*/ 441 h 446"/>
                <a:gd name="T82" fmla="*/ 4 w 481"/>
                <a:gd name="T83" fmla="*/ 431 h 446"/>
                <a:gd name="T84" fmla="*/ 4 w 481"/>
                <a:gd name="T85" fmla="*/ 439 h 446"/>
                <a:gd name="T86" fmla="*/ 0 w 481"/>
                <a:gd name="T87" fmla="*/ 446 h 446"/>
                <a:gd name="T88" fmla="*/ 2 w 481"/>
                <a:gd name="T89" fmla="*/ 443 h 446"/>
                <a:gd name="T90" fmla="*/ 4 w 481"/>
                <a:gd name="T91" fmla="*/ 441 h 446"/>
                <a:gd name="T92" fmla="*/ 4 w 481"/>
                <a:gd name="T93" fmla="*/ 358 h 446"/>
                <a:gd name="T94" fmla="*/ 4 w 481"/>
                <a:gd name="T95" fmla="*/ 291 h 446"/>
                <a:gd name="T96" fmla="*/ 4 w 481"/>
                <a:gd name="T97" fmla="*/ 309 h 446"/>
                <a:gd name="T98" fmla="*/ 2 w 481"/>
                <a:gd name="T99" fmla="*/ 326 h 446"/>
                <a:gd name="T100" fmla="*/ 4 w 481"/>
                <a:gd name="T101" fmla="*/ 341 h 446"/>
                <a:gd name="T102" fmla="*/ 4 w 481"/>
                <a:gd name="T103" fmla="*/ 358 h 446"/>
                <a:gd name="T104" fmla="*/ 4 w 481"/>
                <a:gd name="T105" fmla="*/ 150 h 446"/>
                <a:gd name="T106" fmla="*/ 4 w 481"/>
                <a:gd name="T107" fmla="*/ 81 h 446"/>
                <a:gd name="T108" fmla="*/ 4 w 481"/>
                <a:gd name="T109" fmla="*/ 100 h 446"/>
                <a:gd name="T110" fmla="*/ 2 w 481"/>
                <a:gd name="T111" fmla="*/ 117 h 446"/>
                <a:gd name="T112" fmla="*/ 4 w 481"/>
                <a:gd name="T113" fmla="*/ 132 h 446"/>
                <a:gd name="T114" fmla="*/ 4 w 481"/>
                <a:gd name="T115" fmla="*/ 150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1" h="446">
                  <a:moveTo>
                    <a:pt x="4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158" y="0"/>
                  </a:moveTo>
                  <a:lnTo>
                    <a:pt x="189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8" y="0"/>
                  </a:lnTo>
                  <a:close/>
                  <a:moveTo>
                    <a:pt x="296" y="0"/>
                  </a:moveTo>
                  <a:lnTo>
                    <a:pt x="325" y="0"/>
                  </a:lnTo>
                  <a:lnTo>
                    <a:pt x="324" y="2"/>
                  </a:lnTo>
                  <a:lnTo>
                    <a:pt x="324" y="4"/>
                  </a:lnTo>
                  <a:lnTo>
                    <a:pt x="290" y="4"/>
                  </a:lnTo>
                  <a:lnTo>
                    <a:pt x="294" y="2"/>
                  </a:lnTo>
                  <a:lnTo>
                    <a:pt x="296" y="0"/>
                  </a:lnTo>
                  <a:close/>
                  <a:moveTo>
                    <a:pt x="476" y="0"/>
                  </a:moveTo>
                  <a:lnTo>
                    <a:pt x="480" y="0"/>
                  </a:lnTo>
                  <a:lnTo>
                    <a:pt x="478" y="2"/>
                  </a:lnTo>
                  <a:lnTo>
                    <a:pt x="478" y="4"/>
                  </a:lnTo>
                  <a:lnTo>
                    <a:pt x="478" y="4"/>
                  </a:lnTo>
                  <a:lnTo>
                    <a:pt x="472" y="4"/>
                  </a:lnTo>
                  <a:lnTo>
                    <a:pt x="474" y="2"/>
                  </a:lnTo>
                  <a:lnTo>
                    <a:pt x="476" y="0"/>
                  </a:lnTo>
                  <a:close/>
                  <a:moveTo>
                    <a:pt x="478" y="435"/>
                  </a:moveTo>
                  <a:lnTo>
                    <a:pt x="478" y="443"/>
                  </a:lnTo>
                  <a:lnTo>
                    <a:pt x="480" y="445"/>
                  </a:lnTo>
                  <a:lnTo>
                    <a:pt x="481" y="446"/>
                  </a:lnTo>
                  <a:lnTo>
                    <a:pt x="480" y="441"/>
                  </a:lnTo>
                  <a:lnTo>
                    <a:pt x="478" y="435"/>
                  </a:lnTo>
                  <a:close/>
                  <a:moveTo>
                    <a:pt x="4" y="441"/>
                  </a:moveTo>
                  <a:lnTo>
                    <a:pt x="4" y="431"/>
                  </a:lnTo>
                  <a:lnTo>
                    <a:pt x="4" y="439"/>
                  </a:lnTo>
                  <a:lnTo>
                    <a:pt x="0" y="446"/>
                  </a:lnTo>
                  <a:lnTo>
                    <a:pt x="2" y="443"/>
                  </a:lnTo>
                  <a:lnTo>
                    <a:pt x="4" y="441"/>
                  </a:lnTo>
                  <a:close/>
                  <a:moveTo>
                    <a:pt x="4" y="358"/>
                  </a:moveTo>
                  <a:lnTo>
                    <a:pt x="4" y="291"/>
                  </a:lnTo>
                  <a:lnTo>
                    <a:pt x="4" y="309"/>
                  </a:lnTo>
                  <a:lnTo>
                    <a:pt x="2" y="326"/>
                  </a:lnTo>
                  <a:lnTo>
                    <a:pt x="4" y="341"/>
                  </a:lnTo>
                  <a:lnTo>
                    <a:pt x="4" y="358"/>
                  </a:lnTo>
                  <a:close/>
                  <a:moveTo>
                    <a:pt x="4" y="150"/>
                  </a:moveTo>
                  <a:lnTo>
                    <a:pt x="4" y="81"/>
                  </a:lnTo>
                  <a:lnTo>
                    <a:pt x="4" y="100"/>
                  </a:lnTo>
                  <a:lnTo>
                    <a:pt x="2" y="117"/>
                  </a:lnTo>
                  <a:lnTo>
                    <a:pt x="4" y="132"/>
                  </a:lnTo>
                  <a:lnTo>
                    <a:pt x="4" y="150"/>
                  </a:lnTo>
                  <a:close/>
                </a:path>
              </a:pathLst>
            </a:custGeom>
            <a:solidFill>
              <a:srgbClr val="4E4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79"/>
            <p:cNvSpPr>
              <a:spLocks noEditPoints="1"/>
            </p:cNvSpPr>
            <p:nvPr/>
          </p:nvSpPr>
          <p:spPr bwMode="auto">
            <a:xfrm>
              <a:off x="2285" y="1934"/>
              <a:ext cx="937" cy="857"/>
            </a:xfrm>
            <a:custGeom>
              <a:avLst/>
              <a:gdLst>
                <a:gd name="T0" fmla="*/ 6 w 478"/>
                <a:gd name="T1" fmla="*/ 0 h 443"/>
                <a:gd name="T2" fmla="*/ 10 w 478"/>
                <a:gd name="T3" fmla="*/ 4 h 443"/>
                <a:gd name="T4" fmla="*/ 2 w 478"/>
                <a:gd name="T5" fmla="*/ 0 h 443"/>
                <a:gd name="T6" fmla="*/ 4 w 478"/>
                <a:gd name="T7" fmla="*/ 31 h 443"/>
                <a:gd name="T8" fmla="*/ 2 w 478"/>
                <a:gd name="T9" fmla="*/ 0 h 443"/>
                <a:gd name="T10" fmla="*/ 2 w 478"/>
                <a:gd name="T11" fmla="*/ 0 h 443"/>
                <a:gd name="T12" fmla="*/ 191 w 478"/>
                <a:gd name="T13" fmla="*/ 0 h 443"/>
                <a:gd name="T14" fmla="*/ 195 w 478"/>
                <a:gd name="T15" fmla="*/ 4 h 443"/>
                <a:gd name="T16" fmla="*/ 158 w 478"/>
                <a:gd name="T17" fmla="*/ 2 h 443"/>
                <a:gd name="T18" fmla="*/ 292 w 478"/>
                <a:gd name="T19" fmla="*/ 0 h 443"/>
                <a:gd name="T20" fmla="*/ 322 w 478"/>
                <a:gd name="T21" fmla="*/ 2 h 443"/>
                <a:gd name="T22" fmla="*/ 286 w 478"/>
                <a:gd name="T23" fmla="*/ 4 h 443"/>
                <a:gd name="T24" fmla="*/ 292 w 478"/>
                <a:gd name="T25" fmla="*/ 0 h 443"/>
                <a:gd name="T26" fmla="*/ 476 w 478"/>
                <a:gd name="T27" fmla="*/ 0 h 443"/>
                <a:gd name="T28" fmla="*/ 474 w 478"/>
                <a:gd name="T29" fmla="*/ 12 h 443"/>
                <a:gd name="T30" fmla="*/ 468 w 478"/>
                <a:gd name="T31" fmla="*/ 4 h 443"/>
                <a:gd name="T32" fmla="*/ 472 w 478"/>
                <a:gd name="T33" fmla="*/ 0 h 443"/>
                <a:gd name="T34" fmla="*/ 478 w 478"/>
                <a:gd name="T35" fmla="*/ 443 h 443"/>
                <a:gd name="T36" fmla="*/ 474 w 478"/>
                <a:gd name="T37" fmla="*/ 437 h 443"/>
                <a:gd name="T38" fmla="*/ 476 w 478"/>
                <a:gd name="T39" fmla="*/ 431 h 443"/>
                <a:gd name="T40" fmla="*/ 0 w 478"/>
                <a:gd name="T41" fmla="*/ 443 h 443"/>
                <a:gd name="T42" fmla="*/ 4 w 478"/>
                <a:gd name="T43" fmla="*/ 421 h 443"/>
                <a:gd name="T44" fmla="*/ 4 w 478"/>
                <a:gd name="T45" fmla="*/ 437 h 443"/>
                <a:gd name="T46" fmla="*/ 0 w 478"/>
                <a:gd name="T47" fmla="*/ 443 h 443"/>
                <a:gd name="T48" fmla="*/ 474 w 478"/>
                <a:gd name="T49" fmla="*/ 134 h 443"/>
                <a:gd name="T50" fmla="*/ 474 w 478"/>
                <a:gd name="T51" fmla="*/ 94 h 443"/>
                <a:gd name="T52" fmla="*/ 474 w 478"/>
                <a:gd name="T53" fmla="*/ 343 h 443"/>
                <a:gd name="T54" fmla="*/ 474 w 478"/>
                <a:gd name="T55" fmla="*/ 303 h 443"/>
                <a:gd name="T56" fmla="*/ 4 w 478"/>
                <a:gd name="T57" fmla="*/ 280 h 443"/>
                <a:gd name="T58" fmla="*/ 2 w 478"/>
                <a:gd name="T59" fmla="*/ 337 h 443"/>
                <a:gd name="T60" fmla="*/ 4 w 478"/>
                <a:gd name="T61" fmla="*/ 397 h 443"/>
                <a:gd name="T62" fmla="*/ 4 w 478"/>
                <a:gd name="T63" fmla="*/ 40 h 443"/>
                <a:gd name="T64" fmla="*/ 2 w 478"/>
                <a:gd name="T65" fmla="*/ 102 h 443"/>
                <a:gd name="T66" fmla="*/ 4 w 478"/>
                <a:gd name="T67" fmla="*/ 15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8" h="443">
                  <a:moveTo>
                    <a:pt x="2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4" y="4"/>
                  </a:lnTo>
                  <a:lnTo>
                    <a:pt x="2" y="0"/>
                  </a:lnTo>
                  <a:lnTo>
                    <a:pt x="4" y="15"/>
                  </a:lnTo>
                  <a:lnTo>
                    <a:pt x="4" y="31"/>
                  </a:lnTo>
                  <a:lnTo>
                    <a:pt x="4" y="4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5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92" y="0"/>
                  </a:moveTo>
                  <a:lnTo>
                    <a:pt x="322" y="0"/>
                  </a:lnTo>
                  <a:lnTo>
                    <a:pt x="322" y="2"/>
                  </a:lnTo>
                  <a:lnTo>
                    <a:pt x="320" y="4"/>
                  </a:lnTo>
                  <a:lnTo>
                    <a:pt x="286" y="4"/>
                  </a:lnTo>
                  <a:lnTo>
                    <a:pt x="288" y="2"/>
                  </a:lnTo>
                  <a:lnTo>
                    <a:pt x="292" y="0"/>
                  </a:lnTo>
                  <a:close/>
                  <a:moveTo>
                    <a:pt x="472" y="0"/>
                  </a:moveTo>
                  <a:lnTo>
                    <a:pt x="476" y="0"/>
                  </a:lnTo>
                  <a:lnTo>
                    <a:pt x="476" y="6"/>
                  </a:lnTo>
                  <a:lnTo>
                    <a:pt x="474" y="12"/>
                  </a:lnTo>
                  <a:lnTo>
                    <a:pt x="474" y="4"/>
                  </a:lnTo>
                  <a:lnTo>
                    <a:pt x="468" y="4"/>
                  </a:lnTo>
                  <a:lnTo>
                    <a:pt x="470" y="2"/>
                  </a:lnTo>
                  <a:lnTo>
                    <a:pt x="472" y="0"/>
                  </a:lnTo>
                  <a:close/>
                  <a:moveTo>
                    <a:pt x="478" y="439"/>
                  </a:moveTo>
                  <a:lnTo>
                    <a:pt x="478" y="443"/>
                  </a:lnTo>
                  <a:lnTo>
                    <a:pt x="476" y="441"/>
                  </a:lnTo>
                  <a:lnTo>
                    <a:pt x="474" y="437"/>
                  </a:lnTo>
                  <a:lnTo>
                    <a:pt x="474" y="423"/>
                  </a:lnTo>
                  <a:lnTo>
                    <a:pt x="476" y="431"/>
                  </a:lnTo>
                  <a:lnTo>
                    <a:pt x="478" y="439"/>
                  </a:lnTo>
                  <a:close/>
                  <a:moveTo>
                    <a:pt x="0" y="443"/>
                  </a:moveTo>
                  <a:lnTo>
                    <a:pt x="0" y="439"/>
                  </a:lnTo>
                  <a:lnTo>
                    <a:pt x="4" y="421"/>
                  </a:lnTo>
                  <a:lnTo>
                    <a:pt x="4" y="402"/>
                  </a:lnTo>
                  <a:lnTo>
                    <a:pt x="4" y="437"/>
                  </a:lnTo>
                  <a:lnTo>
                    <a:pt x="2" y="439"/>
                  </a:lnTo>
                  <a:lnTo>
                    <a:pt x="0" y="443"/>
                  </a:lnTo>
                  <a:close/>
                  <a:moveTo>
                    <a:pt x="474" y="94"/>
                  </a:moveTo>
                  <a:lnTo>
                    <a:pt x="474" y="134"/>
                  </a:lnTo>
                  <a:lnTo>
                    <a:pt x="474" y="115"/>
                  </a:lnTo>
                  <a:lnTo>
                    <a:pt x="474" y="94"/>
                  </a:lnTo>
                  <a:close/>
                  <a:moveTo>
                    <a:pt x="474" y="303"/>
                  </a:moveTo>
                  <a:lnTo>
                    <a:pt x="474" y="343"/>
                  </a:lnTo>
                  <a:lnTo>
                    <a:pt x="474" y="322"/>
                  </a:lnTo>
                  <a:lnTo>
                    <a:pt x="474" y="303"/>
                  </a:lnTo>
                  <a:close/>
                  <a:moveTo>
                    <a:pt x="4" y="397"/>
                  </a:moveTo>
                  <a:lnTo>
                    <a:pt x="4" y="280"/>
                  </a:lnTo>
                  <a:lnTo>
                    <a:pt x="2" y="307"/>
                  </a:lnTo>
                  <a:lnTo>
                    <a:pt x="2" y="337"/>
                  </a:lnTo>
                  <a:lnTo>
                    <a:pt x="4" y="366"/>
                  </a:lnTo>
                  <a:lnTo>
                    <a:pt x="4" y="397"/>
                  </a:lnTo>
                  <a:close/>
                  <a:moveTo>
                    <a:pt x="4" y="157"/>
                  </a:moveTo>
                  <a:lnTo>
                    <a:pt x="4" y="40"/>
                  </a:lnTo>
                  <a:lnTo>
                    <a:pt x="4" y="71"/>
                  </a:lnTo>
                  <a:lnTo>
                    <a:pt x="2" y="102"/>
                  </a:lnTo>
                  <a:lnTo>
                    <a:pt x="2" y="130"/>
                  </a:lnTo>
                  <a:lnTo>
                    <a:pt x="4" y="157"/>
                  </a:lnTo>
                  <a:close/>
                </a:path>
              </a:pathLst>
            </a:custGeom>
            <a:solidFill>
              <a:srgbClr val="505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2289" y="1938"/>
              <a:ext cx="929" cy="849"/>
            </a:xfrm>
            <a:custGeom>
              <a:avLst/>
              <a:gdLst>
                <a:gd name="T0" fmla="*/ 6 w 474"/>
                <a:gd name="T1" fmla="*/ 0 h 439"/>
                <a:gd name="T2" fmla="*/ 8 w 474"/>
                <a:gd name="T3" fmla="*/ 4 h 439"/>
                <a:gd name="T4" fmla="*/ 0 w 474"/>
                <a:gd name="T5" fmla="*/ 0 h 439"/>
                <a:gd name="T6" fmla="*/ 2 w 474"/>
                <a:gd name="T7" fmla="*/ 21 h 439"/>
                <a:gd name="T8" fmla="*/ 2 w 474"/>
                <a:gd name="T9" fmla="*/ 57 h 439"/>
                <a:gd name="T10" fmla="*/ 0 w 474"/>
                <a:gd name="T11" fmla="*/ 146 h 439"/>
                <a:gd name="T12" fmla="*/ 4 w 474"/>
                <a:gd name="T13" fmla="*/ 163 h 439"/>
                <a:gd name="T14" fmla="*/ 0 w 474"/>
                <a:gd name="T15" fmla="*/ 0 h 439"/>
                <a:gd name="T16" fmla="*/ 191 w 474"/>
                <a:gd name="T17" fmla="*/ 0 h 439"/>
                <a:gd name="T18" fmla="*/ 197 w 474"/>
                <a:gd name="T19" fmla="*/ 4 h 439"/>
                <a:gd name="T20" fmla="*/ 158 w 474"/>
                <a:gd name="T21" fmla="*/ 2 h 439"/>
                <a:gd name="T22" fmla="*/ 286 w 474"/>
                <a:gd name="T23" fmla="*/ 0 h 439"/>
                <a:gd name="T24" fmla="*/ 318 w 474"/>
                <a:gd name="T25" fmla="*/ 2 h 439"/>
                <a:gd name="T26" fmla="*/ 281 w 474"/>
                <a:gd name="T27" fmla="*/ 4 h 439"/>
                <a:gd name="T28" fmla="*/ 286 w 474"/>
                <a:gd name="T29" fmla="*/ 0 h 439"/>
                <a:gd name="T30" fmla="*/ 474 w 474"/>
                <a:gd name="T31" fmla="*/ 0 h 439"/>
                <a:gd name="T32" fmla="*/ 472 w 474"/>
                <a:gd name="T33" fmla="*/ 13 h 439"/>
                <a:gd name="T34" fmla="*/ 470 w 474"/>
                <a:gd name="T35" fmla="*/ 4 h 439"/>
                <a:gd name="T36" fmla="*/ 466 w 474"/>
                <a:gd name="T37" fmla="*/ 2 h 439"/>
                <a:gd name="T38" fmla="*/ 474 w 474"/>
                <a:gd name="T39" fmla="*/ 431 h 439"/>
                <a:gd name="T40" fmla="*/ 472 w 474"/>
                <a:gd name="T41" fmla="*/ 437 h 439"/>
                <a:gd name="T42" fmla="*/ 470 w 474"/>
                <a:gd name="T43" fmla="*/ 402 h 439"/>
                <a:gd name="T44" fmla="*/ 474 w 474"/>
                <a:gd name="T45" fmla="*/ 431 h 439"/>
                <a:gd name="T46" fmla="*/ 0 w 474"/>
                <a:gd name="T47" fmla="*/ 427 h 439"/>
                <a:gd name="T48" fmla="*/ 2 w 474"/>
                <a:gd name="T49" fmla="*/ 393 h 439"/>
                <a:gd name="T50" fmla="*/ 0 w 474"/>
                <a:gd name="T51" fmla="*/ 354 h 439"/>
                <a:gd name="T52" fmla="*/ 2 w 474"/>
                <a:gd name="T53" fmla="*/ 280 h 439"/>
                <a:gd name="T54" fmla="*/ 4 w 474"/>
                <a:gd name="T55" fmla="*/ 433 h 439"/>
                <a:gd name="T56" fmla="*/ 0 w 474"/>
                <a:gd name="T57" fmla="*/ 437 h 439"/>
                <a:gd name="T58" fmla="*/ 470 w 474"/>
                <a:gd name="T59" fmla="*/ 147 h 439"/>
                <a:gd name="T60" fmla="*/ 472 w 474"/>
                <a:gd name="T61" fmla="*/ 101 h 439"/>
                <a:gd name="T62" fmla="*/ 470 w 474"/>
                <a:gd name="T63" fmla="*/ 54 h 439"/>
                <a:gd name="T64" fmla="*/ 470 w 474"/>
                <a:gd name="T65" fmla="*/ 377 h 439"/>
                <a:gd name="T66" fmla="*/ 472 w 474"/>
                <a:gd name="T67" fmla="*/ 331 h 439"/>
                <a:gd name="T68" fmla="*/ 470 w 474"/>
                <a:gd name="T69" fmla="*/ 28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439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21"/>
                  </a:lnTo>
                  <a:lnTo>
                    <a:pt x="2" y="40"/>
                  </a:lnTo>
                  <a:lnTo>
                    <a:pt x="2" y="57"/>
                  </a:lnTo>
                  <a:lnTo>
                    <a:pt x="0" y="77"/>
                  </a:lnTo>
                  <a:lnTo>
                    <a:pt x="0" y="146"/>
                  </a:lnTo>
                  <a:lnTo>
                    <a:pt x="2" y="155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3" y="2"/>
                  </a:lnTo>
                  <a:lnTo>
                    <a:pt x="197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6" y="0"/>
                  </a:moveTo>
                  <a:lnTo>
                    <a:pt x="320" y="0"/>
                  </a:lnTo>
                  <a:lnTo>
                    <a:pt x="318" y="2"/>
                  </a:lnTo>
                  <a:lnTo>
                    <a:pt x="316" y="4"/>
                  </a:lnTo>
                  <a:lnTo>
                    <a:pt x="281" y="4"/>
                  </a:lnTo>
                  <a:lnTo>
                    <a:pt x="284" y="2"/>
                  </a:lnTo>
                  <a:lnTo>
                    <a:pt x="286" y="0"/>
                  </a:lnTo>
                  <a:close/>
                  <a:moveTo>
                    <a:pt x="468" y="0"/>
                  </a:moveTo>
                  <a:lnTo>
                    <a:pt x="474" y="0"/>
                  </a:lnTo>
                  <a:lnTo>
                    <a:pt x="474" y="0"/>
                  </a:lnTo>
                  <a:lnTo>
                    <a:pt x="472" y="13"/>
                  </a:lnTo>
                  <a:lnTo>
                    <a:pt x="470" y="29"/>
                  </a:lnTo>
                  <a:lnTo>
                    <a:pt x="470" y="4"/>
                  </a:lnTo>
                  <a:lnTo>
                    <a:pt x="464" y="4"/>
                  </a:lnTo>
                  <a:lnTo>
                    <a:pt x="466" y="2"/>
                  </a:lnTo>
                  <a:lnTo>
                    <a:pt x="468" y="0"/>
                  </a:lnTo>
                  <a:close/>
                  <a:moveTo>
                    <a:pt x="474" y="431"/>
                  </a:moveTo>
                  <a:lnTo>
                    <a:pt x="474" y="439"/>
                  </a:lnTo>
                  <a:lnTo>
                    <a:pt x="472" y="437"/>
                  </a:lnTo>
                  <a:lnTo>
                    <a:pt x="470" y="433"/>
                  </a:lnTo>
                  <a:lnTo>
                    <a:pt x="470" y="402"/>
                  </a:lnTo>
                  <a:lnTo>
                    <a:pt x="472" y="418"/>
                  </a:lnTo>
                  <a:lnTo>
                    <a:pt x="474" y="431"/>
                  </a:lnTo>
                  <a:close/>
                  <a:moveTo>
                    <a:pt x="0" y="437"/>
                  </a:moveTo>
                  <a:lnTo>
                    <a:pt x="0" y="427"/>
                  </a:lnTo>
                  <a:lnTo>
                    <a:pt x="2" y="410"/>
                  </a:lnTo>
                  <a:lnTo>
                    <a:pt x="2" y="393"/>
                  </a:lnTo>
                  <a:lnTo>
                    <a:pt x="2" y="373"/>
                  </a:lnTo>
                  <a:lnTo>
                    <a:pt x="0" y="354"/>
                  </a:lnTo>
                  <a:lnTo>
                    <a:pt x="0" y="287"/>
                  </a:lnTo>
                  <a:lnTo>
                    <a:pt x="2" y="280"/>
                  </a:lnTo>
                  <a:lnTo>
                    <a:pt x="4" y="270"/>
                  </a:lnTo>
                  <a:lnTo>
                    <a:pt x="4" y="433"/>
                  </a:lnTo>
                  <a:lnTo>
                    <a:pt x="2" y="435"/>
                  </a:lnTo>
                  <a:lnTo>
                    <a:pt x="0" y="437"/>
                  </a:lnTo>
                  <a:close/>
                  <a:moveTo>
                    <a:pt x="470" y="54"/>
                  </a:moveTo>
                  <a:lnTo>
                    <a:pt x="470" y="147"/>
                  </a:lnTo>
                  <a:lnTo>
                    <a:pt x="472" y="126"/>
                  </a:lnTo>
                  <a:lnTo>
                    <a:pt x="472" y="101"/>
                  </a:lnTo>
                  <a:lnTo>
                    <a:pt x="472" y="78"/>
                  </a:lnTo>
                  <a:lnTo>
                    <a:pt x="470" y="54"/>
                  </a:lnTo>
                  <a:close/>
                  <a:moveTo>
                    <a:pt x="470" y="285"/>
                  </a:moveTo>
                  <a:lnTo>
                    <a:pt x="470" y="377"/>
                  </a:lnTo>
                  <a:lnTo>
                    <a:pt x="472" y="354"/>
                  </a:lnTo>
                  <a:lnTo>
                    <a:pt x="472" y="331"/>
                  </a:lnTo>
                  <a:lnTo>
                    <a:pt x="472" y="308"/>
                  </a:lnTo>
                  <a:lnTo>
                    <a:pt x="470" y="285"/>
                  </a:lnTo>
                  <a:close/>
                </a:path>
              </a:pathLst>
            </a:custGeom>
            <a:solidFill>
              <a:srgbClr val="515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81"/>
            <p:cNvSpPr>
              <a:spLocks noEditPoints="1"/>
            </p:cNvSpPr>
            <p:nvPr/>
          </p:nvSpPr>
          <p:spPr bwMode="auto">
            <a:xfrm>
              <a:off x="2293" y="1941"/>
              <a:ext cx="921" cy="838"/>
            </a:xfrm>
            <a:custGeom>
              <a:avLst/>
              <a:gdLst>
                <a:gd name="T0" fmla="*/ 6 w 470"/>
                <a:gd name="T1" fmla="*/ 0 h 433"/>
                <a:gd name="T2" fmla="*/ 7 w 470"/>
                <a:gd name="T3" fmla="*/ 4 h 433"/>
                <a:gd name="T4" fmla="*/ 0 w 470"/>
                <a:gd name="T5" fmla="*/ 0 h 433"/>
                <a:gd name="T6" fmla="*/ 0 w 470"/>
                <a:gd name="T7" fmla="*/ 30 h 433"/>
                <a:gd name="T8" fmla="*/ 0 w 470"/>
                <a:gd name="T9" fmla="*/ 153 h 433"/>
                <a:gd name="T10" fmla="*/ 4 w 470"/>
                <a:gd name="T11" fmla="*/ 166 h 433"/>
                <a:gd name="T12" fmla="*/ 0 w 470"/>
                <a:gd name="T13" fmla="*/ 0 h 433"/>
                <a:gd name="T14" fmla="*/ 191 w 470"/>
                <a:gd name="T15" fmla="*/ 0 h 433"/>
                <a:gd name="T16" fmla="*/ 199 w 470"/>
                <a:gd name="T17" fmla="*/ 4 h 433"/>
                <a:gd name="T18" fmla="*/ 158 w 470"/>
                <a:gd name="T19" fmla="*/ 2 h 433"/>
                <a:gd name="T20" fmla="*/ 282 w 470"/>
                <a:gd name="T21" fmla="*/ 0 h 433"/>
                <a:gd name="T22" fmla="*/ 314 w 470"/>
                <a:gd name="T23" fmla="*/ 2 h 433"/>
                <a:gd name="T24" fmla="*/ 275 w 470"/>
                <a:gd name="T25" fmla="*/ 4 h 433"/>
                <a:gd name="T26" fmla="*/ 282 w 470"/>
                <a:gd name="T27" fmla="*/ 0 h 433"/>
                <a:gd name="T28" fmla="*/ 470 w 470"/>
                <a:gd name="T29" fmla="*/ 0 h 433"/>
                <a:gd name="T30" fmla="*/ 468 w 470"/>
                <a:gd name="T31" fmla="*/ 27 h 433"/>
                <a:gd name="T32" fmla="*/ 470 w 470"/>
                <a:gd name="T33" fmla="*/ 69 h 433"/>
                <a:gd name="T34" fmla="*/ 470 w 470"/>
                <a:gd name="T35" fmla="*/ 130 h 433"/>
                <a:gd name="T36" fmla="*/ 466 w 470"/>
                <a:gd name="T37" fmla="*/ 155 h 433"/>
                <a:gd name="T38" fmla="*/ 460 w 470"/>
                <a:gd name="T39" fmla="*/ 4 h 433"/>
                <a:gd name="T40" fmla="*/ 464 w 470"/>
                <a:gd name="T41" fmla="*/ 0 h 433"/>
                <a:gd name="T42" fmla="*/ 470 w 470"/>
                <a:gd name="T43" fmla="*/ 339 h 433"/>
                <a:gd name="T44" fmla="*/ 468 w 470"/>
                <a:gd name="T45" fmla="*/ 381 h 433"/>
                <a:gd name="T46" fmla="*/ 470 w 470"/>
                <a:gd name="T47" fmla="*/ 419 h 433"/>
                <a:gd name="T48" fmla="*/ 468 w 470"/>
                <a:gd name="T49" fmla="*/ 433 h 433"/>
                <a:gd name="T50" fmla="*/ 466 w 470"/>
                <a:gd name="T51" fmla="*/ 276 h 433"/>
                <a:gd name="T52" fmla="*/ 470 w 470"/>
                <a:gd name="T53" fmla="*/ 299 h 433"/>
                <a:gd name="T54" fmla="*/ 0 w 470"/>
                <a:gd name="T55" fmla="*/ 398 h 433"/>
                <a:gd name="T56" fmla="*/ 0 w 470"/>
                <a:gd name="T57" fmla="*/ 393 h 433"/>
                <a:gd name="T58" fmla="*/ 2 w 470"/>
                <a:gd name="T59" fmla="*/ 270 h 433"/>
                <a:gd name="T60" fmla="*/ 4 w 470"/>
                <a:gd name="T61" fmla="*/ 427 h 433"/>
                <a:gd name="T62" fmla="*/ 0 w 470"/>
                <a:gd name="T63" fmla="*/ 43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0" h="433">
                  <a:moveTo>
                    <a:pt x="0" y="0"/>
                  </a:moveTo>
                  <a:lnTo>
                    <a:pt x="6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0" y="153"/>
                  </a:lnTo>
                  <a:lnTo>
                    <a:pt x="2" y="161"/>
                  </a:lnTo>
                  <a:lnTo>
                    <a:pt x="4" y="16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1" y="0"/>
                  </a:lnTo>
                  <a:lnTo>
                    <a:pt x="195" y="2"/>
                  </a:lnTo>
                  <a:lnTo>
                    <a:pt x="199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82" y="0"/>
                  </a:moveTo>
                  <a:lnTo>
                    <a:pt x="316" y="0"/>
                  </a:lnTo>
                  <a:lnTo>
                    <a:pt x="314" y="2"/>
                  </a:lnTo>
                  <a:lnTo>
                    <a:pt x="312" y="4"/>
                  </a:lnTo>
                  <a:lnTo>
                    <a:pt x="275" y="4"/>
                  </a:lnTo>
                  <a:lnTo>
                    <a:pt x="279" y="2"/>
                  </a:lnTo>
                  <a:lnTo>
                    <a:pt x="282" y="0"/>
                  </a:lnTo>
                  <a:close/>
                  <a:moveTo>
                    <a:pt x="464" y="0"/>
                  </a:moveTo>
                  <a:lnTo>
                    <a:pt x="470" y="0"/>
                  </a:lnTo>
                  <a:lnTo>
                    <a:pt x="470" y="8"/>
                  </a:lnTo>
                  <a:lnTo>
                    <a:pt x="468" y="27"/>
                  </a:lnTo>
                  <a:lnTo>
                    <a:pt x="468" y="48"/>
                  </a:lnTo>
                  <a:lnTo>
                    <a:pt x="470" y="69"/>
                  </a:lnTo>
                  <a:lnTo>
                    <a:pt x="470" y="90"/>
                  </a:lnTo>
                  <a:lnTo>
                    <a:pt x="470" y="130"/>
                  </a:lnTo>
                  <a:lnTo>
                    <a:pt x="468" y="142"/>
                  </a:lnTo>
                  <a:lnTo>
                    <a:pt x="466" y="155"/>
                  </a:lnTo>
                  <a:lnTo>
                    <a:pt x="466" y="4"/>
                  </a:lnTo>
                  <a:lnTo>
                    <a:pt x="460" y="4"/>
                  </a:lnTo>
                  <a:lnTo>
                    <a:pt x="462" y="2"/>
                  </a:lnTo>
                  <a:lnTo>
                    <a:pt x="464" y="0"/>
                  </a:lnTo>
                  <a:close/>
                  <a:moveTo>
                    <a:pt x="470" y="299"/>
                  </a:moveTo>
                  <a:lnTo>
                    <a:pt x="470" y="339"/>
                  </a:lnTo>
                  <a:lnTo>
                    <a:pt x="470" y="360"/>
                  </a:lnTo>
                  <a:lnTo>
                    <a:pt x="468" y="381"/>
                  </a:lnTo>
                  <a:lnTo>
                    <a:pt x="468" y="400"/>
                  </a:lnTo>
                  <a:lnTo>
                    <a:pt x="470" y="419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6" y="431"/>
                  </a:lnTo>
                  <a:lnTo>
                    <a:pt x="466" y="276"/>
                  </a:lnTo>
                  <a:lnTo>
                    <a:pt x="468" y="287"/>
                  </a:lnTo>
                  <a:lnTo>
                    <a:pt x="470" y="299"/>
                  </a:lnTo>
                  <a:close/>
                  <a:moveTo>
                    <a:pt x="0" y="433"/>
                  </a:moveTo>
                  <a:lnTo>
                    <a:pt x="0" y="398"/>
                  </a:lnTo>
                  <a:lnTo>
                    <a:pt x="0" y="396"/>
                  </a:lnTo>
                  <a:lnTo>
                    <a:pt x="0" y="393"/>
                  </a:lnTo>
                  <a:lnTo>
                    <a:pt x="0" y="276"/>
                  </a:lnTo>
                  <a:lnTo>
                    <a:pt x="2" y="270"/>
                  </a:lnTo>
                  <a:lnTo>
                    <a:pt x="4" y="262"/>
                  </a:lnTo>
                  <a:lnTo>
                    <a:pt x="4" y="427"/>
                  </a:lnTo>
                  <a:lnTo>
                    <a:pt x="2" y="431"/>
                  </a:lnTo>
                  <a:lnTo>
                    <a:pt x="0" y="433"/>
                  </a:lnTo>
                  <a:close/>
                </a:path>
              </a:pathLst>
            </a:custGeom>
            <a:solidFill>
              <a:srgbClr val="525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82"/>
            <p:cNvSpPr>
              <a:spLocks noEditPoints="1"/>
            </p:cNvSpPr>
            <p:nvPr/>
          </p:nvSpPr>
          <p:spPr bwMode="auto">
            <a:xfrm>
              <a:off x="2297" y="1945"/>
              <a:ext cx="913" cy="830"/>
            </a:xfrm>
            <a:custGeom>
              <a:avLst/>
              <a:gdLst>
                <a:gd name="T0" fmla="*/ 0 w 466"/>
                <a:gd name="T1" fmla="*/ 0 h 429"/>
                <a:gd name="T2" fmla="*/ 4 w 466"/>
                <a:gd name="T3" fmla="*/ 0 h 429"/>
                <a:gd name="T4" fmla="*/ 5 w 466"/>
                <a:gd name="T5" fmla="*/ 2 h 429"/>
                <a:gd name="T6" fmla="*/ 9 w 466"/>
                <a:gd name="T7" fmla="*/ 4 h 429"/>
                <a:gd name="T8" fmla="*/ 4 w 466"/>
                <a:gd name="T9" fmla="*/ 4 h 429"/>
                <a:gd name="T10" fmla="*/ 0 w 466"/>
                <a:gd name="T11" fmla="*/ 0 h 429"/>
                <a:gd name="T12" fmla="*/ 0 w 466"/>
                <a:gd name="T13" fmla="*/ 159 h 429"/>
                <a:gd name="T14" fmla="*/ 2 w 466"/>
                <a:gd name="T15" fmla="*/ 164 h 429"/>
                <a:gd name="T16" fmla="*/ 4 w 466"/>
                <a:gd name="T17" fmla="*/ 170 h 429"/>
                <a:gd name="T18" fmla="*/ 4 w 466"/>
                <a:gd name="T19" fmla="*/ 4 h 429"/>
                <a:gd name="T20" fmla="*/ 0 w 466"/>
                <a:gd name="T21" fmla="*/ 0 h 429"/>
                <a:gd name="T22" fmla="*/ 156 w 466"/>
                <a:gd name="T23" fmla="*/ 0 h 429"/>
                <a:gd name="T24" fmla="*/ 193 w 466"/>
                <a:gd name="T25" fmla="*/ 0 h 429"/>
                <a:gd name="T26" fmla="*/ 197 w 466"/>
                <a:gd name="T27" fmla="*/ 2 h 429"/>
                <a:gd name="T28" fmla="*/ 200 w 466"/>
                <a:gd name="T29" fmla="*/ 4 h 429"/>
                <a:gd name="T30" fmla="*/ 160 w 466"/>
                <a:gd name="T31" fmla="*/ 4 h 429"/>
                <a:gd name="T32" fmla="*/ 158 w 466"/>
                <a:gd name="T33" fmla="*/ 2 h 429"/>
                <a:gd name="T34" fmla="*/ 156 w 466"/>
                <a:gd name="T35" fmla="*/ 0 h 429"/>
                <a:gd name="T36" fmla="*/ 277 w 466"/>
                <a:gd name="T37" fmla="*/ 0 h 429"/>
                <a:gd name="T38" fmla="*/ 312 w 466"/>
                <a:gd name="T39" fmla="*/ 0 h 429"/>
                <a:gd name="T40" fmla="*/ 310 w 466"/>
                <a:gd name="T41" fmla="*/ 2 h 429"/>
                <a:gd name="T42" fmla="*/ 308 w 466"/>
                <a:gd name="T43" fmla="*/ 4 h 429"/>
                <a:gd name="T44" fmla="*/ 269 w 466"/>
                <a:gd name="T45" fmla="*/ 4 h 429"/>
                <a:gd name="T46" fmla="*/ 273 w 466"/>
                <a:gd name="T47" fmla="*/ 2 h 429"/>
                <a:gd name="T48" fmla="*/ 277 w 466"/>
                <a:gd name="T49" fmla="*/ 0 h 429"/>
                <a:gd name="T50" fmla="*/ 460 w 466"/>
                <a:gd name="T51" fmla="*/ 0 h 429"/>
                <a:gd name="T52" fmla="*/ 466 w 466"/>
                <a:gd name="T53" fmla="*/ 0 h 429"/>
                <a:gd name="T54" fmla="*/ 466 w 466"/>
                <a:gd name="T55" fmla="*/ 25 h 429"/>
                <a:gd name="T56" fmla="*/ 466 w 466"/>
                <a:gd name="T57" fmla="*/ 36 h 429"/>
                <a:gd name="T58" fmla="*/ 466 w 466"/>
                <a:gd name="T59" fmla="*/ 50 h 429"/>
                <a:gd name="T60" fmla="*/ 466 w 466"/>
                <a:gd name="T61" fmla="*/ 143 h 429"/>
                <a:gd name="T62" fmla="*/ 464 w 466"/>
                <a:gd name="T63" fmla="*/ 151 h 429"/>
                <a:gd name="T64" fmla="*/ 462 w 466"/>
                <a:gd name="T65" fmla="*/ 159 h 429"/>
                <a:gd name="T66" fmla="*/ 462 w 466"/>
                <a:gd name="T67" fmla="*/ 4 h 429"/>
                <a:gd name="T68" fmla="*/ 456 w 466"/>
                <a:gd name="T69" fmla="*/ 4 h 429"/>
                <a:gd name="T70" fmla="*/ 458 w 466"/>
                <a:gd name="T71" fmla="*/ 2 h 429"/>
                <a:gd name="T72" fmla="*/ 460 w 466"/>
                <a:gd name="T73" fmla="*/ 0 h 429"/>
                <a:gd name="T74" fmla="*/ 466 w 466"/>
                <a:gd name="T75" fmla="*/ 281 h 429"/>
                <a:gd name="T76" fmla="*/ 466 w 466"/>
                <a:gd name="T77" fmla="*/ 373 h 429"/>
                <a:gd name="T78" fmla="*/ 466 w 466"/>
                <a:gd name="T79" fmla="*/ 387 h 429"/>
                <a:gd name="T80" fmla="*/ 466 w 466"/>
                <a:gd name="T81" fmla="*/ 398 h 429"/>
                <a:gd name="T82" fmla="*/ 466 w 466"/>
                <a:gd name="T83" fmla="*/ 429 h 429"/>
                <a:gd name="T84" fmla="*/ 464 w 466"/>
                <a:gd name="T85" fmla="*/ 429 h 429"/>
                <a:gd name="T86" fmla="*/ 462 w 466"/>
                <a:gd name="T87" fmla="*/ 427 h 429"/>
                <a:gd name="T88" fmla="*/ 462 w 466"/>
                <a:gd name="T89" fmla="*/ 268 h 429"/>
                <a:gd name="T90" fmla="*/ 464 w 466"/>
                <a:gd name="T91" fmla="*/ 274 h 429"/>
                <a:gd name="T92" fmla="*/ 466 w 466"/>
                <a:gd name="T93" fmla="*/ 281 h 429"/>
                <a:gd name="T94" fmla="*/ 0 w 466"/>
                <a:gd name="T95" fmla="*/ 429 h 429"/>
                <a:gd name="T96" fmla="*/ 0 w 466"/>
                <a:gd name="T97" fmla="*/ 266 h 429"/>
                <a:gd name="T98" fmla="*/ 2 w 466"/>
                <a:gd name="T99" fmla="*/ 262 h 429"/>
                <a:gd name="T100" fmla="*/ 4 w 466"/>
                <a:gd name="T101" fmla="*/ 256 h 429"/>
                <a:gd name="T102" fmla="*/ 4 w 466"/>
                <a:gd name="T103" fmla="*/ 423 h 429"/>
                <a:gd name="T104" fmla="*/ 2 w 466"/>
                <a:gd name="T105" fmla="*/ 427 h 429"/>
                <a:gd name="T106" fmla="*/ 0 w 466"/>
                <a:gd name="T10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66" h="42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64"/>
                  </a:lnTo>
                  <a:lnTo>
                    <a:pt x="4" y="17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3" y="0"/>
                  </a:lnTo>
                  <a:lnTo>
                    <a:pt x="197" y="2"/>
                  </a:lnTo>
                  <a:lnTo>
                    <a:pt x="200" y="4"/>
                  </a:lnTo>
                  <a:lnTo>
                    <a:pt x="160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7" y="0"/>
                  </a:moveTo>
                  <a:lnTo>
                    <a:pt x="312" y="0"/>
                  </a:lnTo>
                  <a:lnTo>
                    <a:pt x="310" y="2"/>
                  </a:lnTo>
                  <a:lnTo>
                    <a:pt x="308" y="4"/>
                  </a:lnTo>
                  <a:lnTo>
                    <a:pt x="269" y="4"/>
                  </a:lnTo>
                  <a:lnTo>
                    <a:pt x="273" y="2"/>
                  </a:lnTo>
                  <a:lnTo>
                    <a:pt x="277" y="0"/>
                  </a:lnTo>
                  <a:close/>
                  <a:moveTo>
                    <a:pt x="460" y="0"/>
                  </a:moveTo>
                  <a:lnTo>
                    <a:pt x="466" y="0"/>
                  </a:lnTo>
                  <a:lnTo>
                    <a:pt x="466" y="25"/>
                  </a:lnTo>
                  <a:lnTo>
                    <a:pt x="466" y="36"/>
                  </a:lnTo>
                  <a:lnTo>
                    <a:pt x="466" y="50"/>
                  </a:lnTo>
                  <a:lnTo>
                    <a:pt x="466" y="143"/>
                  </a:lnTo>
                  <a:lnTo>
                    <a:pt x="464" y="151"/>
                  </a:lnTo>
                  <a:lnTo>
                    <a:pt x="462" y="159"/>
                  </a:lnTo>
                  <a:lnTo>
                    <a:pt x="462" y="4"/>
                  </a:lnTo>
                  <a:lnTo>
                    <a:pt x="456" y="4"/>
                  </a:lnTo>
                  <a:lnTo>
                    <a:pt x="458" y="2"/>
                  </a:lnTo>
                  <a:lnTo>
                    <a:pt x="460" y="0"/>
                  </a:lnTo>
                  <a:close/>
                  <a:moveTo>
                    <a:pt x="466" y="281"/>
                  </a:moveTo>
                  <a:lnTo>
                    <a:pt x="466" y="373"/>
                  </a:lnTo>
                  <a:lnTo>
                    <a:pt x="466" y="387"/>
                  </a:lnTo>
                  <a:lnTo>
                    <a:pt x="466" y="398"/>
                  </a:lnTo>
                  <a:lnTo>
                    <a:pt x="466" y="429"/>
                  </a:lnTo>
                  <a:lnTo>
                    <a:pt x="464" y="429"/>
                  </a:lnTo>
                  <a:lnTo>
                    <a:pt x="462" y="427"/>
                  </a:lnTo>
                  <a:lnTo>
                    <a:pt x="462" y="268"/>
                  </a:lnTo>
                  <a:lnTo>
                    <a:pt x="464" y="274"/>
                  </a:lnTo>
                  <a:lnTo>
                    <a:pt x="466" y="281"/>
                  </a:lnTo>
                  <a:close/>
                  <a:moveTo>
                    <a:pt x="0" y="429"/>
                  </a:moveTo>
                  <a:lnTo>
                    <a:pt x="0" y="266"/>
                  </a:lnTo>
                  <a:lnTo>
                    <a:pt x="2" y="262"/>
                  </a:lnTo>
                  <a:lnTo>
                    <a:pt x="4" y="256"/>
                  </a:lnTo>
                  <a:lnTo>
                    <a:pt x="4" y="423"/>
                  </a:lnTo>
                  <a:lnTo>
                    <a:pt x="2" y="427"/>
                  </a:lnTo>
                  <a:lnTo>
                    <a:pt x="0" y="429"/>
                  </a:lnTo>
                  <a:close/>
                </a:path>
              </a:pathLst>
            </a:custGeom>
            <a:solidFill>
              <a:srgbClr val="535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83"/>
            <p:cNvSpPr>
              <a:spLocks noEditPoints="1"/>
            </p:cNvSpPr>
            <p:nvPr/>
          </p:nvSpPr>
          <p:spPr bwMode="auto">
            <a:xfrm>
              <a:off x="2301" y="1949"/>
              <a:ext cx="905" cy="826"/>
            </a:xfrm>
            <a:custGeom>
              <a:avLst/>
              <a:gdLst>
                <a:gd name="T0" fmla="*/ 0 w 462"/>
                <a:gd name="T1" fmla="*/ 0 h 427"/>
                <a:gd name="T2" fmla="*/ 3 w 462"/>
                <a:gd name="T3" fmla="*/ 0 h 427"/>
                <a:gd name="T4" fmla="*/ 7 w 462"/>
                <a:gd name="T5" fmla="*/ 2 h 427"/>
                <a:gd name="T6" fmla="*/ 9 w 462"/>
                <a:gd name="T7" fmla="*/ 4 h 427"/>
                <a:gd name="T8" fmla="*/ 3 w 462"/>
                <a:gd name="T9" fmla="*/ 4 h 427"/>
                <a:gd name="T10" fmla="*/ 0 w 462"/>
                <a:gd name="T11" fmla="*/ 0 h 427"/>
                <a:gd name="T12" fmla="*/ 0 w 462"/>
                <a:gd name="T13" fmla="*/ 162 h 427"/>
                <a:gd name="T14" fmla="*/ 2 w 462"/>
                <a:gd name="T15" fmla="*/ 168 h 427"/>
                <a:gd name="T16" fmla="*/ 3 w 462"/>
                <a:gd name="T17" fmla="*/ 172 h 427"/>
                <a:gd name="T18" fmla="*/ 3 w 462"/>
                <a:gd name="T19" fmla="*/ 4 h 427"/>
                <a:gd name="T20" fmla="*/ 0 w 462"/>
                <a:gd name="T21" fmla="*/ 0 h 427"/>
                <a:gd name="T22" fmla="*/ 156 w 462"/>
                <a:gd name="T23" fmla="*/ 0 h 427"/>
                <a:gd name="T24" fmla="*/ 195 w 462"/>
                <a:gd name="T25" fmla="*/ 0 h 427"/>
                <a:gd name="T26" fmla="*/ 198 w 462"/>
                <a:gd name="T27" fmla="*/ 2 h 427"/>
                <a:gd name="T28" fmla="*/ 202 w 462"/>
                <a:gd name="T29" fmla="*/ 4 h 427"/>
                <a:gd name="T30" fmla="*/ 159 w 462"/>
                <a:gd name="T31" fmla="*/ 4 h 427"/>
                <a:gd name="T32" fmla="*/ 158 w 462"/>
                <a:gd name="T33" fmla="*/ 2 h 427"/>
                <a:gd name="T34" fmla="*/ 156 w 462"/>
                <a:gd name="T35" fmla="*/ 0 h 427"/>
                <a:gd name="T36" fmla="*/ 271 w 462"/>
                <a:gd name="T37" fmla="*/ 0 h 427"/>
                <a:gd name="T38" fmla="*/ 308 w 462"/>
                <a:gd name="T39" fmla="*/ 0 h 427"/>
                <a:gd name="T40" fmla="*/ 306 w 462"/>
                <a:gd name="T41" fmla="*/ 2 h 427"/>
                <a:gd name="T42" fmla="*/ 304 w 462"/>
                <a:gd name="T43" fmla="*/ 4 h 427"/>
                <a:gd name="T44" fmla="*/ 263 w 462"/>
                <a:gd name="T45" fmla="*/ 4 h 427"/>
                <a:gd name="T46" fmla="*/ 267 w 462"/>
                <a:gd name="T47" fmla="*/ 2 h 427"/>
                <a:gd name="T48" fmla="*/ 271 w 462"/>
                <a:gd name="T49" fmla="*/ 0 h 427"/>
                <a:gd name="T50" fmla="*/ 456 w 462"/>
                <a:gd name="T51" fmla="*/ 0 h 427"/>
                <a:gd name="T52" fmla="*/ 462 w 462"/>
                <a:gd name="T53" fmla="*/ 0 h 427"/>
                <a:gd name="T54" fmla="*/ 462 w 462"/>
                <a:gd name="T55" fmla="*/ 151 h 427"/>
                <a:gd name="T56" fmla="*/ 460 w 462"/>
                <a:gd name="T57" fmla="*/ 157 h 427"/>
                <a:gd name="T58" fmla="*/ 458 w 462"/>
                <a:gd name="T59" fmla="*/ 162 h 427"/>
                <a:gd name="T60" fmla="*/ 458 w 462"/>
                <a:gd name="T61" fmla="*/ 4 h 427"/>
                <a:gd name="T62" fmla="*/ 450 w 462"/>
                <a:gd name="T63" fmla="*/ 4 h 427"/>
                <a:gd name="T64" fmla="*/ 454 w 462"/>
                <a:gd name="T65" fmla="*/ 2 h 427"/>
                <a:gd name="T66" fmla="*/ 456 w 462"/>
                <a:gd name="T67" fmla="*/ 0 h 427"/>
                <a:gd name="T68" fmla="*/ 462 w 462"/>
                <a:gd name="T69" fmla="*/ 272 h 427"/>
                <a:gd name="T70" fmla="*/ 462 w 462"/>
                <a:gd name="T71" fmla="*/ 427 h 427"/>
                <a:gd name="T72" fmla="*/ 460 w 462"/>
                <a:gd name="T73" fmla="*/ 425 h 427"/>
                <a:gd name="T74" fmla="*/ 458 w 462"/>
                <a:gd name="T75" fmla="*/ 423 h 427"/>
                <a:gd name="T76" fmla="*/ 458 w 462"/>
                <a:gd name="T77" fmla="*/ 260 h 427"/>
                <a:gd name="T78" fmla="*/ 460 w 462"/>
                <a:gd name="T79" fmla="*/ 266 h 427"/>
                <a:gd name="T80" fmla="*/ 462 w 462"/>
                <a:gd name="T81" fmla="*/ 272 h 427"/>
                <a:gd name="T82" fmla="*/ 0 w 462"/>
                <a:gd name="T83" fmla="*/ 425 h 427"/>
                <a:gd name="T84" fmla="*/ 0 w 462"/>
                <a:gd name="T85" fmla="*/ 258 h 427"/>
                <a:gd name="T86" fmla="*/ 2 w 462"/>
                <a:gd name="T87" fmla="*/ 254 h 427"/>
                <a:gd name="T88" fmla="*/ 3 w 462"/>
                <a:gd name="T89" fmla="*/ 251 h 427"/>
                <a:gd name="T90" fmla="*/ 3 w 462"/>
                <a:gd name="T91" fmla="*/ 421 h 427"/>
                <a:gd name="T92" fmla="*/ 2 w 462"/>
                <a:gd name="T93" fmla="*/ 423 h 427"/>
                <a:gd name="T94" fmla="*/ 0 w 462"/>
                <a:gd name="T95" fmla="*/ 425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62" h="427">
                  <a:moveTo>
                    <a:pt x="0" y="0"/>
                  </a:moveTo>
                  <a:lnTo>
                    <a:pt x="3" y="0"/>
                  </a:lnTo>
                  <a:lnTo>
                    <a:pt x="7" y="2"/>
                  </a:lnTo>
                  <a:lnTo>
                    <a:pt x="9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2" y="168"/>
                  </a:lnTo>
                  <a:lnTo>
                    <a:pt x="3" y="17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5" y="0"/>
                  </a:lnTo>
                  <a:lnTo>
                    <a:pt x="198" y="2"/>
                  </a:lnTo>
                  <a:lnTo>
                    <a:pt x="202" y="4"/>
                  </a:lnTo>
                  <a:lnTo>
                    <a:pt x="159" y="4"/>
                  </a:lnTo>
                  <a:lnTo>
                    <a:pt x="158" y="2"/>
                  </a:lnTo>
                  <a:lnTo>
                    <a:pt x="156" y="0"/>
                  </a:lnTo>
                  <a:close/>
                  <a:moveTo>
                    <a:pt x="271" y="0"/>
                  </a:moveTo>
                  <a:lnTo>
                    <a:pt x="308" y="0"/>
                  </a:lnTo>
                  <a:lnTo>
                    <a:pt x="306" y="2"/>
                  </a:lnTo>
                  <a:lnTo>
                    <a:pt x="304" y="4"/>
                  </a:lnTo>
                  <a:lnTo>
                    <a:pt x="263" y="4"/>
                  </a:lnTo>
                  <a:lnTo>
                    <a:pt x="267" y="2"/>
                  </a:lnTo>
                  <a:lnTo>
                    <a:pt x="271" y="0"/>
                  </a:lnTo>
                  <a:close/>
                  <a:moveTo>
                    <a:pt x="456" y="0"/>
                  </a:moveTo>
                  <a:lnTo>
                    <a:pt x="462" y="0"/>
                  </a:lnTo>
                  <a:lnTo>
                    <a:pt x="462" y="151"/>
                  </a:lnTo>
                  <a:lnTo>
                    <a:pt x="460" y="157"/>
                  </a:lnTo>
                  <a:lnTo>
                    <a:pt x="458" y="162"/>
                  </a:lnTo>
                  <a:lnTo>
                    <a:pt x="458" y="4"/>
                  </a:lnTo>
                  <a:lnTo>
                    <a:pt x="450" y="4"/>
                  </a:lnTo>
                  <a:lnTo>
                    <a:pt x="454" y="2"/>
                  </a:lnTo>
                  <a:lnTo>
                    <a:pt x="456" y="0"/>
                  </a:lnTo>
                  <a:close/>
                  <a:moveTo>
                    <a:pt x="462" y="272"/>
                  </a:moveTo>
                  <a:lnTo>
                    <a:pt x="462" y="427"/>
                  </a:lnTo>
                  <a:lnTo>
                    <a:pt x="460" y="425"/>
                  </a:lnTo>
                  <a:lnTo>
                    <a:pt x="458" y="423"/>
                  </a:lnTo>
                  <a:lnTo>
                    <a:pt x="458" y="260"/>
                  </a:lnTo>
                  <a:lnTo>
                    <a:pt x="460" y="266"/>
                  </a:lnTo>
                  <a:lnTo>
                    <a:pt x="462" y="272"/>
                  </a:lnTo>
                  <a:close/>
                  <a:moveTo>
                    <a:pt x="0" y="425"/>
                  </a:moveTo>
                  <a:lnTo>
                    <a:pt x="0" y="258"/>
                  </a:lnTo>
                  <a:lnTo>
                    <a:pt x="2" y="254"/>
                  </a:lnTo>
                  <a:lnTo>
                    <a:pt x="3" y="251"/>
                  </a:lnTo>
                  <a:lnTo>
                    <a:pt x="3" y="421"/>
                  </a:lnTo>
                  <a:lnTo>
                    <a:pt x="2" y="423"/>
                  </a:lnTo>
                  <a:lnTo>
                    <a:pt x="0" y="425"/>
                  </a:lnTo>
                  <a:close/>
                </a:path>
              </a:pathLst>
            </a:custGeom>
            <a:solidFill>
              <a:srgbClr val="555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84"/>
            <p:cNvSpPr>
              <a:spLocks noEditPoints="1"/>
            </p:cNvSpPr>
            <p:nvPr/>
          </p:nvSpPr>
          <p:spPr bwMode="auto">
            <a:xfrm>
              <a:off x="2305" y="1953"/>
              <a:ext cx="897" cy="818"/>
            </a:xfrm>
            <a:custGeom>
              <a:avLst/>
              <a:gdLst>
                <a:gd name="T0" fmla="*/ 0 w 458"/>
                <a:gd name="T1" fmla="*/ 0 h 423"/>
                <a:gd name="T2" fmla="*/ 5 w 458"/>
                <a:gd name="T3" fmla="*/ 0 h 423"/>
                <a:gd name="T4" fmla="*/ 7 w 458"/>
                <a:gd name="T5" fmla="*/ 2 h 423"/>
                <a:gd name="T6" fmla="*/ 9 w 458"/>
                <a:gd name="T7" fmla="*/ 3 h 423"/>
                <a:gd name="T8" fmla="*/ 3 w 458"/>
                <a:gd name="T9" fmla="*/ 3 h 423"/>
                <a:gd name="T10" fmla="*/ 0 w 458"/>
                <a:gd name="T11" fmla="*/ 0 h 423"/>
                <a:gd name="T12" fmla="*/ 0 w 458"/>
                <a:gd name="T13" fmla="*/ 166 h 423"/>
                <a:gd name="T14" fmla="*/ 1 w 458"/>
                <a:gd name="T15" fmla="*/ 170 h 423"/>
                <a:gd name="T16" fmla="*/ 3 w 458"/>
                <a:gd name="T17" fmla="*/ 174 h 423"/>
                <a:gd name="T18" fmla="*/ 3 w 458"/>
                <a:gd name="T19" fmla="*/ 3 h 423"/>
                <a:gd name="T20" fmla="*/ 0 w 458"/>
                <a:gd name="T21" fmla="*/ 0 h 423"/>
                <a:gd name="T22" fmla="*/ 156 w 458"/>
                <a:gd name="T23" fmla="*/ 0 h 423"/>
                <a:gd name="T24" fmla="*/ 196 w 458"/>
                <a:gd name="T25" fmla="*/ 0 h 423"/>
                <a:gd name="T26" fmla="*/ 200 w 458"/>
                <a:gd name="T27" fmla="*/ 2 h 423"/>
                <a:gd name="T28" fmla="*/ 206 w 458"/>
                <a:gd name="T29" fmla="*/ 3 h 423"/>
                <a:gd name="T30" fmla="*/ 159 w 458"/>
                <a:gd name="T31" fmla="*/ 3 h 423"/>
                <a:gd name="T32" fmla="*/ 157 w 458"/>
                <a:gd name="T33" fmla="*/ 2 h 423"/>
                <a:gd name="T34" fmla="*/ 156 w 458"/>
                <a:gd name="T35" fmla="*/ 0 h 423"/>
                <a:gd name="T36" fmla="*/ 265 w 458"/>
                <a:gd name="T37" fmla="*/ 0 h 423"/>
                <a:gd name="T38" fmla="*/ 304 w 458"/>
                <a:gd name="T39" fmla="*/ 0 h 423"/>
                <a:gd name="T40" fmla="*/ 302 w 458"/>
                <a:gd name="T41" fmla="*/ 2 h 423"/>
                <a:gd name="T42" fmla="*/ 300 w 458"/>
                <a:gd name="T43" fmla="*/ 3 h 423"/>
                <a:gd name="T44" fmla="*/ 255 w 458"/>
                <a:gd name="T45" fmla="*/ 3 h 423"/>
                <a:gd name="T46" fmla="*/ 259 w 458"/>
                <a:gd name="T47" fmla="*/ 2 h 423"/>
                <a:gd name="T48" fmla="*/ 265 w 458"/>
                <a:gd name="T49" fmla="*/ 0 h 423"/>
                <a:gd name="T50" fmla="*/ 452 w 458"/>
                <a:gd name="T51" fmla="*/ 0 h 423"/>
                <a:gd name="T52" fmla="*/ 458 w 458"/>
                <a:gd name="T53" fmla="*/ 0 h 423"/>
                <a:gd name="T54" fmla="*/ 458 w 458"/>
                <a:gd name="T55" fmla="*/ 155 h 423"/>
                <a:gd name="T56" fmla="*/ 456 w 458"/>
                <a:gd name="T57" fmla="*/ 160 h 423"/>
                <a:gd name="T58" fmla="*/ 454 w 458"/>
                <a:gd name="T59" fmla="*/ 164 h 423"/>
                <a:gd name="T60" fmla="*/ 454 w 458"/>
                <a:gd name="T61" fmla="*/ 3 h 423"/>
                <a:gd name="T62" fmla="*/ 446 w 458"/>
                <a:gd name="T63" fmla="*/ 3 h 423"/>
                <a:gd name="T64" fmla="*/ 448 w 458"/>
                <a:gd name="T65" fmla="*/ 2 h 423"/>
                <a:gd name="T66" fmla="*/ 452 w 458"/>
                <a:gd name="T67" fmla="*/ 0 h 423"/>
                <a:gd name="T68" fmla="*/ 458 w 458"/>
                <a:gd name="T69" fmla="*/ 264 h 423"/>
                <a:gd name="T70" fmla="*/ 458 w 458"/>
                <a:gd name="T71" fmla="*/ 423 h 423"/>
                <a:gd name="T72" fmla="*/ 456 w 458"/>
                <a:gd name="T73" fmla="*/ 421 h 423"/>
                <a:gd name="T74" fmla="*/ 454 w 458"/>
                <a:gd name="T75" fmla="*/ 419 h 423"/>
                <a:gd name="T76" fmla="*/ 454 w 458"/>
                <a:gd name="T77" fmla="*/ 254 h 423"/>
                <a:gd name="T78" fmla="*/ 456 w 458"/>
                <a:gd name="T79" fmla="*/ 258 h 423"/>
                <a:gd name="T80" fmla="*/ 458 w 458"/>
                <a:gd name="T81" fmla="*/ 264 h 423"/>
                <a:gd name="T82" fmla="*/ 0 w 458"/>
                <a:gd name="T83" fmla="*/ 419 h 423"/>
                <a:gd name="T84" fmla="*/ 0 w 458"/>
                <a:gd name="T85" fmla="*/ 252 h 423"/>
                <a:gd name="T86" fmla="*/ 1 w 458"/>
                <a:gd name="T87" fmla="*/ 249 h 423"/>
                <a:gd name="T88" fmla="*/ 3 w 458"/>
                <a:gd name="T89" fmla="*/ 245 h 423"/>
                <a:gd name="T90" fmla="*/ 3 w 458"/>
                <a:gd name="T91" fmla="*/ 417 h 423"/>
                <a:gd name="T92" fmla="*/ 1 w 458"/>
                <a:gd name="T93" fmla="*/ 419 h 423"/>
                <a:gd name="T94" fmla="*/ 0 w 458"/>
                <a:gd name="T95" fmla="*/ 419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8" h="423">
                  <a:moveTo>
                    <a:pt x="0" y="0"/>
                  </a:moveTo>
                  <a:lnTo>
                    <a:pt x="5" y="0"/>
                  </a:lnTo>
                  <a:lnTo>
                    <a:pt x="7" y="2"/>
                  </a:lnTo>
                  <a:lnTo>
                    <a:pt x="9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66"/>
                  </a:lnTo>
                  <a:lnTo>
                    <a:pt x="1" y="170"/>
                  </a:lnTo>
                  <a:lnTo>
                    <a:pt x="3" y="174"/>
                  </a:lnTo>
                  <a:lnTo>
                    <a:pt x="3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6" y="0"/>
                  </a:lnTo>
                  <a:lnTo>
                    <a:pt x="200" y="2"/>
                  </a:lnTo>
                  <a:lnTo>
                    <a:pt x="206" y="3"/>
                  </a:lnTo>
                  <a:lnTo>
                    <a:pt x="159" y="3"/>
                  </a:lnTo>
                  <a:lnTo>
                    <a:pt x="157" y="2"/>
                  </a:lnTo>
                  <a:lnTo>
                    <a:pt x="156" y="0"/>
                  </a:lnTo>
                  <a:close/>
                  <a:moveTo>
                    <a:pt x="265" y="0"/>
                  </a:moveTo>
                  <a:lnTo>
                    <a:pt x="304" y="0"/>
                  </a:lnTo>
                  <a:lnTo>
                    <a:pt x="302" y="2"/>
                  </a:lnTo>
                  <a:lnTo>
                    <a:pt x="300" y="3"/>
                  </a:lnTo>
                  <a:lnTo>
                    <a:pt x="255" y="3"/>
                  </a:lnTo>
                  <a:lnTo>
                    <a:pt x="259" y="2"/>
                  </a:lnTo>
                  <a:lnTo>
                    <a:pt x="265" y="0"/>
                  </a:lnTo>
                  <a:close/>
                  <a:moveTo>
                    <a:pt x="452" y="0"/>
                  </a:moveTo>
                  <a:lnTo>
                    <a:pt x="458" y="0"/>
                  </a:lnTo>
                  <a:lnTo>
                    <a:pt x="458" y="155"/>
                  </a:lnTo>
                  <a:lnTo>
                    <a:pt x="456" y="160"/>
                  </a:lnTo>
                  <a:lnTo>
                    <a:pt x="454" y="164"/>
                  </a:lnTo>
                  <a:lnTo>
                    <a:pt x="454" y="3"/>
                  </a:lnTo>
                  <a:lnTo>
                    <a:pt x="446" y="3"/>
                  </a:lnTo>
                  <a:lnTo>
                    <a:pt x="448" y="2"/>
                  </a:lnTo>
                  <a:lnTo>
                    <a:pt x="452" y="0"/>
                  </a:lnTo>
                  <a:close/>
                  <a:moveTo>
                    <a:pt x="458" y="264"/>
                  </a:moveTo>
                  <a:lnTo>
                    <a:pt x="458" y="423"/>
                  </a:lnTo>
                  <a:lnTo>
                    <a:pt x="456" y="421"/>
                  </a:lnTo>
                  <a:lnTo>
                    <a:pt x="454" y="419"/>
                  </a:lnTo>
                  <a:lnTo>
                    <a:pt x="454" y="254"/>
                  </a:lnTo>
                  <a:lnTo>
                    <a:pt x="456" y="258"/>
                  </a:lnTo>
                  <a:lnTo>
                    <a:pt x="458" y="264"/>
                  </a:lnTo>
                  <a:close/>
                  <a:moveTo>
                    <a:pt x="0" y="419"/>
                  </a:moveTo>
                  <a:lnTo>
                    <a:pt x="0" y="252"/>
                  </a:lnTo>
                  <a:lnTo>
                    <a:pt x="1" y="249"/>
                  </a:lnTo>
                  <a:lnTo>
                    <a:pt x="3" y="245"/>
                  </a:lnTo>
                  <a:lnTo>
                    <a:pt x="3" y="417"/>
                  </a:lnTo>
                  <a:lnTo>
                    <a:pt x="1" y="419"/>
                  </a:lnTo>
                  <a:lnTo>
                    <a:pt x="0" y="419"/>
                  </a:lnTo>
                  <a:close/>
                </a:path>
              </a:pathLst>
            </a:custGeom>
            <a:solidFill>
              <a:srgbClr val="565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85"/>
            <p:cNvSpPr>
              <a:spLocks noEditPoints="1"/>
            </p:cNvSpPr>
            <p:nvPr/>
          </p:nvSpPr>
          <p:spPr bwMode="auto">
            <a:xfrm>
              <a:off x="2306" y="1957"/>
              <a:ext cx="892" cy="810"/>
            </a:xfrm>
            <a:custGeom>
              <a:avLst/>
              <a:gdLst>
                <a:gd name="T0" fmla="*/ 0 w 455"/>
                <a:gd name="T1" fmla="*/ 0 h 419"/>
                <a:gd name="T2" fmla="*/ 6 w 455"/>
                <a:gd name="T3" fmla="*/ 0 h 419"/>
                <a:gd name="T4" fmla="*/ 8 w 455"/>
                <a:gd name="T5" fmla="*/ 1 h 419"/>
                <a:gd name="T6" fmla="*/ 10 w 455"/>
                <a:gd name="T7" fmla="*/ 3 h 419"/>
                <a:gd name="T8" fmla="*/ 4 w 455"/>
                <a:gd name="T9" fmla="*/ 3 h 419"/>
                <a:gd name="T10" fmla="*/ 0 w 455"/>
                <a:gd name="T11" fmla="*/ 0 h 419"/>
                <a:gd name="T12" fmla="*/ 0 w 455"/>
                <a:gd name="T13" fmla="*/ 168 h 419"/>
                <a:gd name="T14" fmla="*/ 2 w 455"/>
                <a:gd name="T15" fmla="*/ 172 h 419"/>
                <a:gd name="T16" fmla="*/ 4 w 455"/>
                <a:gd name="T17" fmla="*/ 174 h 419"/>
                <a:gd name="T18" fmla="*/ 4 w 455"/>
                <a:gd name="T19" fmla="*/ 3 h 419"/>
                <a:gd name="T20" fmla="*/ 0 w 455"/>
                <a:gd name="T21" fmla="*/ 0 h 419"/>
                <a:gd name="T22" fmla="*/ 156 w 455"/>
                <a:gd name="T23" fmla="*/ 0 h 419"/>
                <a:gd name="T24" fmla="*/ 199 w 455"/>
                <a:gd name="T25" fmla="*/ 0 h 419"/>
                <a:gd name="T26" fmla="*/ 205 w 455"/>
                <a:gd name="T27" fmla="*/ 1 h 419"/>
                <a:gd name="T28" fmla="*/ 213 w 455"/>
                <a:gd name="T29" fmla="*/ 3 h 419"/>
                <a:gd name="T30" fmla="*/ 162 w 455"/>
                <a:gd name="T31" fmla="*/ 3 h 419"/>
                <a:gd name="T32" fmla="*/ 158 w 455"/>
                <a:gd name="T33" fmla="*/ 1 h 419"/>
                <a:gd name="T34" fmla="*/ 156 w 455"/>
                <a:gd name="T35" fmla="*/ 0 h 419"/>
                <a:gd name="T36" fmla="*/ 260 w 455"/>
                <a:gd name="T37" fmla="*/ 0 h 419"/>
                <a:gd name="T38" fmla="*/ 301 w 455"/>
                <a:gd name="T39" fmla="*/ 0 h 419"/>
                <a:gd name="T40" fmla="*/ 299 w 455"/>
                <a:gd name="T41" fmla="*/ 1 h 419"/>
                <a:gd name="T42" fmla="*/ 295 w 455"/>
                <a:gd name="T43" fmla="*/ 3 h 419"/>
                <a:gd name="T44" fmla="*/ 244 w 455"/>
                <a:gd name="T45" fmla="*/ 3 h 419"/>
                <a:gd name="T46" fmla="*/ 252 w 455"/>
                <a:gd name="T47" fmla="*/ 1 h 419"/>
                <a:gd name="T48" fmla="*/ 260 w 455"/>
                <a:gd name="T49" fmla="*/ 0 h 419"/>
                <a:gd name="T50" fmla="*/ 447 w 455"/>
                <a:gd name="T51" fmla="*/ 0 h 419"/>
                <a:gd name="T52" fmla="*/ 455 w 455"/>
                <a:gd name="T53" fmla="*/ 0 h 419"/>
                <a:gd name="T54" fmla="*/ 455 w 455"/>
                <a:gd name="T55" fmla="*/ 158 h 419"/>
                <a:gd name="T56" fmla="*/ 453 w 455"/>
                <a:gd name="T57" fmla="*/ 162 h 419"/>
                <a:gd name="T58" fmla="*/ 451 w 455"/>
                <a:gd name="T59" fmla="*/ 166 h 419"/>
                <a:gd name="T60" fmla="*/ 451 w 455"/>
                <a:gd name="T61" fmla="*/ 3 h 419"/>
                <a:gd name="T62" fmla="*/ 441 w 455"/>
                <a:gd name="T63" fmla="*/ 3 h 419"/>
                <a:gd name="T64" fmla="*/ 445 w 455"/>
                <a:gd name="T65" fmla="*/ 1 h 419"/>
                <a:gd name="T66" fmla="*/ 447 w 455"/>
                <a:gd name="T67" fmla="*/ 0 h 419"/>
                <a:gd name="T68" fmla="*/ 455 w 455"/>
                <a:gd name="T69" fmla="*/ 256 h 419"/>
                <a:gd name="T70" fmla="*/ 455 w 455"/>
                <a:gd name="T71" fmla="*/ 419 h 419"/>
                <a:gd name="T72" fmla="*/ 453 w 455"/>
                <a:gd name="T73" fmla="*/ 417 h 419"/>
                <a:gd name="T74" fmla="*/ 451 w 455"/>
                <a:gd name="T75" fmla="*/ 415 h 419"/>
                <a:gd name="T76" fmla="*/ 451 w 455"/>
                <a:gd name="T77" fmla="*/ 249 h 419"/>
                <a:gd name="T78" fmla="*/ 453 w 455"/>
                <a:gd name="T79" fmla="*/ 252 h 419"/>
                <a:gd name="T80" fmla="*/ 455 w 455"/>
                <a:gd name="T81" fmla="*/ 256 h 419"/>
                <a:gd name="T82" fmla="*/ 0 w 455"/>
                <a:gd name="T83" fmla="*/ 417 h 419"/>
                <a:gd name="T84" fmla="*/ 0 w 455"/>
                <a:gd name="T85" fmla="*/ 247 h 419"/>
                <a:gd name="T86" fmla="*/ 2 w 455"/>
                <a:gd name="T87" fmla="*/ 243 h 419"/>
                <a:gd name="T88" fmla="*/ 4 w 455"/>
                <a:gd name="T89" fmla="*/ 241 h 419"/>
                <a:gd name="T90" fmla="*/ 4 w 455"/>
                <a:gd name="T91" fmla="*/ 413 h 419"/>
                <a:gd name="T92" fmla="*/ 2 w 455"/>
                <a:gd name="T93" fmla="*/ 415 h 419"/>
                <a:gd name="T94" fmla="*/ 0 w 455"/>
                <a:gd name="T95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55" h="419">
                  <a:moveTo>
                    <a:pt x="0" y="0"/>
                  </a:moveTo>
                  <a:lnTo>
                    <a:pt x="6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8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199" y="0"/>
                  </a:lnTo>
                  <a:lnTo>
                    <a:pt x="205" y="1"/>
                  </a:lnTo>
                  <a:lnTo>
                    <a:pt x="213" y="3"/>
                  </a:lnTo>
                  <a:lnTo>
                    <a:pt x="162" y="3"/>
                  </a:lnTo>
                  <a:lnTo>
                    <a:pt x="158" y="1"/>
                  </a:lnTo>
                  <a:lnTo>
                    <a:pt x="156" y="0"/>
                  </a:lnTo>
                  <a:close/>
                  <a:moveTo>
                    <a:pt x="260" y="0"/>
                  </a:moveTo>
                  <a:lnTo>
                    <a:pt x="301" y="0"/>
                  </a:lnTo>
                  <a:lnTo>
                    <a:pt x="299" y="1"/>
                  </a:lnTo>
                  <a:lnTo>
                    <a:pt x="295" y="3"/>
                  </a:lnTo>
                  <a:lnTo>
                    <a:pt x="244" y="3"/>
                  </a:lnTo>
                  <a:lnTo>
                    <a:pt x="252" y="1"/>
                  </a:lnTo>
                  <a:lnTo>
                    <a:pt x="260" y="0"/>
                  </a:lnTo>
                  <a:close/>
                  <a:moveTo>
                    <a:pt x="447" y="0"/>
                  </a:moveTo>
                  <a:lnTo>
                    <a:pt x="455" y="0"/>
                  </a:lnTo>
                  <a:lnTo>
                    <a:pt x="455" y="158"/>
                  </a:lnTo>
                  <a:lnTo>
                    <a:pt x="453" y="162"/>
                  </a:lnTo>
                  <a:lnTo>
                    <a:pt x="451" y="166"/>
                  </a:lnTo>
                  <a:lnTo>
                    <a:pt x="451" y="3"/>
                  </a:lnTo>
                  <a:lnTo>
                    <a:pt x="441" y="3"/>
                  </a:lnTo>
                  <a:lnTo>
                    <a:pt x="445" y="1"/>
                  </a:lnTo>
                  <a:lnTo>
                    <a:pt x="447" y="0"/>
                  </a:lnTo>
                  <a:close/>
                  <a:moveTo>
                    <a:pt x="455" y="256"/>
                  </a:moveTo>
                  <a:lnTo>
                    <a:pt x="455" y="419"/>
                  </a:lnTo>
                  <a:lnTo>
                    <a:pt x="453" y="417"/>
                  </a:lnTo>
                  <a:lnTo>
                    <a:pt x="451" y="415"/>
                  </a:lnTo>
                  <a:lnTo>
                    <a:pt x="451" y="249"/>
                  </a:lnTo>
                  <a:lnTo>
                    <a:pt x="453" y="252"/>
                  </a:lnTo>
                  <a:lnTo>
                    <a:pt x="455" y="256"/>
                  </a:lnTo>
                  <a:close/>
                  <a:moveTo>
                    <a:pt x="0" y="417"/>
                  </a:moveTo>
                  <a:lnTo>
                    <a:pt x="0" y="247"/>
                  </a:lnTo>
                  <a:lnTo>
                    <a:pt x="2" y="243"/>
                  </a:lnTo>
                  <a:lnTo>
                    <a:pt x="4" y="241"/>
                  </a:lnTo>
                  <a:lnTo>
                    <a:pt x="4" y="413"/>
                  </a:lnTo>
                  <a:lnTo>
                    <a:pt x="2" y="415"/>
                  </a:lnTo>
                  <a:lnTo>
                    <a:pt x="0" y="417"/>
                  </a:lnTo>
                  <a:close/>
                </a:path>
              </a:pathLst>
            </a:custGeom>
            <a:solidFill>
              <a:srgbClr val="575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310" y="1958"/>
              <a:ext cx="884" cy="805"/>
            </a:xfrm>
            <a:custGeom>
              <a:avLst/>
              <a:gdLst>
                <a:gd name="T0" fmla="*/ 0 w 451"/>
                <a:gd name="T1" fmla="*/ 0 h 416"/>
                <a:gd name="T2" fmla="*/ 6 w 451"/>
                <a:gd name="T3" fmla="*/ 0 h 416"/>
                <a:gd name="T4" fmla="*/ 8 w 451"/>
                <a:gd name="T5" fmla="*/ 2 h 416"/>
                <a:gd name="T6" fmla="*/ 12 w 451"/>
                <a:gd name="T7" fmla="*/ 4 h 416"/>
                <a:gd name="T8" fmla="*/ 4 w 451"/>
                <a:gd name="T9" fmla="*/ 4 h 416"/>
                <a:gd name="T10" fmla="*/ 0 w 451"/>
                <a:gd name="T11" fmla="*/ 0 h 416"/>
                <a:gd name="T12" fmla="*/ 0 w 451"/>
                <a:gd name="T13" fmla="*/ 171 h 416"/>
                <a:gd name="T14" fmla="*/ 2 w 451"/>
                <a:gd name="T15" fmla="*/ 173 h 416"/>
                <a:gd name="T16" fmla="*/ 4 w 451"/>
                <a:gd name="T17" fmla="*/ 177 h 416"/>
                <a:gd name="T18" fmla="*/ 4 w 451"/>
                <a:gd name="T19" fmla="*/ 4 h 416"/>
                <a:gd name="T20" fmla="*/ 0 w 451"/>
                <a:gd name="T21" fmla="*/ 0 h 416"/>
                <a:gd name="T22" fmla="*/ 156 w 451"/>
                <a:gd name="T23" fmla="*/ 0 h 416"/>
                <a:gd name="T24" fmla="*/ 203 w 451"/>
                <a:gd name="T25" fmla="*/ 0 h 416"/>
                <a:gd name="T26" fmla="*/ 215 w 451"/>
                <a:gd name="T27" fmla="*/ 2 h 416"/>
                <a:gd name="T28" fmla="*/ 229 w 451"/>
                <a:gd name="T29" fmla="*/ 4 h 416"/>
                <a:gd name="T30" fmla="*/ 240 w 451"/>
                <a:gd name="T31" fmla="*/ 2 h 416"/>
                <a:gd name="T32" fmla="*/ 252 w 451"/>
                <a:gd name="T33" fmla="*/ 0 h 416"/>
                <a:gd name="T34" fmla="*/ 297 w 451"/>
                <a:gd name="T35" fmla="*/ 0 h 416"/>
                <a:gd name="T36" fmla="*/ 293 w 451"/>
                <a:gd name="T37" fmla="*/ 2 h 416"/>
                <a:gd name="T38" fmla="*/ 291 w 451"/>
                <a:gd name="T39" fmla="*/ 4 h 416"/>
                <a:gd name="T40" fmla="*/ 162 w 451"/>
                <a:gd name="T41" fmla="*/ 4 h 416"/>
                <a:gd name="T42" fmla="*/ 160 w 451"/>
                <a:gd name="T43" fmla="*/ 2 h 416"/>
                <a:gd name="T44" fmla="*/ 156 w 451"/>
                <a:gd name="T45" fmla="*/ 0 h 416"/>
                <a:gd name="T46" fmla="*/ 443 w 451"/>
                <a:gd name="T47" fmla="*/ 0 h 416"/>
                <a:gd name="T48" fmla="*/ 451 w 451"/>
                <a:gd name="T49" fmla="*/ 0 h 416"/>
                <a:gd name="T50" fmla="*/ 451 w 451"/>
                <a:gd name="T51" fmla="*/ 161 h 416"/>
                <a:gd name="T52" fmla="*/ 449 w 451"/>
                <a:gd name="T53" fmla="*/ 165 h 416"/>
                <a:gd name="T54" fmla="*/ 447 w 451"/>
                <a:gd name="T55" fmla="*/ 169 h 416"/>
                <a:gd name="T56" fmla="*/ 447 w 451"/>
                <a:gd name="T57" fmla="*/ 4 h 416"/>
                <a:gd name="T58" fmla="*/ 435 w 451"/>
                <a:gd name="T59" fmla="*/ 4 h 416"/>
                <a:gd name="T60" fmla="*/ 439 w 451"/>
                <a:gd name="T61" fmla="*/ 2 h 416"/>
                <a:gd name="T62" fmla="*/ 443 w 451"/>
                <a:gd name="T63" fmla="*/ 0 h 416"/>
                <a:gd name="T64" fmla="*/ 451 w 451"/>
                <a:gd name="T65" fmla="*/ 251 h 416"/>
                <a:gd name="T66" fmla="*/ 451 w 451"/>
                <a:gd name="T67" fmla="*/ 416 h 416"/>
                <a:gd name="T68" fmla="*/ 449 w 451"/>
                <a:gd name="T69" fmla="*/ 414 h 416"/>
                <a:gd name="T70" fmla="*/ 447 w 451"/>
                <a:gd name="T71" fmla="*/ 414 h 416"/>
                <a:gd name="T72" fmla="*/ 447 w 451"/>
                <a:gd name="T73" fmla="*/ 244 h 416"/>
                <a:gd name="T74" fmla="*/ 449 w 451"/>
                <a:gd name="T75" fmla="*/ 248 h 416"/>
                <a:gd name="T76" fmla="*/ 451 w 451"/>
                <a:gd name="T77" fmla="*/ 251 h 416"/>
                <a:gd name="T78" fmla="*/ 0 w 451"/>
                <a:gd name="T79" fmla="*/ 414 h 416"/>
                <a:gd name="T80" fmla="*/ 0 w 451"/>
                <a:gd name="T81" fmla="*/ 242 h 416"/>
                <a:gd name="T82" fmla="*/ 2 w 451"/>
                <a:gd name="T83" fmla="*/ 240 h 416"/>
                <a:gd name="T84" fmla="*/ 4 w 451"/>
                <a:gd name="T85" fmla="*/ 236 h 416"/>
                <a:gd name="T86" fmla="*/ 4 w 451"/>
                <a:gd name="T87" fmla="*/ 410 h 416"/>
                <a:gd name="T88" fmla="*/ 2 w 451"/>
                <a:gd name="T89" fmla="*/ 412 h 416"/>
                <a:gd name="T90" fmla="*/ 0 w 451"/>
                <a:gd name="T91" fmla="*/ 414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1" h="416">
                  <a:moveTo>
                    <a:pt x="0" y="0"/>
                  </a:moveTo>
                  <a:lnTo>
                    <a:pt x="6" y="0"/>
                  </a:lnTo>
                  <a:lnTo>
                    <a:pt x="8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6" y="0"/>
                  </a:moveTo>
                  <a:lnTo>
                    <a:pt x="203" y="0"/>
                  </a:lnTo>
                  <a:lnTo>
                    <a:pt x="215" y="2"/>
                  </a:lnTo>
                  <a:lnTo>
                    <a:pt x="229" y="4"/>
                  </a:lnTo>
                  <a:lnTo>
                    <a:pt x="240" y="2"/>
                  </a:lnTo>
                  <a:lnTo>
                    <a:pt x="252" y="0"/>
                  </a:lnTo>
                  <a:lnTo>
                    <a:pt x="297" y="0"/>
                  </a:lnTo>
                  <a:lnTo>
                    <a:pt x="293" y="2"/>
                  </a:lnTo>
                  <a:lnTo>
                    <a:pt x="291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6" y="0"/>
                  </a:lnTo>
                  <a:close/>
                  <a:moveTo>
                    <a:pt x="443" y="0"/>
                  </a:moveTo>
                  <a:lnTo>
                    <a:pt x="451" y="0"/>
                  </a:lnTo>
                  <a:lnTo>
                    <a:pt x="451" y="161"/>
                  </a:lnTo>
                  <a:lnTo>
                    <a:pt x="449" y="165"/>
                  </a:lnTo>
                  <a:lnTo>
                    <a:pt x="447" y="169"/>
                  </a:lnTo>
                  <a:lnTo>
                    <a:pt x="447" y="4"/>
                  </a:lnTo>
                  <a:lnTo>
                    <a:pt x="435" y="4"/>
                  </a:lnTo>
                  <a:lnTo>
                    <a:pt x="439" y="2"/>
                  </a:lnTo>
                  <a:lnTo>
                    <a:pt x="443" y="0"/>
                  </a:lnTo>
                  <a:close/>
                  <a:moveTo>
                    <a:pt x="451" y="251"/>
                  </a:moveTo>
                  <a:lnTo>
                    <a:pt x="451" y="416"/>
                  </a:lnTo>
                  <a:lnTo>
                    <a:pt x="449" y="414"/>
                  </a:lnTo>
                  <a:lnTo>
                    <a:pt x="447" y="414"/>
                  </a:lnTo>
                  <a:lnTo>
                    <a:pt x="447" y="244"/>
                  </a:lnTo>
                  <a:lnTo>
                    <a:pt x="449" y="248"/>
                  </a:lnTo>
                  <a:lnTo>
                    <a:pt x="451" y="251"/>
                  </a:lnTo>
                  <a:close/>
                  <a:moveTo>
                    <a:pt x="0" y="414"/>
                  </a:moveTo>
                  <a:lnTo>
                    <a:pt x="0" y="242"/>
                  </a:lnTo>
                  <a:lnTo>
                    <a:pt x="2" y="240"/>
                  </a:lnTo>
                  <a:lnTo>
                    <a:pt x="4" y="236"/>
                  </a:lnTo>
                  <a:lnTo>
                    <a:pt x="4" y="410"/>
                  </a:lnTo>
                  <a:lnTo>
                    <a:pt x="2" y="412"/>
                  </a:lnTo>
                  <a:lnTo>
                    <a:pt x="0" y="414"/>
                  </a:lnTo>
                  <a:close/>
                </a:path>
              </a:pathLst>
            </a:custGeom>
            <a:solidFill>
              <a:srgbClr val="585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87"/>
            <p:cNvSpPr>
              <a:spLocks noEditPoints="1"/>
            </p:cNvSpPr>
            <p:nvPr/>
          </p:nvSpPr>
          <p:spPr bwMode="auto">
            <a:xfrm>
              <a:off x="2314" y="1962"/>
              <a:ext cx="876" cy="798"/>
            </a:xfrm>
            <a:custGeom>
              <a:avLst/>
              <a:gdLst>
                <a:gd name="T0" fmla="*/ 0 w 447"/>
                <a:gd name="T1" fmla="*/ 0 h 412"/>
                <a:gd name="T2" fmla="*/ 6 w 447"/>
                <a:gd name="T3" fmla="*/ 0 h 412"/>
                <a:gd name="T4" fmla="*/ 10 w 447"/>
                <a:gd name="T5" fmla="*/ 2 h 412"/>
                <a:gd name="T6" fmla="*/ 12 w 447"/>
                <a:gd name="T7" fmla="*/ 4 h 412"/>
                <a:gd name="T8" fmla="*/ 4 w 447"/>
                <a:gd name="T9" fmla="*/ 4 h 412"/>
                <a:gd name="T10" fmla="*/ 0 w 447"/>
                <a:gd name="T11" fmla="*/ 0 h 412"/>
                <a:gd name="T12" fmla="*/ 0 w 447"/>
                <a:gd name="T13" fmla="*/ 171 h 412"/>
                <a:gd name="T14" fmla="*/ 2 w 447"/>
                <a:gd name="T15" fmla="*/ 175 h 412"/>
                <a:gd name="T16" fmla="*/ 4 w 447"/>
                <a:gd name="T17" fmla="*/ 177 h 412"/>
                <a:gd name="T18" fmla="*/ 4 w 447"/>
                <a:gd name="T19" fmla="*/ 4 h 412"/>
                <a:gd name="T20" fmla="*/ 0 w 447"/>
                <a:gd name="T21" fmla="*/ 0 h 412"/>
                <a:gd name="T22" fmla="*/ 158 w 447"/>
                <a:gd name="T23" fmla="*/ 0 h 412"/>
                <a:gd name="T24" fmla="*/ 209 w 447"/>
                <a:gd name="T25" fmla="*/ 0 h 412"/>
                <a:gd name="T26" fmla="*/ 217 w 447"/>
                <a:gd name="T27" fmla="*/ 0 h 412"/>
                <a:gd name="T28" fmla="*/ 227 w 447"/>
                <a:gd name="T29" fmla="*/ 2 h 412"/>
                <a:gd name="T30" fmla="*/ 234 w 447"/>
                <a:gd name="T31" fmla="*/ 0 h 412"/>
                <a:gd name="T32" fmla="*/ 240 w 447"/>
                <a:gd name="T33" fmla="*/ 0 h 412"/>
                <a:gd name="T34" fmla="*/ 291 w 447"/>
                <a:gd name="T35" fmla="*/ 0 h 412"/>
                <a:gd name="T36" fmla="*/ 289 w 447"/>
                <a:gd name="T37" fmla="*/ 2 h 412"/>
                <a:gd name="T38" fmla="*/ 287 w 447"/>
                <a:gd name="T39" fmla="*/ 4 h 412"/>
                <a:gd name="T40" fmla="*/ 162 w 447"/>
                <a:gd name="T41" fmla="*/ 4 h 412"/>
                <a:gd name="T42" fmla="*/ 160 w 447"/>
                <a:gd name="T43" fmla="*/ 2 h 412"/>
                <a:gd name="T44" fmla="*/ 158 w 447"/>
                <a:gd name="T45" fmla="*/ 0 h 412"/>
                <a:gd name="T46" fmla="*/ 437 w 447"/>
                <a:gd name="T47" fmla="*/ 0 h 412"/>
                <a:gd name="T48" fmla="*/ 447 w 447"/>
                <a:gd name="T49" fmla="*/ 0 h 412"/>
                <a:gd name="T50" fmla="*/ 447 w 447"/>
                <a:gd name="T51" fmla="*/ 163 h 412"/>
                <a:gd name="T52" fmla="*/ 445 w 447"/>
                <a:gd name="T53" fmla="*/ 167 h 412"/>
                <a:gd name="T54" fmla="*/ 443 w 447"/>
                <a:gd name="T55" fmla="*/ 169 h 412"/>
                <a:gd name="T56" fmla="*/ 443 w 447"/>
                <a:gd name="T57" fmla="*/ 4 h 412"/>
                <a:gd name="T58" fmla="*/ 429 w 447"/>
                <a:gd name="T59" fmla="*/ 4 h 412"/>
                <a:gd name="T60" fmla="*/ 433 w 447"/>
                <a:gd name="T61" fmla="*/ 2 h 412"/>
                <a:gd name="T62" fmla="*/ 437 w 447"/>
                <a:gd name="T63" fmla="*/ 0 h 412"/>
                <a:gd name="T64" fmla="*/ 447 w 447"/>
                <a:gd name="T65" fmla="*/ 246 h 412"/>
                <a:gd name="T66" fmla="*/ 447 w 447"/>
                <a:gd name="T67" fmla="*/ 412 h 412"/>
                <a:gd name="T68" fmla="*/ 445 w 447"/>
                <a:gd name="T69" fmla="*/ 412 h 412"/>
                <a:gd name="T70" fmla="*/ 443 w 447"/>
                <a:gd name="T71" fmla="*/ 410 h 412"/>
                <a:gd name="T72" fmla="*/ 443 w 447"/>
                <a:gd name="T73" fmla="*/ 240 h 412"/>
                <a:gd name="T74" fmla="*/ 445 w 447"/>
                <a:gd name="T75" fmla="*/ 242 h 412"/>
                <a:gd name="T76" fmla="*/ 447 w 447"/>
                <a:gd name="T77" fmla="*/ 246 h 412"/>
                <a:gd name="T78" fmla="*/ 0 w 447"/>
                <a:gd name="T79" fmla="*/ 410 h 412"/>
                <a:gd name="T80" fmla="*/ 0 w 447"/>
                <a:gd name="T81" fmla="*/ 238 h 412"/>
                <a:gd name="T82" fmla="*/ 2 w 447"/>
                <a:gd name="T83" fmla="*/ 234 h 412"/>
                <a:gd name="T84" fmla="*/ 4 w 447"/>
                <a:gd name="T85" fmla="*/ 232 h 412"/>
                <a:gd name="T86" fmla="*/ 4 w 447"/>
                <a:gd name="T87" fmla="*/ 406 h 412"/>
                <a:gd name="T88" fmla="*/ 2 w 447"/>
                <a:gd name="T89" fmla="*/ 408 h 412"/>
                <a:gd name="T90" fmla="*/ 0 w 447"/>
                <a:gd name="T91" fmla="*/ 410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47" h="412">
                  <a:moveTo>
                    <a:pt x="0" y="0"/>
                  </a:moveTo>
                  <a:lnTo>
                    <a:pt x="6" y="0"/>
                  </a:lnTo>
                  <a:lnTo>
                    <a:pt x="10" y="2"/>
                  </a:lnTo>
                  <a:lnTo>
                    <a:pt x="1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5"/>
                  </a:lnTo>
                  <a:lnTo>
                    <a:pt x="4" y="17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09" y="0"/>
                  </a:lnTo>
                  <a:lnTo>
                    <a:pt x="217" y="0"/>
                  </a:lnTo>
                  <a:lnTo>
                    <a:pt x="227" y="2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91" y="0"/>
                  </a:lnTo>
                  <a:lnTo>
                    <a:pt x="289" y="2"/>
                  </a:lnTo>
                  <a:lnTo>
                    <a:pt x="287" y="4"/>
                  </a:lnTo>
                  <a:lnTo>
                    <a:pt x="162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7" y="0"/>
                  </a:moveTo>
                  <a:lnTo>
                    <a:pt x="447" y="0"/>
                  </a:lnTo>
                  <a:lnTo>
                    <a:pt x="447" y="163"/>
                  </a:lnTo>
                  <a:lnTo>
                    <a:pt x="445" y="167"/>
                  </a:lnTo>
                  <a:lnTo>
                    <a:pt x="443" y="169"/>
                  </a:lnTo>
                  <a:lnTo>
                    <a:pt x="443" y="4"/>
                  </a:lnTo>
                  <a:lnTo>
                    <a:pt x="429" y="4"/>
                  </a:lnTo>
                  <a:lnTo>
                    <a:pt x="433" y="2"/>
                  </a:lnTo>
                  <a:lnTo>
                    <a:pt x="437" y="0"/>
                  </a:lnTo>
                  <a:close/>
                  <a:moveTo>
                    <a:pt x="447" y="246"/>
                  </a:moveTo>
                  <a:lnTo>
                    <a:pt x="447" y="412"/>
                  </a:lnTo>
                  <a:lnTo>
                    <a:pt x="445" y="412"/>
                  </a:lnTo>
                  <a:lnTo>
                    <a:pt x="443" y="410"/>
                  </a:lnTo>
                  <a:lnTo>
                    <a:pt x="443" y="240"/>
                  </a:lnTo>
                  <a:lnTo>
                    <a:pt x="445" y="242"/>
                  </a:lnTo>
                  <a:lnTo>
                    <a:pt x="447" y="246"/>
                  </a:lnTo>
                  <a:close/>
                  <a:moveTo>
                    <a:pt x="0" y="410"/>
                  </a:moveTo>
                  <a:lnTo>
                    <a:pt x="0" y="238"/>
                  </a:lnTo>
                  <a:lnTo>
                    <a:pt x="2" y="234"/>
                  </a:lnTo>
                  <a:lnTo>
                    <a:pt x="4" y="232"/>
                  </a:lnTo>
                  <a:lnTo>
                    <a:pt x="4" y="406"/>
                  </a:lnTo>
                  <a:lnTo>
                    <a:pt x="2" y="40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595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88"/>
            <p:cNvSpPr>
              <a:spLocks noEditPoints="1"/>
            </p:cNvSpPr>
            <p:nvPr/>
          </p:nvSpPr>
          <p:spPr bwMode="auto">
            <a:xfrm>
              <a:off x="2318" y="1966"/>
              <a:ext cx="869" cy="794"/>
            </a:xfrm>
            <a:custGeom>
              <a:avLst/>
              <a:gdLst>
                <a:gd name="T0" fmla="*/ 0 w 443"/>
                <a:gd name="T1" fmla="*/ 0 h 410"/>
                <a:gd name="T2" fmla="*/ 8 w 443"/>
                <a:gd name="T3" fmla="*/ 0 h 410"/>
                <a:gd name="T4" fmla="*/ 10 w 443"/>
                <a:gd name="T5" fmla="*/ 2 h 410"/>
                <a:gd name="T6" fmla="*/ 14 w 443"/>
                <a:gd name="T7" fmla="*/ 4 h 410"/>
                <a:gd name="T8" fmla="*/ 4 w 443"/>
                <a:gd name="T9" fmla="*/ 4 h 410"/>
                <a:gd name="T10" fmla="*/ 0 w 443"/>
                <a:gd name="T11" fmla="*/ 0 h 410"/>
                <a:gd name="T12" fmla="*/ 0 w 443"/>
                <a:gd name="T13" fmla="*/ 173 h 410"/>
                <a:gd name="T14" fmla="*/ 2 w 443"/>
                <a:gd name="T15" fmla="*/ 175 h 410"/>
                <a:gd name="T16" fmla="*/ 4 w 443"/>
                <a:gd name="T17" fmla="*/ 176 h 410"/>
                <a:gd name="T18" fmla="*/ 4 w 443"/>
                <a:gd name="T19" fmla="*/ 4 h 410"/>
                <a:gd name="T20" fmla="*/ 0 w 443"/>
                <a:gd name="T21" fmla="*/ 0 h 410"/>
                <a:gd name="T22" fmla="*/ 158 w 443"/>
                <a:gd name="T23" fmla="*/ 0 h 410"/>
                <a:gd name="T24" fmla="*/ 287 w 443"/>
                <a:gd name="T25" fmla="*/ 0 h 410"/>
                <a:gd name="T26" fmla="*/ 285 w 443"/>
                <a:gd name="T27" fmla="*/ 2 h 410"/>
                <a:gd name="T28" fmla="*/ 281 w 443"/>
                <a:gd name="T29" fmla="*/ 4 h 410"/>
                <a:gd name="T30" fmla="*/ 164 w 443"/>
                <a:gd name="T31" fmla="*/ 4 h 410"/>
                <a:gd name="T32" fmla="*/ 160 w 443"/>
                <a:gd name="T33" fmla="*/ 2 h 410"/>
                <a:gd name="T34" fmla="*/ 158 w 443"/>
                <a:gd name="T35" fmla="*/ 0 h 410"/>
                <a:gd name="T36" fmla="*/ 431 w 443"/>
                <a:gd name="T37" fmla="*/ 0 h 410"/>
                <a:gd name="T38" fmla="*/ 443 w 443"/>
                <a:gd name="T39" fmla="*/ 0 h 410"/>
                <a:gd name="T40" fmla="*/ 443 w 443"/>
                <a:gd name="T41" fmla="*/ 165 h 410"/>
                <a:gd name="T42" fmla="*/ 441 w 443"/>
                <a:gd name="T43" fmla="*/ 167 h 410"/>
                <a:gd name="T44" fmla="*/ 439 w 443"/>
                <a:gd name="T45" fmla="*/ 171 h 410"/>
                <a:gd name="T46" fmla="*/ 439 w 443"/>
                <a:gd name="T47" fmla="*/ 4 h 410"/>
                <a:gd name="T48" fmla="*/ 422 w 443"/>
                <a:gd name="T49" fmla="*/ 4 h 410"/>
                <a:gd name="T50" fmla="*/ 427 w 443"/>
                <a:gd name="T51" fmla="*/ 2 h 410"/>
                <a:gd name="T52" fmla="*/ 431 w 443"/>
                <a:gd name="T53" fmla="*/ 0 h 410"/>
                <a:gd name="T54" fmla="*/ 443 w 443"/>
                <a:gd name="T55" fmla="*/ 240 h 410"/>
                <a:gd name="T56" fmla="*/ 443 w 443"/>
                <a:gd name="T57" fmla="*/ 410 h 410"/>
                <a:gd name="T58" fmla="*/ 441 w 443"/>
                <a:gd name="T59" fmla="*/ 408 h 410"/>
                <a:gd name="T60" fmla="*/ 439 w 443"/>
                <a:gd name="T61" fmla="*/ 408 h 410"/>
                <a:gd name="T62" fmla="*/ 439 w 443"/>
                <a:gd name="T63" fmla="*/ 234 h 410"/>
                <a:gd name="T64" fmla="*/ 441 w 443"/>
                <a:gd name="T65" fmla="*/ 238 h 410"/>
                <a:gd name="T66" fmla="*/ 443 w 443"/>
                <a:gd name="T67" fmla="*/ 240 h 410"/>
                <a:gd name="T68" fmla="*/ 0 w 443"/>
                <a:gd name="T69" fmla="*/ 406 h 410"/>
                <a:gd name="T70" fmla="*/ 0 w 443"/>
                <a:gd name="T71" fmla="*/ 232 h 410"/>
                <a:gd name="T72" fmla="*/ 2 w 443"/>
                <a:gd name="T73" fmla="*/ 230 h 410"/>
                <a:gd name="T74" fmla="*/ 4 w 443"/>
                <a:gd name="T75" fmla="*/ 228 h 410"/>
                <a:gd name="T76" fmla="*/ 4 w 443"/>
                <a:gd name="T77" fmla="*/ 404 h 410"/>
                <a:gd name="T78" fmla="*/ 2 w 443"/>
                <a:gd name="T79" fmla="*/ 404 h 410"/>
                <a:gd name="T80" fmla="*/ 0 w 443"/>
                <a:gd name="T81" fmla="*/ 406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43" h="410">
                  <a:moveTo>
                    <a:pt x="0" y="0"/>
                  </a:moveTo>
                  <a:lnTo>
                    <a:pt x="8" y="0"/>
                  </a:lnTo>
                  <a:lnTo>
                    <a:pt x="10" y="2"/>
                  </a:lnTo>
                  <a:lnTo>
                    <a:pt x="1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5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7" y="0"/>
                  </a:lnTo>
                  <a:lnTo>
                    <a:pt x="285" y="2"/>
                  </a:lnTo>
                  <a:lnTo>
                    <a:pt x="281" y="4"/>
                  </a:lnTo>
                  <a:lnTo>
                    <a:pt x="164" y="4"/>
                  </a:lnTo>
                  <a:lnTo>
                    <a:pt x="160" y="2"/>
                  </a:lnTo>
                  <a:lnTo>
                    <a:pt x="158" y="0"/>
                  </a:lnTo>
                  <a:close/>
                  <a:moveTo>
                    <a:pt x="431" y="0"/>
                  </a:moveTo>
                  <a:lnTo>
                    <a:pt x="443" y="0"/>
                  </a:lnTo>
                  <a:lnTo>
                    <a:pt x="443" y="165"/>
                  </a:lnTo>
                  <a:lnTo>
                    <a:pt x="441" y="167"/>
                  </a:lnTo>
                  <a:lnTo>
                    <a:pt x="439" y="171"/>
                  </a:lnTo>
                  <a:lnTo>
                    <a:pt x="439" y="4"/>
                  </a:lnTo>
                  <a:lnTo>
                    <a:pt x="422" y="4"/>
                  </a:lnTo>
                  <a:lnTo>
                    <a:pt x="427" y="2"/>
                  </a:lnTo>
                  <a:lnTo>
                    <a:pt x="431" y="0"/>
                  </a:lnTo>
                  <a:close/>
                  <a:moveTo>
                    <a:pt x="443" y="240"/>
                  </a:moveTo>
                  <a:lnTo>
                    <a:pt x="443" y="410"/>
                  </a:lnTo>
                  <a:lnTo>
                    <a:pt x="441" y="408"/>
                  </a:lnTo>
                  <a:lnTo>
                    <a:pt x="439" y="408"/>
                  </a:lnTo>
                  <a:lnTo>
                    <a:pt x="439" y="234"/>
                  </a:lnTo>
                  <a:lnTo>
                    <a:pt x="441" y="238"/>
                  </a:lnTo>
                  <a:lnTo>
                    <a:pt x="443" y="240"/>
                  </a:lnTo>
                  <a:close/>
                  <a:moveTo>
                    <a:pt x="0" y="406"/>
                  </a:moveTo>
                  <a:lnTo>
                    <a:pt x="0" y="232"/>
                  </a:lnTo>
                  <a:lnTo>
                    <a:pt x="2" y="230"/>
                  </a:lnTo>
                  <a:lnTo>
                    <a:pt x="4" y="228"/>
                  </a:lnTo>
                  <a:lnTo>
                    <a:pt x="4" y="404"/>
                  </a:lnTo>
                  <a:lnTo>
                    <a:pt x="2" y="404"/>
                  </a:lnTo>
                  <a:lnTo>
                    <a:pt x="0" y="406"/>
                  </a:lnTo>
                  <a:close/>
                </a:path>
              </a:pathLst>
            </a:custGeom>
            <a:solidFill>
              <a:srgbClr val="5B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89"/>
            <p:cNvSpPr>
              <a:spLocks noEditPoints="1"/>
            </p:cNvSpPr>
            <p:nvPr/>
          </p:nvSpPr>
          <p:spPr bwMode="auto">
            <a:xfrm>
              <a:off x="2322" y="1970"/>
              <a:ext cx="861" cy="786"/>
            </a:xfrm>
            <a:custGeom>
              <a:avLst/>
              <a:gdLst>
                <a:gd name="T0" fmla="*/ 0 w 439"/>
                <a:gd name="T1" fmla="*/ 0 h 406"/>
                <a:gd name="T2" fmla="*/ 8 w 439"/>
                <a:gd name="T3" fmla="*/ 0 h 406"/>
                <a:gd name="T4" fmla="*/ 12 w 439"/>
                <a:gd name="T5" fmla="*/ 2 h 406"/>
                <a:gd name="T6" fmla="*/ 16 w 439"/>
                <a:gd name="T7" fmla="*/ 4 h 406"/>
                <a:gd name="T8" fmla="*/ 4 w 439"/>
                <a:gd name="T9" fmla="*/ 4 h 406"/>
                <a:gd name="T10" fmla="*/ 0 w 439"/>
                <a:gd name="T11" fmla="*/ 0 h 406"/>
                <a:gd name="T12" fmla="*/ 0 w 439"/>
                <a:gd name="T13" fmla="*/ 173 h 406"/>
                <a:gd name="T14" fmla="*/ 2 w 439"/>
                <a:gd name="T15" fmla="*/ 174 h 406"/>
                <a:gd name="T16" fmla="*/ 4 w 439"/>
                <a:gd name="T17" fmla="*/ 176 h 406"/>
                <a:gd name="T18" fmla="*/ 4 w 439"/>
                <a:gd name="T19" fmla="*/ 4 h 406"/>
                <a:gd name="T20" fmla="*/ 0 w 439"/>
                <a:gd name="T21" fmla="*/ 0 h 406"/>
                <a:gd name="T22" fmla="*/ 158 w 439"/>
                <a:gd name="T23" fmla="*/ 0 h 406"/>
                <a:gd name="T24" fmla="*/ 283 w 439"/>
                <a:gd name="T25" fmla="*/ 0 h 406"/>
                <a:gd name="T26" fmla="*/ 279 w 439"/>
                <a:gd name="T27" fmla="*/ 2 h 406"/>
                <a:gd name="T28" fmla="*/ 275 w 439"/>
                <a:gd name="T29" fmla="*/ 4 h 406"/>
                <a:gd name="T30" fmla="*/ 166 w 439"/>
                <a:gd name="T31" fmla="*/ 4 h 406"/>
                <a:gd name="T32" fmla="*/ 162 w 439"/>
                <a:gd name="T33" fmla="*/ 2 h 406"/>
                <a:gd name="T34" fmla="*/ 158 w 439"/>
                <a:gd name="T35" fmla="*/ 0 h 406"/>
                <a:gd name="T36" fmla="*/ 425 w 439"/>
                <a:gd name="T37" fmla="*/ 0 h 406"/>
                <a:gd name="T38" fmla="*/ 439 w 439"/>
                <a:gd name="T39" fmla="*/ 0 h 406"/>
                <a:gd name="T40" fmla="*/ 439 w 439"/>
                <a:gd name="T41" fmla="*/ 165 h 406"/>
                <a:gd name="T42" fmla="*/ 437 w 439"/>
                <a:gd name="T43" fmla="*/ 169 h 406"/>
                <a:gd name="T44" fmla="*/ 435 w 439"/>
                <a:gd name="T45" fmla="*/ 171 h 406"/>
                <a:gd name="T46" fmla="*/ 435 w 439"/>
                <a:gd name="T47" fmla="*/ 4 h 406"/>
                <a:gd name="T48" fmla="*/ 416 w 439"/>
                <a:gd name="T49" fmla="*/ 4 h 406"/>
                <a:gd name="T50" fmla="*/ 420 w 439"/>
                <a:gd name="T51" fmla="*/ 2 h 406"/>
                <a:gd name="T52" fmla="*/ 425 w 439"/>
                <a:gd name="T53" fmla="*/ 0 h 406"/>
                <a:gd name="T54" fmla="*/ 439 w 439"/>
                <a:gd name="T55" fmla="*/ 236 h 406"/>
                <a:gd name="T56" fmla="*/ 439 w 439"/>
                <a:gd name="T57" fmla="*/ 406 h 406"/>
                <a:gd name="T58" fmla="*/ 437 w 439"/>
                <a:gd name="T59" fmla="*/ 406 h 406"/>
                <a:gd name="T60" fmla="*/ 435 w 439"/>
                <a:gd name="T61" fmla="*/ 404 h 406"/>
                <a:gd name="T62" fmla="*/ 435 w 439"/>
                <a:gd name="T63" fmla="*/ 230 h 406"/>
                <a:gd name="T64" fmla="*/ 437 w 439"/>
                <a:gd name="T65" fmla="*/ 232 h 406"/>
                <a:gd name="T66" fmla="*/ 439 w 439"/>
                <a:gd name="T67" fmla="*/ 236 h 406"/>
                <a:gd name="T68" fmla="*/ 0 w 439"/>
                <a:gd name="T69" fmla="*/ 402 h 406"/>
                <a:gd name="T70" fmla="*/ 0 w 439"/>
                <a:gd name="T71" fmla="*/ 228 h 406"/>
                <a:gd name="T72" fmla="*/ 2 w 439"/>
                <a:gd name="T73" fmla="*/ 226 h 406"/>
                <a:gd name="T74" fmla="*/ 4 w 439"/>
                <a:gd name="T75" fmla="*/ 224 h 406"/>
                <a:gd name="T76" fmla="*/ 4 w 439"/>
                <a:gd name="T77" fmla="*/ 401 h 406"/>
                <a:gd name="T78" fmla="*/ 2 w 439"/>
                <a:gd name="T79" fmla="*/ 402 h 406"/>
                <a:gd name="T80" fmla="*/ 0 w 439"/>
                <a:gd name="T81" fmla="*/ 40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9" h="406">
                  <a:moveTo>
                    <a:pt x="0" y="0"/>
                  </a:moveTo>
                  <a:lnTo>
                    <a:pt x="8" y="0"/>
                  </a:lnTo>
                  <a:lnTo>
                    <a:pt x="12" y="2"/>
                  </a:lnTo>
                  <a:lnTo>
                    <a:pt x="1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3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58" y="0"/>
                  </a:moveTo>
                  <a:lnTo>
                    <a:pt x="283" y="0"/>
                  </a:lnTo>
                  <a:lnTo>
                    <a:pt x="279" y="2"/>
                  </a:lnTo>
                  <a:lnTo>
                    <a:pt x="275" y="4"/>
                  </a:lnTo>
                  <a:lnTo>
                    <a:pt x="166" y="4"/>
                  </a:lnTo>
                  <a:lnTo>
                    <a:pt x="162" y="2"/>
                  </a:lnTo>
                  <a:lnTo>
                    <a:pt x="158" y="0"/>
                  </a:lnTo>
                  <a:close/>
                  <a:moveTo>
                    <a:pt x="425" y="0"/>
                  </a:moveTo>
                  <a:lnTo>
                    <a:pt x="439" y="0"/>
                  </a:lnTo>
                  <a:lnTo>
                    <a:pt x="439" y="165"/>
                  </a:lnTo>
                  <a:lnTo>
                    <a:pt x="437" y="169"/>
                  </a:lnTo>
                  <a:lnTo>
                    <a:pt x="435" y="171"/>
                  </a:lnTo>
                  <a:lnTo>
                    <a:pt x="435" y="4"/>
                  </a:lnTo>
                  <a:lnTo>
                    <a:pt x="416" y="4"/>
                  </a:lnTo>
                  <a:lnTo>
                    <a:pt x="420" y="2"/>
                  </a:lnTo>
                  <a:lnTo>
                    <a:pt x="425" y="0"/>
                  </a:lnTo>
                  <a:close/>
                  <a:moveTo>
                    <a:pt x="439" y="236"/>
                  </a:moveTo>
                  <a:lnTo>
                    <a:pt x="439" y="406"/>
                  </a:lnTo>
                  <a:lnTo>
                    <a:pt x="437" y="406"/>
                  </a:lnTo>
                  <a:lnTo>
                    <a:pt x="435" y="404"/>
                  </a:lnTo>
                  <a:lnTo>
                    <a:pt x="435" y="230"/>
                  </a:lnTo>
                  <a:lnTo>
                    <a:pt x="437" y="232"/>
                  </a:lnTo>
                  <a:lnTo>
                    <a:pt x="439" y="236"/>
                  </a:lnTo>
                  <a:close/>
                  <a:moveTo>
                    <a:pt x="0" y="402"/>
                  </a:moveTo>
                  <a:lnTo>
                    <a:pt x="0" y="228"/>
                  </a:lnTo>
                  <a:lnTo>
                    <a:pt x="2" y="226"/>
                  </a:lnTo>
                  <a:lnTo>
                    <a:pt x="4" y="224"/>
                  </a:lnTo>
                  <a:lnTo>
                    <a:pt x="4" y="401"/>
                  </a:lnTo>
                  <a:lnTo>
                    <a:pt x="2" y="402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5C5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90"/>
            <p:cNvSpPr>
              <a:spLocks noEditPoints="1"/>
            </p:cNvSpPr>
            <p:nvPr/>
          </p:nvSpPr>
          <p:spPr bwMode="auto">
            <a:xfrm>
              <a:off x="2326" y="1974"/>
              <a:ext cx="853" cy="782"/>
            </a:xfrm>
            <a:custGeom>
              <a:avLst/>
              <a:gdLst>
                <a:gd name="T0" fmla="*/ 0 w 435"/>
                <a:gd name="T1" fmla="*/ 0 h 404"/>
                <a:gd name="T2" fmla="*/ 10 w 435"/>
                <a:gd name="T3" fmla="*/ 0 h 404"/>
                <a:gd name="T4" fmla="*/ 14 w 435"/>
                <a:gd name="T5" fmla="*/ 2 h 404"/>
                <a:gd name="T6" fmla="*/ 18 w 435"/>
                <a:gd name="T7" fmla="*/ 4 h 404"/>
                <a:gd name="T8" fmla="*/ 4 w 435"/>
                <a:gd name="T9" fmla="*/ 4 h 404"/>
                <a:gd name="T10" fmla="*/ 0 w 435"/>
                <a:gd name="T11" fmla="*/ 0 h 404"/>
                <a:gd name="T12" fmla="*/ 0 w 435"/>
                <a:gd name="T13" fmla="*/ 172 h 404"/>
                <a:gd name="T14" fmla="*/ 2 w 435"/>
                <a:gd name="T15" fmla="*/ 174 h 404"/>
                <a:gd name="T16" fmla="*/ 4 w 435"/>
                <a:gd name="T17" fmla="*/ 176 h 404"/>
                <a:gd name="T18" fmla="*/ 4 w 435"/>
                <a:gd name="T19" fmla="*/ 4 h 404"/>
                <a:gd name="T20" fmla="*/ 0 w 435"/>
                <a:gd name="T21" fmla="*/ 0 h 404"/>
                <a:gd name="T22" fmla="*/ 160 w 435"/>
                <a:gd name="T23" fmla="*/ 0 h 404"/>
                <a:gd name="T24" fmla="*/ 277 w 435"/>
                <a:gd name="T25" fmla="*/ 0 h 404"/>
                <a:gd name="T26" fmla="*/ 273 w 435"/>
                <a:gd name="T27" fmla="*/ 2 h 404"/>
                <a:gd name="T28" fmla="*/ 271 w 435"/>
                <a:gd name="T29" fmla="*/ 4 h 404"/>
                <a:gd name="T30" fmla="*/ 168 w 435"/>
                <a:gd name="T31" fmla="*/ 4 h 404"/>
                <a:gd name="T32" fmla="*/ 164 w 435"/>
                <a:gd name="T33" fmla="*/ 2 h 404"/>
                <a:gd name="T34" fmla="*/ 160 w 435"/>
                <a:gd name="T35" fmla="*/ 0 h 404"/>
                <a:gd name="T36" fmla="*/ 418 w 435"/>
                <a:gd name="T37" fmla="*/ 0 h 404"/>
                <a:gd name="T38" fmla="*/ 435 w 435"/>
                <a:gd name="T39" fmla="*/ 0 h 404"/>
                <a:gd name="T40" fmla="*/ 435 w 435"/>
                <a:gd name="T41" fmla="*/ 167 h 404"/>
                <a:gd name="T42" fmla="*/ 433 w 435"/>
                <a:gd name="T43" fmla="*/ 169 h 404"/>
                <a:gd name="T44" fmla="*/ 431 w 435"/>
                <a:gd name="T45" fmla="*/ 171 h 404"/>
                <a:gd name="T46" fmla="*/ 431 w 435"/>
                <a:gd name="T47" fmla="*/ 4 h 404"/>
                <a:gd name="T48" fmla="*/ 406 w 435"/>
                <a:gd name="T49" fmla="*/ 4 h 404"/>
                <a:gd name="T50" fmla="*/ 412 w 435"/>
                <a:gd name="T51" fmla="*/ 2 h 404"/>
                <a:gd name="T52" fmla="*/ 418 w 435"/>
                <a:gd name="T53" fmla="*/ 0 h 404"/>
                <a:gd name="T54" fmla="*/ 435 w 435"/>
                <a:gd name="T55" fmla="*/ 230 h 404"/>
                <a:gd name="T56" fmla="*/ 435 w 435"/>
                <a:gd name="T57" fmla="*/ 404 h 404"/>
                <a:gd name="T58" fmla="*/ 433 w 435"/>
                <a:gd name="T59" fmla="*/ 402 h 404"/>
                <a:gd name="T60" fmla="*/ 431 w 435"/>
                <a:gd name="T61" fmla="*/ 402 h 404"/>
                <a:gd name="T62" fmla="*/ 431 w 435"/>
                <a:gd name="T63" fmla="*/ 226 h 404"/>
                <a:gd name="T64" fmla="*/ 433 w 435"/>
                <a:gd name="T65" fmla="*/ 228 h 404"/>
                <a:gd name="T66" fmla="*/ 435 w 435"/>
                <a:gd name="T67" fmla="*/ 230 h 404"/>
                <a:gd name="T68" fmla="*/ 0 w 435"/>
                <a:gd name="T69" fmla="*/ 400 h 404"/>
                <a:gd name="T70" fmla="*/ 0 w 435"/>
                <a:gd name="T71" fmla="*/ 224 h 404"/>
                <a:gd name="T72" fmla="*/ 2 w 435"/>
                <a:gd name="T73" fmla="*/ 222 h 404"/>
                <a:gd name="T74" fmla="*/ 4 w 435"/>
                <a:gd name="T75" fmla="*/ 220 h 404"/>
                <a:gd name="T76" fmla="*/ 4 w 435"/>
                <a:gd name="T77" fmla="*/ 399 h 404"/>
                <a:gd name="T78" fmla="*/ 2 w 435"/>
                <a:gd name="T79" fmla="*/ 399 h 404"/>
                <a:gd name="T80" fmla="*/ 0 w 435"/>
                <a:gd name="T81" fmla="*/ 400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5" h="404">
                  <a:moveTo>
                    <a:pt x="0" y="0"/>
                  </a:moveTo>
                  <a:lnTo>
                    <a:pt x="10" y="0"/>
                  </a:lnTo>
                  <a:lnTo>
                    <a:pt x="14" y="2"/>
                  </a:lnTo>
                  <a:lnTo>
                    <a:pt x="1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0" y="0"/>
                  </a:moveTo>
                  <a:lnTo>
                    <a:pt x="277" y="0"/>
                  </a:lnTo>
                  <a:lnTo>
                    <a:pt x="273" y="2"/>
                  </a:lnTo>
                  <a:lnTo>
                    <a:pt x="271" y="4"/>
                  </a:lnTo>
                  <a:lnTo>
                    <a:pt x="168" y="4"/>
                  </a:lnTo>
                  <a:lnTo>
                    <a:pt x="164" y="2"/>
                  </a:lnTo>
                  <a:lnTo>
                    <a:pt x="160" y="0"/>
                  </a:lnTo>
                  <a:close/>
                  <a:moveTo>
                    <a:pt x="418" y="0"/>
                  </a:moveTo>
                  <a:lnTo>
                    <a:pt x="435" y="0"/>
                  </a:lnTo>
                  <a:lnTo>
                    <a:pt x="435" y="167"/>
                  </a:lnTo>
                  <a:lnTo>
                    <a:pt x="433" y="169"/>
                  </a:lnTo>
                  <a:lnTo>
                    <a:pt x="431" y="171"/>
                  </a:lnTo>
                  <a:lnTo>
                    <a:pt x="431" y="4"/>
                  </a:lnTo>
                  <a:lnTo>
                    <a:pt x="406" y="4"/>
                  </a:lnTo>
                  <a:lnTo>
                    <a:pt x="412" y="2"/>
                  </a:lnTo>
                  <a:lnTo>
                    <a:pt x="418" y="0"/>
                  </a:lnTo>
                  <a:close/>
                  <a:moveTo>
                    <a:pt x="435" y="230"/>
                  </a:moveTo>
                  <a:lnTo>
                    <a:pt x="435" y="404"/>
                  </a:lnTo>
                  <a:lnTo>
                    <a:pt x="433" y="402"/>
                  </a:lnTo>
                  <a:lnTo>
                    <a:pt x="431" y="402"/>
                  </a:lnTo>
                  <a:lnTo>
                    <a:pt x="431" y="226"/>
                  </a:lnTo>
                  <a:lnTo>
                    <a:pt x="433" y="228"/>
                  </a:lnTo>
                  <a:lnTo>
                    <a:pt x="435" y="230"/>
                  </a:lnTo>
                  <a:close/>
                  <a:moveTo>
                    <a:pt x="0" y="400"/>
                  </a:moveTo>
                  <a:lnTo>
                    <a:pt x="0" y="224"/>
                  </a:lnTo>
                  <a:lnTo>
                    <a:pt x="2" y="222"/>
                  </a:lnTo>
                  <a:lnTo>
                    <a:pt x="4" y="220"/>
                  </a:lnTo>
                  <a:lnTo>
                    <a:pt x="4" y="399"/>
                  </a:lnTo>
                  <a:lnTo>
                    <a:pt x="2" y="399"/>
                  </a:lnTo>
                  <a:lnTo>
                    <a:pt x="0" y="400"/>
                  </a:lnTo>
                  <a:close/>
                </a:path>
              </a:pathLst>
            </a:custGeom>
            <a:solidFill>
              <a:srgbClr val="5D5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91"/>
            <p:cNvSpPr>
              <a:spLocks noEditPoints="1"/>
            </p:cNvSpPr>
            <p:nvPr/>
          </p:nvSpPr>
          <p:spPr bwMode="auto">
            <a:xfrm>
              <a:off x="2330" y="1978"/>
              <a:ext cx="845" cy="774"/>
            </a:xfrm>
            <a:custGeom>
              <a:avLst/>
              <a:gdLst>
                <a:gd name="T0" fmla="*/ 0 w 431"/>
                <a:gd name="T1" fmla="*/ 0 h 400"/>
                <a:gd name="T2" fmla="*/ 12 w 431"/>
                <a:gd name="T3" fmla="*/ 0 h 400"/>
                <a:gd name="T4" fmla="*/ 16 w 431"/>
                <a:gd name="T5" fmla="*/ 2 h 400"/>
                <a:gd name="T6" fmla="*/ 22 w 431"/>
                <a:gd name="T7" fmla="*/ 4 h 400"/>
                <a:gd name="T8" fmla="*/ 4 w 431"/>
                <a:gd name="T9" fmla="*/ 4 h 400"/>
                <a:gd name="T10" fmla="*/ 0 w 431"/>
                <a:gd name="T11" fmla="*/ 0 h 400"/>
                <a:gd name="T12" fmla="*/ 0 w 431"/>
                <a:gd name="T13" fmla="*/ 172 h 400"/>
                <a:gd name="T14" fmla="*/ 2 w 431"/>
                <a:gd name="T15" fmla="*/ 174 h 400"/>
                <a:gd name="T16" fmla="*/ 4 w 431"/>
                <a:gd name="T17" fmla="*/ 176 h 400"/>
                <a:gd name="T18" fmla="*/ 4 w 431"/>
                <a:gd name="T19" fmla="*/ 4 h 400"/>
                <a:gd name="T20" fmla="*/ 0 w 431"/>
                <a:gd name="T21" fmla="*/ 0 h 400"/>
                <a:gd name="T22" fmla="*/ 162 w 431"/>
                <a:gd name="T23" fmla="*/ 0 h 400"/>
                <a:gd name="T24" fmla="*/ 271 w 431"/>
                <a:gd name="T25" fmla="*/ 0 h 400"/>
                <a:gd name="T26" fmla="*/ 267 w 431"/>
                <a:gd name="T27" fmla="*/ 2 h 400"/>
                <a:gd name="T28" fmla="*/ 263 w 431"/>
                <a:gd name="T29" fmla="*/ 4 h 400"/>
                <a:gd name="T30" fmla="*/ 170 w 431"/>
                <a:gd name="T31" fmla="*/ 4 h 400"/>
                <a:gd name="T32" fmla="*/ 166 w 431"/>
                <a:gd name="T33" fmla="*/ 2 h 400"/>
                <a:gd name="T34" fmla="*/ 162 w 431"/>
                <a:gd name="T35" fmla="*/ 0 h 400"/>
                <a:gd name="T36" fmla="*/ 412 w 431"/>
                <a:gd name="T37" fmla="*/ 0 h 400"/>
                <a:gd name="T38" fmla="*/ 431 w 431"/>
                <a:gd name="T39" fmla="*/ 0 h 400"/>
                <a:gd name="T40" fmla="*/ 431 w 431"/>
                <a:gd name="T41" fmla="*/ 167 h 400"/>
                <a:gd name="T42" fmla="*/ 429 w 431"/>
                <a:gd name="T43" fmla="*/ 169 h 400"/>
                <a:gd name="T44" fmla="*/ 427 w 431"/>
                <a:gd name="T45" fmla="*/ 170 h 400"/>
                <a:gd name="T46" fmla="*/ 427 w 431"/>
                <a:gd name="T47" fmla="*/ 4 h 400"/>
                <a:gd name="T48" fmla="*/ 396 w 431"/>
                <a:gd name="T49" fmla="*/ 4 h 400"/>
                <a:gd name="T50" fmla="*/ 404 w 431"/>
                <a:gd name="T51" fmla="*/ 2 h 400"/>
                <a:gd name="T52" fmla="*/ 412 w 431"/>
                <a:gd name="T53" fmla="*/ 0 h 400"/>
                <a:gd name="T54" fmla="*/ 431 w 431"/>
                <a:gd name="T55" fmla="*/ 226 h 400"/>
                <a:gd name="T56" fmla="*/ 431 w 431"/>
                <a:gd name="T57" fmla="*/ 400 h 400"/>
                <a:gd name="T58" fmla="*/ 429 w 431"/>
                <a:gd name="T59" fmla="*/ 400 h 400"/>
                <a:gd name="T60" fmla="*/ 427 w 431"/>
                <a:gd name="T61" fmla="*/ 398 h 400"/>
                <a:gd name="T62" fmla="*/ 427 w 431"/>
                <a:gd name="T63" fmla="*/ 222 h 400"/>
                <a:gd name="T64" fmla="*/ 429 w 431"/>
                <a:gd name="T65" fmla="*/ 224 h 400"/>
                <a:gd name="T66" fmla="*/ 431 w 431"/>
                <a:gd name="T67" fmla="*/ 226 h 400"/>
                <a:gd name="T68" fmla="*/ 0 w 431"/>
                <a:gd name="T69" fmla="*/ 397 h 400"/>
                <a:gd name="T70" fmla="*/ 0 w 431"/>
                <a:gd name="T71" fmla="*/ 220 h 400"/>
                <a:gd name="T72" fmla="*/ 2 w 431"/>
                <a:gd name="T73" fmla="*/ 218 h 400"/>
                <a:gd name="T74" fmla="*/ 4 w 431"/>
                <a:gd name="T75" fmla="*/ 216 h 400"/>
                <a:gd name="T76" fmla="*/ 4 w 431"/>
                <a:gd name="T77" fmla="*/ 395 h 400"/>
                <a:gd name="T78" fmla="*/ 2 w 431"/>
                <a:gd name="T79" fmla="*/ 397 h 400"/>
                <a:gd name="T80" fmla="*/ 0 w 431"/>
                <a:gd name="T81" fmla="*/ 397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1" h="400">
                  <a:moveTo>
                    <a:pt x="0" y="0"/>
                  </a:moveTo>
                  <a:lnTo>
                    <a:pt x="12" y="0"/>
                  </a:lnTo>
                  <a:lnTo>
                    <a:pt x="16" y="2"/>
                  </a:lnTo>
                  <a:lnTo>
                    <a:pt x="2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2" y="0"/>
                  </a:moveTo>
                  <a:lnTo>
                    <a:pt x="271" y="0"/>
                  </a:lnTo>
                  <a:lnTo>
                    <a:pt x="267" y="2"/>
                  </a:lnTo>
                  <a:lnTo>
                    <a:pt x="263" y="4"/>
                  </a:lnTo>
                  <a:lnTo>
                    <a:pt x="170" y="4"/>
                  </a:lnTo>
                  <a:lnTo>
                    <a:pt x="166" y="2"/>
                  </a:lnTo>
                  <a:lnTo>
                    <a:pt x="162" y="0"/>
                  </a:lnTo>
                  <a:close/>
                  <a:moveTo>
                    <a:pt x="412" y="0"/>
                  </a:moveTo>
                  <a:lnTo>
                    <a:pt x="431" y="0"/>
                  </a:lnTo>
                  <a:lnTo>
                    <a:pt x="431" y="167"/>
                  </a:lnTo>
                  <a:lnTo>
                    <a:pt x="429" y="169"/>
                  </a:lnTo>
                  <a:lnTo>
                    <a:pt x="427" y="170"/>
                  </a:lnTo>
                  <a:lnTo>
                    <a:pt x="427" y="4"/>
                  </a:lnTo>
                  <a:lnTo>
                    <a:pt x="396" y="4"/>
                  </a:lnTo>
                  <a:lnTo>
                    <a:pt x="404" y="2"/>
                  </a:lnTo>
                  <a:lnTo>
                    <a:pt x="412" y="0"/>
                  </a:lnTo>
                  <a:close/>
                  <a:moveTo>
                    <a:pt x="431" y="226"/>
                  </a:moveTo>
                  <a:lnTo>
                    <a:pt x="431" y="400"/>
                  </a:lnTo>
                  <a:lnTo>
                    <a:pt x="429" y="400"/>
                  </a:lnTo>
                  <a:lnTo>
                    <a:pt x="427" y="398"/>
                  </a:lnTo>
                  <a:lnTo>
                    <a:pt x="427" y="222"/>
                  </a:lnTo>
                  <a:lnTo>
                    <a:pt x="429" y="224"/>
                  </a:lnTo>
                  <a:lnTo>
                    <a:pt x="431" y="226"/>
                  </a:lnTo>
                  <a:close/>
                  <a:moveTo>
                    <a:pt x="0" y="397"/>
                  </a:moveTo>
                  <a:lnTo>
                    <a:pt x="0" y="220"/>
                  </a:lnTo>
                  <a:lnTo>
                    <a:pt x="2" y="218"/>
                  </a:lnTo>
                  <a:lnTo>
                    <a:pt x="4" y="216"/>
                  </a:lnTo>
                  <a:lnTo>
                    <a:pt x="4" y="395"/>
                  </a:lnTo>
                  <a:lnTo>
                    <a:pt x="2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5E5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92"/>
            <p:cNvSpPr>
              <a:spLocks noEditPoints="1"/>
            </p:cNvSpPr>
            <p:nvPr/>
          </p:nvSpPr>
          <p:spPr bwMode="auto">
            <a:xfrm>
              <a:off x="2334" y="1982"/>
              <a:ext cx="837" cy="770"/>
            </a:xfrm>
            <a:custGeom>
              <a:avLst/>
              <a:gdLst>
                <a:gd name="T0" fmla="*/ 0 w 427"/>
                <a:gd name="T1" fmla="*/ 0 h 398"/>
                <a:gd name="T2" fmla="*/ 14 w 427"/>
                <a:gd name="T3" fmla="*/ 0 h 398"/>
                <a:gd name="T4" fmla="*/ 20 w 427"/>
                <a:gd name="T5" fmla="*/ 2 h 398"/>
                <a:gd name="T6" fmla="*/ 25 w 427"/>
                <a:gd name="T7" fmla="*/ 4 h 398"/>
                <a:gd name="T8" fmla="*/ 4 w 427"/>
                <a:gd name="T9" fmla="*/ 4 h 398"/>
                <a:gd name="T10" fmla="*/ 0 w 427"/>
                <a:gd name="T11" fmla="*/ 0 h 398"/>
                <a:gd name="T12" fmla="*/ 0 w 427"/>
                <a:gd name="T13" fmla="*/ 172 h 398"/>
                <a:gd name="T14" fmla="*/ 2 w 427"/>
                <a:gd name="T15" fmla="*/ 174 h 398"/>
                <a:gd name="T16" fmla="*/ 4 w 427"/>
                <a:gd name="T17" fmla="*/ 176 h 398"/>
                <a:gd name="T18" fmla="*/ 4 w 427"/>
                <a:gd name="T19" fmla="*/ 4 h 398"/>
                <a:gd name="T20" fmla="*/ 0 w 427"/>
                <a:gd name="T21" fmla="*/ 0 h 398"/>
                <a:gd name="T22" fmla="*/ 164 w 427"/>
                <a:gd name="T23" fmla="*/ 0 h 398"/>
                <a:gd name="T24" fmla="*/ 267 w 427"/>
                <a:gd name="T25" fmla="*/ 0 h 398"/>
                <a:gd name="T26" fmla="*/ 261 w 427"/>
                <a:gd name="T27" fmla="*/ 2 h 398"/>
                <a:gd name="T28" fmla="*/ 258 w 427"/>
                <a:gd name="T29" fmla="*/ 4 h 398"/>
                <a:gd name="T30" fmla="*/ 172 w 427"/>
                <a:gd name="T31" fmla="*/ 4 h 398"/>
                <a:gd name="T32" fmla="*/ 168 w 427"/>
                <a:gd name="T33" fmla="*/ 2 h 398"/>
                <a:gd name="T34" fmla="*/ 164 w 427"/>
                <a:gd name="T35" fmla="*/ 0 h 398"/>
                <a:gd name="T36" fmla="*/ 402 w 427"/>
                <a:gd name="T37" fmla="*/ 0 h 398"/>
                <a:gd name="T38" fmla="*/ 427 w 427"/>
                <a:gd name="T39" fmla="*/ 0 h 398"/>
                <a:gd name="T40" fmla="*/ 427 w 427"/>
                <a:gd name="T41" fmla="*/ 167 h 398"/>
                <a:gd name="T42" fmla="*/ 425 w 427"/>
                <a:gd name="T43" fmla="*/ 168 h 398"/>
                <a:gd name="T44" fmla="*/ 423 w 427"/>
                <a:gd name="T45" fmla="*/ 170 h 398"/>
                <a:gd name="T46" fmla="*/ 423 w 427"/>
                <a:gd name="T47" fmla="*/ 4 h 398"/>
                <a:gd name="T48" fmla="*/ 382 w 427"/>
                <a:gd name="T49" fmla="*/ 4 h 398"/>
                <a:gd name="T50" fmla="*/ 392 w 427"/>
                <a:gd name="T51" fmla="*/ 2 h 398"/>
                <a:gd name="T52" fmla="*/ 402 w 427"/>
                <a:gd name="T53" fmla="*/ 0 h 398"/>
                <a:gd name="T54" fmla="*/ 427 w 427"/>
                <a:gd name="T55" fmla="*/ 222 h 398"/>
                <a:gd name="T56" fmla="*/ 427 w 427"/>
                <a:gd name="T57" fmla="*/ 398 h 398"/>
                <a:gd name="T58" fmla="*/ 425 w 427"/>
                <a:gd name="T59" fmla="*/ 396 h 398"/>
                <a:gd name="T60" fmla="*/ 423 w 427"/>
                <a:gd name="T61" fmla="*/ 396 h 398"/>
                <a:gd name="T62" fmla="*/ 423 w 427"/>
                <a:gd name="T63" fmla="*/ 218 h 398"/>
                <a:gd name="T64" fmla="*/ 425 w 427"/>
                <a:gd name="T65" fmla="*/ 220 h 398"/>
                <a:gd name="T66" fmla="*/ 427 w 427"/>
                <a:gd name="T67" fmla="*/ 222 h 398"/>
                <a:gd name="T68" fmla="*/ 0 w 427"/>
                <a:gd name="T69" fmla="*/ 395 h 398"/>
                <a:gd name="T70" fmla="*/ 0 w 427"/>
                <a:gd name="T71" fmla="*/ 216 h 398"/>
                <a:gd name="T72" fmla="*/ 2 w 427"/>
                <a:gd name="T73" fmla="*/ 214 h 398"/>
                <a:gd name="T74" fmla="*/ 4 w 427"/>
                <a:gd name="T75" fmla="*/ 213 h 398"/>
                <a:gd name="T76" fmla="*/ 4 w 427"/>
                <a:gd name="T77" fmla="*/ 393 h 398"/>
                <a:gd name="T78" fmla="*/ 2 w 427"/>
                <a:gd name="T79" fmla="*/ 393 h 398"/>
                <a:gd name="T80" fmla="*/ 0 w 427"/>
                <a:gd name="T81" fmla="*/ 39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7" h="398">
                  <a:moveTo>
                    <a:pt x="0" y="0"/>
                  </a:moveTo>
                  <a:lnTo>
                    <a:pt x="14" y="0"/>
                  </a:lnTo>
                  <a:lnTo>
                    <a:pt x="20" y="2"/>
                  </a:lnTo>
                  <a:lnTo>
                    <a:pt x="2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4" y="0"/>
                  </a:moveTo>
                  <a:lnTo>
                    <a:pt x="267" y="0"/>
                  </a:lnTo>
                  <a:lnTo>
                    <a:pt x="261" y="2"/>
                  </a:lnTo>
                  <a:lnTo>
                    <a:pt x="258" y="4"/>
                  </a:lnTo>
                  <a:lnTo>
                    <a:pt x="172" y="4"/>
                  </a:lnTo>
                  <a:lnTo>
                    <a:pt x="168" y="2"/>
                  </a:lnTo>
                  <a:lnTo>
                    <a:pt x="164" y="0"/>
                  </a:lnTo>
                  <a:close/>
                  <a:moveTo>
                    <a:pt x="402" y="0"/>
                  </a:moveTo>
                  <a:lnTo>
                    <a:pt x="427" y="0"/>
                  </a:lnTo>
                  <a:lnTo>
                    <a:pt x="427" y="167"/>
                  </a:lnTo>
                  <a:lnTo>
                    <a:pt x="425" y="168"/>
                  </a:lnTo>
                  <a:lnTo>
                    <a:pt x="423" y="170"/>
                  </a:lnTo>
                  <a:lnTo>
                    <a:pt x="423" y="4"/>
                  </a:lnTo>
                  <a:lnTo>
                    <a:pt x="382" y="4"/>
                  </a:lnTo>
                  <a:lnTo>
                    <a:pt x="392" y="2"/>
                  </a:lnTo>
                  <a:lnTo>
                    <a:pt x="402" y="0"/>
                  </a:lnTo>
                  <a:close/>
                  <a:moveTo>
                    <a:pt x="427" y="222"/>
                  </a:moveTo>
                  <a:lnTo>
                    <a:pt x="427" y="398"/>
                  </a:lnTo>
                  <a:lnTo>
                    <a:pt x="425" y="396"/>
                  </a:lnTo>
                  <a:lnTo>
                    <a:pt x="423" y="396"/>
                  </a:lnTo>
                  <a:lnTo>
                    <a:pt x="423" y="218"/>
                  </a:lnTo>
                  <a:lnTo>
                    <a:pt x="425" y="220"/>
                  </a:lnTo>
                  <a:lnTo>
                    <a:pt x="427" y="222"/>
                  </a:lnTo>
                  <a:close/>
                  <a:moveTo>
                    <a:pt x="0" y="395"/>
                  </a:moveTo>
                  <a:lnTo>
                    <a:pt x="0" y="216"/>
                  </a:lnTo>
                  <a:lnTo>
                    <a:pt x="2" y="214"/>
                  </a:lnTo>
                  <a:lnTo>
                    <a:pt x="4" y="213"/>
                  </a:lnTo>
                  <a:lnTo>
                    <a:pt x="4" y="393"/>
                  </a:lnTo>
                  <a:lnTo>
                    <a:pt x="2" y="393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5F5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93"/>
            <p:cNvSpPr>
              <a:spLocks noEditPoints="1"/>
            </p:cNvSpPr>
            <p:nvPr/>
          </p:nvSpPr>
          <p:spPr bwMode="auto">
            <a:xfrm>
              <a:off x="2337" y="1986"/>
              <a:ext cx="830" cy="762"/>
            </a:xfrm>
            <a:custGeom>
              <a:avLst/>
              <a:gdLst>
                <a:gd name="T0" fmla="*/ 0 w 423"/>
                <a:gd name="T1" fmla="*/ 0 h 394"/>
                <a:gd name="T2" fmla="*/ 18 w 423"/>
                <a:gd name="T3" fmla="*/ 0 h 394"/>
                <a:gd name="T4" fmla="*/ 23 w 423"/>
                <a:gd name="T5" fmla="*/ 2 h 394"/>
                <a:gd name="T6" fmla="*/ 31 w 423"/>
                <a:gd name="T7" fmla="*/ 4 h 394"/>
                <a:gd name="T8" fmla="*/ 4 w 423"/>
                <a:gd name="T9" fmla="*/ 4 h 394"/>
                <a:gd name="T10" fmla="*/ 0 w 423"/>
                <a:gd name="T11" fmla="*/ 0 h 394"/>
                <a:gd name="T12" fmla="*/ 0 w 423"/>
                <a:gd name="T13" fmla="*/ 172 h 394"/>
                <a:gd name="T14" fmla="*/ 2 w 423"/>
                <a:gd name="T15" fmla="*/ 174 h 394"/>
                <a:gd name="T16" fmla="*/ 4 w 423"/>
                <a:gd name="T17" fmla="*/ 176 h 394"/>
                <a:gd name="T18" fmla="*/ 4 w 423"/>
                <a:gd name="T19" fmla="*/ 4 h 394"/>
                <a:gd name="T20" fmla="*/ 0 w 423"/>
                <a:gd name="T21" fmla="*/ 0 h 394"/>
                <a:gd name="T22" fmla="*/ 166 w 423"/>
                <a:gd name="T23" fmla="*/ 0 h 394"/>
                <a:gd name="T24" fmla="*/ 259 w 423"/>
                <a:gd name="T25" fmla="*/ 0 h 394"/>
                <a:gd name="T26" fmla="*/ 256 w 423"/>
                <a:gd name="T27" fmla="*/ 2 h 394"/>
                <a:gd name="T28" fmla="*/ 252 w 423"/>
                <a:gd name="T29" fmla="*/ 4 h 394"/>
                <a:gd name="T30" fmla="*/ 176 w 423"/>
                <a:gd name="T31" fmla="*/ 4 h 394"/>
                <a:gd name="T32" fmla="*/ 170 w 423"/>
                <a:gd name="T33" fmla="*/ 2 h 394"/>
                <a:gd name="T34" fmla="*/ 166 w 423"/>
                <a:gd name="T35" fmla="*/ 0 h 394"/>
                <a:gd name="T36" fmla="*/ 392 w 423"/>
                <a:gd name="T37" fmla="*/ 0 h 394"/>
                <a:gd name="T38" fmla="*/ 423 w 423"/>
                <a:gd name="T39" fmla="*/ 0 h 394"/>
                <a:gd name="T40" fmla="*/ 423 w 423"/>
                <a:gd name="T41" fmla="*/ 166 h 394"/>
                <a:gd name="T42" fmla="*/ 421 w 423"/>
                <a:gd name="T43" fmla="*/ 168 h 394"/>
                <a:gd name="T44" fmla="*/ 419 w 423"/>
                <a:gd name="T45" fmla="*/ 170 h 394"/>
                <a:gd name="T46" fmla="*/ 419 w 423"/>
                <a:gd name="T47" fmla="*/ 4 h 394"/>
                <a:gd name="T48" fmla="*/ 363 w 423"/>
                <a:gd name="T49" fmla="*/ 4 h 394"/>
                <a:gd name="T50" fmla="*/ 376 w 423"/>
                <a:gd name="T51" fmla="*/ 2 h 394"/>
                <a:gd name="T52" fmla="*/ 392 w 423"/>
                <a:gd name="T53" fmla="*/ 0 h 394"/>
                <a:gd name="T54" fmla="*/ 423 w 423"/>
                <a:gd name="T55" fmla="*/ 218 h 394"/>
                <a:gd name="T56" fmla="*/ 423 w 423"/>
                <a:gd name="T57" fmla="*/ 394 h 394"/>
                <a:gd name="T58" fmla="*/ 421 w 423"/>
                <a:gd name="T59" fmla="*/ 394 h 394"/>
                <a:gd name="T60" fmla="*/ 419 w 423"/>
                <a:gd name="T61" fmla="*/ 393 h 394"/>
                <a:gd name="T62" fmla="*/ 419 w 423"/>
                <a:gd name="T63" fmla="*/ 214 h 394"/>
                <a:gd name="T64" fmla="*/ 421 w 423"/>
                <a:gd name="T65" fmla="*/ 216 h 394"/>
                <a:gd name="T66" fmla="*/ 423 w 423"/>
                <a:gd name="T67" fmla="*/ 218 h 394"/>
                <a:gd name="T68" fmla="*/ 0 w 423"/>
                <a:gd name="T69" fmla="*/ 391 h 394"/>
                <a:gd name="T70" fmla="*/ 0 w 423"/>
                <a:gd name="T71" fmla="*/ 212 h 394"/>
                <a:gd name="T72" fmla="*/ 2 w 423"/>
                <a:gd name="T73" fmla="*/ 211 h 394"/>
                <a:gd name="T74" fmla="*/ 4 w 423"/>
                <a:gd name="T75" fmla="*/ 209 h 394"/>
                <a:gd name="T76" fmla="*/ 4 w 423"/>
                <a:gd name="T77" fmla="*/ 389 h 394"/>
                <a:gd name="T78" fmla="*/ 2 w 423"/>
                <a:gd name="T79" fmla="*/ 391 h 394"/>
                <a:gd name="T80" fmla="*/ 0 w 423"/>
                <a:gd name="T81" fmla="*/ 39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3" h="394">
                  <a:moveTo>
                    <a:pt x="0" y="0"/>
                  </a:moveTo>
                  <a:lnTo>
                    <a:pt x="18" y="0"/>
                  </a:lnTo>
                  <a:lnTo>
                    <a:pt x="2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259" y="0"/>
                  </a:lnTo>
                  <a:lnTo>
                    <a:pt x="256" y="2"/>
                  </a:lnTo>
                  <a:lnTo>
                    <a:pt x="252" y="4"/>
                  </a:lnTo>
                  <a:lnTo>
                    <a:pt x="176" y="4"/>
                  </a:lnTo>
                  <a:lnTo>
                    <a:pt x="170" y="2"/>
                  </a:lnTo>
                  <a:lnTo>
                    <a:pt x="166" y="0"/>
                  </a:lnTo>
                  <a:close/>
                  <a:moveTo>
                    <a:pt x="392" y="0"/>
                  </a:moveTo>
                  <a:lnTo>
                    <a:pt x="423" y="0"/>
                  </a:lnTo>
                  <a:lnTo>
                    <a:pt x="423" y="166"/>
                  </a:lnTo>
                  <a:lnTo>
                    <a:pt x="421" y="168"/>
                  </a:lnTo>
                  <a:lnTo>
                    <a:pt x="419" y="170"/>
                  </a:lnTo>
                  <a:lnTo>
                    <a:pt x="419" y="4"/>
                  </a:lnTo>
                  <a:lnTo>
                    <a:pt x="363" y="4"/>
                  </a:lnTo>
                  <a:lnTo>
                    <a:pt x="376" y="2"/>
                  </a:lnTo>
                  <a:lnTo>
                    <a:pt x="392" y="0"/>
                  </a:lnTo>
                  <a:close/>
                  <a:moveTo>
                    <a:pt x="423" y="218"/>
                  </a:moveTo>
                  <a:lnTo>
                    <a:pt x="423" y="394"/>
                  </a:lnTo>
                  <a:lnTo>
                    <a:pt x="421" y="394"/>
                  </a:lnTo>
                  <a:lnTo>
                    <a:pt x="419" y="393"/>
                  </a:lnTo>
                  <a:lnTo>
                    <a:pt x="419" y="214"/>
                  </a:lnTo>
                  <a:lnTo>
                    <a:pt x="421" y="216"/>
                  </a:lnTo>
                  <a:lnTo>
                    <a:pt x="423" y="218"/>
                  </a:lnTo>
                  <a:close/>
                  <a:moveTo>
                    <a:pt x="0" y="391"/>
                  </a:moveTo>
                  <a:lnTo>
                    <a:pt x="0" y="212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389"/>
                  </a:lnTo>
                  <a:lnTo>
                    <a:pt x="2" y="391"/>
                  </a:lnTo>
                  <a:lnTo>
                    <a:pt x="0" y="391"/>
                  </a:lnTo>
                  <a:close/>
                </a:path>
              </a:pathLst>
            </a:custGeom>
            <a:solidFill>
              <a:srgbClr val="616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94"/>
            <p:cNvSpPr>
              <a:spLocks noEditPoints="1"/>
            </p:cNvSpPr>
            <p:nvPr/>
          </p:nvSpPr>
          <p:spPr bwMode="auto">
            <a:xfrm>
              <a:off x="2341" y="1989"/>
              <a:ext cx="822" cy="759"/>
            </a:xfrm>
            <a:custGeom>
              <a:avLst/>
              <a:gdLst>
                <a:gd name="T0" fmla="*/ 0 w 419"/>
                <a:gd name="T1" fmla="*/ 0 h 392"/>
                <a:gd name="T2" fmla="*/ 21 w 419"/>
                <a:gd name="T3" fmla="*/ 0 h 392"/>
                <a:gd name="T4" fmla="*/ 29 w 419"/>
                <a:gd name="T5" fmla="*/ 2 h 392"/>
                <a:gd name="T6" fmla="*/ 39 w 419"/>
                <a:gd name="T7" fmla="*/ 4 h 392"/>
                <a:gd name="T8" fmla="*/ 4 w 419"/>
                <a:gd name="T9" fmla="*/ 4 h 392"/>
                <a:gd name="T10" fmla="*/ 0 w 419"/>
                <a:gd name="T11" fmla="*/ 0 h 392"/>
                <a:gd name="T12" fmla="*/ 0 w 419"/>
                <a:gd name="T13" fmla="*/ 172 h 392"/>
                <a:gd name="T14" fmla="*/ 2 w 419"/>
                <a:gd name="T15" fmla="*/ 174 h 392"/>
                <a:gd name="T16" fmla="*/ 4 w 419"/>
                <a:gd name="T17" fmla="*/ 174 h 392"/>
                <a:gd name="T18" fmla="*/ 4 w 419"/>
                <a:gd name="T19" fmla="*/ 4 h 392"/>
                <a:gd name="T20" fmla="*/ 0 w 419"/>
                <a:gd name="T21" fmla="*/ 0 h 392"/>
                <a:gd name="T22" fmla="*/ 168 w 419"/>
                <a:gd name="T23" fmla="*/ 0 h 392"/>
                <a:gd name="T24" fmla="*/ 254 w 419"/>
                <a:gd name="T25" fmla="*/ 0 h 392"/>
                <a:gd name="T26" fmla="*/ 248 w 419"/>
                <a:gd name="T27" fmla="*/ 2 h 392"/>
                <a:gd name="T28" fmla="*/ 242 w 419"/>
                <a:gd name="T29" fmla="*/ 4 h 392"/>
                <a:gd name="T30" fmla="*/ 179 w 419"/>
                <a:gd name="T31" fmla="*/ 4 h 392"/>
                <a:gd name="T32" fmla="*/ 174 w 419"/>
                <a:gd name="T33" fmla="*/ 2 h 392"/>
                <a:gd name="T34" fmla="*/ 168 w 419"/>
                <a:gd name="T35" fmla="*/ 0 h 392"/>
                <a:gd name="T36" fmla="*/ 378 w 419"/>
                <a:gd name="T37" fmla="*/ 0 h 392"/>
                <a:gd name="T38" fmla="*/ 419 w 419"/>
                <a:gd name="T39" fmla="*/ 0 h 392"/>
                <a:gd name="T40" fmla="*/ 419 w 419"/>
                <a:gd name="T41" fmla="*/ 166 h 392"/>
                <a:gd name="T42" fmla="*/ 417 w 419"/>
                <a:gd name="T43" fmla="*/ 168 h 392"/>
                <a:gd name="T44" fmla="*/ 415 w 419"/>
                <a:gd name="T45" fmla="*/ 170 h 392"/>
                <a:gd name="T46" fmla="*/ 415 w 419"/>
                <a:gd name="T47" fmla="*/ 4 h 392"/>
                <a:gd name="T48" fmla="*/ 333 w 419"/>
                <a:gd name="T49" fmla="*/ 4 h 392"/>
                <a:gd name="T50" fmla="*/ 357 w 419"/>
                <a:gd name="T51" fmla="*/ 2 h 392"/>
                <a:gd name="T52" fmla="*/ 378 w 419"/>
                <a:gd name="T53" fmla="*/ 0 h 392"/>
                <a:gd name="T54" fmla="*/ 419 w 419"/>
                <a:gd name="T55" fmla="*/ 214 h 392"/>
                <a:gd name="T56" fmla="*/ 419 w 419"/>
                <a:gd name="T57" fmla="*/ 392 h 392"/>
                <a:gd name="T58" fmla="*/ 417 w 419"/>
                <a:gd name="T59" fmla="*/ 391 h 392"/>
                <a:gd name="T60" fmla="*/ 415 w 419"/>
                <a:gd name="T61" fmla="*/ 391 h 392"/>
                <a:gd name="T62" fmla="*/ 415 w 419"/>
                <a:gd name="T63" fmla="*/ 210 h 392"/>
                <a:gd name="T64" fmla="*/ 417 w 419"/>
                <a:gd name="T65" fmla="*/ 212 h 392"/>
                <a:gd name="T66" fmla="*/ 419 w 419"/>
                <a:gd name="T67" fmla="*/ 214 h 392"/>
                <a:gd name="T68" fmla="*/ 0 w 419"/>
                <a:gd name="T69" fmla="*/ 389 h 392"/>
                <a:gd name="T70" fmla="*/ 0 w 419"/>
                <a:gd name="T71" fmla="*/ 209 h 392"/>
                <a:gd name="T72" fmla="*/ 2 w 419"/>
                <a:gd name="T73" fmla="*/ 207 h 392"/>
                <a:gd name="T74" fmla="*/ 4 w 419"/>
                <a:gd name="T75" fmla="*/ 205 h 392"/>
                <a:gd name="T76" fmla="*/ 4 w 419"/>
                <a:gd name="T77" fmla="*/ 387 h 392"/>
                <a:gd name="T78" fmla="*/ 2 w 419"/>
                <a:gd name="T79" fmla="*/ 387 h 392"/>
                <a:gd name="T80" fmla="*/ 0 w 419"/>
                <a:gd name="T81" fmla="*/ 389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9" h="392">
                  <a:moveTo>
                    <a:pt x="0" y="0"/>
                  </a:moveTo>
                  <a:lnTo>
                    <a:pt x="21" y="0"/>
                  </a:lnTo>
                  <a:lnTo>
                    <a:pt x="29" y="2"/>
                  </a:lnTo>
                  <a:lnTo>
                    <a:pt x="3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4"/>
                  </a:lnTo>
                  <a:lnTo>
                    <a:pt x="4" y="17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8" y="0"/>
                  </a:moveTo>
                  <a:lnTo>
                    <a:pt x="254" y="0"/>
                  </a:lnTo>
                  <a:lnTo>
                    <a:pt x="248" y="2"/>
                  </a:lnTo>
                  <a:lnTo>
                    <a:pt x="242" y="4"/>
                  </a:lnTo>
                  <a:lnTo>
                    <a:pt x="179" y="4"/>
                  </a:lnTo>
                  <a:lnTo>
                    <a:pt x="174" y="2"/>
                  </a:lnTo>
                  <a:lnTo>
                    <a:pt x="168" y="0"/>
                  </a:lnTo>
                  <a:close/>
                  <a:moveTo>
                    <a:pt x="378" y="0"/>
                  </a:moveTo>
                  <a:lnTo>
                    <a:pt x="419" y="0"/>
                  </a:lnTo>
                  <a:lnTo>
                    <a:pt x="419" y="166"/>
                  </a:lnTo>
                  <a:lnTo>
                    <a:pt x="417" y="168"/>
                  </a:lnTo>
                  <a:lnTo>
                    <a:pt x="415" y="170"/>
                  </a:lnTo>
                  <a:lnTo>
                    <a:pt x="415" y="4"/>
                  </a:lnTo>
                  <a:lnTo>
                    <a:pt x="333" y="4"/>
                  </a:lnTo>
                  <a:lnTo>
                    <a:pt x="357" y="2"/>
                  </a:lnTo>
                  <a:lnTo>
                    <a:pt x="378" y="0"/>
                  </a:lnTo>
                  <a:close/>
                  <a:moveTo>
                    <a:pt x="419" y="214"/>
                  </a:moveTo>
                  <a:lnTo>
                    <a:pt x="419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5" y="210"/>
                  </a:lnTo>
                  <a:lnTo>
                    <a:pt x="417" y="212"/>
                  </a:lnTo>
                  <a:lnTo>
                    <a:pt x="419" y="214"/>
                  </a:lnTo>
                  <a:close/>
                  <a:moveTo>
                    <a:pt x="0" y="389"/>
                  </a:moveTo>
                  <a:lnTo>
                    <a:pt x="0" y="209"/>
                  </a:lnTo>
                  <a:lnTo>
                    <a:pt x="2" y="207"/>
                  </a:lnTo>
                  <a:lnTo>
                    <a:pt x="4" y="205"/>
                  </a:lnTo>
                  <a:lnTo>
                    <a:pt x="4" y="387"/>
                  </a:lnTo>
                  <a:lnTo>
                    <a:pt x="2" y="387"/>
                  </a:lnTo>
                  <a:lnTo>
                    <a:pt x="0" y="389"/>
                  </a:lnTo>
                  <a:close/>
                </a:path>
              </a:pathLst>
            </a:custGeom>
            <a:solidFill>
              <a:srgbClr val="626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95"/>
            <p:cNvSpPr>
              <a:spLocks noEditPoints="1"/>
            </p:cNvSpPr>
            <p:nvPr/>
          </p:nvSpPr>
          <p:spPr bwMode="auto">
            <a:xfrm>
              <a:off x="2345" y="1993"/>
              <a:ext cx="814" cy="753"/>
            </a:xfrm>
            <a:custGeom>
              <a:avLst/>
              <a:gdLst>
                <a:gd name="T0" fmla="*/ 0 w 415"/>
                <a:gd name="T1" fmla="*/ 0 h 389"/>
                <a:gd name="T2" fmla="*/ 27 w 415"/>
                <a:gd name="T3" fmla="*/ 0 h 389"/>
                <a:gd name="T4" fmla="*/ 39 w 415"/>
                <a:gd name="T5" fmla="*/ 2 h 389"/>
                <a:gd name="T6" fmla="*/ 51 w 415"/>
                <a:gd name="T7" fmla="*/ 3 h 389"/>
                <a:gd name="T8" fmla="*/ 4 w 415"/>
                <a:gd name="T9" fmla="*/ 3 h 389"/>
                <a:gd name="T10" fmla="*/ 0 w 415"/>
                <a:gd name="T11" fmla="*/ 0 h 389"/>
                <a:gd name="T12" fmla="*/ 0 w 415"/>
                <a:gd name="T13" fmla="*/ 172 h 389"/>
                <a:gd name="T14" fmla="*/ 2 w 415"/>
                <a:gd name="T15" fmla="*/ 172 h 389"/>
                <a:gd name="T16" fmla="*/ 4 w 415"/>
                <a:gd name="T17" fmla="*/ 174 h 389"/>
                <a:gd name="T18" fmla="*/ 4 w 415"/>
                <a:gd name="T19" fmla="*/ 3 h 389"/>
                <a:gd name="T20" fmla="*/ 0 w 415"/>
                <a:gd name="T21" fmla="*/ 0 h 389"/>
                <a:gd name="T22" fmla="*/ 172 w 415"/>
                <a:gd name="T23" fmla="*/ 0 h 389"/>
                <a:gd name="T24" fmla="*/ 248 w 415"/>
                <a:gd name="T25" fmla="*/ 0 h 389"/>
                <a:gd name="T26" fmla="*/ 240 w 415"/>
                <a:gd name="T27" fmla="*/ 2 h 389"/>
                <a:gd name="T28" fmla="*/ 232 w 415"/>
                <a:gd name="T29" fmla="*/ 3 h 389"/>
                <a:gd name="T30" fmla="*/ 187 w 415"/>
                <a:gd name="T31" fmla="*/ 3 h 389"/>
                <a:gd name="T32" fmla="*/ 179 w 415"/>
                <a:gd name="T33" fmla="*/ 2 h 389"/>
                <a:gd name="T34" fmla="*/ 172 w 415"/>
                <a:gd name="T35" fmla="*/ 0 h 389"/>
                <a:gd name="T36" fmla="*/ 359 w 415"/>
                <a:gd name="T37" fmla="*/ 0 h 389"/>
                <a:gd name="T38" fmla="*/ 415 w 415"/>
                <a:gd name="T39" fmla="*/ 0 h 389"/>
                <a:gd name="T40" fmla="*/ 415 w 415"/>
                <a:gd name="T41" fmla="*/ 166 h 389"/>
                <a:gd name="T42" fmla="*/ 413 w 415"/>
                <a:gd name="T43" fmla="*/ 168 h 389"/>
                <a:gd name="T44" fmla="*/ 411 w 415"/>
                <a:gd name="T45" fmla="*/ 170 h 389"/>
                <a:gd name="T46" fmla="*/ 411 w 415"/>
                <a:gd name="T47" fmla="*/ 3 h 389"/>
                <a:gd name="T48" fmla="*/ 306 w 415"/>
                <a:gd name="T49" fmla="*/ 3 h 389"/>
                <a:gd name="T50" fmla="*/ 333 w 415"/>
                <a:gd name="T51" fmla="*/ 2 h 389"/>
                <a:gd name="T52" fmla="*/ 359 w 415"/>
                <a:gd name="T53" fmla="*/ 0 h 389"/>
                <a:gd name="T54" fmla="*/ 415 w 415"/>
                <a:gd name="T55" fmla="*/ 210 h 389"/>
                <a:gd name="T56" fmla="*/ 415 w 415"/>
                <a:gd name="T57" fmla="*/ 389 h 389"/>
                <a:gd name="T58" fmla="*/ 413 w 415"/>
                <a:gd name="T59" fmla="*/ 389 h 389"/>
                <a:gd name="T60" fmla="*/ 411 w 415"/>
                <a:gd name="T61" fmla="*/ 387 h 389"/>
                <a:gd name="T62" fmla="*/ 411 w 415"/>
                <a:gd name="T63" fmla="*/ 207 h 389"/>
                <a:gd name="T64" fmla="*/ 413 w 415"/>
                <a:gd name="T65" fmla="*/ 208 h 389"/>
                <a:gd name="T66" fmla="*/ 415 w 415"/>
                <a:gd name="T67" fmla="*/ 210 h 389"/>
                <a:gd name="T68" fmla="*/ 0 w 415"/>
                <a:gd name="T69" fmla="*/ 385 h 389"/>
                <a:gd name="T70" fmla="*/ 0 w 415"/>
                <a:gd name="T71" fmla="*/ 205 h 389"/>
                <a:gd name="T72" fmla="*/ 2 w 415"/>
                <a:gd name="T73" fmla="*/ 203 h 389"/>
                <a:gd name="T74" fmla="*/ 4 w 415"/>
                <a:gd name="T75" fmla="*/ 203 h 389"/>
                <a:gd name="T76" fmla="*/ 4 w 415"/>
                <a:gd name="T77" fmla="*/ 383 h 389"/>
                <a:gd name="T78" fmla="*/ 2 w 415"/>
                <a:gd name="T79" fmla="*/ 385 h 389"/>
                <a:gd name="T80" fmla="*/ 0 w 415"/>
                <a:gd name="T81" fmla="*/ 38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5" h="389">
                  <a:moveTo>
                    <a:pt x="0" y="0"/>
                  </a:moveTo>
                  <a:lnTo>
                    <a:pt x="27" y="0"/>
                  </a:lnTo>
                  <a:lnTo>
                    <a:pt x="39" y="2"/>
                  </a:lnTo>
                  <a:lnTo>
                    <a:pt x="5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2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2" y="0"/>
                  </a:moveTo>
                  <a:lnTo>
                    <a:pt x="248" y="0"/>
                  </a:lnTo>
                  <a:lnTo>
                    <a:pt x="240" y="2"/>
                  </a:lnTo>
                  <a:lnTo>
                    <a:pt x="232" y="3"/>
                  </a:lnTo>
                  <a:lnTo>
                    <a:pt x="187" y="3"/>
                  </a:lnTo>
                  <a:lnTo>
                    <a:pt x="179" y="2"/>
                  </a:lnTo>
                  <a:lnTo>
                    <a:pt x="172" y="0"/>
                  </a:lnTo>
                  <a:close/>
                  <a:moveTo>
                    <a:pt x="359" y="0"/>
                  </a:moveTo>
                  <a:lnTo>
                    <a:pt x="415" y="0"/>
                  </a:lnTo>
                  <a:lnTo>
                    <a:pt x="415" y="166"/>
                  </a:lnTo>
                  <a:lnTo>
                    <a:pt x="413" y="168"/>
                  </a:lnTo>
                  <a:lnTo>
                    <a:pt x="411" y="170"/>
                  </a:lnTo>
                  <a:lnTo>
                    <a:pt x="411" y="3"/>
                  </a:lnTo>
                  <a:lnTo>
                    <a:pt x="306" y="3"/>
                  </a:lnTo>
                  <a:lnTo>
                    <a:pt x="333" y="2"/>
                  </a:lnTo>
                  <a:lnTo>
                    <a:pt x="359" y="0"/>
                  </a:lnTo>
                  <a:close/>
                  <a:moveTo>
                    <a:pt x="415" y="210"/>
                  </a:moveTo>
                  <a:lnTo>
                    <a:pt x="415" y="389"/>
                  </a:lnTo>
                  <a:lnTo>
                    <a:pt x="413" y="389"/>
                  </a:lnTo>
                  <a:lnTo>
                    <a:pt x="411" y="387"/>
                  </a:lnTo>
                  <a:lnTo>
                    <a:pt x="411" y="207"/>
                  </a:lnTo>
                  <a:lnTo>
                    <a:pt x="413" y="208"/>
                  </a:lnTo>
                  <a:lnTo>
                    <a:pt x="415" y="210"/>
                  </a:lnTo>
                  <a:close/>
                  <a:moveTo>
                    <a:pt x="0" y="385"/>
                  </a:moveTo>
                  <a:lnTo>
                    <a:pt x="0" y="205"/>
                  </a:lnTo>
                  <a:lnTo>
                    <a:pt x="2" y="203"/>
                  </a:lnTo>
                  <a:lnTo>
                    <a:pt x="4" y="203"/>
                  </a:lnTo>
                  <a:lnTo>
                    <a:pt x="4" y="383"/>
                  </a:lnTo>
                  <a:lnTo>
                    <a:pt x="2" y="385"/>
                  </a:lnTo>
                  <a:lnTo>
                    <a:pt x="0" y="385"/>
                  </a:lnTo>
                  <a:close/>
                </a:path>
              </a:pathLst>
            </a:custGeom>
            <a:solidFill>
              <a:srgbClr val="636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96"/>
            <p:cNvSpPr>
              <a:spLocks noEditPoints="1"/>
            </p:cNvSpPr>
            <p:nvPr/>
          </p:nvSpPr>
          <p:spPr bwMode="auto">
            <a:xfrm>
              <a:off x="2349" y="1997"/>
              <a:ext cx="806" cy="749"/>
            </a:xfrm>
            <a:custGeom>
              <a:avLst/>
              <a:gdLst>
                <a:gd name="T0" fmla="*/ 0 w 411"/>
                <a:gd name="T1" fmla="*/ 0 h 387"/>
                <a:gd name="T2" fmla="*/ 35 w 411"/>
                <a:gd name="T3" fmla="*/ 0 h 387"/>
                <a:gd name="T4" fmla="*/ 56 w 411"/>
                <a:gd name="T5" fmla="*/ 1 h 387"/>
                <a:gd name="T6" fmla="*/ 82 w 411"/>
                <a:gd name="T7" fmla="*/ 3 h 387"/>
                <a:gd name="T8" fmla="*/ 4 w 411"/>
                <a:gd name="T9" fmla="*/ 3 h 387"/>
                <a:gd name="T10" fmla="*/ 0 w 411"/>
                <a:gd name="T11" fmla="*/ 0 h 387"/>
                <a:gd name="T12" fmla="*/ 0 w 411"/>
                <a:gd name="T13" fmla="*/ 170 h 387"/>
                <a:gd name="T14" fmla="*/ 2 w 411"/>
                <a:gd name="T15" fmla="*/ 172 h 387"/>
                <a:gd name="T16" fmla="*/ 4 w 411"/>
                <a:gd name="T17" fmla="*/ 174 h 387"/>
                <a:gd name="T18" fmla="*/ 4 w 411"/>
                <a:gd name="T19" fmla="*/ 3 h 387"/>
                <a:gd name="T20" fmla="*/ 0 w 411"/>
                <a:gd name="T21" fmla="*/ 0 h 387"/>
                <a:gd name="T22" fmla="*/ 175 w 411"/>
                <a:gd name="T23" fmla="*/ 0 h 387"/>
                <a:gd name="T24" fmla="*/ 238 w 411"/>
                <a:gd name="T25" fmla="*/ 0 h 387"/>
                <a:gd name="T26" fmla="*/ 228 w 411"/>
                <a:gd name="T27" fmla="*/ 1 h 387"/>
                <a:gd name="T28" fmla="*/ 214 w 411"/>
                <a:gd name="T29" fmla="*/ 3 h 387"/>
                <a:gd name="T30" fmla="*/ 201 w 411"/>
                <a:gd name="T31" fmla="*/ 3 h 387"/>
                <a:gd name="T32" fmla="*/ 187 w 411"/>
                <a:gd name="T33" fmla="*/ 1 h 387"/>
                <a:gd name="T34" fmla="*/ 175 w 411"/>
                <a:gd name="T35" fmla="*/ 0 h 387"/>
                <a:gd name="T36" fmla="*/ 329 w 411"/>
                <a:gd name="T37" fmla="*/ 0 h 387"/>
                <a:gd name="T38" fmla="*/ 411 w 411"/>
                <a:gd name="T39" fmla="*/ 0 h 387"/>
                <a:gd name="T40" fmla="*/ 411 w 411"/>
                <a:gd name="T41" fmla="*/ 166 h 387"/>
                <a:gd name="T42" fmla="*/ 409 w 411"/>
                <a:gd name="T43" fmla="*/ 168 h 387"/>
                <a:gd name="T44" fmla="*/ 407 w 411"/>
                <a:gd name="T45" fmla="*/ 168 h 387"/>
                <a:gd name="T46" fmla="*/ 407 w 411"/>
                <a:gd name="T47" fmla="*/ 3 h 387"/>
                <a:gd name="T48" fmla="*/ 289 w 411"/>
                <a:gd name="T49" fmla="*/ 3 h 387"/>
                <a:gd name="T50" fmla="*/ 310 w 411"/>
                <a:gd name="T51" fmla="*/ 1 h 387"/>
                <a:gd name="T52" fmla="*/ 329 w 411"/>
                <a:gd name="T53" fmla="*/ 0 h 387"/>
                <a:gd name="T54" fmla="*/ 411 w 411"/>
                <a:gd name="T55" fmla="*/ 206 h 387"/>
                <a:gd name="T56" fmla="*/ 411 w 411"/>
                <a:gd name="T57" fmla="*/ 387 h 387"/>
                <a:gd name="T58" fmla="*/ 409 w 411"/>
                <a:gd name="T59" fmla="*/ 385 h 387"/>
                <a:gd name="T60" fmla="*/ 407 w 411"/>
                <a:gd name="T61" fmla="*/ 385 h 387"/>
                <a:gd name="T62" fmla="*/ 407 w 411"/>
                <a:gd name="T63" fmla="*/ 203 h 387"/>
                <a:gd name="T64" fmla="*/ 409 w 411"/>
                <a:gd name="T65" fmla="*/ 205 h 387"/>
                <a:gd name="T66" fmla="*/ 411 w 411"/>
                <a:gd name="T67" fmla="*/ 206 h 387"/>
                <a:gd name="T68" fmla="*/ 0 w 411"/>
                <a:gd name="T69" fmla="*/ 383 h 387"/>
                <a:gd name="T70" fmla="*/ 0 w 411"/>
                <a:gd name="T71" fmla="*/ 201 h 387"/>
                <a:gd name="T72" fmla="*/ 2 w 411"/>
                <a:gd name="T73" fmla="*/ 201 h 387"/>
                <a:gd name="T74" fmla="*/ 4 w 411"/>
                <a:gd name="T75" fmla="*/ 199 h 387"/>
                <a:gd name="T76" fmla="*/ 4 w 411"/>
                <a:gd name="T77" fmla="*/ 381 h 387"/>
                <a:gd name="T78" fmla="*/ 2 w 411"/>
                <a:gd name="T79" fmla="*/ 381 h 387"/>
                <a:gd name="T80" fmla="*/ 0 w 411"/>
                <a:gd name="T81" fmla="*/ 383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1" h="387">
                  <a:moveTo>
                    <a:pt x="0" y="0"/>
                  </a:moveTo>
                  <a:lnTo>
                    <a:pt x="35" y="0"/>
                  </a:lnTo>
                  <a:lnTo>
                    <a:pt x="56" y="1"/>
                  </a:lnTo>
                  <a:lnTo>
                    <a:pt x="8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70"/>
                  </a:lnTo>
                  <a:lnTo>
                    <a:pt x="2" y="172"/>
                  </a:lnTo>
                  <a:lnTo>
                    <a:pt x="4" y="174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175" y="0"/>
                  </a:moveTo>
                  <a:lnTo>
                    <a:pt x="238" y="0"/>
                  </a:lnTo>
                  <a:lnTo>
                    <a:pt x="228" y="1"/>
                  </a:lnTo>
                  <a:lnTo>
                    <a:pt x="214" y="3"/>
                  </a:lnTo>
                  <a:lnTo>
                    <a:pt x="201" y="3"/>
                  </a:lnTo>
                  <a:lnTo>
                    <a:pt x="187" y="1"/>
                  </a:lnTo>
                  <a:lnTo>
                    <a:pt x="175" y="0"/>
                  </a:lnTo>
                  <a:close/>
                  <a:moveTo>
                    <a:pt x="329" y="0"/>
                  </a:moveTo>
                  <a:lnTo>
                    <a:pt x="411" y="0"/>
                  </a:lnTo>
                  <a:lnTo>
                    <a:pt x="411" y="166"/>
                  </a:lnTo>
                  <a:lnTo>
                    <a:pt x="409" y="168"/>
                  </a:lnTo>
                  <a:lnTo>
                    <a:pt x="407" y="168"/>
                  </a:lnTo>
                  <a:lnTo>
                    <a:pt x="407" y="3"/>
                  </a:lnTo>
                  <a:lnTo>
                    <a:pt x="289" y="3"/>
                  </a:lnTo>
                  <a:lnTo>
                    <a:pt x="310" y="1"/>
                  </a:lnTo>
                  <a:lnTo>
                    <a:pt x="329" y="0"/>
                  </a:lnTo>
                  <a:close/>
                  <a:moveTo>
                    <a:pt x="411" y="206"/>
                  </a:moveTo>
                  <a:lnTo>
                    <a:pt x="411" y="387"/>
                  </a:lnTo>
                  <a:lnTo>
                    <a:pt x="409" y="385"/>
                  </a:lnTo>
                  <a:lnTo>
                    <a:pt x="407" y="385"/>
                  </a:lnTo>
                  <a:lnTo>
                    <a:pt x="407" y="203"/>
                  </a:lnTo>
                  <a:lnTo>
                    <a:pt x="409" y="205"/>
                  </a:lnTo>
                  <a:lnTo>
                    <a:pt x="411" y="206"/>
                  </a:lnTo>
                  <a:close/>
                  <a:moveTo>
                    <a:pt x="0" y="383"/>
                  </a:moveTo>
                  <a:lnTo>
                    <a:pt x="0" y="201"/>
                  </a:lnTo>
                  <a:lnTo>
                    <a:pt x="2" y="201"/>
                  </a:lnTo>
                  <a:lnTo>
                    <a:pt x="4" y="199"/>
                  </a:lnTo>
                  <a:lnTo>
                    <a:pt x="4" y="381"/>
                  </a:lnTo>
                  <a:lnTo>
                    <a:pt x="2" y="381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646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97"/>
            <p:cNvSpPr>
              <a:spLocks noEditPoints="1"/>
            </p:cNvSpPr>
            <p:nvPr/>
          </p:nvSpPr>
          <p:spPr bwMode="auto">
            <a:xfrm>
              <a:off x="2353" y="1999"/>
              <a:ext cx="798" cy="744"/>
            </a:xfrm>
            <a:custGeom>
              <a:avLst/>
              <a:gdLst>
                <a:gd name="T0" fmla="*/ 0 w 407"/>
                <a:gd name="T1" fmla="*/ 0 h 384"/>
                <a:gd name="T2" fmla="*/ 47 w 407"/>
                <a:gd name="T3" fmla="*/ 0 h 384"/>
                <a:gd name="T4" fmla="*/ 64 w 407"/>
                <a:gd name="T5" fmla="*/ 2 h 384"/>
                <a:gd name="T6" fmla="*/ 82 w 407"/>
                <a:gd name="T7" fmla="*/ 2 h 384"/>
                <a:gd name="T8" fmla="*/ 101 w 407"/>
                <a:gd name="T9" fmla="*/ 2 h 384"/>
                <a:gd name="T10" fmla="*/ 119 w 407"/>
                <a:gd name="T11" fmla="*/ 4 h 384"/>
                <a:gd name="T12" fmla="*/ 4 w 407"/>
                <a:gd name="T13" fmla="*/ 4 h 384"/>
                <a:gd name="T14" fmla="*/ 0 w 407"/>
                <a:gd name="T15" fmla="*/ 0 h 384"/>
                <a:gd name="T16" fmla="*/ 0 w 407"/>
                <a:gd name="T17" fmla="*/ 171 h 384"/>
                <a:gd name="T18" fmla="*/ 2 w 407"/>
                <a:gd name="T19" fmla="*/ 173 h 384"/>
                <a:gd name="T20" fmla="*/ 4 w 407"/>
                <a:gd name="T21" fmla="*/ 173 h 384"/>
                <a:gd name="T22" fmla="*/ 4 w 407"/>
                <a:gd name="T23" fmla="*/ 4 h 384"/>
                <a:gd name="T24" fmla="*/ 0 w 407"/>
                <a:gd name="T25" fmla="*/ 0 h 384"/>
                <a:gd name="T26" fmla="*/ 183 w 407"/>
                <a:gd name="T27" fmla="*/ 0 h 384"/>
                <a:gd name="T28" fmla="*/ 228 w 407"/>
                <a:gd name="T29" fmla="*/ 0 h 384"/>
                <a:gd name="T30" fmla="*/ 216 w 407"/>
                <a:gd name="T31" fmla="*/ 2 h 384"/>
                <a:gd name="T32" fmla="*/ 205 w 407"/>
                <a:gd name="T33" fmla="*/ 2 h 384"/>
                <a:gd name="T34" fmla="*/ 193 w 407"/>
                <a:gd name="T35" fmla="*/ 2 h 384"/>
                <a:gd name="T36" fmla="*/ 183 w 407"/>
                <a:gd name="T37" fmla="*/ 0 h 384"/>
                <a:gd name="T38" fmla="*/ 302 w 407"/>
                <a:gd name="T39" fmla="*/ 0 h 384"/>
                <a:gd name="T40" fmla="*/ 407 w 407"/>
                <a:gd name="T41" fmla="*/ 0 h 384"/>
                <a:gd name="T42" fmla="*/ 407 w 407"/>
                <a:gd name="T43" fmla="*/ 167 h 384"/>
                <a:gd name="T44" fmla="*/ 405 w 407"/>
                <a:gd name="T45" fmla="*/ 167 h 384"/>
                <a:gd name="T46" fmla="*/ 404 w 407"/>
                <a:gd name="T47" fmla="*/ 169 h 384"/>
                <a:gd name="T48" fmla="*/ 404 w 407"/>
                <a:gd name="T49" fmla="*/ 4 h 384"/>
                <a:gd name="T50" fmla="*/ 275 w 407"/>
                <a:gd name="T51" fmla="*/ 4 h 384"/>
                <a:gd name="T52" fmla="*/ 288 w 407"/>
                <a:gd name="T53" fmla="*/ 2 h 384"/>
                <a:gd name="T54" fmla="*/ 302 w 407"/>
                <a:gd name="T55" fmla="*/ 0 h 384"/>
                <a:gd name="T56" fmla="*/ 407 w 407"/>
                <a:gd name="T57" fmla="*/ 204 h 384"/>
                <a:gd name="T58" fmla="*/ 407 w 407"/>
                <a:gd name="T59" fmla="*/ 384 h 384"/>
                <a:gd name="T60" fmla="*/ 405 w 407"/>
                <a:gd name="T61" fmla="*/ 384 h 384"/>
                <a:gd name="T62" fmla="*/ 404 w 407"/>
                <a:gd name="T63" fmla="*/ 384 h 384"/>
                <a:gd name="T64" fmla="*/ 404 w 407"/>
                <a:gd name="T65" fmla="*/ 202 h 384"/>
                <a:gd name="T66" fmla="*/ 405 w 407"/>
                <a:gd name="T67" fmla="*/ 202 h 384"/>
                <a:gd name="T68" fmla="*/ 407 w 407"/>
                <a:gd name="T69" fmla="*/ 204 h 384"/>
                <a:gd name="T70" fmla="*/ 0 w 407"/>
                <a:gd name="T71" fmla="*/ 380 h 384"/>
                <a:gd name="T72" fmla="*/ 0 w 407"/>
                <a:gd name="T73" fmla="*/ 200 h 384"/>
                <a:gd name="T74" fmla="*/ 2 w 407"/>
                <a:gd name="T75" fmla="*/ 198 h 384"/>
                <a:gd name="T76" fmla="*/ 4 w 407"/>
                <a:gd name="T77" fmla="*/ 196 h 384"/>
                <a:gd name="T78" fmla="*/ 4 w 407"/>
                <a:gd name="T79" fmla="*/ 380 h 384"/>
                <a:gd name="T80" fmla="*/ 2 w 407"/>
                <a:gd name="T81" fmla="*/ 380 h 384"/>
                <a:gd name="T82" fmla="*/ 0 w 407"/>
                <a:gd name="T83" fmla="*/ 38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07" h="384">
                  <a:moveTo>
                    <a:pt x="0" y="0"/>
                  </a:moveTo>
                  <a:lnTo>
                    <a:pt x="47" y="0"/>
                  </a:lnTo>
                  <a:lnTo>
                    <a:pt x="64" y="2"/>
                  </a:lnTo>
                  <a:lnTo>
                    <a:pt x="82" y="2"/>
                  </a:lnTo>
                  <a:lnTo>
                    <a:pt x="101" y="2"/>
                  </a:lnTo>
                  <a:lnTo>
                    <a:pt x="11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3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3" y="0"/>
                  </a:moveTo>
                  <a:lnTo>
                    <a:pt x="228" y="0"/>
                  </a:lnTo>
                  <a:lnTo>
                    <a:pt x="216" y="2"/>
                  </a:lnTo>
                  <a:lnTo>
                    <a:pt x="205" y="2"/>
                  </a:lnTo>
                  <a:lnTo>
                    <a:pt x="193" y="2"/>
                  </a:lnTo>
                  <a:lnTo>
                    <a:pt x="183" y="0"/>
                  </a:lnTo>
                  <a:close/>
                  <a:moveTo>
                    <a:pt x="302" y="0"/>
                  </a:moveTo>
                  <a:lnTo>
                    <a:pt x="407" y="0"/>
                  </a:lnTo>
                  <a:lnTo>
                    <a:pt x="407" y="167"/>
                  </a:lnTo>
                  <a:lnTo>
                    <a:pt x="405" y="167"/>
                  </a:lnTo>
                  <a:lnTo>
                    <a:pt x="404" y="169"/>
                  </a:lnTo>
                  <a:lnTo>
                    <a:pt x="404" y="4"/>
                  </a:lnTo>
                  <a:lnTo>
                    <a:pt x="275" y="4"/>
                  </a:lnTo>
                  <a:lnTo>
                    <a:pt x="288" y="2"/>
                  </a:lnTo>
                  <a:lnTo>
                    <a:pt x="302" y="0"/>
                  </a:lnTo>
                  <a:close/>
                  <a:moveTo>
                    <a:pt x="407" y="204"/>
                  </a:moveTo>
                  <a:lnTo>
                    <a:pt x="407" y="384"/>
                  </a:lnTo>
                  <a:lnTo>
                    <a:pt x="405" y="384"/>
                  </a:lnTo>
                  <a:lnTo>
                    <a:pt x="404" y="384"/>
                  </a:lnTo>
                  <a:lnTo>
                    <a:pt x="404" y="202"/>
                  </a:lnTo>
                  <a:lnTo>
                    <a:pt x="405" y="202"/>
                  </a:lnTo>
                  <a:lnTo>
                    <a:pt x="407" y="204"/>
                  </a:lnTo>
                  <a:close/>
                  <a:moveTo>
                    <a:pt x="0" y="380"/>
                  </a:moveTo>
                  <a:lnTo>
                    <a:pt x="0" y="200"/>
                  </a:lnTo>
                  <a:lnTo>
                    <a:pt x="2" y="198"/>
                  </a:lnTo>
                  <a:lnTo>
                    <a:pt x="4" y="196"/>
                  </a:lnTo>
                  <a:lnTo>
                    <a:pt x="4" y="380"/>
                  </a:lnTo>
                  <a:lnTo>
                    <a:pt x="2" y="38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66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98"/>
            <p:cNvSpPr>
              <a:spLocks noEditPoints="1"/>
            </p:cNvSpPr>
            <p:nvPr/>
          </p:nvSpPr>
          <p:spPr bwMode="auto">
            <a:xfrm>
              <a:off x="2357" y="2003"/>
              <a:ext cx="790" cy="740"/>
            </a:xfrm>
            <a:custGeom>
              <a:avLst/>
              <a:gdLst>
                <a:gd name="T0" fmla="*/ 0 w 403"/>
                <a:gd name="T1" fmla="*/ 0 h 382"/>
                <a:gd name="T2" fmla="*/ 78 w 403"/>
                <a:gd name="T3" fmla="*/ 0 h 382"/>
                <a:gd name="T4" fmla="*/ 105 w 403"/>
                <a:gd name="T5" fmla="*/ 0 h 382"/>
                <a:gd name="T6" fmla="*/ 132 w 403"/>
                <a:gd name="T7" fmla="*/ 4 h 382"/>
                <a:gd name="T8" fmla="*/ 4 w 403"/>
                <a:gd name="T9" fmla="*/ 4 h 382"/>
                <a:gd name="T10" fmla="*/ 0 w 403"/>
                <a:gd name="T11" fmla="*/ 0 h 382"/>
                <a:gd name="T12" fmla="*/ 0 w 403"/>
                <a:gd name="T13" fmla="*/ 171 h 382"/>
                <a:gd name="T14" fmla="*/ 2 w 403"/>
                <a:gd name="T15" fmla="*/ 171 h 382"/>
                <a:gd name="T16" fmla="*/ 4 w 403"/>
                <a:gd name="T17" fmla="*/ 173 h 382"/>
                <a:gd name="T18" fmla="*/ 4 w 403"/>
                <a:gd name="T19" fmla="*/ 4 h 382"/>
                <a:gd name="T20" fmla="*/ 0 w 403"/>
                <a:gd name="T21" fmla="*/ 0 h 382"/>
                <a:gd name="T22" fmla="*/ 197 w 403"/>
                <a:gd name="T23" fmla="*/ 0 h 382"/>
                <a:gd name="T24" fmla="*/ 212 w 403"/>
                <a:gd name="T25" fmla="*/ 0 h 382"/>
                <a:gd name="T26" fmla="*/ 207 w 403"/>
                <a:gd name="T27" fmla="*/ 0 h 382"/>
                <a:gd name="T28" fmla="*/ 203 w 403"/>
                <a:gd name="T29" fmla="*/ 0 h 382"/>
                <a:gd name="T30" fmla="*/ 199 w 403"/>
                <a:gd name="T31" fmla="*/ 0 h 382"/>
                <a:gd name="T32" fmla="*/ 197 w 403"/>
                <a:gd name="T33" fmla="*/ 0 h 382"/>
                <a:gd name="T34" fmla="*/ 285 w 403"/>
                <a:gd name="T35" fmla="*/ 0 h 382"/>
                <a:gd name="T36" fmla="*/ 403 w 403"/>
                <a:gd name="T37" fmla="*/ 0 h 382"/>
                <a:gd name="T38" fmla="*/ 403 w 403"/>
                <a:gd name="T39" fmla="*/ 165 h 382"/>
                <a:gd name="T40" fmla="*/ 402 w 403"/>
                <a:gd name="T41" fmla="*/ 167 h 382"/>
                <a:gd name="T42" fmla="*/ 400 w 403"/>
                <a:gd name="T43" fmla="*/ 169 h 382"/>
                <a:gd name="T44" fmla="*/ 400 w 403"/>
                <a:gd name="T45" fmla="*/ 4 h 382"/>
                <a:gd name="T46" fmla="*/ 265 w 403"/>
                <a:gd name="T47" fmla="*/ 4 h 382"/>
                <a:gd name="T48" fmla="*/ 275 w 403"/>
                <a:gd name="T49" fmla="*/ 2 h 382"/>
                <a:gd name="T50" fmla="*/ 285 w 403"/>
                <a:gd name="T51" fmla="*/ 0 h 382"/>
                <a:gd name="T52" fmla="*/ 403 w 403"/>
                <a:gd name="T53" fmla="*/ 200 h 382"/>
                <a:gd name="T54" fmla="*/ 403 w 403"/>
                <a:gd name="T55" fmla="*/ 382 h 382"/>
                <a:gd name="T56" fmla="*/ 402 w 403"/>
                <a:gd name="T57" fmla="*/ 382 h 382"/>
                <a:gd name="T58" fmla="*/ 400 w 403"/>
                <a:gd name="T59" fmla="*/ 380 h 382"/>
                <a:gd name="T60" fmla="*/ 400 w 403"/>
                <a:gd name="T61" fmla="*/ 198 h 382"/>
                <a:gd name="T62" fmla="*/ 402 w 403"/>
                <a:gd name="T63" fmla="*/ 200 h 382"/>
                <a:gd name="T64" fmla="*/ 403 w 403"/>
                <a:gd name="T65" fmla="*/ 200 h 382"/>
                <a:gd name="T66" fmla="*/ 0 w 403"/>
                <a:gd name="T67" fmla="*/ 378 h 382"/>
                <a:gd name="T68" fmla="*/ 0 w 403"/>
                <a:gd name="T69" fmla="*/ 196 h 382"/>
                <a:gd name="T70" fmla="*/ 2 w 403"/>
                <a:gd name="T71" fmla="*/ 194 h 382"/>
                <a:gd name="T72" fmla="*/ 4 w 403"/>
                <a:gd name="T73" fmla="*/ 194 h 382"/>
                <a:gd name="T74" fmla="*/ 4 w 403"/>
                <a:gd name="T75" fmla="*/ 376 h 382"/>
                <a:gd name="T76" fmla="*/ 2 w 403"/>
                <a:gd name="T77" fmla="*/ 378 h 382"/>
                <a:gd name="T78" fmla="*/ 0 w 403"/>
                <a:gd name="T79" fmla="*/ 37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3" h="382">
                  <a:moveTo>
                    <a:pt x="0" y="0"/>
                  </a:moveTo>
                  <a:lnTo>
                    <a:pt x="78" y="0"/>
                  </a:lnTo>
                  <a:lnTo>
                    <a:pt x="105" y="0"/>
                  </a:lnTo>
                  <a:lnTo>
                    <a:pt x="13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71"/>
                  </a:lnTo>
                  <a:lnTo>
                    <a:pt x="2" y="171"/>
                  </a:lnTo>
                  <a:lnTo>
                    <a:pt x="4" y="17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7" y="0"/>
                  </a:moveTo>
                  <a:lnTo>
                    <a:pt x="212" y="0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199" y="0"/>
                  </a:lnTo>
                  <a:lnTo>
                    <a:pt x="197" y="0"/>
                  </a:lnTo>
                  <a:close/>
                  <a:moveTo>
                    <a:pt x="285" y="0"/>
                  </a:moveTo>
                  <a:lnTo>
                    <a:pt x="403" y="0"/>
                  </a:lnTo>
                  <a:lnTo>
                    <a:pt x="403" y="165"/>
                  </a:lnTo>
                  <a:lnTo>
                    <a:pt x="402" y="167"/>
                  </a:lnTo>
                  <a:lnTo>
                    <a:pt x="400" y="169"/>
                  </a:lnTo>
                  <a:lnTo>
                    <a:pt x="400" y="4"/>
                  </a:lnTo>
                  <a:lnTo>
                    <a:pt x="265" y="4"/>
                  </a:lnTo>
                  <a:lnTo>
                    <a:pt x="275" y="2"/>
                  </a:lnTo>
                  <a:lnTo>
                    <a:pt x="285" y="0"/>
                  </a:lnTo>
                  <a:close/>
                  <a:moveTo>
                    <a:pt x="403" y="200"/>
                  </a:moveTo>
                  <a:lnTo>
                    <a:pt x="403" y="382"/>
                  </a:lnTo>
                  <a:lnTo>
                    <a:pt x="402" y="382"/>
                  </a:lnTo>
                  <a:lnTo>
                    <a:pt x="400" y="380"/>
                  </a:lnTo>
                  <a:lnTo>
                    <a:pt x="400" y="198"/>
                  </a:lnTo>
                  <a:lnTo>
                    <a:pt x="402" y="200"/>
                  </a:lnTo>
                  <a:lnTo>
                    <a:pt x="403" y="200"/>
                  </a:lnTo>
                  <a:close/>
                  <a:moveTo>
                    <a:pt x="0" y="378"/>
                  </a:moveTo>
                  <a:lnTo>
                    <a:pt x="0" y="196"/>
                  </a:lnTo>
                  <a:lnTo>
                    <a:pt x="2" y="194"/>
                  </a:lnTo>
                  <a:lnTo>
                    <a:pt x="4" y="194"/>
                  </a:lnTo>
                  <a:lnTo>
                    <a:pt x="4" y="376"/>
                  </a:lnTo>
                  <a:lnTo>
                    <a:pt x="2" y="378"/>
                  </a:lnTo>
                  <a:lnTo>
                    <a:pt x="0" y="378"/>
                  </a:lnTo>
                  <a:close/>
                </a:path>
              </a:pathLst>
            </a:custGeom>
            <a:solidFill>
              <a:srgbClr val="676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99"/>
            <p:cNvSpPr>
              <a:spLocks noEditPoints="1"/>
            </p:cNvSpPr>
            <p:nvPr/>
          </p:nvSpPr>
          <p:spPr bwMode="auto">
            <a:xfrm>
              <a:off x="2361" y="2007"/>
              <a:ext cx="784" cy="736"/>
            </a:xfrm>
            <a:custGeom>
              <a:avLst/>
              <a:gdLst>
                <a:gd name="T0" fmla="*/ 0 w 400"/>
                <a:gd name="T1" fmla="*/ 0 h 380"/>
                <a:gd name="T2" fmla="*/ 115 w 400"/>
                <a:gd name="T3" fmla="*/ 0 h 380"/>
                <a:gd name="T4" fmla="*/ 128 w 400"/>
                <a:gd name="T5" fmla="*/ 2 h 380"/>
                <a:gd name="T6" fmla="*/ 140 w 400"/>
                <a:gd name="T7" fmla="*/ 4 h 380"/>
                <a:gd name="T8" fmla="*/ 4 w 400"/>
                <a:gd name="T9" fmla="*/ 4 h 380"/>
                <a:gd name="T10" fmla="*/ 0 w 400"/>
                <a:gd name="T11" fmla="*/ 0 h 380"/>
                <a:gd name="T12" fmla="*/ 0 w 400"/>
                <a:gd name="T13" fmla="*/ 169 h 380"/>
                <a:gd name="T14" fmla="*/ 2 w 400"/>
                <a:gd name="T15" fmla="*/ 171 h 380"/>
                <a:gd name="T16" fmla="*/ 4 w 400"/>
                <a:gd name="T17" fmla="*/ 171 h 380"/>
                <a:gd name="T18" fmla="*/ 4 w 400"/>
                <a:gd name="T19" fmla="*/ 4 h 380"/>
                <a:gd name="T20" fmla="*/ 0 w 400"/>
                <a:gd name="T21" fmla="*/ 0 h 380"/>
                <a:gd name="T22" fmla="*/ 271 w 400"/>
                <a:gd name="T23" fmla="*/ 0 h 380"/>
                <a:gd name="T24" fmla="*/ 400 w 400"/>
                <a:gd name="T25" fmla="*/ 0 h 380"/>
                <a:gd name="T26" fmla="*/ 400 w 400"/>
                <a:gd name="T27" fmla="*/ 165 h 380"/>
                <a:gd name="T28" fmla="*/ 398 w 400"/>
                <a:gd name="T29" fmla="*/ 167 h 380"/>
                <a:gd name="T30" fmla="*/ 396 w 400"/>
                <a:gd name="T31" fmla="*/ 167 h 380"/>
                <a:gd name="T32" fmla="*/ 396 w 400"/>
                <a:gd name="T33" fmla="*/ 4 h 380"/>
                <a:gd name="T34" fmla="*/ 255 w 400"/>
                <a:gd name="T35" fmla="*/ 4 h 380"/>
                <a:gd name="T36" fmla="*/ 263 w 400"/>
                <a:gd name="T37" fmla="*/ 2 h 380"/>
                <a:gd name="T38" fmla="*/ 271 w 400"/>
                <a:gd name="T39" fmla="*/ 0 h 380"/>
                <a:gd name="T40" fmla="*/ 400 w 400"/>
                <a:gd name="T41" fmla="*/ 198 h 380"/>
                <a:gd name="T42" fmla="*/ 400 w 400"/>
                <a:gd name="T43" fmla="*/ 380 h 380"/>
                <a:gd name="T44" fmla="*/ 398 w 400"/>
                <a:gd name="T45" fmla="*/ 378 h 380"/>
                <a:gd name="T46" fmla="*/ 396 w 400"/>
                <a:gd name="T47" fmla="*/ 378 h 380"/>
                <a:gd name="T48" fmla="*/ 396 w 400"/>
                <a:gd name="T49" fmla="*/ 194 h 380"/>
                <a:gd name="T50" fmla="*/ 398 w 400"/>
                <a:gd name="T51" fmla="*/ 196 h 380"/>
                <a:gd name="T52" fmla="*/ 400 w 400"/>
                <a:gd name="T53" fmla="*/ 198 h 380"/>
                <a:gd name="T54" fmla="*/ 0 w 400"/>
                <a:gd name="T55" fmla="*/ 376 h 380"/>
                <a:gd name="T56" fmla="*/ 0 w 400"/>
                <a:gd name="T57" fmla="*/ 192 h 380"/>
                <a:gd name="T58" fmla="*/ 2 w 400"/>
                <a:gd name="T59" fmla="*/ 192 h 380"/>
                <a:gd name="T60" fmla="*/ 4 w 400"/>
                <a:gd name="T61" fmla="*/ 190 h 380"/>
                <a:gd name="T62" fmla="*/ 4 w 400"/>
                <a:gd name="T63" fmla="*/ 374 h 380"/>
                <a:gd name="T64" fmla="*/ 2 w 400"/>
                <a:gd name="T65" fmla="*/ 374 h 380"/>
                <a:gd name="T66" fmla="*/ 0 w 400"/>
                <a:gd name="T67" fmla="*/ 376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00" h="380">
                  <a:moveTo>
                    <a:pt x="0" y="0"/>
                  </a:moveTo>
                  <a:lnTo>
                    <a:pt x="115" y="0"/>
                  </a:lnTo>
                  <a:lnTo>
                    <a:pt x="128" y="2"/>
                  </a:lnTo>
                  <a:lnTo>
                    <a:pt x="14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71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71" y="0"/>
                  </a:moveTo>
                  <a:lnTo>
                    <a:pt x="400" y="0"/>
                  </a:lnTo>
                  <a:lnTo>
                    <a:pt x="400" y="165"/>
                  </a:lnTo>
                  <a:lnTo>
                    <a:pt x="398" y="167"/>
                  </a:lnTo>
                  <a:lnTo>
                    <a:pt x="396" y="167"/>
                  </a:lnTo>
                  <a:lnTo>
                    <a:pt x="396" y="4"/>
                  </a:lnTo>
                  <a:lnTo>
                    <a:pt x="255" y="4"/>
                  </a:lnTo>
                  <a:lnTo>
                    <a:pt x="263" y="2"/>
                  </a:lnTo>
                  <a:lnTo>
                    <a:pt x="271" y="0"/>
                  </a:lnTo>
                  <a:close/>
                  <a:moveTo>
                    <a:pt x="400" y="198"/>
                  </a:moveTo>
                  <a:lnTo>
                    <a:pt x="400" y="380"/>
                  </a:lnTo>
                  <a:lnTo>
                    <a:pt x="398" y="378"/>
                  </a:lnTo>
                  <a:lnTo>
                    <a:pt x="396" y="378"/>
                  </a:lnTo>
                  <a:lnTo>
                    <a:pt x="396" y="194"/>
                  </a:lnTo>
                  <a:lnTo>
                    <a:pt x="398" y="196"/>
                  </a:lnTo>
                  <a:lnTo>
                    <a:pt x="400" y="198"/>
                  </a:lnTo>
                  <a:close/>
                  <a:moveTo>
                    <a:pt x="0" y="376"/>
                  </a:moveTo>
                  <a:lnTo>
                    <a:pt x="0" y="192"/>
                  </a:lnTo>
                  <a:lnTo>
                    <a:pt x="2" y="192"/>
                  </a:lnTo>
                  <a:lnTo>
                    <a:pt x="4" y="190"/>
                  </a:lnTo>
                  <a:lnTo>
                    <a:pt x="4" y="374"/>
                  </a:lnTo>
                  <a:lnTo>
                    <a:pt x="2" y="374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686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100"/>
            <p:cNvSpPr>
              <a:spLocks noEditPoints="1"/>
            </p:cNvSpPr>
            <p:nvPr/>
          </p:nvSpPr>
          <p:spPr bwMode="auto">
            <a:xfrm>
              <a:off x="2365" y="2011"/>
              <a:ext cx="776" cy="728"/>
            </a:xfrm>
            <a:custGeom>
              <a:avLst/>
              <a:gdLst>
                <a:gd name="T0" fmla="*/ 0 w 396"/>
                <a:gd name="T1" fmla="*/ 0 h 376"/>
                <a:gd name="T2" fmla="*/ 128 w 396"/>
                <a:gd name="T3" fmla="*/ 0 h 376"/>
                <a:gd name="T4" fmla="*/ 138 w 396"/>
                <a:gd name="T5" fmla="*/ 2 h 376"/>
                <a:gd name="T6" fmla="*/ 146 w 396"/>
                <a:gd name="T7" fmla="*/ 4 h 376"/>
                <a:gd name="T8" fmla="*/ 4 w 396"/>
                <a:gd name="T9" fmla="*/ 4 h 376"/>
                <a:gd name="T10" fmla="*/ 0 w 396"/>
                <a:gd name="T11" fmla="*/ 0 h 376"/>
                <a:gd name="T12" fmla="*/ 0 w 396"/>
                <a:gd name="T13" fmla="*/ 169 h 376"/>
                <a:gd name="T14" fmla="*/ 2 w 396"/>
                <a:gd name="T15" fmla="*/ 169 h 376"/>
                <a:gd name="T16" fmla="*/ 4 w 396"/>
                <a:gd name="T17" fmla="*/ 171 h 376"/>
                <a:gd name="T18" fmla="*/ 4 w 396"/>
                <a:gd name="T19" fmla="*/ 4 h 376"/>
                <a:gd name="T20" fmla="*/ 0 w 396"/>
                <a:gd name="T21" fmla="*/ 0 h 376"/>
                <a:gd name="T22" fmla="*/ 261 w 396"/>
                <a:gd name="T23" fmla="*/ 0 h 376"/>
                <a:gd name="T24" fmla="*/ 396 w 396"/>
                <a:gd name="T25" fmla="*/ 0 h 376"/>
                <a:gd name="T26" fmla="*/ 396 w 396"/>
                <a:gd name="T27" fmla="*/ 165 h 376"/>
                <a:gd name="T28" fmla="*/ 394 w 396"/>
                <a:gd name="T29" fmla="*/ 165 h 376"/>
                <a:gd name="T30" fmla="*/ 392 w 396"/>
                <a:gd name="T31" fmla="*/ 167 h 376"/>
                <a:gd name="T32" fmla="*/ 392 w 396"/>
                <a:gd name="T33" fmla="*/ 4 h 376"/>
                <a:gd name="T34" fmla="*/ 247 w 396"/>
                <a:gd name="T35" fmla="*/ 4 h 376"/>
                <a:gd name="T36" fmla="*/ 255 w 396"/>
                <a:gd name="T37" fmla="*/ 2 h 376"/>
                <a:gd name="T38" fmla="*/ 261 w 396"/>
                <a:gd name="T39" fmla="*/ 0 h 376"/>
                <a:gd name="T40" fmla="*/ 396 w 396"/>
                <a:gd name="T41" fmla="*/ 194 h 376"/>
                <a:gd name="T42" fmla="*/ 396 w 396"/>
                <a:gd name="T43" fmla="*/ 376 h 376"/>
                <a:gd name="T44" fmla="*/ 394 w 396"/>
                <a:gd name="T45" fmla="*/ 376 h 376"/>
                <a:gd name="T46" fmla="*/ 392 w 396"/>
                <a:gd name="T47" fmla="*/ 376 h 376"/>
                <a:gd name="T48" fmla="*/ 392 w 396"/>
                <a:gd name="T49" fmla="*/ 192 h 376"/>
                <a:gd name="T50" fmla="*/ 394 w 396"/>
                <a:gd name="T51" fmla="*/ 192 h 376"/>
                <a:gd name="T52" fmla="*/ 396 w 396"/>
                <a:gd name="T53" fmla="*/ 194 h 376"/>
                <a:gd name="T54" fmla="*/ 0 w 396"/>
                <a:gd name="T55" fmla="*/ 372 h 376"/>
                <a:gd name="T56" fmla="*/ 0 w 396"/>
                <a:gd name="T57" fmla="*/ 190 h 376"/>
                <a:gd name="T58" fmla="*/ 2 w 396"/>
                <a:gd name="T59" fmla="*/ 188 h 376"/>
                <a:gd name="T60" fmla="*/ 4 w 396"/>
                <a:gd name="T61" fmla="*/ 188 h 376"/>
                <a:gd name="T62" fmla="*/ 4 w 396"/>
                <a:gd name="T63" fmla="*/ 372 h 376"/>
                <a:gd name="T64" fmla="*/ 2 w 396"/>
                <a:gd name="T65" fmla="*/ 372 h 376"/>
                <a:gd name="T66" fmla="*/ 0 w 396"/>
                <a:gd name="T67" fmla="*/ 372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6" h="376">
                  <a:moveTo>
                    <a:pt x="0" y="0"/>
                  </a:moveTo>
                  <a:lnTo>
                    <a:pt x="128" y="0"/>
                  </a:lnTo>
                  <a:lnTo>
                    <a:pt x="138" y="2"/>
                  </a:lnTo>
                  <a:lnTo>
                    <a:pt x="14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9"/>
                  </a:lnTo>
                  <a:lnTo>
                    <a:pt x="2" y="169"/>
                  </a:lnTo>
                  <a:lnTo>
                    <a:pt x="4" y="17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61" y="0"/>
                  </a:moveTo>
                  <a:lnTo>
                    <a:pt x="396" y="0"/>
                  </a:lnTo>
                  <a:lnTo>
                    <a:pt x="396" y="165"/>
                  </a:lnTo>
                  <a:lnTo>
                    <a:pt x="394" y="165"/>
                  </a:lnTo>
                  <a:lnTo>
                    <a:pt x="392" y="167"/>
                  </a:lnTo>
                  <a:lnTo>
                    <a:pt x="392" y="4"/>
                  </a:lnTo>
                  <a:lnTo>
                    <a:pt x="247" y="4"/>
                  </a:lnTo>
                  <a:lnTo>
                    <a:pt x="255" y="2"/>
                  </a:lnTo>
                  <a:lnTo>
                    <a:pt x="261" y="0"/>
                  </a:lnTo>
                  <a:close/>
                  <a:moveTo>
                    <a:pt x="396" y="194"/>
                  </a:moveTo>
                  <a:lnTo>
                    <a:pt x="396" y="376"/>
                  </a:lnTo>
                  <a:lnTo>
                    <a:pt x="394" y="376"/>
                  </a:lnTo>
                  <a:lnTo>
                    <a:pt x="392" y="376"/>
                  </a:lnTo>
                  <a:lnTo>
                    <a:pt x="392" y="192"/>
                  </a:lnTo>
                  <a:lnTo>
                    <a:pt x="394" y="192"/>
                  </a:lnTo>
                  <a:lnTo>
                    <a:pt x="396" y="194"/>
                  </a:lnTo>
                  <a:close/>
                  <a:moveTo>
                    <a:pt x="0" y="372"/>
                  </a:moveTo>
                  <a:lnTo>
                    <a:pt x="0" y="190"/>
                  </a:lnTo>
                  <a:lnTo>
                    <a:pt x="2" y="188"/>
                  </a:lnTo>
                  <a:lnTo>
                    <a:pt x="4" y="188"/>
                  </a:lnTo>
                  <a:lnTo>
                    <a:pt x="4" y="372"/>
                  </a:lnTo>
                  <a:lnTo>
                    <a:pt x="2" y="372"/>
                  </a:lnTo>
                  <a:lnTo>
                    <a:pt x="0" y="372"/>
                  </a:lnTo>
                  <a:close/>
                </a:path>
              </a:pathLst>
            </a:custGeom>
            <a:solidFill>
              <a:srgbClr val="696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101"/>
            <p:cNvSpPr>
              <a:spLocks noEditPoints="1"/>
            </p:cNvSpPr>
            <p:nvPr/>
          </p:nvSpPr>
          <p:spPr bwMode="auto">
            <a:xfrm>
              <a:off x="2369" y="2015"/>
              <a:ext cx="768" cy="724"/>
            </a:xfrm>
            <a:custGeom>
              <a:avLst/>
              <a:gdLst>
                <a:gd name="T0" fmla="*/ 0 w 392"/>
                <a:gd name="T1" fmla="*/ 0 h 374"/>
                <a:gd name="T2" fmla="*/ 136 w 392"/>
                <a:gd name="T3" fmla="*/ 0 h 374"/>
                <a:gd name="T4" fmla="*/ 144 w 392"/>
                <a:gd name="T5" fmla="*/ 2 h 374"/>
                <a:gd name="T6" fmla="*/ 150 w 392"/>
                <a:gd name="T7" fmla="*/ 4 h 374"/>
                <a:gd name="T8" fmla="*/ 4 w 392"/>
                <a:gd name="T9" fmla="*/ 4 h 374"/>
                <a:gd name="T10" fmla="*/ 0 w 392"/>
                <a:gd name="T11" fmla="*/ 0 h 374"/>
                <a:gd name="T12" fmla="*/ 0 w 392"/>
                <a:gd name="T13" fmla="*/ 167 h 374"/>
                <a:gd name="T14" fmla="*/ 2 w 392"/>
                <a:gd name="T15" fmla="*/ 169 h 374"/>
                <a:gd name="T16" fmla="*/ 4 w 392"/>
                <a:gd name="T17" fmla="*/ 169 h 374"/>
                <a:gd name="T18" fmla="*/ 4 w 392"/>
                <a:gd name="T19" fmla="*/ 4 h 374"/>
                <a:gd name="T20" fmla="*/ 0 w 392"/>
                <a:gd name="T21" fmla="*/ 0 h 374"/>
                <a:gd name="T22" fmla="*/ 251 w 392"/>
                <a:gd name="T23" fmla="*/ 0 h 374"/>
                <a:gd name="T24" fmla="*/ 392 w 392"/>
                <a:gd name="T25" fmla="*/ 0 h 374"/>
                <a:gd name="T26" fmla="*/ 392 w 392"/>
                <a:gd name="T27" fmla="*/ 163 h 374"/>
                <a:gd name="T28" fmla="*/ 390 w 392"/>
                <a:gd name="T29" fmla="*/ 165 h 374"/>
                <a:gd name="T30" fmla="*/ 388 w 392"/>
                <a:gd name="T31" fmla="*/ 165 h 374"/>
                <a:gd name="T32" fmla="*/ 388 w 392"/>
                <a:gd name="T33" fmla="*/ 4 h 374"/>
                <a:gd name="T34" fmla="*/ 241 w 392"/>
                <a:gd name="T35" fmla="*/ 4 h 374"/>
                <a:gd name="T36" fmla="*/ 247 w 392"/>
                <a:gd name="T37" fmla="*/ 2 h 374"/>
                <a:gd name="T38" fmla="*/ 251 w 392"/>
                <a:gd name="T39" fmla="*/ 0 h 374"/>
                <a:gd name="T40" fmla="*/ 392 w 392"/>
                <a:gd name="T41" fmla="*/ 190 h 374"/>
                <a:gd name="T42" fmla="*/ 392 w 392"/>
                <a:gd name="T43" fmla="*/ 374 h 374"/>
                <a:gd name="T44" fmla="*/ 390 w 392"/>
                <a:gd name="T45" fmla="*/ 374 h 374"/>
                <a:gd name="T46" fmla="*/ 388 w 392"/>
                <a:gd name="T47" fmla="*/ 374 h 374"/>
                <a:gd name="T48" fmla="*/ 388 w 392"/>
                <a:gd name="T49" fmla="*/ 188 h 374"/>
                <a:gd name="T50" fmla="*/ 390 w 392"/>
                <a:gd name="T51" fmla="*/ 190 h 374"/>
                <a:gd name="T52" fmla="*/ 392 w 392"/>
                <a:gd name="T53" fmla="*/ 190 h 374"/>
                <a:gd name="T54" fmla="*/ 0 w 392"/>
                <a:gd name="T55" fmla="*/ 370 h 374"/>
                <a:gd name="T56" fmla="*/ 0 w 392"/>
                <a:gd name="T57" fmla="*/ 186 h 374"/>
                <a:gd name="T58" fmla="*/ 2 w 392"/>
                <a:gd name="T59" fmla="*/ 186 h 374"/>
                <a:gd name="T60" fmla="*/ 4 w 392"/>
                <a:gd name="T61" fmla="*/ 184 h 374"/>
                <a:gd name="T62" fmla="*/ 4 w 392"/>
                <a:gd name="T63" fmla="*/ 368 h 374"/>
                <a:gd name="T64" fmla="*/ 2 w 392"/>
                <a:gd name="T65" fmla="*/ 370 h 374"/>
                <a:gd name="T66" fmla="*/ 0 w 392"/>
                <a:gd name="T67" fmla="*/ 37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2" h="374">
                  <a:moveTo>
                    <a:pt x="0" y="0"/>
                  </a:moveTo>
                  <a:lnTo>
                    <a:pt x="136" y="0"/>
                  </a:lnTo>
                  <a:lnTo>
                    <a:pt x="144" y="2"/>
                  </a:lnTo>
                  <a:lnTo>
                    <a:pt x="15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9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51" y="0"/>
                  </a:moveTo>
                  <a:lnTo>
                    <a:pt x="392" y="0"/>
                  </a:lnTo>
                  <a:lnTo>
                    <a:pt x="392" y="163"/>
                  </a:lnTo>
                  <a:lnTo>
                    <a:pt x="390" y="165"/>
                  </a:lnTo>
                  <a:lnTo>
                    <a:pt x="388" y="165"/>
                  </a:lnTo>
                  <a:lnTo>
                    <a:pt x="388" y="4"/>
                  </a:lnTo>
                  <a:lnTo>
                    <a:pt x="241" y="4"/>
                  </a:lnTo>
                  <a:lnTo>
                    <a:pt x="247" y="2"/>
                  </a:lnTo>
                  <a:lnTo>
                    <a:pt x="251" y="0"/>
                  </a:lnTo>
                  <a:close/>
                  <a:moveTo>
                    <a:pt x="392" y="190"/>
                  </a:moveTo>
                  <a:lnTo>
                    <a:pt x="392" y="374"/>
                  </a:lnTo>
                  <a:lnTo>
                    <a:pt x="390" y="374"/>
                  </a:lnTo>
                  <a:lnTo>
                    <a:pt x="388" y="374"/>
                  </a:lnTo>
                  <a:lnTo>
                    <a:pt x="388" y="188"/>
                  </a:lnTo>
                  <a:lnTo>
                    <a:pt x="390" y="190"/>
                  </a:lnTo>
                  <a:lnTo>
                    <a:pt x="392" y="190"/>
                  </a:lnTo>
                  <a:close/>
                  <a:moveTo>
                    <a:pt x="0" y="370"/>
                  </a:moveTo>
                  <a:lnTo>
                    <a:pt x="0" y="186"/>
                  </a:lnTo>
                  <a:lnTo>
                    <a:pt x="2" y="186"/>
                  </a:lnTo>
                  <a:lnTo>
                    <a:pt x="4" y="184"/>
                  </a:lnTo>
                  <a:lnTo>
                    <a:pt x="4" y="368"/>
                  </a:lnTo>
                  <a:lnTo>
                    <a:pt x="2" y="370"/>
                  </a:lnTo>
                  <a:lnTo>
                    <a:pt x="0" y="370"/>
                  </a:lnTo>
                  <a:close/>
                </a:path>
              </a:pathLst>
            </a:custGeom>
            <a:solidFill>
              <a:srgbClr val="6A6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102"/>
            <p:cNvSpPr>
              <a:spLocks noEditPoints="1"/>
            </p:cNvSpPr>
            <p:nvPr/>
          </p:nvSpPr>
          <p:spPr bwMode="auto">
            <a:xfrm>
              <a:off x="2373" y="2019"/>
              <a:ext cx="760" cy="720"/>
            </a:xfrm>
            <a:custGeom>
              <a:avLst/>
              <a:gdLst>
                <a:gd name="T0" fmla="*/ 0 w 388"/>
                <a:gd name="T1" fmla="*/ 0 h 372"/>
                <a:gd name="T2" fmla="*/ 142 w 388"/>
                <a:gd name="T3" fmla="*/ 0 h 372"/>
                <a:gd name="T4" fmla="*/ 148 w 388"/>
                <a:gd name="T5" fmla="*/ 2 h 372"/>
                <a:gd name="T6" fmla="*/ 154 w 388"/>
                <a:gd name="T7" fmla="*/ 4 h 372"/>
                <a:gd name="T8" fmla="*/ 4 w 388"/>
                <a:gd name="T9" fmla="*/ 4 h 372"/>
                <a:gd name="T10" fmla="*/ 0 w 388"/>
                <a:gd name="T11" fmla="*/ 0 h 372"/>
                <a:gd name="T12" fmla="*/ 0 w 388"/>
                <a:gd name="T13" fmla="*/ 167 h 372"/>
                <a:gd name="T14" fmla="*/ 2 w 388"/>
                <a:gd name="T15" fmla="*/ 167 h 372"/>
                <a:gd name="T16" fmla="*/ 4 w 388"/>
                <a:gd name="T17" fmla="*/ 169 h 372"/>
                <a:gd name="T18" fmla="*/ 4 w 388"/>
                <a:gd name="T19" fmla="*/ 4 h 372"/>
                <a:gd name="T20" fmla="*/ 0 w 388"/>
                <a:gd name="T21" fmla="*/ 0 h 372"/>
                <a:gd name="T22" fmla="*/ 243 w 388"/>
                <a:gd name="T23" fmla="*/ 0 h 372"/>
                <a:gd name="T24" fmla="*/ 388 w 388"/>
                <a:gd name="T25" fmla="*/ 0 h 372"/>
                <a:gd name="T26" fmla="*/ 388 w 388"/>
                <a:gd name="T27" fmla="*/ 163 h 372"/>
                <a:gd name="T28" fmla="*/ 386 w 388"/>
                <a:gd name="T29" fmla="*/ 163 h 372"/>
                <a:gd name="T30" fmla="*/ 384 w 388"/>
                <a:gd name="T31" fmla="*/ 165 h 372"/>
                <a:gd name="T32" fmla="*/ 384 w 388"/>
                <a:gd name="T33" fmla="*/ 4 h 372"/>
                <a:gd name="T34" fmla="*/ 234 w 388"/>
                <a:gd name="T35" fmla="*/ 4 h 372"/>
                <a:gd name="T36" fmla="*/ 239 w 388"/>
                <a:gd name="T37" fmla="*/ 2 h 372"/>
                <a:gd name="T38" fmla="*/ 243 w 388"/>
                <a:gd name="T39" fmla="*/ 0 h 372"/>
                <a:gd name="T40" fmla="*/ 388 w 388"/>
                <a:gd name="T41" fmla="*/ 188 h 372"/>
                <a:gd name="T42" fmla="*/ 388 w 388"/>
                <a:gd name="T43" fmla="*/ 372 h 372"/>
                <a:gd name="T44" fmla="*/ 386 w 388"/>
                <a:gd name="T45" fmla="*/ 372 h 372"/>
                <a:gd name="T46" fmla="*/ 384 w 388"/>
                <a:gd name="T47" fmla="*/ 370 h 372"/>
                <a:gd name="T48" fmla="*/ 384 w 388"/>
                <a:gd name="T49" fmla="*/ 186 h 372"/>
                <a:gd name="T50" fmla="*/ 386 w 388"/>
                <a:gd name="T51" fmla="*/ 186 h 372"/>
                <a:gd name="T52" fmla="*/ 388 w 388"/>
                <a:gd name="T53" fmla="*/ 188 h 372"/>
                <a:gd name="T54" fmla="*/ 0 w 388"/>
                <a:gd name="T55" fmla="*/ 368 h 372"/>
                <a:gd name="T56" fmla="*/ 0 w 388"/>
                <a:gd name="T57" fmla="*/ 184 h 372"/>
                <a:gd name="T58" fmla="*/ 2 w 388"/>
                <a:gd name="T59" fmla="*/ 182 h 372"/>
                <a:gd name="T60" fmla="*/ 4 w 388"/>
                <a:gd name="T61" fmla="*/ 182 h 372"/>
                <a:gd name="T62" fmla="*/ 4 w 388"/>
                <a:gd name="T63" fmla="*/ 366 h 372"/>
                <a:gd name="T64" fmla="*/ 2 w 388"/>
                <a:gd name="T65" fmla="*/ 366 h 372"/>
                <a:gd name="T66" fmla="*/ 0 w 388"/>
                <a:gd name="T67" fmla="*/ 36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8" h="372">
                  <a:moveTo>
                    <a:pt x="0" y="0"/>
                  </a:moveTo>
                  <a:lnTo>
                    <a:pt x="142" y="0"/>
                  </a:lnTo>
                  <a:lnTo>
                    <a:pt x="148" y="2"/>
                  </a:lnTo>
                  <a:lnTo>
                    <a:pt x="15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7"/>
                  </a:lnTo>
                  <a:lnTo>
                    <a:pt x="2" y="167"/>
                  </a:lnTo>
                  <a:lnTo>
                    <a:pt x="4" y="16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43" y="0"/>
                  </a:moveTo>
                  <a:lnTo>
                    <a:pt x="388" y="0"/>
                  </a:lnTo>
                  <a:lnTo>
                    <a:pt x="388" y="163"/>
                  </a:lnTo>
                  <a:lnTo>
                    <a:pt x="386" y="163"/>
                  </a:lnTo>
                  <a:lnTo>
                    <a:pt x="384" y="165"/>
                  </a:lnTo>
                  <a:lnTo>
                    <a:pt x="384" y="4"/>
                  </a:lnTo>
                  <a:lnTo>
                    <a:pt x="234" y="4"/>
                  </a:lnTo>
                  <a:lnTo>
                    <a:pt x="239" y="2"/>
                  </a:lnTo>
                  <a:lnTo>
                    <a:pt x="243" y="0"/>
                  </a:lnTo>
                  <a:close/>
                  <a:moveTo>
                    <a:pt x="388" y="188"/>
                  </a:moveTo>
                  <a:lnTo>
                    <a:pt x="388" y="372"/>
                  </a:lnTo>
                  <a:lnTo>
                    <a:pt x="386" y="372"/>
                  </a:lnTo>
                  <a:lnTo>
                    <a:pt x="384" y="370"/>
                  </a:lnTo>
                  <a:lnTo>
                    <a:pt x="384" y="186"/>
                  </a:lnTo>
                  <a:lnTo>
                    <a:pt x="386" y="186"/>
                  </a:lnTo>
                  <a:lnTo>
                    <a:pt x="388" y="188"/>
                  </a:lnTo>
                  <a:close/>
                  <a:moveTo>
                    <a:pt x="0" y="368"/>
                  </a:moveTo>
                  <a:lnTo>
                    <a:pt x="0" y="184"/>
                  </a:lnTo>
                  <a:lnTo>
                    <a:pt x="2" y="182"/>
                  </a:lnTo>
                  <a:lnTo>
                    <a:pt x="4" y="182"/>
                  </a:lnTo>
                  <a:lnTo>
                    <a:pt x="4" y="366"/>
                  </a:lnTo>
                  <a:lnTo>
                    <a:pt x="2" y="366"/>
                  </a:lnTo>
                  <a:lnTo>
                    <a:pt x="0" y="368"/>
                  </a:lnTo>
                  <a:close/>
                </a:path>
              </a:pathLst>
            </a:custGeom>
            <a:solidFill>
              <a:srgbClr val="6C6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103"/>
            <p:cNvSpPr>
              <a:spLocks noEditPoints="1"/>
            </p:cNvSpPr>
            <p:nvPr/>
          </p:nvSpPr>
          <p:spPr bwMode="auto">
            <a:xfrm>
              <a:off x="2377" y="2023"/>
              <a:ext cx="752" cy="716"/>
            </a:xfrm>
            <a:custGeom>
              <a:avLst/>
              <a:gdLst>
                <a:gd name="T0" fmla="*/ 0 w 384"/>
                <a:gd name="T1" fmla="*/ 0 h 370"/>
                <a:gd name="T2" fmla="*/ 146 w 384"/>
                <a:gd name="T3" fmla="*/ 0 h 370"/>
                <a:gd name="T4" fmla="*/ 152 w 384"/>
                <a:gd name="T5" fmla="*/ 2 h 370"/>
                <a:gd name="T6" fmla="*/ 156 w 384"/>
                <a:gd name="T7" fmla="*/ 4 h 370"/>
                <a:gd name="T8" fmla="*/ 3 w 384"/>
                <a:gd name="T9" fmla="*/ 4 h 370"/>
                <a:gd name="T10" fmla="*/ 0 w 384"/>
                <a:gd name="T11" fmla="*/ 0 h 370"/>
                <a:gd name="T12" fmla="*/ 0 w 384"/>
                <a:gd name="T13" fmla="*/ 165 h 370"/>
                <a:gd name="T14" fmla="*/ 2 w 384"/>
                <a:gd name="T15" fmla="*/ 167 h 370"/>
                <a:gd name="T16" fmla="*/ 3 w 384"/>
                <a:gd name="T17" fmla="*/ 167 h 370"/>
                <a:gd name="T18" fmla="*/ 3 w 384"/>
                <a:gd name="T19" fmla="*/ 4 h 370"/>
                <a:gd name="T20" fmla="*/ 0 w 384"/>
                <a:gd name="T21" fmla="*/ 0 h 370"/>
                <a:gd name="T22" fmla="*/ 237 w 384"/>
                <a:gd name="T23" fmla="*/ 0 h 370"/>
                <a:gd name="T24" fmla="*/ 384 w 384"/>
                <a:gd name="T25" fmla="*/ 0 h 370"/>
                <a:gd name="T26" fmla="*/ 384 w 384"/>
                <a:gd name="T27" fmla="*/ 161 h 370"/>
                <a:gd name="T28" fmla="*/ 382 w 384"/>
                <a:gd name="T29" fmla="*/ 163 h 370"/>
                <a:gd name="T30" fmla="*/ 380 w 384"/>
                <a:gd name="T31" fmla="*/ 163 h 370"/>
                <a:gd name="T32" fmla="*/ 380 w 384"/>
                <a:gd name="T33" fmla="*/ 4 h 370"/>
                <a:gd name="T34" fmla="*/ 228 w 384"/>
                <a:gd name="T35" fmla="*/ 4 h 370"/>
                <a:gd name="T36" fmla="*/ 232 w 384"/>
                <a:gd name="T37" fmla="*/ 2 h 370"/>
                <a:gd name="T38" fmla="*/ 237 w 384"/>
                <a:gd name="T39" fmla="*/ 0 h 370"/>
                <a:gd name="T40" fmla="*/ 384 w 384"/>
                <a:gd name="T41" fmla="*/ 184 h 370"/>
                <a:gd name="T42" fmla="*/ 384 w 384"/>
                <a:gd name="T43" fmla="*/ 370 h 370"/>
                <a:gd name="T44" fmla="*/ 382 w 384"/>
                <a:gd name="T45" fmla="*/ 368 h 370"/>
                <a:gd name="T46" fmla="*/ 380 w 384"/>
                <a:gd name="T47" fmla="*/ 368 h 370"/>
                <a:gd name="T48" fmla="*/ 380 w 384"/>
                <a:gd name="T49" fmla="*/ 182 h 370"/>
                <a:gd name="T50" fmla="*/ 382 w 384"/>
                <a:gd name="T51" fmla="*/ 184 h 370"/>
                <a:gd name="T52" fmla="*/ 384 w 384"/>
                <a:gd name="T53" fmla="*/ 184 h 370"/>
                <a:gd name="T54" fmla="*/ 0 w 384"/>
                <a:gd name="T55" fmla="*/ 364 h 370"/>
                <a:gd name="T56" fmla="*/ 0 w 384"/>
                <a:gd name="T57" fmla="*/ 180 h 370"/>
                <a:gd name="T58" fmla="*/ 2 w 384"/>
                <a:gd name="T59" fmla="*/ 180 h 370"/>
                <a:gd name="T60" fmla="*/ 3 w 384"/>
                <a:gd name="T61" fmla="*/ 178 h 370"/>
                <a:gd name="T62" fmla="*/ 3 w 384"/>
                <a:gd name="T63" fmla="*/ 364 h 370"/>
                <a:gd name="T64" fmla="*/ 2 w 384"/>
                <a:gd name="T65" fmla="*/ 364 h 370"/>
                <a:gd name="T66" fmla="*/ 0 w 384"/>
                <a:gd name="T67" fmla="*/ 364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4" h="370">
                  <a:moveTo>
                    <a:pt x="0" y="0"/>
                  </a:moveTo>
                  <a:lnTo>
                    <a:pt x="146" y="0"/>
                  </a:lnTo>
                  <a:lnTo>
                    <a:pt x="152" y="2"/>
                  </a:lnTo>
                  <a:lnTo>
                    <a:pt x="156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2" y="167"/>
                  </a:lnTo>
                  <a:lnTo>
                    <a:pt x="3" y="167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7" y="0"/>
                  </a:moveTo>
                  <a:lnTo>
                    <a:pt x="384" y="0"/>
                  </a:lnTo>
                  <a:lnTo>
                    <a:pt x="384" y="161"/>
                  </a:lnTo>
                  <a:lnTo>
                    <a:pt x="382" y="163"/>
                  </a:lnTo>
                  <a:lnTo>
                    <a:pt x="380" y="163"/>
                  </a:lnTo>
                  <a:lnTo>
                    <a:pt x="380" y="4"/>
                  </a:lnTo>
                  <a:lnTo>
                    <a:pt x="228" y="4"/>
                  </a:lnTo>
                  <a:lnTo>
                    <a:pt x="232" y="2"/>
                  </a:lnTo>
                  <a:lnTo>
                    <a:pt x="237" y="0"/>
                  </a:lnTo>
                  <a:close/>
                  <a:moveTo>
                    <a:pt x="384" y="184"/>
                  </a:moveTo>
                  <a:lnTo>
                    <a:pt x="384" y="370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80" y="182"/>
                  </a:lnTo>
                  <a:lnTo>
                    <a:pt x="382" y="184"/>
                  </a:lnTo>
                  <a:lnTo>
                    <a:pt x="384" y="184"/>
                  </a:lnTo>
                  <a:close/>
                  <a:moveTo>
                    <a:pt x="0" y="364"/>
                  </a:moveTo>
                  <a:lnTo>
                    <a:pt x="0" y="180"/>
                  </a:lnTo>
                  <a:lnTo>
                    <a:pt x="2" y="180"/>
                  </a:lnTo>
                  <a:lnTo>
                    <a:pt x="3" y="178"/>
                  </a:lnTo>
                  <a:lnTo>
                    <a:pt x="3" y="364"/>
                  </a:lnTo>
                  <a:lnTo>
                    <a:pt x="2" y="364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6D6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104"/>
            <p:cNvSpPr>
              <a:spLocks noEditPoints="1"/>
            </p:cNvSpPr>
            <p:nvPr/>
          </p:nvSpPr>
          <p:spPr bwMode="auto">
            <a:xfrm>
              <a:off x="2381" y="2027"/>
              <a:ext cx="744" cy="708"/>
            </a:xfrm>
            <a:custGeom>
              <a:avLst/>
              <a:gdLst>
                <a:gd name="T0" fmla="*/ 0 w 380"/>
                <a:gd name="T1" fmla="*/ 0 h 366"/>
                <a:gd name="T2" fmla="*/ 150 w 380"/>
                <a:gd name="T3" fmla="*/ 0 h 366"/>
                <a:gd name="T4" fmla="*/ 154 w 380"/>
                <a:gd name="T5" fmla="*/ 2 h 366"/>
                <a:gd name="T6" fmla="*/ 157 w 380"/>
                <a:gd name="T7" fmla="*/ 4 h 366"/>
                <a:gd name="T8" fmla="*/ 3 w 380"/>
                <a:gd name="T9" fmla="*/ 4 h 366"/>
                <a:gd name="T10" fmla="*/ 0 w 380"/>
                <a:gd name="T11" fmla="*/ 0 h 366"/>
                <a:gd name="T12" fmla="*/ 0 w 380"/>
                <a:gd name="T13" fmla="*/ 165 h 366"/>
                <a:gd name="T14" fmla="*/ 1 w 380"/>
                <a:gd name="T15" fmla="*/ 165 h 366"/>
                <a:gd name="T16" fmla="*/ 3 w 380"/>
                <a:gd name="T17" fmla="*/ 165 h 366"/>
                <a:gd name="T18" fmla="*/ 3 w 380"/>
                <a:gd name="T19" fmla="*/ 4 h 366"/>
                <a:gd name="T20" fmla="*/ 0 w 380"/>
                <a:gd name="T21" fmla="*/ 0 h 366"/>
                <a:gd name="T22" fmla="*/ 230 w 380"/>
                <a:gd name="T23" fmla="*/ 0 h 366"/>
                <a:gd name="T24" fmla="*/ 380 w 380"/>
                <a:gd name="T25" fmla="*/ 0 h 366"/>
                <a:gd name="T26" fmla="*/ 380 w 380"/>
                <a:gd name="T27" fmla="*/ 161 h 366"/>
                <a:gd name="T28" fmla="*/ 378 w 380"/>
                <a:gd name="T29" fmla="*/ 161 h 366"/>
                <a:gd name="T30" fmla="*/ 376 w 380"/>
                <a:gd name="T31" fmla="*/ 163 h 366"/>
                <a:gd name="T32" fmla="*/ 376 w 380"/>
                <a:gd name="T33" fmla="*/ 4 h 366"/>
                <a:gd name="T34" fmla="*/ 222 w 380"/>
                <a:gd name="T35" fmla="*/ 4 h 366"/>
                <a:gd name="T36" fmla="*/ 226 w 380"/>
                <a:gd name="T37" fmla="*/ 2 h 366"/>
                <a:gd name="T38" fmla="*/ 230 w 380"/>
                <a:gd name="T39" fmla="*/ 0 h 366"/>
                <a:gd name="T40" fmla="*/ 380 w 380"/>
                <a:gd name="T41" fmla="*/ 182 h 366"/>
                <a:gd name="T42" fmla="*/ 380 w 380"/>
                <a:gd name="T43" fmla="*/ 366 h 366"/>
                <a:gd name="T44" fmla="*/ 378 w 380"/>
                <a:gd name="T45" fmla="*/ 366 h 366"/>
                <a:gd name="T46" fmla="*/ 376 w 380"/>
                <a:gd name="T47" fmla="*/ 366 h 366"/>
                <a:gd name="T48" fmla="*/ 376 w 380"/>
                <a:gd name="T49" fmla="*/ 180 h 366"/>
                <a:gd name="T50" fmla="*/ 378 w 380"/>
                <a:gd name="T51" fmla="*/ 180 h 366"/>
                <a:gd name="T52" fmla="*/ 380 w 380"/>
                <a:gd name="T53" fmla="*/ 182 h 366"/>
                <a:gd name="T54" fmla="*/ 0 w 380"/>
                <a:gd name="T55" fmla="*/ 362 h 366"/>
                <a:gd name="T56" fmla="*/ 0 w 380"/>
                <a:gd name="T57" fmla="*/ 178 h 366"/>
                <a:gd name="T58" fmla="*/ 1 w 380"/>
                <a:gd name="T59" fmla="*/ 176 h 366"/>
                <a:gd name="T60" fmla="*/ 3 w 380"/>
                <a:gd name="T61" fmla="*/ 176 h 366"/>
                <a:gd name="T62" fmla="*/ 3 w 380"/>
                <a:gd name="T63" fmla="*/ 362 h 366"/>
                <a:gd name="T64" fmla="*/ 1 w 380"/>
                <a:gd name="T65" fmla="*/ 362 h 366"/>
                <a:gd name="T66" fmla="*/ 0 w 380"/>
                <a:gd name="T67" fmla="*/ 36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0" h="366">
                  <a:moveTo>
                    <a:pt x="0" y="0"/>
                  </a:moveTo>
                  <a:lnTo>
                    <a:pt x="150" y="0"/>
                  </a:lnTo>
                  <a:lnTo>
                    <a:pt x="154" y="2"/>
                  </a:lnTo>
                  <a:lnTo>
                    <a:pt x="157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65"/>
                  </a:lnTo>
                  <a:lnTo>
                    <a:pt x="1" y="165"/>
                  </a:lnTo>
                  <a:lnTo>
                    <a:pt x="3" y="165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230" y="0"/>
                  </a:moveTo>
                  <a:lnTo>
                    <a:pt x="380" y="0"/>
                  </a:lnTo>
                  <a:lnTo>
                    <a:pt x="380" y="161"/>
                  </a:lnTo>
                  <a:lnTo>
                    <a:pt x="378" y="161"/>
                  </a:lnTo>
                  <a:lnTo>
                    <a:pt x="376" y="163"/>
                  </a:lnTo>
                  <a:lnTo>
                    <a:pt x="376" y="4"/>
                  </a:lnTo>
                  <a:lnTo>
                    <a:pt x="222" y="4"/>
                  </a:lnTo>
                  <a:lnTo>
                    <a:pt x="226" y="2"/>
                  </a:lnTo>
                  <a:lnTo>
                    <a:pt x="230" y="0"/>
                  </a:lnTo>
                  <a:close/>
                  <a:moveTo>
                    <a:pt x="380" y="182"/>
                  </a:moveTo>
                  <a:lnTo>
                    <a:pt x="380" y="366"/>
                  </a:lnTo>
                  <a:lnTo>
                    <a:pt x="378" y="366"/>
                  </a:lnTo>
                  <a:lnTo>
                    <a:pt x="376" y="366"/>
                  </a:lnTo>
                  <a:lnTo>
                    <a:pt x="376" y="180"/>
                  </a:lnTo>
                  <a:lnTo>
                    <a:pt x="378" y="180"/>
                  </a:lnTo>
                  <a:lnTo>
                    <a:pt x="380" y="182"/>
                  </a:lnTo>
                  <a:close/>
                  <a:moveTo>
                    <a:pt x="0" y="362"/>
                  </a:moveTo>
                  <a:lnTo>
                    <a:pt x="0" y="178"/>
                  </a:lnTo>
                  <a:lnTo>
                    <a:pt x="1" y="176"/>
                  </a:lnTo>
                  <a:lnTo>
                    <a:pt x="3" y="176"/>
                  </a:lnTo>
                  <a:lnTo>
                    <a:pt x="3" y="362"/>
                  </a:lnTo>
                  <a:lnTo>
                    <a:pt x="1" y="362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6E6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105"/>
            <p:cNvSpPr>
              <a:spLocks noEditPoints="1"/>
            </p:cNvSpPr>
            <p:nvPr/>
          </p:nvSpPr>
          <p:spPr bwMode="auto">
            <a:xfrm>
              <a:off x="2383" y="2030"/>
              <a:ext cx="738" cy="705"/>
            </a:xfrm>
            <a:custGeom>
              <a:avLst/>
              <a:gdLst>
                <a:gd name="T0" fmla="*/ 0 w 377"/>
                <a:gd name="T1" fmla="*/ 0 h 364"/>
                <a:gd name="T2" fmla="*/ 153 w 377"/>
                <a:gd name="T3" fmla="*/ 0 h 364"/>
                <a:gd name="T4" fmla="*/ 156 w 377"/>
                <a:gd name="T5" fmla="*/ 2 h 364"/>
                <a:gd name="T6" fmla="*/ 160 w 377"/>
                <a:gd name="T7" fmla="*/ 4 h 364"/>
                <a:gd name="T8" fmla="*/ 4 w 377"/>
                <a:gd name="T9" fmla="*/ 4 h 364"/>
                <a:gd name="T10" fmla="*/ 0 w 377"/>
                <a:gd name="T11" fmla="*/ 0 h 364"/>
                <a:gd name="T12" fmla="*/ 0 w 377"/>
                <a:gd name="T13" fmla="*/ 163 h 364"/>
                <a:gd name="T14" fmla="*/ 2 w 377"/>
                <a:gd name="T15" fmla="*/ 163 h 364"/>
                <a:gd name="T16" fmla="*/ 4 w 377"/>
                <a:gd name="T17" fmla="*/ 165 h 364"/>
                <a:gd name="T18" fmla="*/ 4 w 377"/>
                <a:gd name="T19" fmla="*/ 4 h 364"/>
                <a:gd name="T20" fmla="*/ 0 w 377"/>
                <a:gd name="T21" fmla="*/ 0 h 364"/>
                <a:gd name="T22" fmla="*/ 225 w 377"/>
                <a:gd name="T23" fmla="*/ 0 h 364"/>
                <a:gd name="T24" fmla="*/ 377 w 377"/>
                <a:gd name="T25" fmla="*/ 0 h 364"/>
                <a:gd name="T26" fmla="*/ 377 w 377"/>
                <a:gd name="T27" fmla="*/ 159 h 364"/>
                <a:gd name="T28" fmla="*/ 375 w 377"/>
                <a:gd name="T29" fmla="*/ 161 h 364"/>
                <a:gd name="T30" fmla="*/ 373 w 377"/>
                <a:gd name="T31" fmla="*/ 161 h 364"/>
                <a:gd name="T32" fmla="*/ 373 w 377"/>
                <a:gd name="T33" fmla="*/ 4 h 364"/>
                <a:gd name="T34" fmla="*/ 217 w 377"/>
                <a:gd name="T35" fmla="*/ 4 h 364"/>
                <a:gd name="T36" fmla="*/ 221 w 377"/>
                <a:gd name="T37" fmla="*/ 2 h 364"/>
                <a:gd name="T38" fmla="*/ 225 w 377"/>
                <a:gd name="T39" fmla="*/ 0 h 364"/>
                <a:gd name="T40" fmla="*/ 377 w 377"/>
                <a:gd name="T41" fmla="*/ 178 h 364"/>
                <a:gd name="T42" fmla="*/ 377 w 377"/>
                <a:gd name="T43" fmla="*/ 364 h 364"/>
                <a:gd name="T44" fmla="*/ 375 w 377"/>
                <a:gd name="T45" fmla="*/ 364 h 364"/>
                <a:gd name="T46" fmla="*/ 373 w 377"/>
                <a:gd name="T47" fmla="*/ 364 h 364"/>
                <a:gd name="T48" fmla="*/ 373 w 377"/>
                <a:gd name="T49" fmla="*/ 176 h 364"/>
                <a:gd name="T50" fmla="*/ 375 w 377"/>
                <a:gd name="T51" fmla="*/ 178 h 364"/>
                <a:gd name="T52" fmla="*/ 377 w 377"/>
                <a:gd name="T53" fmla="*/ 178 h 364"/>
                <a:gd name="T54" fmla="*/ 0 w 377"/>
                <a:gd name="T55" fmla="*/ 360 h 364"/>
                <a:gd name="T56" fmla="*/ 0 w 377"/>
                <a:gd name="T57" fmla="*/ 174 h 364"/>
                <a:gd name="T58" fmla="*/ 2 w 377"/>
                <a:gd name="T59" fmla="*/ 174 h 364"/>
                <a:gd name="T60" fmla="*/ 4 w 377"/>
                <a:gd name="T61" fmla="*/ 172 h 364"/>
                <a:gd name="T62" fmla="*/ 4 w 377"/>
                <a:gd name="T63" fmla="*/ 358 h 364"/>
                <a:gd name="T64" fmla="*/ 2 w 377"/>
                <a:gd name="T65" fmla="*/ 360 h 364"/>
                <a:gd name="T66" fmla="*/ 0 w 377"/>
                <a:gd name="T67" fmla="*/ 36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64">
                  <a:moveTo>
                    <a:pt x="0" y="0"/>
                  </a:moveTo>
                  <a:lnTo>
                    <a:pt x="153" y="0"/>
                  </a:lnTo>
                  <a:lnTo>
                    <a:pt x="156" y="2"/>
                  </a:lnTo>
                  <a:lnTo>
                    <a:pt x="16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3"/>
                  </a:lnTo>
                  <a:lnTo>
                    <a:pt x="2" y="163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25" y="0"/>
                  </a:moveTo>
                  <a:lnTo>
                    <a:pt x="377" y="0"/>
                  </a:lnTo>
                  <a:lnTo>
                    <a:pt x="377" y="159"/>
                  </a:lnTo>
                  <a:lnTo>
                    <a:pt x="375" y="161"/>
                  </a:lnTo>
                  <a:lnTo>
                    <a:pt x="373" y="161"/>
                  </a:lnTo>
                  <a:lnTo>
                    <a:pt x="373" y="4"/>
                  </a:lnTo>
                  <a:lnTo>
                    <a:pt x="217" y="4"/>
                  </a:lnTo>
                  <a:lnTo>
                    <a:pt x="221" y="2"/>
                  </a:lnTo>
                  <a:lnTo>
                    <a:pt x="225" y="0"/>
                  </a:lnTo>
                  <a:close/>
                  <a:moveTo>
                    <a:pt x="377" y="178"/>
                  </a:moveTo>
                  <a:lnTo>
                    <a:pt x="377" y="364"/>
                  </a:lnTo>
                  <a:lnTo>
                    <a:pt x="375" y="364"/>
                  </a:lnTo>
                  <a:lnTo>
                    <a:pt x="373" y="364"/>
                  </a:lnTo>
                  <a:lnTo>
                    <a:pt x="373" y="176"/>
                  </a:lnTo>
                  <a:lnTo>
                    <a:pt x="375" y="178"/>
                  </a:lnTo>
                  <a:lnTo>
                    <a:pt x="377" y="178"/>
                  </a:lnTo>
                  <a:close/>
                  <a:moveTo>
                    <a:pt x="0" y="360"/>
                  </a:moveTo>
                  <a:lnTo>
                    <a:pt x="0" y="174"/>
                  </a:lnTo>
                  <a:lnTo>
                    <a:pt x="2" y="174"/>
                  </a:lnTo>
                  <a:lnTo>
                    <a:pt x="4" y="172"/>
                  </a:lnTo>
                  <a:lnTo>
                    <a:pt x="4" y="358"/>
                  </a:lnTo>
                  <a:lnTo>
                    <a:pt x="2" y="36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6F6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2387" y="2034"/>
              <a:ext cx="731" cy="701"/>
            </a:xfrm>
            <a:custGeom>
              <a:avLst/>
              <a:gdLst>
                <a:gd name="T0" fmla="*/ 0 w 373"/>
                <a:gd name="T1" fmla="*/ 0 h 362"/>
                <a:gd name="T2" fmla="*/ 154 w 373"/>
                <a:gd name="T3" fmla="*/ 0 h 362"/>
                <a:gd name="T4" fmla="*/ 158 w 373"/>
                <a:gd name="T5" fmla="*/ 2 h 362"/>
                <a:gd name="T6" fmla="*/ 162 w 373"/>
                <a:gd name="T7" fmla="*/ 4 h 362"/>
                <a:gd name="T8" fmla="*/ 4 w 373"/>
                <a:gd name="T9" fmla="*/ 4 h 362"/>
                <a:gd name="T10" fmla="*/ 0 w 373"/>
                <a:gd name="T11" fmla="*/ 0 h 362"/>
                <a:gd name="T12" fmla="*/ 0 w 373"/>
                <a:gd name="T13" fmla="*/ 161 h 362"/>
                <a:gd name="T14" fmla="*/ 2 w 373"/>
                <a:gd name="T15" fmla="*/ 163 h 362"/>
                <a:gd name="T16" fmla="*/ 4 w 373"/>
                <a:gd name="T17" fmla="*/ 163 h 362"/>
                <a:gd name="T18" fmla="*/ 4 w 373"/>
                <a:gd name="T19" fmla="*/ 4 h 362"/>
                <a:gd name="T20" fmla="*/ 0 w 373"/>
                <a:gd name="T21" fmla="*/ 0 h 362"/>
                <a:gd name="T22" fmla="*/ 219 w 373"/>
                <a:gd name="T23" fmla="*/ 0 h 362"/>
                <a:gd name="T24" fmla="*/ 373 w 373"/>
                <a:gd name="T25" fmla="*/ 0 h 362"/>
                <a:gd name="T26" fmla="*/ 373 w 373"/>
                <a:gd name="T27" fmla="*/ 159 h 362"/>
                <a:gd name="T28" fmla="*/ 371 w 373"/>
                <a:gd name="T29" fmla="*/ 159 h 362"/>
                <a:gd name="T30" fmla="*/ 369 w 373"/>
                <a:gd name="T31" fmla="*/ 159 h 362"/>
                <a:gd name="T32" fmla="*/ 369 w 373"/>
                <a:gd name="T33" fmla="*/ 4 h 362"/>
                <a:gd name="T34" fmla="*/ 213 w 373"/>
                <a:gd name="T35" fmla="*/ 4 h 362"/>
                <a:gd name="T36" fmla="*/ 217 w 373"/>
                <a:gd name="T37" fmla="*/ 2 h 362"/>
                <a:gd name="T38" fmla="*/ 219 w 373"/>
                <a:gd name="T39" fmla="*/ 0 h 362"/>
                <a:gd name="T40" fmla="*/ 373 w 373"/>
                <a:gd name="T41" fmla="*/ 176 h 362"/>
                <a:gd name="T42" fmla="*/ 373 w 373"/>
                <a:gd name="T43" fmla="*/ 362 h 362"/>
                <a:gd name="T44" fmla="*/ 371 w 373"/>
                <a:gd name="T45" fmla="*/ 362 h 362"/>
                <a:gd name="T46" fmla="*/ 369 w 373"/>
                <a:gd name="T47" fmla="*/ 362 h 362"/>
                <a:gd name="T48" fmla="*/ 369 w 373"/>
                <a:gd name="T49" fmla="*/ 174 h 362"/>
                <a:gd name="T50" fmla="*/ 371 w 373"/>
                <a:gd name="T51" fmla="*/ 174 h 362"/>
                <a:gd name="T52" fmla="*/ 373 w 373"/>
                <a:gd name="T53" fmla="*/ 176 h 362"/>
                <a:gd name="T54" fmla="*/ 0 w 373"/>
                <a:gd name="T55" fmla="*/ 358 h 362"/>
                <a:gd name="T56" fmla="*/ 0 w 373"/>
                <a:gd name="T57" fmla="*/ 172 h 362"/>
                <a:gd name="T58" fmla="*/ 2 w 373"/>
                <a:gd name="T59" fmla="*/ 170 h 362"/>
                <a:gd name="T60" fmla="*/ 4 w 373"/>
                <a:gd name="T61" fmla="*/ 170 h 362"/>
                <a:gd name="T62" fmla="*/ 4 w 373"/>
                <a:gd name="T63" fmla="*/ 356 h 362"/>
                <a:gd name="T64" fmla="*/ 2 w 373"/>
                <a:gd name="T65" fmla="*/ 356 h 362"/>
                <a:gd name="T66" fmla="*/ 0 w 373"/>
                <a:gd name="T67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3" h="362">
                  <a:moveTo>
                    <a:pt x="0" y="0"/>
                  </a:moveTo>
                  <a:lnTo>
                    <a:pt x="154" y="0"/>
                  </a:lnTo>
                  <a:lnTo>
                    <a:pt x="158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19" y="0"/>
                  </a:moveTo>
                  <a:lnTo>
                    <a:pt x="373" y="0"/>
                  </a:lnTo>
                  <a:lnTo>
                    <a:pt x="373" y="159"/>
                  </a:lnTo>
                  <a:lnTo>
                    <a:pt x="371" y="159"/>
                  </a:lnTo>
                  <a:lnTo>
                    <a:pt x="369" y="159"/>
                  </a:lnTo>
                  <a:lnTo>
                    <a:pt x="369" y="4"/>
                  </a:lnTo>
                  <a:lnTo>
                    <a:pt x="213" y="4"/>
                  </a:lnTo>
                  <a:lnTo>
                    <a:pt x="217" y="2"/>
                  </a:lnTo>
                  <a:lnTo>
                    <a:pt x="219" y="0"/>
                  </a:lnTo>
                  <a:close/>
                  <a:moveTo>
                    <a:pt x="373" y="176"/>
                  </a:moveTo>
                  <a:lnTo>
                    <a:pt x="373" y="362"/>
                  </a:lnTo>
                  <a:lnTo>
                    <a:pt x="371" y="362"/>
                  </a:lnTo>
                  <a:lnTo>
                    <a:pt x="369" y="362"/>
                  </a:lnTo>
                  <a:lnTo>
                    <a:pt x="369" y="174"/>
                  </a:lnTo>
                  <a:lnTo>
                    <a:pt x="371" y="174"/>
                  </a:lnTo>
                  <a:lnTo>
                    <a:pt x="373" y="176"/>
                  </a:lnTo>
                  <a:close/>
                  <a:moveTo>
                    <a:pt x="0" y="358"/>
                  </a:moveTo>
                  <a:lnTo>
                    <a:pt x="0" y="172"/>
                  </a:lnTo>
                  <a:lnTo>
                    <a:pt x="2" y="170"/>
                  </a:lnTo>
                  <a:lnTo>
                    <a:pt x="4" y="170"/>
                  </a:lnTo>
                  <a:lnTo>
                    <a:pt x="4" y="356"/>
                  </a:lnTo>
                  <a:lnTo>
                    <a:pt x="2" y="356"/>
                  </a:lnTo>
                  <a:lnTo>
                    <a:pt x="0" y="358"/>
                  </a:lnTo>
                  <a:close/>
                </a:path>
              </a:pathLst>
            </a:custGeom>
            <a:solidFill>
              <a:srgbClr val="707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107"/>
            <p:cNvSpPr>
              <a:spLocks noEditPoints="1"/>
            </p:cNvSpPr>
            <p:nvPr/>
          </p:nvSpPr>
          <p:spPr bwMode="auto">
            <a:xfrm>
              <a:off x="2391" y="2038"/>
              <a:ext cx="723" cy="697"/>
            </a:xfrm>
            <a:custGeom>
              <a:avLst/>
              <a:gdLst>
                <a:gd name="T0" fmla="*/ 0 w 369"/>
                <a:gd name="T1" fmla="*/ 0 h 360"/>
                <a:gd name="T2" fmla="*/ 156 w 369"/>
                <a:gd name="T3" fmla="*/ 0 h 360"/>
                <a:gd name="T4" fmla="*/ 160 w 369"/>
                <a:gd name="T5" fmla="*/ 2 h 360"/>
                <a:gd name="T6" fmla="*/ 162 w 369"/>
                <a:gd name="T7" fmla="*/ 3 h 360"/>
                <a:gd name="T8" fmla="*/ 4 w 369"/>
                <a:gd name="T9" fmla="*/ 3 h 360"/>
                <a:gd name="T10" fmla="*/ 0 w 369"/>
                <a:gd name="T11" fmla="*/ 0 h 360"/>
                <a:gd name="T12" fmla="*/ 0 w 369"/>
                <a:gd name="T13" fmla="*/ 161 h 360"/>
                <a:gd name="T14" fmla="*/ 2 w 369"/>
                <a:gd name="T15" fmla="*/ 161 h 360"/>
                <a:gd name="T16" fmla="*/ 4 w 369"/>
                <a:gd name="T17" fmla="*/ 161 h 360"/>
                <a:gd name="T18" fmla="*/ 4 w 369"/>
                <a:gd name="T19" fmla="*/ 3 h 360"/>
                <a:gd name="T20" fmla="*/ 0 w 369"/>
                <a:gd name="T21" fmla="*/ 0 h 360"/>
                <a:gd name="T22" fmla="*/ 213 w 369"/>
                <a:gd name="T23" fmla="*/ 0 h 360"/>
                <a:gd name="T24" fmla="*/ 369 w 369"/>
                <a:gd name="T25" fmla="*/ 0 h 360"/>
                <a:gd name="T26" fmla="*/ 369 w 369"/>
                <a:gd name="T27" fmla="*/ 157 h 360"/>
                <a:gd name="T28" fmla="*/ 367 w 369"/>
                <a:gd name="T29" fmla="*/ 157 h 360"/>
                <a:gd name="T30" fmla="*/ 365 w 369"/>
                <a:gd name="T31" fmla="*/ 159 h 360"/>
                <a:gd name="T32" fmla="*/ 365 w 369"/>
                <a:gd name="T33" fmla="*/ 3 h 360"/>
                <a:gd name="T34" fmla="*/ 207 w 369"/>
                <a:gd name="T35" fmla="*/ 3 h 360"/>
                <a:gd name="T36" fmla="*/ 211 w 369"/>
                <a:gd name="T37" fmla="*/ 2 h 360"/>
                <a:gd name="T38" fmla="*/ 213 w 369"/>
                <a:gd name="T39" fmla="*/ 0 h 360"/>
                <a:gd name="T40" fmla="*/ 369 w 369"/>
                <a:gd name="T41" fmla="*/ 172 h 360"/>
                <a:gd name="T42" fmla="*/ 369 w 369"/>
                <a:gd name="T43" fmla="*/ 360 h 360"/>
                <a:gd name="T44" fmla="*/ 361 w 369"/>
                <a:gd name="T45" fmla="*/ 358 h 360"/>
                <a:gd name="T46" fmla="*/ 355 w 369"/>
                <a:gd name="T47" fmla="*/ 358 h 360"/>
                <a:gd name="T48" fmla="*/ 365 w 369"/>
                <a:gd name="T49" fmla="*/ 358 h 360"/>
                <a:gd name="T50" fmla="*/ 365 w 369"/>
                <a:gd name="T51" fmla="*/ 170 h 360"/>
                <a:gd name="T52" fmla="*/ 367 w 369"/>
                <a:gd name="T53" fmla="*/ 172 h 360"/>
                <a:gd name="T54" fmla="*/ 369 w 369"/>
                <a:gd name="T55" fmla="*/ 172 h 360"/>
                <a:gd name="T56" fmla="*/ 0 w 369"/>
                <a:gd name="T57" fmla="*/ 354 h 360"/>
                <a:gd name="T58" fmla="*/ 0 w 369"/>
                <a:gd name="T59" fmla="*/ 168 h 360"/>
                <a:gd name="T60" fmla="*/ 2 w 369"/>
                <a:gd name="T61" fmla="*/ 168 h 360"/>
                <a:gd name="T62" fmla="*/ 4 w 369"/>
                <a:gd name="T63" fmla="*/ 168 h 360"/>
                <a:gd name="T64" fmla="*/ 4 w 369"/>
                <a:gd name="T65" fmla="*/ 354 h 360"/>
                <a:gd name="T66" fmla="*/ 2 w 369"/>
                <a:gd name="T67" fmla="*/ 354 h 360"/>
                <a:gd name="T68" fmla="*/ 0 w 369"/>
                <a:gd name="T69" fmla="*/ 354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9" h="360">
                  <a:moveTo>
                    <a:pt x="0" y="0"/>
                  </a:moveTo>
                  <a:lnTo>
                    <a:pt x="156" y="0"/>
                  </a:lnTo>
                  <a:lnTo>
                    <a:pt x="160" y="2"/>
                  </a:lnTo>
                  <a:lnTo>
                    <a:pt x="162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13" y="0"/>
                  </a:moveTo>
                  <a:lnTo>
                    <a:pt x="369" y="0"/>
                  </a:lnTo>
                  <a:lnTo>
                    <a:pt x="369" y="157"/>
                  </a:lnTo>
                  <a:lnTo>
                    <a:pt x="367" y="157"/>
                  </a:lnTo>
                  <a:lnTo>
                    <a:pt x="365" y="159"/>
                  </a:lnTo>
                  <a:lnTo>
                    <a:pt x="365" y="3"/>
                  </a:lnTo>
                  <a:lnTo>
                    <a:pt x="207" y="3"/>
                  </a:lnTo>
                  <a:lnTo>
                    <a:pt x="211" y="2"/>
                  </a:lnTo>
                  <a:lnTo>
                    <a:pt x="213" y="0"/>
                  </a:lnTo>
                  <a:close/>
                  <a:moveTo>
                    <a:pt x="369" y="172"/>
                  </a:moveTo>
                  <a:lnTo>
                    <a:pt x="369" y="360"/>
                  </a:lnTo>
                  <a:lnTo>
                    <a:pt x="361" y="358"/>
                  </a:lnTo>
                  <a:lnTo>
                    <a:pt x="355" y="358"/>
                  </a:lnTo>
                  <a:lnTo>
                    <a:pt x="365" y="358"/>
                  </a:lnTo>
                  <a:lnTo>
                    <a:pt x="365" y="170"/>
                  </a:lnTo>
                  <a:lnTo>
                    <a:pt x="367" y="172"/>
                  </a:lnTo>
                  <a:lnTo>
                    <a:pt x="369" y="172"/>
                  </a:lnTo>
                  <a:close/>
                  <a:moveTo>
                    <a:pt x="0" y="354"/>
                  </a:moveTo>
                  <a:lnTo>
                    <a:pt x="0" y="168"/>
                  </a:lnTo>
                  <a:lnTo>
                    <a:pt x="2" y="168"/>
                  </a:lnTo>
                  <a:lnTo>
                    <a:pt x="4" y="168"/>
                  </a:lnTo>
                  <a:lnTo>
                    <a:pt x="4" y="354"/>
                  </a:lnTo>
                  <a:lnTo>
                    <a:pt x="2" y="354"/>
                  </a:lnTo>
                  <a:lnTo>
                    <a:pt x="0" y="354"/>
                  </a:lnTo>
                  <a:close/>
                </a:path>
              </a:pathLst>
            </a:custGeom>
            <a:solidFill>
              <a:srgbClr val="727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108"/>
            <p:cNvSpPr>
              <a:spLocks noEditPoints="1"/>
            </p:cNvSpPr>
            <p:nvPr/>
          </p:nvSpPr>
          <p:spPr bwMode="auto">
            <a:xfrm>
              <a:off x="2395" y="2042"/>
              <a:ext cx="715" cy="693"/>
            </a:xfrm>
            <a:custGeom>
              <a:avLst/>
              <a:gdLst>
                <a:gd name="T0" fmla="*/ 0 w 365"/>
                <a:gd name="T1" fmla="*/ 0 h 358"/>
                <a:gd name="T2" fmla="*/ 158 w 365"/>
                <a:gd name="T3" fmla="*/ 0 h 358"/>
                <a:gd name="T4" fmla="*/ 160 w 365"/>
                <a:gd name="T5" fmla="*/ 1 h 358"/>
                <a:gd name="T6" fmla="*/ 164 w 365"/>
                <a:gd name="T7" fmla="*/ 3 h 358"/>
                <a:gd name="T8" fmla="*/ 4 w 365"/>
                <a:gd name="T9" fmla="*/ 3 h 358"/>
                <a:gd name="T10" fmla="*/ 0 w 365"/>
                <a:gd name="T11" fmla="*/ 0 h 358"/>
                <a:gd name="T12" fmla="*/ 0 w 365"/>
                <a:gd name="T13" fmla="*/ 159 h 358"/>
                <a:gd name="T14" fmla="*/ 2 w 365"/>
                <a:gd name="T15" fmla="*/ 159 h 358"/>
                <a:gd name="T16" fmla="*/ 4 w 365"/>
                <a:gd name="T17" fmla="*/ 160 h 358"/>
                <a:gd name="T18" fmla="*/ 4 w 365"/>
                <a:gd name="T19" fmla="*/ 3 h 358"/>
                <a:gd name="T20" fmla="*/ 0 w 365"/>
                <a:gd name="T21" fmla="*/ 0 h 358"/>
                <a:gd name="T22" fmla="*/ 209 w 365"/>
                <a:gd name="T23" fmla="*/ 0 h 358"/>
                <a:gd name="T24" fmla="*/ 365 w 365"/>
                <a:gd name="T25" fmla="*/ 0 h 358"/>
                <a:gd name="T26" fmla="*/ 365 w 365"/>
                <a:gd name="T27" fmla="*/ 155 h 358"/>
                <a:gd name="T28" fmla="*/ 363 w 365"/>
                <a:gd name="T29" fmla="*/ 157 h 358"/>
                <a:gd name="T30" fmla="*/ 361 w 365"/>
                <a:gd name="T31" fmla="*/ 157 h 358"/>
                <a:gd name="T32" fmla="*/ 361 w 365"/>
                <a:gd name="T33" fmla="*/ 3 h 358"/>
                <a:gd name="T34" fmla="*/ 203 w 365"/>
                <a:gd name="T35" fmla="*/ 3 h 358"/>
                <a:gd name="T36" fmla="*/ 205 w 365"/>
                <a:gd name="T37" fmla="*/ 1 h 358"/>
                <a:gd name="T38" fmla="*/ 209 w 365"/>
                <a:gd name="T39" fmla="*/ 0 h 358"/>
                <a:gd name="T40" fmla="*/ 365 w 365"/>
                <a:gd name="T41" fmla="*/ 170 h 358"/>
                <a:gd name="T42" fmla="*/ 365 w 365"/>
                <a:gd name="T43" fmla="*/ 358 h 358"/>
                <a:gd name="T44" fmla="*/ 349 w 365"/>
                <a:gd name="T45" fmla="*/ 354 h 358"/>
                <a:gd name="T46" fmla="*/ 332 w 365"/>
                <a:gd name="T47" fmla="*/ 354 h 358"/>
                <a:gd name="T48" fmla="*/ 361 w 365"/>
                <a:gd name="T49" fmla="*/ 354 h 358"/>
                <a:gd name="T50" fmla="*/ 361 w 365"/>
                <a:gd name="T51" fmla="*/ 168 h 358"/>
                <a:gd name="T52" fmla="*/ 363 w 365"/>
                <a:gd name="T53" fmla="*/ 168 h 358"/>
                <a:gd name="T54" fmla="*/ 365 w 365"/>
                <a:gd name="T55" fmla="*/ 170 h 358"/>
                <a:gd name="T56" fmla="*/ 0 w 365"/>
                <a:gd name="T57" fmla="*/ 352 h 358"/>
                <a:gd name="T58" fmla="*/ 0 w 365"/>
                <a:gd name="T59" fmla="*/ 166 h 358"/>
                <a:gd name="T60" fmla="*/ 2 w 365"/>
                <a:gd name="T61" fmla="*/ 166 h 358"/>
                <a:gd name="T62" fmla="*/ 4 w 365"/>
                <a:gd name="T63" fmla="*/ 164 h 358"/>
                <a:gd name="T64" fmla="*/ 4 w 365"/>
                <a:gd name="T65" fmla="*/ 352 h 358"/>
                <a:gd name="T66" fmla="*/ 2 w 365"/>
                <a:gd name="T67" fmla="*/ 352 h 358"/>
                <a:gd name="T68" fmla="*/ 0 w 365"/>
                <a:gd name="T69" fmla="*/ 352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5" h="358">
                  <a:moveTo>
                    <a:pt x="0" y="0"/>
                  </a:moveTo>
                  <a:lnTo>
                    <a:pt x="158" y="0"/>
                  </a:lnTo>
                  <a:lnTo>
                    <a:pt x="160" y="1"/>
                  </a:lnTo>
                  <a:lnTo>
                    <a:pt x="16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60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209" y="0"/>
                  </a:moveTo>
                  <a:lnTo>
                    <a:pt x="365" y="0"/>
                  </a:lnTo>
                  <a:lnTo>
                    <a:pt x="365" y="155"/>
                  </a:lnTo>
                  <a:lnTo>
                    <a:pt x="363" y="157"/>
                  </a:lnTo>
                  <a:lnTo>
                    <a:pt x="361" y="157"/>
                  </a:lnTo>
                  <a:lnTo>
                    <a:pt x="361" y="3"/>
                  </a:lnTo>
                  <a:lnTo>
                    <a:pt x="203" y="3"/>
                  </a:lnTo>
                  <a:lnTo>
                    <a:pt x="205" y="1"/>
                  </a:lnTo>
                  <a:lnTo>
                    <a:pt x="209" y="0"/>
                  </a:lnTo>
                  <a:close/>
                  <a:moveTo>
                    <a:pt x="365" y="170"/>
                  </a:moveTo>
                  <a:lnTo>
                    <a:pt x="365" y="358"/>
                  </a:lnTo>
                  <a:lnTo>
                    <a:pt x="349" y="354"/>
                  </a:lnTo>
                  <a:lnTo>
                    <a:pt x="332" y="354"/>
                  </a:lnTo>
                  <a:lnTo>
                    <a:pt x="361" y="354"/>
                  </a:lnTo>
                  <a:lnTo>
                    <a:pt x="361" y="168"/>
                  </a:lnTo>
                  <a:lnTo>
                    <a:pt x="363" y="168"/>
                  </a:lnTo>
                  <a:lnTo>
                    <a:pt x="365" y="170"/>
                  </a:lnTo>
                  <a:close/>
                  <a:moveTo>
                    <a:pt x="0" y="352"/>
                  </a:moveTo>
                  <a:lnTo>
                    <a:pt x="0" y="166"/>
                  </a:lnTo>
                  <a:lnTo>
                    <a:pt x="2" y="166"/>
                  </a:lnTo>
                  <a:lnTo>
                    <a:pt x="4" y="164"/>
                  </a:lnTo>
                  <a:lnTo>
                    <a:pt x="4" y="352"/>
                  </a:lnTo>
                  <a:lnTo>
                    <a:pt x="2" y="352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rgbClr val="737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109"/>
            <p:cNvSpPr>
              <a:spLocks noEditPoints="1"/>
            </p:cNvSpPr>
            <p:nvPr/>
          </p:nvSpPr>
          <p:spPr bwMode="auto">
            <a:xfrm>
              <a:off x="2399" y="2044"/>
              <a:ext cx="707" cy="687"/>
            </a:xfrm>
            <a:custGeom>
              <a:avLst/>
              <a:gdLst>
                <a:gd name="T0" fmla="*/ 0 w 361"/>
                <a:gd name="T1" fmla="*/ 0 h 355"/>
                <a:gd name="T2" fmla="*/ 158 w 361"/>
                <a:gd name="T3" fmla="*/ 0 h 355"/>
                <a:gd name="T4" fmla="*/ 160 w 361"/>
                <a:gd name="T5" fmla="*/ 2 h 355"/>
                <a:gd name="T6" fmla="*/ 164 w 361"/>
                <a:gd name="T7" fmla="*/ 4 h 355"/>
                <a:gd name="T8" fmla="*/ 4 w 361"/>
                <a:gd name="T9" fmla="*/ 4 h 355"/>
                <a:gd name="T10" fmla="*/ 0 w 361"/>
                <a:gd name="T11" fmla="*/ 0 h 355"/>
                <a:gd name="T12" fmla="*/ 0 w 361"/>
                <a:gd name="T13" fmla="*/ 158 h 355"/>
                <a:gd name="T14" fmla="*/ 2 w 361"/>
                <a:gd name="T15" fmla="*/ 159 h 355"/>
                <a:gd name="T16" fmla="*/ 4 w 361"/>
                <a:gd name="T17" fmla="*/ 159 h 355"/>
                <a:gd name="T18" fmla="*/ 4 w 361"/>
                <a:gd name="T19" fmla="*/ 4 h 355"/>
                <a:gd name="T20" fmla="*/ 0 w 361"/>
                <a:gd name="T21" fmla="*/ 0 h 355"/>
                <a:gd name="T22" fmla="*/ 203 w 361"/>
                <a:gd name="T23" fmla="*/ 0 h 355"/>
                <a:gd name="T24" fmla="*/ 361 w 361"/>
                <a:gd name="T25" fmla="*/ 0 h 355"/>
                <a:gd name="T26" fmla="*/ 361 w 361"/>
                <a:gd name="T27" fmla="*/ 156 h 355"/>
                <a:gd name="T28" fmla="*/ 359 w 361"/>
                <a:gd name="T29" fmla="*/ 156 h 355"/>
                <a:gd name="T30" fmla="*/ 357 w 361"/>
                <a:gd name="T31" fmla="*/ 156 h 355"/>
                <a:gd name="T32" fmla="*/ 357 w 361"/>
                <a:gd name="T33" fmla="*/ 4 h 355"/>
                <a:gd name="T34" fmla="*/ 199 w 361"/>
                <a:gd name="T35" fmla="*/ 4 h 355"/>
                <a:gd name="T36" fmla="*/ 201 w 361"/>
                <a:gd name="T37" fmla="*/ 2 h 355"/>
                <a:gd name="T38" fmla="*/ 203 w 361"/>
                <a:gd name="T39" fmla="*/ 0 h 355"/>
                <a:gd name="T40" fmla="*/ 361 w 361"/>
                <a:gd name="T41" fmla="*/ 167 h 355"/>
                <a:gd name="T42" fmla="*/ 361 w 361"/>
                <a:gd name="T43" fmla="*/ 355 h 355"/>
                <a:gd name="T44" fmla="*/ 351 w 361"/>
                <a:gd name="T45" fmla="*/ 355 h 355"/>
                <a:gd name="T46" fmla="*/ 324 w 361"/>
                <a:gd name="T47" fmla="*/ 351 h 355"/>
                <a:gd name="T48" fmla="*/ 297 w 361"/>
                <a:gd name="T49" fmla="*/ 351 h 355"/>
                <a:gd name="T50" fmla="*/ 357 w 361"/>
                <a:gd name="T51" fmla="*/ 351 h 355"/>
                <a:gd name="T52" fmla="*/ 357 w 361"/>
                <a:gd name="T53" fmla="*/ 167 h 355"/>
                <a:gd name="T54" fmla="*/ 359 w 361"/>
                <a:gd name="T55" fmla="*/ 167 h 355"/>
                <a:gd name="T56" fmla="*/ 361 w 361"/>
                <a:gd name="T57" fmla="*/ 167 h 355"/>
                <a:gd name="T58" fmla="*/ 0 w 361"/>
                <a:gd name="T59" fmla="*/ 351 h 355"/>
                <a:gd name="T60" fmla="*/ 0 w 361"/>
                <a:gd name="T61" fmla="*/ 165 h 355"/>
                <a:gd name="T62" fmla="*/ 2 w 361"/>
                <a:gd name="T63" fmla="*/ 163 h 355"/>
                <a:gd name="T64" fmla="*/ 4 w 361"/>
                <a:gd name="T65" fmla="*/ 163 h 355"/>
                <a:gd name="T66" fmla="*/ 4 w 361"/>
                <a:gd name="T67" fmla="*/ 351 h 355"/>
                <a:gd name="T68" fmla="*/ 6 w 361"/>
                <a:gd name="T69" fmla="*/ 351 h 355"/>
                <a:gd name="T70" fmla="*/ 4 w 361"/>
                <a:gd name="T71" fmla="*/ 351 h 355"/>
                <a:gd name="T72" fmla="*/ 0 w 361"/>
                <a:gd name="T73" fmla="*/ 351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1" h="355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2" y="159"/>
                  </a:lnTo>
                  <a:lnTo>
                    <a:pt x="4" y="15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203" y="0"/>
                  </a:moveTo>
                  <a:lnTo>
                    <a:pt x="361" y="0"/>
                  </a:lnTo>
                  <a:lnTo>
                    <a:pt x="361" y="156"/>
                  </a:lnTo>
                  <a:lnTo>
                    <a:pt x="359" y="156"/>
                  </a:lnTo>
                  <a:lnTo>
                    <a:pt x="357" y="156"/>
                  </a:lnTo>
                  <a:lnTo>
                    <a:pt x="357" y="4"/>
                  </a:lnTo>
                  <a:lnTo>
                    <a:pt x="199" y="4"/>
                  </a:lnTo>
                  <a:lnTo>
                    <a:pt x="201" y="2"/>
                  </a:lnTo>
                  <a:lnTo>
                    <a:pt x="203" y="0"/>
                  </a:lnTo>
                  <a:close/>
                  <a:moveTo>
                    <a:pt x="361" y="167"/>
                  </a:moveTo>
                  <a:lnTo>
                    <a:pt x="361" y="355"/>
                  </a:lnTo>
                  <a:lnTo>
                    <a:pt x="351" y="355"/>
                  </a:lnTo>
                  <a:lnTo>
                    <a:pt x="324" y="351"/>
                  </a:lnTo>
                  <a:lnTo>
                    <a:pt x="297" y="351"/>
                  </a:lnTo>
                  <a:lnTo>
                    <a:pt x="357" y="351"/>
                  </a:lnTo>
                  <a:lnTo>
                    <a:pt x="357" y="167"/>
                  </a:lnTo>
                  <a:lnTo>
                    <a:pt x="359" y="167"/>
                  </a:lnTo>
                  <a:lnTo>
                    <a:pt x="361" y="167"/>
                  </a:lnTo>
                  <a:close/>
                  <a:moveTo>
                    <a:pt x="0" y="351"/>
                  </a:moveTo>
                  <a:lnTo>
                    <a:pt x="0" y="165"/>
                  </a:lnTo>
                  <a:lnTo>
                    <a:pt x="2" y="163"/>
                  </a:lnTo>
                  <a:lnTo>
                    <a:pt x="4" y="163"/>
                  </a:lnTo>
                  <a:lnTo>
                    <a:pt x="4" y="351"/>
                  </a:lnTo>
                  <a:lnTo>
                    <a:pt x="6" y="351"/>
                  </a:lnTo>
                  <a:lnTo>
                    <a:pt x="4" y="351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747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110"/>
            <p:cNvSpPr>
              <a:spLocks noEditPoints="1"/>
            </p:cNvSpPr>
            <p:nvPr/>
          </p:nvSpPr>
          <p:spPr bwMode="auto">
            <a:xfrm>
              <a:off x="2403" y="2047"/>
              <a:ext cx="699" cy="680"/>
            </a:xfrm>
            <a:custGeom>
              <a:avLst/>
              <a:gdLst>
                <a:gd name="T0" fmla="*/ 0 w 357"/>
                <a:gd name="T1" fmla="*/ 0 h 351"/>
                <a:gd name="T2" fmla="*/ 160 w 357"/>
                <a:gd name="T3" fmla="*/ 0 h 351"/>
                <a:gd name="T4" fmla="*/ 162 w 357"/>
                <a:gd name="T5" fmla="*/ 2 h 351"/>
                <a:gd name="T6" fmla="*/ 164 w 357"/>
                <a:gd name="T7" fmla="*/ 4 h 351"/>
                <a:gd name="T8" fmla="*/ 4 w 357"/>
                <a:gd name="T9" fmla="*/ 4 h 351"/>
                <a:gd name="T10" fmla="*/ 0 w 357"/>
                <a:gd name="T11" fmla="*/ 0 h 351"/>
                <a:gd name="T12" fmla="*/ 0 w 357"/>
                <a:gd name="T13" fmla="*/ 157 h 351"/>
                <a:gd name="T14" fmla="*/ 2 w 357"/>
                <a:gd name="T15" fmla="*/ 157 h 351"/>
                <a:gd name="T16" fmla="*/ 4 w 357"/>
                <a:gd name="T17" fmla="*/ 157 h 351"/>
                <a:gd name="T18" fmla="*/ 4 w 357"/>
                <a:gd name="T19" fmla="*/ 4 h 351"/>
                <a:gd name="T20" fmla="*/ 0 w 357"/>
                <a:gd name="T21" fmla="*/ 0 h 351"/>
                <a:gd name="T22" fmla="*/ 199 w 357"/>
                <a:gd name="T23" fmla="*/ 0 h 351"/>
                <a:gd name="T24" fmla="*/ 357 w 357"/>
                <a:gd name="T25" fmla="*/ 0 h 351"/>
                <a:gd name="T26" fmla="*/ 357 w 357"/>
                <a:gd name="T27" fmla="*/ 154 h 351"/>
                <a:gd name="T28" fmla="*/ 355 w 357"/>
                <a:gd name="T29" fmla="*/ 154 h 351"/>
                <a:gd name="T30" fmla="*/ 353 w 357"/>
                <a:gd name="T31" fmla="*/ 156 h 351"/>
                <a:gd name="T32" fmla="*/ 353 w 357"/>
                <a:gd name="T33" fmla="*/ 4 h 351"/>
                <a:gd name="T34" fmla="*/ 193 w 357"/>
                <a:gd name="T35" fmla="*/ 4 h 351"/>
                <a:gd name="T36" fmla="*/ 197 w 357"/>
                <a:gd name="T37" fmla="*/ 2 h 351"/>
                <a:gd name="T38" fmla="*/ 199 w 357"/>
                <a:gd name="T39" fmla="*/ 0 h 351"/>
                <a:gd name="T40" fmla="*/ 357 w 357"/>
                <a:gd name="T41" fmla="*/ 165 h 351"/>
                <a:gd name="T42" fmla="*/ 357 w 357"/>
                <a:gd name="T43" fmla="*/ 351 h 351"/>
                <a:gd name="T44" fmla="*/ 328 w 357"/>
                <a:gd name="T45" fmla="*/ 351 h 351"/>
                <a:gd name="T46" fmla="*/ 299 w 357"/>
                <a:gd name="T47" fmla="*/ 349 h 351"/>
                <a:gd name="T48" fmla="*/ 269 w 357"/>
                <a:gd name="T49" fmla="*/ 347 h 351"/>
                <a:gd name="T50" fmla="*/ 353 w 357"/>
                <a:gd name="T51" fmla="*/ 347 h 351"/>
                <a:gd name="T52" fmla="*/ 353 w 357"/>
                <a:gd name="T53" fmla="*/ 163 h 351"/>
                <a:gd name="T54" fmla="*/ 355 w 357"/>
                <a:gd name="T55" fmla="*/ 165 h 351"/>
                <a:gd name="T56" fmla="*/ 357 w 357"/>
                <a:gd name="T57" fmla="*/ 165 h 351"/>
                <a:gd name="T58" fmla="*/ 0 w 357"/>
                <a:gd name="T59" fmla="*/ 349 h 351"/>
                <a:gd name="T60" fmla="*/ 0 w 357"/>
                <a:gd name="T61" fmla="*/ 161 h 351"/>
                <a:gd name="T62" fmla="*/ 2 w 357"/>
                <a:gd name="T63" fmla="*/ 161 h 351"/>
                <a:gd name="T64" fmla="*/ 4 w 357"/>
                <a:gd name="T65" fmla="*/ 161 h 351"/>
                <a:gd name="T66" fmla="*/ 4 w 357"/>
                <a:gd name="T67" fmla="*/ 347 h 351"/>
                <a:gd name="T68" fmla="*/ 24 w 357"/>
                <a:gd name="T69" fmla="*/ 347 h 351"/>
                <a:gd name="T70" fmla="*/ 12 w 357"/>
                <a:gd name="T71" fmla="*/ 347 h 351"/>
                <a:gd name="T72" fmla="*/ 0 w 357"/>
                <a:gd name="T73" fmla="*/ 349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7" h="35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2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9" y="0"/>
                  </a:moveTo>
                  <a:lnTo>
                    <a:pt x="357" y="0"/>
                  </a:lnTo>
                  <a:lnTo>
                    <a:pt x="357" y="154"/>
                  </a:lnTo>
                  <a:lnTo>
                    <a:pt x="355" y="154"/>
                  </a:lnTo>
                  <a:lnTo>
                    <a:pt x="353" y="156"/>
                  </a:lnTo>
                  <a:lnTo>
                    <a:pt x="353" y="4"/>
                  </a:lnTo>
                  <a:lnTo>
                    <a:pt x="193" y="4"/>
                  </a:lnTo>
                  <a:lnTo>
                    <a:pt x="197" y="2"/>
                  </a:lnTo>
                  <a:lnTo>
                    <a:pt x="199" y="0"/>
                  </a:lnTo>
                  <a:close/>
                  <a:moveTo>
                    <a:pt x="357" y="165"/>
                  </a:moveTo>
                  <a:lnTo>
                    <a:pt x="357" y="351"/>
                  </a:lnTo>
                  <a:lnTo>
                    <a:pt x="328" y="351"/>
                  </a:lnTo>
                  <a:lnTo>
                    <a:pt x="299" y="349"/>
                  </a:lnTo>
                  <a:lnTo>
                    <a:pt x="269" y="347"/>
                  </a:lnTo>
                  <a:lnTo>
                    <a:pt x="353" y="347"/>
                  </a:lnTo>
                  <a:lnTo>
                    <a:pt x="353" y="163"/>
                  </a:lnTo>
                  <a:lnTo>
                    <a:pt x="355" y="165"/>
                  </a:lnTo>
                  <a:lnTo>
                    <a:pt x="357" y="165"/>
                  </a:lnTo>
                  <a:close/>
                  <a:moveTo>
                    <a:pt x="0" y="349"/>
                  </a:moveTo>
                  <a:lnTo>
                    <a:pt x="0" y="161"/>
                  </a:lnTo>
                  <a:lnTo>
                    <a:pt x="2" y="161"/>
                  </a:lnTo>
                  <a:lnTo>
                    <a:pt x="4" y="161"/>
                  </a:lnTo>
                  <a:lnTo>
                    <a:pt x="4" y="347"/>
                  </a:lnTo>
                  <a:lnTo>
                    <a:pt x="24" y="347"/>
                  </a:lnTo>
                  <a:lnTo>
                    <a:pt x="12" y="347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rgbClr val="757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111"/>
            <p:cNvSpPr>
              <a:spLocks noEditPoints="1"/>
            </p:cNvSpPr>
            <p:nvPr/>
          </p:nvSpPr>
          <p:spPr bwMode="auto">
            <a:xfrm>
              <a:off x="2406" y="2051"/>
              <a:ext cx="692" cy="672"/>
            </a:xfrm>
            <a:custGeom>
              <a:avLst/>
              <a:gdLst>
                <a:gd name="T0" fmla="*/ 0 w 353"/>
                <a:gd name="T1" fmla="*/ 0 h 347"/>
                <a:gd name="T2" fmla="*/ 160 w 353"/>
                <a:gd name="T3" fmla="*/ 0 h 347"/>
                <a:gd name="T4" fmla="*/ 162 w 353"/>
                <a:gd name="T5" fmla="*/ 2 h 347"/>
                <a:gd name="T6" fmla="*/ 164 w 353"/>
                <a:gd name="T7" fmla="*/ 4 h 347"/>
                <a:gd name="T8" fmla="*/ 4 w 353"/>
                <a:gd name="T9" fmla="*/ 4 h 347"/>
                <a:gd name="T10" fmla="*/ 0 w 353"/>
                <a:gd name="T11" fmla="*/ 0 h 347"/>
                <a:gd name="T12" fmla="*/ 0 w 353"/>
                <a:gd name="T13" fmla="*/ 155 h 347"/>
                <a:gd name="T14" fmla="*/ 2 w 353"/>
                <a:gd name="T15" fmla="*/ 155 h 347"/>
                <a:gd name="T16" fmla="*/ 4 w 353"/>
                <a:gd name="T17" fmla="*/ 155 h 347"/>
                <a:gd name="T18" fmla="*/ 4 w 353"/>
                <a:gd name="T19" fmla="*/ 4 h 347"/>
                <a:gd name="T20" fmla="*/ 0 w 353"/>
                <a:gd name="T21" fmla="*/ 0 h 347"/>
                <a:gd name="T22" fmla="*/ 195 w 353"/>
                <a:gd name="T23" fmla="*/ 0 h 347"/>
                <a:gd name="T24" fmla="*/ 353 w 353"/>
                <a:gd name="T25" fmla="*/ 0 h 347"/>
                <a:gd name="T26" fmla="*/ 353 w 353"/>
                <a:gd name="T27" fmla="*/ 152 h 347"/>
                <a:gd name="T28" fmla="*/ 351 w 353"/>
                <a:gd name="T29" fmla="*/ 154 h 347"/>
                <a:gd name="T30" fmla="*/ 349 w 353"/>
                <a:gd name="T31" fmla="*/ 154 h 347"/>
                <a:gd name="T32" fmla="*/ 349 w 353"/>
                <a:gd name="T33" fmla="*/ 4 h 347"/>
                <a:gd name="T34" fmla="*/ 189 w 353"/>
                <a:gd name="T35" fmla="*/ 4 h 347"/>
                <a:gd name="T36" fmla="*/ 191 w 353"/>
                <a:gd name="T37" fmla="*/ 2 h 347"/>
                <a:gd name="T38" fmla="*/ 195 w 353"/>
                <a:gd name="T39" fmla="*/ 0 h 347"/>
                <a:gd name="T40" fmla="*/ 353 w 353"/>
                <a:gd name="T41" fmla="*/ 163 h 347"/>
                <a:gd name="T42" fmla="*/ 353 w 353"/>
                <a:gd name="T43" fmla="*/ 347 h 347"/>
                <a:gd name="T44" fmla="*/ 293 w 353"/>
                <a:gd name="T45" fmla="*/ 347 h 347"/>
                <a:gd name="T46" fmla="*/ 273 w 353"/>
                <a:gd name="T47" fmla="*/ 345 h 347"/>
                <a:gd name="T48" fmla="*/ 254 w 353"/>
                <a:gd name="T49" fmla="*/ 343 h 347"/>
                <a:gd name="T50" fmla="*/ 349 w 353"/>
                <a:gd name="T51" fmla="*/ 343 h 347"/>
                <a:gd name="T52" fmla="*/ 349 w 353"/>
                <a:gd name="T53" fmla="*/ 161 h 347"/>
                <a:gd name="T54" fmla="*/ 351 w 353"/>
                <a:gd name="T55" fmla="*/ 161 h 347"/>
                <a:gd name="T56" fmla="*/ 353 w 353"/>
                <a:gd name="T57" fmla="*/ 163 h 347"/>
                <a:gd name="T58" fmla="*/ 2 w 353"/>
                <a:gd name="T59" fmla="*/ 347 h 347"/>
                <a:gd name="T60" fmla="*/ 0 w 353"/>
                <a:gd name="T61" fmla="*/ 347 h 347"/>
                <a:gd name="T62" fmla="*/ 0 w 353"/>
                <a:gd name="T63" fmla="*/ 159 h 347"/>
                <a:gd name="T64" fmla="*/ 2 w 353"/>
                <a:gd name="T65" fmla="*/ 159 h 347"/>
                <a:gd name="T66" fmla="*/ 4 w 353"/>
                <a:gd name="T67" fmla="*/ 157 h 347"/>
                <a:gd name="T68" fmla="*/ 4 w 353"/>
                <a:gd name="T69" fmla="*/ 343 h 347"/>
                <a:gd name="T70" fmla="*/ 74 w 353"/>
                <a:gd name="T71" fmla="*/ 343 h 347"/>
                <a:gd name="T72" fmla="*/ 55 w 353"/>
                <a:gd name="T73" fmla="*/ 343 h 347"/>
                <a:gd name="T74" fmla="*/ 37 w 353"/>
                <a:gd name="T75" fmla="*/ 343 h 347"/>
                <a:gd name="T76" fmla="*/ 20 w 353"/>
                <a:gd name="T77" fmla="*/ 345 h 347"/>
                <a:gd name="T78" fmla="*/ 2 w 353"/>
                <a:gd name="T7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47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5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95" y="0"/>
                  </a:moveTo>
                  <a:lnTo>
                    <a:pt x="353" y="0"/>
                  </a:lnTo>
                  <a:lnTo>
                    <a:pt x="353" y="152"/>
                  </a:lnTo>
                  <a:lnTo>
                    <a:pt x="351" y="154"/>
                  </a:lnTo>
                  <a:lnTo>
                    <a:pt x="349" y="154"/>
                  </a:lnTo>
                  <a:lnTo>
                    <a:pt x="349" y="4"/>
                  </a:lnTo>
                  <a:lnTo>
                    <a:pt x="189" y="4"/>
                  </a:lnTo>
                  <a:lnTo>
                    <a:pt x="191" y="2"/>
                  </a:lnTo>
                  <a:lnTo>
                    <a:pt x="195" y="0"/>
                  </a:lnTo>
                  <a:close/>
                  <a:moveTo>
                    <a:pt x="353" y="163"/>
                  </a:moveTo>
                  <a:lnTo>
                    <a:pt x="353" y="347"/>
                  </a:lnTo>
                  <a:lnTo>
                    <a:pt x="293" y="347"/>
                  </a:lnTo>
                  <a:lnTo>
                    <a:pt x="273" y="345"/>
                  </a:lnTo>
                  <a:lnTo>
                    <a:pt x="254" y="343"/>
                  </a:lnTo>
                  <a:lnTo>
                    <a:pt x="349" y="343"/>
                  </a:lnTo>
                  <a:lnTo>
                    <a:pt x="349" y="161"/>
                  </a:lnTo>
                  <a:lnTo>
                    <a:pt x="351" y="161"/>
                  </a:lnTo>
                  <a:lnTo>
                    <a:pt x="353" y="163"/>
                  </a:lnTo>
                  <a:close/>
                  <a:moveTo>
                    <a:pt x="2" y="347"/>
                  </a:moveTo>
                  <a:lnTo>
                    <a:pt x="0" y="347"/>
                  </a:lnTo>
                  <a:lnTo>
                    <a:pt x="0" y="159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4" y="343"/>
                  </a:lnTo>
                  <a:lnTo>
                    <a:pt x="74" y="343"/>
                  </a:lnTo>
                  <a:lnTo>
                    <a:pt x="55" y="343"/>
                  </a:lnTo>
                  <a:lnTo>
                    <a:pt x="37" y="343"/>
                  </a:lnTo>
                  <a:lnTo>
                    <a:pt x="20" y="345"/>
                  </a:lnTo>
                  <a:lnTo>
                    <a:pt x="2" y="347"/>
                  </a:lnTo>
                  <a:close/>
                </a:path>
              </a:pathLst>
            </a:custGeom>
            <a:solidFill>
              <a:srgbClr val="777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112"/>
            <p:cNvSpPr>
              <a:spLocks noEditPoints="1"/>
            </p:cNvSpPr>
            <p:nvPr/>
          </p:nvSpPr>
          <p:spPr bwMode="auto">
            <a:xfrm>
              <a:off x="2410" y="2055"/>
              <a:ext cx="684" cy="664"/>
            </a:xfrm>
            <a:custGeom>
              <a:avLst/>
              <a:gdLst>
                <a:gd name="T0" fmla="*/ 0 w 349"/>
                <a:gd name="T1" fmla="*/ 0 h 343"/>
                <a:gd name="T2" fmla="*/ 160 w 349"/>
                <a:gd name="T3" fmla="*/ 0 h 343"/>
                <a:gd name="T4" fmla="*/ 162 w 349"/>
                <a:gd name="T5" fmla="*/ 2 h 343"/>
                <a:gd name="T6" fmla="*/ 164 w 349"/>
                <a:gd name="T7" fmla="*/ 4 h 343"/>
                <a:gd name="T8" fmla="*/ 4 w 349"/>
                <a:gd name="T9" fmla="*/ 4 h 343"/>
                <a:gd name="T10" fmla="*/ 0 w 349"/>
                <a:gd name="T11" fmla="*/ 0 h 343"/>
                <a:gd name="T12" fmla="*/ 0 w 349"/>
                <a:gd name="T13" fmla="*/ 153 h 343"/>
                <a:gd name="T14" fmla="*/ 2 w 349"/>
                <a:gd name="T15" fmla="*/ 153 h 343"/>
                <a:gd name="T16" fmla="*/ 4 w 349"/>
                <a:gd name="T17" fmla="*/ 153 h 343"/>
                <a:gd name="T18" fmla="*/ 4 w 349"/>
                <a:gd name="T19" fmla="*/ 4 h 343"/>
                <a:gd name="T20" fmla="*/ 0 w 349"/>
                <a:gd name="T21" fmla="*/ 0 h 343"/>
                <a:gd name="T22" fmla="*/ 189 w 349"/>
                <a:gd name="T23" fmla="*/ 0 h 343"/>
                <a:gd name="T24" fmla="*/ 349 w 349"/>
                <a:gd name="T25" fmla="*/ 0 h 343"/>
                <a:gd name="T26" fmla="*/ 349 w 349"/>
                <a:gd name="T27" fmla="*/ 152 h 343"/>
                <a:gd name="T28" fmla="*/ 347 w 349"/>
                <a:gd name="T29" fmla="*/ 152 h 343"/>
                <a:gd name="T30" fmla="*/ 345 w 349"/>
                <a:gd name="T31" fmla="*/ 152 h 343"/>
                <a:gd name="T32" fmla="*/ 345 w 349"/>
                <a:gd name="T33" fmla="*/ 4 h 343"/>
                <a:gd name="T34" fmla="*/ 185 w 349"/>
                <a:gd name="T35" fmla="*/ 4 h 343"/>
                <a:gd name="T36" fmla="*/ 187 w 349"/>
                <a:gd name="T37" fmla="*/ 2 h 343"/>
                <a:gd name="T38" fmla="*/ 189 w 349"/>
                <a:gd name="T39" fmla="*/ 0 h 343"/>
                <a:gd name="T40" fmla="*/ 349 w 349"/>
                <a:gd name="T41" fmla="*/ 159 h 343"/>
                <a:gd name="T42" fmla="*/ 349 w 349"/>
                <a:gd name="T43" fmla="*/ 343 h 343"/>
                <a:gd name="T44" fmla="*/ 265 w 349"/>
                <a:gd name="T45" fmla="*/ 343 h 343"/>
                <a:gd name="T46" fmla="*/ 254 w 349"/>
                <a:gd name="T47" fmla="*/ 341 h 343"/>
                <a:gd name="T48" fmla="*/ 240 w 349"/>
                <a:gd name="T49" fmla="*/ 339 h 343"/>
                <a:gd name="T50" fmla="*/ 345 w 349"/>
                <a:gd name="T51" fmla="*/ 339 h 343"/>
                <a:gd name="T52" fmla="*/ 345 w 349"/>
                <a:gd name="T53" fmla="*/ 159 h 343"/>
                <a:gd name="T54" fmla="*/ 347 w 349"/>
                <a:gd name="T55" fmla="*/ 159 h 343"/>
                <a:gd name="T56" fmla="*/ 349 w 349"/>
                <a:gd name="T57" fmla="*/ 159 h 343"/>
                <a:gd name="T58" fmla="*/ 20 w 349"/>
                <a:gd name="T59" fmla="*/ 343 h 343"/>
                <a:gd name="T60" fmla="*/ 0 w 349"/>
                <a:gd name="T61" fmla="*/ 343 h 343"/>
                <a:gd name="T62" fmla="*/ 0 w 349"/>
                <a:gd name="T63" fmla="*/ 157 h 343"/>
                <a:gd name="T64" fmla="*/ 2 w 349"/>
                <a:gd name="T65" fmla="*/ 155 h 343"/>
                <a:gd name="T66" fmla="*/ 4 w 349"/>
                <a:gd name="T67" fmla="*/ 155 h 343"/>
                <a:gd name="T68" fmla="*/ 4 w 349"/>
                <a:gd name="T69" fmla="*/ 339 h 343"/>
                <a:gd name="T70" fmla="*/ 98 w 349"/>
                <a:gd name="T71" fmla="*/ 339 h 343"/>
                <a:gd name="T72" fmla="*/ 78 w 349"/>
                <a:gd name="T73" fmla="*/ 339 h 343"/>
                <a:gd name="T74" fmla="*/ 59 w 349"/>
                <a:gd name="T75" fmla="*/ 341 h 343"/>
                <a:gd name="T76" fmla="*/ 39 w 349"/>
                <a:gd name="T77" fmla="*/ 341 h 343"/>
                <a:gd name="T78" fmla="*/ 20 w 349"/>
                <a:gd name="T79" fmla="*/ 34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43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9" y="0"/>
                  </a:moveTo>
                  <a:lnTo>
                    <a:pt x="349" y="0"/>
                  </a:lnTo>
                  <a:lnTo>
                    <a:pt x="349" y="152"/>
                  </a:lnTo>
                  <a:lnTo>
                    <a:pt x="347" y="152"/>
                  </a:lnTo>
                  <a:lnTo>
                    <a:pt x="345" y="152"/>
                  </a:lnTo>
                  <a:lnTo>
                    <a:pt x="345" y="4"/>
                  </a:lnTo>
                  <a:lnTo>
                    <a:pt x="185" y="4"/>
                  </a:lnTo>
                  <a:lnTo>
                    <a:pt x="187" y="2"/>
                  </a:lnTo>
                  <a:lnTo>
                    <a:pt x="189" y="0"/>
                  </a:lnTo>
                  <a:close/>
                  <a:moveTo>
                    <a:pt x="349" y="159"/>
                  </a:moveTo>
                  <a:lnTo>
                    <a:pt x="349" y="343"/>
                  </a:lnTo>
                  <a:lnTo>
                    <a:pt x="265" y="343"/>
                  </a:lnTo>
                  <a:lnTo>
                    <a:pt x="254" y="341"/>
                  </a:lnTo>
                  <a:lnTo>
                    <a:pt x="240" y="339"/>
                  </a:lnTo>
                  <a:lnTo>
                    <a:pt x="345" y="339"/>
                  </a:lnTo>
                  <a:lnTo>
                    <a:pt x="345" y="159"/>
                  </a:lnTo>
                  <a:lnTo>
                    <a:pt x="347" y="159"/>
                  </a:lnTo>
                  <a:lnTo>
                    <a:pt x="349" y="159"/>
                  </a:lnTo>
                  <a:close/>
                  <a:moveTo>
                    <a:pt x="20" y="343"/>
                  </a:moveTo>
                  <a:lnTo>
                    <a:pt x="0" y="343"/>
                  </a:lnTo>
                  <a:lnTo>
                    <a:pt x="0" y="157"/>
                  </a:lnTo>
                  <a:lnTo>
                    <a:pt x="2" y="155"/>
                  </a:lnTo>
                  <a:lnTo>
                    <a:pt x="4" y="155"/>
                  </a:lnTo>
                  <a:lnTo>
                    <a:pt x="4" y="339"/>
                  </a:lnTo>
                  <a:lnTo>
                    <a:pt x="98" y="339"/>
                  </a:lnTo>
                  <a:lnTo>
                    <a:pt x="78" y="339"/>
                  </a:lnTo>
                  <a:lnTo>
                    <a:pt x="59" y="341"/>
                  </a:lnTo>
                  <a:lnTo>
                    <a:pt x="39" y="341"/>
                  </a:lnTo>
                  <a:lnTo>
                    <a:pt x="20" y="343"/>
                  </a:lnTo>
                  <a:close/>
                </a:path>
              </a:pathLst>
            </a:custGeom>
            <a:solidFill>
              <a:srgbClr val="787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113"/>
            <p:cNvSpPr>
              <a:spLocks noEditPoints="1"/>
            </p:cNvSpPr>
            <p:nvPr/>
          </p:nvSpPr>
          <p:spPr bwMode="auto">
            <a:xfrm>
              <a:off x="2414" y="2059"/>
              <a:ext cx="676" cy="656"/>
            </a:xfrm>
            <a:custGeom>
              <a:avLst/>
              <a:gdLst>
                <a:gd name="T0" fmla="*/ 0 w 345"/>
                <a:gd name="T1" fmla="*/ 0 h 339"/>
                <a:gd name="T2" fmla="*/ 160 w 345"/>
                <a:gd name="T3" fmla="*/ 0 h 339"/>
                <a:gd name="T4" fmla="*/ 162 w 345"/>
                <a:gd name="T5" fmla="*/ 2 h 339"/>
                <a:gd name="T6" fmla="*/ 164 w 345"/>
                <a:gd name="T7" fmla="*/ 4 h 339"/>
                <a:gd name="T8" fmla="*/ 4 w 345"/>
                <a:gd name="T9" fmla="*/ 4 h 339"/>
                <a:gd name="T10" fmla="*/ 0 w 345"/>
                <a:gd name="T11" fmla="*/ 0 h 339"/>
                <a:gd name="T12" fmla="*/ 0 w 345"/>
                <a:gd name="T13" fmla="*/ 151 h 339"/>
                <a:gd name="T14" fmla="*/ 2 w 345"/>
                <a:gd name="T15" fmla="*/ 151 h 339"/>
                <a:gd name="T16" fmla="*/ 4 w 345"/>
                <a:gd name="T17" fmla="*/ 153 h 339"/>
                <a:gd name="T18" fmla="*/ 4 w 345"/>
                <a:gd name="T19" fmla="*/ 4 h 339"/>
                <a:gd name="T20" fmla="*/ 0 w 345"/>
                <a:gd name="T21" fmla="*/ 0 h 339"/>
                <a:gd name="T22" fmla="*/ 185 w 345"/>
                <a:gd name="T23" fmla="*/ 0 h 339"/>
                <a:gd name="T24" fmla="*/ 345 w 345"/>
                <a:gd name="T25" fmla="*/ 0 h 339"/>
                <a:gd name="T26" fmla="*/ 345 w 345"/>
                <a:gd name="T27" fmla="*/ 150 h 339"/>
                <a:gd name="T28" fmla="*/ 343 w 345"/>
                <a:gd name="T29" fmla="*/ 150 h 339"/>
                <a:gd name="T30" fmla="*/ 341 w 345"/>
                <a:gd name="T31" fmla="*/ 151 h 339"/>
                <a:gd name="T32" fmla="*/ 341 w 345"/>
                <a:gd name="T33" fmla="*/ 4 h 339"/>
                <a:gd name="T34" fmla="*/ 181 w 345"/>
                <a:gd name="T35" fmla="*/ 4 h 339"/>
                <a:gd name="T36" fmla="*/ 183 w 345"/>
                <a:gd name="T37" fmla="*/ 2 h 339"/>
                <a:gd name="T38" fmla="*/ 185 w 345"/>
                <a:gd name="T39" fmla="*/ 0 h 339"/>
                <a:gd name="T40" fmla="*/ 345 w 345"/>
                <a:gd name="T41" fmla="*/ 157 h 339"/>
                <a:gd name="T42" fmla="*/ 345 w 345"/>
                <a:gd name="T43" fmla="*/ 339 h 339"/>
                <a:gd name="T44" fmla="*/ 250 w 345"/>
                <a:gd name="T45" fmla="*/ 339 h 339"/>
                <a:gd name="T46" fmla="*/ 240 w 345"/>
                <a:gd name="T47" fmla="*/ 337 h 339"/>
                <a:gd name="T48" fmla="*/ 230 w 345"/>
                <a:gd name="T49" fmla="*/ 335 h 339"/>
                <a:gd name="T50" fmla="*/ 341 w 345"/>
                <a:gd name="T51" fmla="*/ 335 h 339"/>
                <a:gd name="T52" fmla="*/ 341 w 345"/>
                <a:gd name="T53" fmla="*/ 155 h 339"/>
                <a:gd name="T54" fmla="*/ 343 w 345"/>
                <a:gd name="T55" fmla="*/ 157 h 339"/>
                <a:gd name="T56" fmla="*/ 345 w 345"/>
                <a:gd name="T57" fmla="*/ 157 h 339"/>
                <a:gd name="T58" fmla="*/ 70 w 345"/>
                <a:gd name="T59" fmla="*/ 339 h 339"/>
                <a:gd name="T60" fmla="*/ 0 w 345"/>
                <a:gd name="T61" fmla="*/ 339 h 339"/>
                <a:gd name="T62" fmla="*/ 0 w 345"/>
                <a:gd name="T63" fmla="*/ 153 h 339"/>
                <a:gd name="T64" fmla="*/ 2 w 345"/>
                <a:gd name="T65" fmla="*/ 153 h 339"/>
                <a:gd name="T66" fmla="*/ 4 w 345"/>
                <a:gd name="T67" fmla="*/ 153 h 339"/>
                <a:gd name="T68" fmla="*/ 4 w 345"/>
                <a:gd name="T69" fmla="*/ 335 h 339"/>
                <a:gd name="T70" fmla="*/ 107 w 345"/>
                <a:gd name="T71" fmla="*/ 335 h 339"/>
                <a:gd name="T72" fmla="*/ 90 w 345"/>
                <a:gd name="T73" fmla="*/ 337 h 339"/>
                <a:gd name="T74" fmla="*/ 70 w 345"/>
                <a:gd name="T75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45" h="339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51"/>
                  </a:lnTo>
                  <a:lnTo>
                    <a:pt x="2" y="151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5" y="0"/>
                  </a:moveTo>
                  <a:lnTo>
                    <a:pt x="345" y="0"/>
                  </a:lnTo>
                  <a:lnTo>
                    <a:pt x="345" y="150"/>
                  </a:lnTo>
                  <a:lnTo>
                    <a:pt x="343" y="150"/>
                  </a:lnTo>
                  <a:lnTo>
                    <a:pt x="341" y="151"/>
                  </a:lnTo>
                  <a:lnTo>
                    <a:pt x="341" y="4"/>
                  </a:lnTo>
                  <a:lnTo>
                    <a:pt x="181" y="4"/>
                  </a:lnTo>
                  <a:lnTo>
                    <a:pt x="183" y="2"/>
                  </a:lnTo>
                  <a:lnTo>
                    <a:pt x="185" y="0"/>
                  </a:lnTo>
                  <a:close/>
                  <a:moveTo>
                    <a:pt x="345" y="157"/>
                  </a:moveTo>
                  <a:lnTo>
                    <a:pt x="345" y="339"/>
                  </a:lnTo>
                  <a:lnTo>
                    <a:pt x="250" y="339"/>
                  </a:lnTo>
                  <a:lnTo>
                    <a:pt x="240" y="337"/>
                  </a:lnTo>
                  <a:lnTo>
                    <a:pt x="230" y="335"/>
                  </a:lnTo>
                  <a:lnTo>
                    <a:pt x="341" y="335"/>
                  </a:lnTo>
                  <a:lnTo>
                    <a:pt x="341" y="155"/>
                  </a:lnTo>
                  <a:lnTo>
                    <a:pt x="343" y="157"/>
                  </a:lnTo>
                  <a:lnTo>
                    <a:pt x="345" y="157"/>
                  </a:lnTo>
                  <a:close/>
                  <a:moveTo>
                    <a:pt x="70" y="339"/>
                  </a:moveTo>
                  <a:lnTo>
                    <a:pt x="0" y="339"/>
                  </a:lnTo>
                  <a:lnTo>
                    <a:pt x="0" y="153"/>
                  </a:lnTo>
                  <a:lnTo>
                    <a:pt x="2" y="153"/>
                  </a:lnTo>
                  <a:lnTo>
                    <a:pt x="4" y="153"/>
                  </a:lnTo>
                  <a:lnTo>
                    <a:pt x="4" y="335"/>
                  </a:lnTo>
                  <a:lnTo>
                    <a:pt x="107" y="335"/>
                  </a:lnTo>
                  <a:lnTo>
                    <a:pt x="90" y="337"/>
                  </a:lnTo>
                  <a:lnTo>
                    <a:pt x="70" y="339"/>
                  </a:lnTo>
                  <a:close/>
                </a:path>
              </a:pathLst>
            </a:custGeom>
            <a:solidFill>
              <a:srgbClr val="797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114"/>
            <p:cNvSpPr>
              <a:spLocks noEditPoints="1"/>
            </p:cNvSpPr>
            <p:nvPr/>
          </p:nvSpPr>
          <p:spPr bwMode="auto">
            <a:xfrm>
              <a:off x="2418" y="2063"/>
              <a:ext cx="668" cy="649"/>
            </a:xfrm>
            <a:custGeom>
              <a:avLst/>
              <a:gdLst>
                <a:gd name="T0" fmla="*/ 0 w 341"/>
                <a:gd name="T1" fmla="*/ 0 h 335"/>
                <a:gd name="T2" fmla="*/ 160 w 341"/>
                <a:gd name="T3" fmla="*/ 0 h 335"/>
                <a:gd name="T4" fmla="*/ 162 w 341"/>
                <a:gd name="T5" fmla="*/ 2 h 335"/>
                <a:gd name="T6" fmla="*/ 164 w 341"/>
                <a:gd name="T7" fmla="*/ 4 h 335"/>
                <a:gd name="T8" fmla="*/ 4 w 341"/>
                <a:gd name="T9" fmla="*/ 4 h 335"/>
                <a:gd name="T10" fmla="*/ 0 w 341"/>
                <a:gd name="T11" fmla="*/ 0 h 335"/>
                <a:gd name="T12" fmla="*/ 0 w 341"/>
                <a:gd name="T13" fmla="*/ 149 h 335"/>
                <a:gd name="T14" fmla="*/ 2 w 341"/>
                <a:gd name="T15" fmla="*/ 151 h 335"/>
                <a:gd name="T16" fmla="*/ 4 w 341"/>
                <a:gd name="T17" fmla="*/ 151 h 335"/>
                <a:gd name="T18" fmla="*/ 2 w 341"/>
                <a:gd name="T19" fmla="*/ 151 h 335"/>
                <a:gd name="T20" fmla="*/ 0 w 341"/>
                <a:gd name="T21" fmla="*/ 151 h 335"/>
                <a:gd name="T22" fmla="*/ 0 w 341"/>
                <a:gd name="T23" fmla="*/ 335 h 335"/>
                <a:gd name="T24" fmla="*/ 94 w 341"/>
                <a:gd name="T25" fmla="*/ 335 h 335"/>
                <a:gd name="T26" fmla="*/ 103 w 341"/>
                <a:gd name="T27" fmla="*/ 333 h 335"/>
                <a:gd name="T28" fmla="*/ 115 w 341"/>
                <a:gd name="T29" fmla="*/ 331 h 335"/>
                <a:gd name="T30" fmla="*/ 4 w 341"/>
                <a:gd name="T31" fmla="*/ 331 h 335"/>
                <a:gd name="T32" fmla="*/ 4 w 341"/>
                <a:gd name="T33" fmla="*/ 4 h 335"/>
                <a:gd name="T34" fmla="*/ 0 w 341"/>
                <a:gd name="T35" fmla="*/ 0 h 335"/>
                <a:gd name="T36" fmla="*/ 181 w 341"/>
                <a:gd name="T37" fmla="*/ 0 h 335"/>
                <a:gd name="T38" fmla="*/ 341 w 341"/>
                <a:gd name="T39" fmla="*/ 0 h 335"/>
                <a:gd name="T40" fmla="*/ 341 w 341"/>
                <a:gd name="T41" fmla="*/ 148 h 335"/>
                <a:gd name="T42" fmla="*/ 339 w 341"/>
                <a:gd name="T43" fmla="*/ 149 h 335"/>
                <a:gd name="T44" fmla="*/ 337 w 341"/>
                <a:gd name="T45" fmla="*/ 149 h 335"/>
                <a:gd name="T46" fmla="*/ 337 w 341"/>
                <a:gd name="T47" fmla="*/ 4 h 335"/>
                <a:gd name="T48" fmla="*/ 177 w 341"/>
                <a:gd name="T49" fmla="*/ 4 h 335"/>
                <a:gd name="T50" fmla="*/ 179 w 341"/>
                <a:gd name="T51" fmla="*/ 2 h 335"/>
                <a:gd name="T52" fmla="*/ 181 w 341"/>
                <a:gd name="T53" fmla="*/ 0 h 335"/>
                <a:gd name="T54" fmla="*/ 341 w 341"/>
                <a:gd name="T55" fmla="*/ 155 h 335"/>
                <a:gd name="T56" fmla="*/ 341 w 341"/>
                <a:gd name="T57" fmla="*/ 335 h 335"/>
                <a:gd name="T58" fmla="*/ 236 w 341"/>
                <a:gd name="T59" fmla="*/ 335 h 335"/>
                <a:gd name="T60" fmla="*/ 230 w 341"/>
                <a:gd name="T61" fmla="*/ 333 h 335"/>
                <a:gd name="T62" fmla="*/ 222 w 341"/>
                <a:gd name="T63" fmla="*/ 331 h 335"/>
                <a:gd name="T64" fmla="*/ 337 w 341"/>
                <a:gd name="T65" fmla="*/ 331 h 335"/>
                <a:gd name="T66" fmla="*/ 337 w 341"/>
                <a:gd name="T67" fmla="*/ 153 h 335"/>
                <a:gd name="T68" fmla="*/ 339 w 341"/>
                <a:gd name="T69" fmla="*/ 153 h 335"/>
                <a:gd name="T70" fmla="*/ 341 w 341"/>
                <a:gd name="T71" fmla="*/ 15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1" h="335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51"/>
                  </a:lnTo>
                  <a:lnTo>
                    <a:pt x="4" y="151"/>
                  </a:lnTo>
                  <a:lnTo>
                    <a:pt x="2" y="151"/>
                  </a:lnTo>
                  <a:lnTo>
                    <a:pt x="0" y="151"/>
                  </a:lnTo>
                  <a:lnTo>
                    <a:pt x="0" y="335"/>
                  </a:lnTo>
                  <a:lnTo>
                    <a:pt x="94" y="335"/>
                  </a:lnTo>
                  <a:lnTo>
                    <a:pt x="103" y="333"/>
                  </a:lnTo>
                  <a:lnTo>
                    <a:pt x="115" y="331"/>
                  </a:lnTo>
                  <a:lnTo>
                    <a:pt x="4" y="3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81" y="0"/>
                  </a:moveTo>
                  <a:lnTo>
                    <a:pt x="341" y="0"/>
                  </a:lnTo>
                  <a:lnTo>
                    <a:pt x="341" y="148"/>
                  </a:lnTo>
                  <a:lnTo>
                    <a:pt x="339" y="149"/>
                  </a:lnTo>
                  <a:lnTo>
                    <a:pt x="337" y="149"/>
                  </a:lnTo>
                  <a:lnTo>
                    <a:pt x="337" y="4"/>
                  </a:lnTo>
                  <a:lnTo>
                    <a:pt x="177" y="4"/>
                  </a:lnTo>
                  <a:lnTo>
                    <a:pt x="179" y="2"/>
                  </a:lnTo>
                  <a:lnTo>
                    <a:pt x="181" y="0"/>
                  </a:lnTo>
                  <a:close/>
                  <a:moveTo>
                    <a:pt x="341" y="155"/>
                  </a:moveTo>
                  <a:lnTo>
                    <a:pt x="341" y="335"/>
                  </a:lnTo>
                  <a:lnTo>
                    <a:pt x="236" y="335"/>
                  </a:lnTo>
                  <a:lnTo>
                    <a:pt x="230" y="333"/>
                  </a:lnTo>
                  <a:lnTo>
                    <a:pt x="222" y="331"/>
                  </a:lnTo>
                  <a:lnTo>
                    <a:pt x="337" y="331"/>
                  </a:lnTo>
                  <a:lnTo>
                    <a:pt x="337" y="153"/>
                  </a:lnTo>
                  <a:lnTo>
                    <a:pt x="339" y="153"/>
                  </a:lnTo>
                  <a:lnTo>
                    <a:pt x="341" y="155"/>
                  </a:lnTo>
                  <a:close/>
                </a:path>
              </a:pathLst>
            </a:custGeom>
            <a:solidFill>
              <a:srgbClr val="7A7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15"/>
            <p:cNvSpPr>
              <a:spLocks noEditPoints="1"/>
            </p:cNvSpPr>
            <p:nvPr/>
          </p:nvSpPr>
          <p:spPr bwMode="auto">
            <a:xfrm>
              <a:off x="2422" y="2067"/>
              <a:ext cx="660" cy="641"/>
            </a:xfrm>
            <a:custGeom>
              <a:avLst/>
              <a:gdLst>
                <a:gd name="T0" fmla="*/ 0 w 337"/>
                <a:gd name="T1" fmla="*/ 0 h 331"/>
                <a:gd name="T2" fmla="*/ 160 w 337"/>
                <a:gd name="T3" fmla="*/ 0 h 331"/>
                <a:gd name="T4" fmla="*/ 162 w 337"/>
                <a:gd name="T5" fmla="*/ 2 h 331"/>
                <a:gd name="T6" fmla="*/ 164 w 337"/>
                <a:gd name="T7" fmla="*/ 4 h 331"/>
                <a:gd name="T8" fmla="*/ 4 w 337"/>
                <a:gd name="T9" fmla="*/ 4 h 331"/>
                <a:gd name="T10" fmla="*/ 0 w 337"/>
                <a:gd name="T11" fmla="*/ 0 h 331"/>
                <a:gd name="T12" fmla="*/ 0 w 337"/>
                <a:gd name="T13" fmla="*/ 149 h 331"/>
                <a:gd name="T14" fmla="*/ 2 w 337"/>
                <a:gd name="T15" fmla="*/ 149 h 331"/>
                <a:gd name="T16" fmla="*/ 2 w 337"/>
                <a:gd name="T17" fmla="*/ 149 h 331"/>
                <a:gd name="T18" fmla="*/ 2 w 337"/>
                <a:gd name="T19" fmla="*/ 149 h 331"/>
                <a:gd name="T20" fmla="*/ 0 w 337"/>
                <a:gd name="T21" fmla="*/ 149 h 331"/>
                <a:gd name="T22" fmla="*/ 0 w 337"/>
                <a:gd name="T23" fmla="*/ 331 h 331"/>
                <a:gd name="T24" fmla="*/ 103 w 337"/>
                <a:gd name="T25" fmla="*/ 331 h 331"/>
                <a:gd name="T26" fmla="*/ 111 w 337"/>
                <a:gd name="T27" fmla="*/ 329 h 331"/>
                <a:gd name="T28" fmla="*/ 121 w 337"/>
                <a:gd name="T29" fmla="*/ 328 h 331"/>
                <a:gd name="T30" fmla="*/ 4 w 337"/>
                <a:gd name="T31" fmla="*/ 328 h 331"/>
                <a:gd name="T32" fmla="*/ 4 w 337"/>
                <a:gd name="T33" fmla="*/ 4 h 331"/>
                <a:gd name="T34" fmla="*/ 0 w 337"/>
                <a:gd name="T35" fmla="*/ 0 h 331"/>
                <a:gd name="T36" fmla="*/ 177 w 337"/>
                <a:gd name="T37" fmla="*/ 0 h 331"/>
                <a:gd name="T38" fmla="*/ 337 w 337"/>
                <a:gd name="T39" fmla="*/ 0 h 331"/>
                <a:gd name="T40" fmla="*/ 337 w 337"/>
                <a:gd name="T41" fmla="*/ 147 h 331"/>
                <a:gd name="T42" fmla="*/ 335 w 337"/>
                <a:gd name="T43" fmla="*/ 147 h 331"/>
                <a:gd name="T44" fmla="*/ 333 w 337"/>
                <a:gd name="T45" fmla="*/ 147 h 331"/>
                <a:gd name="T46" fmla="*/ 333 w 337"/>
                <a:gd name="T47" fmla="*/ 4 h 331"/>
                <a:gd name="T48" fmla="*/ 174 w 337"/>
                <a:gd name="T49" fmla="*/ 4 h 331"/>
                <a:gd name="T50" fmla="*/ 175 w 337"/>
                <a:gd name="T51" fmla="*/ 2 h 331"/>
                <a:gd name="T52" fmla="*/ 177 w 337"/>
                <a:gd name="T53" fmla="*/ 0 h 331"/>
                <a:gd name="T54" fmla="*/ 337 w 337"/>
                <a:gd name="T55" fmla="*/ 151 h 331"/>
                <a:gd name="T56" fmla="*/ 337 w 337"/>
                <a:gd name="T57" fmla="*/ 331 h 331"/>
                <a:gd name="T58" fmla="*/ 226 w 337"/>
                <a:gd name="T59" fmla="*/ 331 h 331"/>
                <a:gd name="T60" fmla="*/ 220 w 337"/>
                <a:gd name="T61" fmla="*/ 329 h 331"/>
                <a:gd name="T62" fmla="*/ 214 w 337"/>
                <a:gd name="T63" fmla="*/ 328 h 331"/>
                <a:gd name="T64" fmla="*/ 333 w 337"/>
                <a:gd name="T65" fmla="*/ 328 h 331"/>
                <a:gd name="T66" fmla="*/ 333 w 337"/>
                <a:gd name="T67" fmla="*/ 151 h 331"/>
                <a:gd name="T68" fmla="*/ 335 w 337"/>
                <a:gd name="T69" fmla="*/ 151 h 331"/>
                <a:gd name="T70" fmla="*/ 337 w 337"/>
                <a:gd name="T71" fmla="*/ 151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7" h="331">
                  <a:moveTo>
                    <a:pt x="0" y="0"/>
                  </a:moveTo>
                  <a:lnTo>
                    <a:pt x="160" y="0"/>
                  </a:lnTo>
                  <a:lnTo>
                    <a:pt x="162" y="2"/>
                  </a:lnTo>
                  <a:lnTo>
                    <a:pt x="16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2" y="149"/>
                  </a:lnTo>
                  <a:lnTo>
                    <a:pt x="0" y="149"/>
                  </a:lnTo>
                  <a:lnTo>
                    <a:pt x="0" y="331"/>
                  </a:lnTo>
                  <a:lnTo>
                    <a:pt x="103" y="331"/>
                  </a:lnTo>
                  <a:lnTo>
                    <a:pt x="111" y="329"/>
                  </a:lnTo>
                  <a:lnTo>
                    <a:pt x="121" y="328"/>
                  </a:lnTo>
                  <a:lnTo>
                    <a:pt x="4" y="328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7" y="0"/>
                  </a:moveTo>
                  <a:lnTo>
                    <a:pt x="337" y="0"/>
                  </a:lnTo>
                  <a:lnTo>
                    <a:pt x="337" y="147"/>
                  </a:lnTo>
                  <a:lnTo>
                    <a:pt x="335" y="147"/>
                  </a:lnTo>
                  <a:lnTo>
                    <a:pt x="333" y="147"/>
                  </a:lnTo>
                  <a:lnTo>
                    <a:pt x="333" y="4"/>
                  </a:lnTo>
                  <a:lnTo>
                    <a:pt x="174" y="4"/>
                  </a:lnTo>
                  <a:lnTo>
                    <a:pt x="175" y="2"/>
                  </a:lnTo>
                  <a:lnTo>
                    <a:pt x="177" y="0"/>
                  </a:lnTo>
                  <a:close/>
                  <a:moveTo>
                    <a:pt x="337" y="151"/>
                  </a:moveTo>
                  <a:lnTo>
                    <a:pt x="337" y="331"/>
                  </a:lnTo>
                  <a:lnTo>
                    <a:pt x="226" y="331"/>
                  </a:lnTo>
                  <a:lnTo>
                    <a:pt x="220" y="329"/>
                  </a:lnTo>
                  <a:lnTo>
                    <a:pt x="214" y="328"/>
                  </a:lnTo>
                  <a:lnTo>
                    <a:pt x="333" y="328"/>
                  </a:lnTo>
                  <a:lnTo>
                    <a:pt x="333" y="151"/>
                  </a:lnTo>
                  <a:lnTo>
                    <a:pt x="335" y="151"/>
                  </a:lnTo>
                  <a:lnTo>
                    <a:pt x="337" y="151"/>
                  </a:lnTo>
                  <a:close/>
                </a:path>
              </a:pathLst>
            </a:custGeom>
            <a:solidFill>
              <a:srgbClr val="7B7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16"/>
            <p:cNvSpPr>
              <a:spLocks noEditPoints="1"/>
            </p:cNvSpPr>
            <p:nvPr/>
          </p:nvSpPr>
          <p:spPr bwMode="auto">
            <a:xfrm>
              <a:off x="2426" y="2071"/>
              <a:ext cx="652" cy="633"/>
            </a:xfrm>
            <a:custGeom>
              <a:avLst/>
              <a:gdLst>
                <a:gd name="T0" fmla="*/ 0 w 333"/>
                <a:gd name="T1" fmla="*/ 0 h 327"/>
                <a:gd name="T2" fmla="*/ 160 w 333"/>
                <a:gd name="T3" fmla="*/ 0 h 327"/>
                <a:gd name="T4" fmla="*/ 160 w 333"/>
                <a:gd name="T5" fmla="*/ 2 h 327"/>
                <a:gd name="T6" fmla="*/ 162 w 333"/>
                <a:gd name="T7" fmla="*/ 4 h 327"/>
                <a:gd name="T8" fmla="*/ 4 w 333"/>
                <a:gd name="T9" fmla="*/ 4 h 327"/>
                <a:gd name="T10" fmla="*/ 0 w 333"/>
                <a:gd name="T11" fmla="*/ 0 h 327"/>
                <a:gd name="T12" fmla="*/ 0 w 333"/>
                <a:gd name="T13" fmla="*/ 327 h 327"/>
                <a:gd name="T14" fmla="*/ 111 w 333"/>
                <a:gd name="T15" fmla="*/ 327 h 327"/>
                <a:gd name="T16" fmla="*/ 117 w 333"/>
                <a:gd name="T17" fmla="*/ 326 h 327"/>
                <a:gd name="T18" fmla="*/ 125 w 333"/>
                <a:gd name="T19" fmla="*/ 324 h 327"/>
                <a:gd name="T20" fmla="*/ 4 w 333"/>
                <a:gd name="T21" fmla="*/ 324 h 327"/>
                <a:gd name="T22" fmla="*/ 4 w 333"/>
                <a:gd name="T23" fmla="*/ 4 h 327"/>
                <a:gd name="T24" fmla="*/ 0 w 333"/>
                <a:gd name="T25" fmla="*/ 0 h 327"/>
                <a:gd name="T26" fmla="*/ 173 w 333"/>
                <a:gd name="T27" fmla="*/ 0 h 327"/>
                <a:gd name="T28" fmla="*/ 333 w 333"/>
                <a:gd name="T29" fmla="*/ 0 h 327"/>
                <a:gd name="T30" fmla="*/ 333 w 333"/>
                <a:gd name="T31" fmla="*/ 145 h 327"/>
                <a:gd name="T32" fmla="*/ 331 w 333"/>
                <a:gd name="T33" fmla="*/ 145 h 327"/>
                <a:gd name="T34" fmla="*/ 329 w 333"/>
                <a:gd name="T35" fmla="*/ 145 h 327"/>
                <a:gd name="T36" fmla="*/ 329 w 333"/>
                <a:gd name="T37" fmla="*/ 4 h 327"/>
                <a:gd name="T38" fmla="*/ 170 w 333"/>
                <a:gd name="T39" fmla="*/ 4 h 327"/>
                <a:gd name="T40" fmla="*/ 172 w 333"/>
                <a:gd name="T41" fmla="*/ 2 h 327"/>
                <a:gd name="T42" fmla="*/ 173 w 333"/>
                <a:gd name="T43" fmla="*/ 0 h 327"/>
                <a:gd name="T44" fmla="*/ 333 w 333"/>
                <a:gd name="T45" fmla="*/ 149 h 327"/>
                <a:gd name="T46" fmla="*/ 333 w 333"/>
                <a:gd name="T47" fmla="*/ 327 h 327"/>
                <a:gd name="T48" fmla="*/ 218 w 333"/>
                <a:gd name="T49" fmla="*/ 327 h 327"/>
                <a:gd name="T50" fmla="*/ 212 w 333"/>
                <a:gd name="T51" fmla="*/ 326 h 327"/>
                <a:gd name="T52" fmla="*/ 207 w 333"/>
                <a:gd name="T53" fmla="*/ 324 h 327"/>
                <a:gd name="T54" fmla="*/ 329 w 333"/>
                <a:gd name="T55" fmla="*/ 324 h 327"/>
                <a:gd name="T56" fmla="*/ 329 w 333"/>
                <a:gd name="T57" fmla="*/ 149 h 327"/>
                <a:gd name="T58" fmla="*/ 331 w 333"/>
                <a:gd name="T59" fmla="*/ 149 h 327"/>
                <a:gd name="T60" fmla="*/ 333 w 333"/>
                <a:gd name="T61" fmla="*/ 14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3" h="327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7"/>
                  </a:lnTo>
                  <a:lnTo>
                    <a:pt x="111" y="327"/>
                  </a:lnTo>
                  <a:lnTo>
                    <a:pt x="117" y="326"/>
                  </a:lnTo>
                  <a:lnTo>
                    <a:pt x="125" y="324"/>
                  </a:lnTo>
                  <a:lnTo>
                    <a:pt x="4" y="32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3" y="0"/>
                  </a:moveTo>
                  <a:lnTo>
                    <a:pt x="333" y="0"/>
                  </a:lnTo>
                  <a:lnTo>
                    <a:pt x="333" y="145"/>
                  </a:lnTo>
                  <a:lnTo>
                    <a:pt x="331" y="145"/>
                  </a:lnTo>
                  <a:lnTo>
                    <a:pt x="329" y="145"/>
                  </a:lnTo>
                  <a:lnTo>
                    <a:pt x="329" y="4"/>
                  </a:lnTo>
                  <a:lnTo>
                    <a:pt x="170" y="4"/>
                  </a:lnTo>
                  <a:lnTo>
                    <a:pt x="172" y="2"/>
                  </a:lnTo>
                  <a:lnTo>
                    <a:pt x="173" y="0"/>
                  </a:lnTo>
                  <a:close/>
                  <a:moveTo>
                    <a:pt x="333" y="149"/>
                  </a:moveTo>
                  <a:lnTo>
                    <a:pt x="333" y="327"/>
                  </a:lnTo>
                  <a:lnTo>
                    <a:pt x="218" y="327"/>
                  </a:lnTo>
                  <a:lnTo>
                    <a:pt x="212" y="326"/>
                  </a:lnTo>
                  <a:lnTo>
                    <a:pt x="207" y="324"/>
                  </a:lnTo>
                  <a:lnTo>
                    <a:pt x="329" y="324"/>
                  </a:lnTo>
                  <a:lnTo>
                    <a:pt x="329" y="149"/>
                  </a:lnTo>
                  <a:lnTo>
                    <a:pt x="331" y="149"/>
                  </a:lnTo>
                  <a:lnTo>
                    <a:pt x="333" y="149"/>
                  </a:lnTo>
                  <a:close/>
                </a:path>
              </a:pathLst>
            </a:custGeom>
            <a:solidFill>
              <a:srgbClr val="7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17"/>
            <p:cNvSpPr>
              <a:spLocks noEditPoints="1"/>
            </p:cNvSpPr>
            <p:nvPr/>
          </p:nvSpPr>
          <p:spPr bwMode="auto">
            <a:xfrm>
              <a:off x="2430" y="2075"/>
              <a:ext cx="644" cy="627"/>
            </a:xfrm>
            <a:custGeom>
              <a:avLst/>
              <a:gdLst>
                <a:gd name="T0" fmla="*/ 0 w 329"/>
                <a:gd name="T1" fmla="*/ 0 h 324"/>
                <a:gd name="T2" fmla="*/ 160 w 329"/>
                <a:gd name="T3" fmla="*/ 0 h 324"/>
                <a:gd name="T4" fmla="*/ 160 w 329"/>
                <a:gd name="T5" fmla="*/ 2 h 324"/>
                <a:gd name="T6" fmla="*/ 162 w 329"/>
                <a:gd name="T7" fmla="*/ 4 h 324"/>
                <a:gd name="T8" fmla="*/ 4 w 329"/>
                <a:gd name="T9" fmla="*/ 4 h 324"/>
                <a:gd name="T10" fmla="*/ 0 w 329"/>
                <a:gd name="T11" fmla="*/ 0 h 324"/>
                <a:gd name="T12" fmla="*/ 0 w 329"/>
                <a:gd name="T13" fmla="*/ 324 h 324"/>
                <a:gd name="T14" fmla="*/ 117 w 329"/>
                <a:gd name="T15" fmla="*/ 324 h 324"/>
                <a:gd name="T16" fmla="*/ 121 w 329"/>
                <a:gd name="T17" fmla="*/ 322 h 324"/>
                <a:gd name="T18" fmla="*/ 127 w 329"/>
                <a:gd name="T19" fmla="*/ 320 h 324"/>
                <a:gd name="T20" fmla="*/ 4 w 329"/>
                <a:gd name="T21" fmla="*/ 320 h 324"/>
                <a:gd name="T22" fmla="*/ 4 w 329"/>
                <a:gd name="T23" fmla="*/ 4 h 324"/>
                <a:gd name="T24" fmla="*/ 0 w 329"/>
                <a:gd name="T25" fmla="*/ 0 h 324"/>
                <a:gd name="T26" fmla="*/ 170 w 329"/>
                <a:gd name="T27" fmla="*/ 0 h 324"/>
                <a:gd name="T28" fmla="*/ 329 w 329"/>
                <a:gd name="T29" fmla="*/ 0 h 324"/>
                <a:gd name="T30" fmla="*/ 329 w 329"/>
                <a:gd name="T31" fmla="*/ 143 h 324"/>
                <a:gd name="T32" fmla="*/ 327 w 329"/>
                <a:gd name="T33" fmla="*/ 143 h 324"/>
                <a:gd name="T34" fmla="*/ 326 w 329"/>
                <a:gd name="T35" fmla="*/ 143 h 324"/>
                <a:gd name="T36" fmla="*/ 326 w 329"/>
                <a:gd name="T37" fmla="*/ 4 h 324"/>
                <a:gd name="T38" fmla="*/ 168 w 329"/>
                <a:gd name="T39" fmla="*/ 4 h 324"/>
                <a:gd name="T40" fmla="*/ 168 w 329"/>
                <a:gd name="T41" fmla="*/ 2 h 324"/>
                <a:gd name="T42" fmla="*/ 170 w 329"/>
                <a:gd name="T43" fmla="*/ 0 h 324"/>
                <a:gd name="T44" fmla="*/ 329 w 329"/>
                <a:gd name="T45" fmla="*/ 147 h 324"/>
                <a:gd name="T46" fmla="*/ 329 w 329"/>
                <a:gd name="T47" fmla="*/ 324 h 324"/>
                <a:gd name="T48" fmla="*/ 210 w 329"/>
                <a:gd name="T49" fmla="*/ 324 h 324"/>
                <a:gd name="T50" fmla="*/ 205 w 329"/>
                <a:gd name="T51" fmla="*/ 322 h 324"/>
                <a:gd name="T52" fmla="*/ 201 w 329"/>
                <a:gd name="T53" fmla="*/ 320 h 324"/>
                <a:gd name="T54" fmla="*/ 326 w 329"/>
                <a:gd name="T55" fmla="*/ 320 h 324"/>
                <a:gd name="T56" fmla="*/ 326 w 329"/>
                <a:gd name="T57" fmla="*/ 145 h 324"/>
                <a:gd name="T58" fmla="*/ 327 w 329"/>
                <a:gd name="T59" fmla="*/ 147 h 324"/>
                <a:gd name="T60" fmla="*/ 329 w 329"/>
                <a:gd name="T61" fmla="*/ 14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9" h="324">
                  <a:moveTo>
                    <a:pt x="0" y="0"/>
                  </a:moveTo>
                  <a:lnTo>
                    <a:pt x="160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4"/>
                  </a:lnTo>
                  <a:lnTo>
                    <a:pt x="117" y="324"/>
                  </a:lnTo>
                  <a:lnTo>
                    <a:pt x="121" y="322"/>
                  </a:lnTo>
                  <a:lnTo>
                    <a:pt x="127" y="320"/>
                  </a:lnTo>
                  <a:lnTo>
                    <a:pt x="4" y="320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70" y="0"/>
                  </a:moveTo>
                  <a:lnTo>
                    <a:pt x="329" y="0"/>
                  </a:lnTo>
                  <a:lnTo>
                    <a:pt x="329" y="143"/>
                  </a:lnTo>
                  <a:lnTo>
                    <a:pt x="327" y="143"/>
                  </a:lnTo>
                  <a:lnTo>
                    <a:pt x="326" y="143"/>
                  </a:lnTo>
                  <a:lnTo>
                    <a:pt x="326" y="4"/>
                  </a:lnTo>
                  <a:lnTo>
                    <a:pt x="168" y="4"/>
                  </a:lnTo>
                  <a:lnTo>
                    <a:pt x="168" y="2"/>
                  </a:lnTo>
                  <a:lnTo>
                    <a:pt x="170" y="0"/>
                  </a:lnTo>
                  <a:close/>
                  <a:moveTo>
                    <a:pt x="329" y="147"/>
                  </a:moveTo>
                  <a:lnTo>
                    <a:pt x="329" y="324"/>
                  </a:lnTo>
                  <a:lnTo>
                    <a:pt x="210" y="324"/>
                  </a:lnTo>
                  <a:lnTo>
                    <a:pt x="205" y="322"/>
                  </a:lnTo>
                  <a:lnTo>
                    <a:pt x="201" y="320"/>
                  </a:lnTo>
                  <a:lnTo>
                    <a:pt x="326" y="320"/>
                  </a:lnTo>
                  <a:lnTo>
                    <a:pt x="326" y="145"/>
                  </a:lnTo>
                  <a:lnTo>
                    <a:pt x="327" y="147"/>
                  </a:lnTo>
                  <a:lnTo>
                    <a:pt x="329" y="147"/>
                  </a:lnTo>
                  <a:close/>
                </a:path>
              </a:pathLst>
            </a:custGeom>
            <a:solidFill>
              <a:srgbClr val="7E7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18"/>
            <p:cNvSpPr>
              <a:spLocks noEditPoints="1"/>
            </p:cNvSpPr>
            <p:nvPr/>
          </p:nvSpPr>
          <p:spPr bwMode="auto">
            <a:xfrm>
              <a:off x="2434" y="2078"/>
              <a:ext cx="637" cy="620"/>
            </a:xfrm>
            <a:custGeom>
              <a:avLst/>
              <a:gdLst>
                <a:gd name="T0" fmla="*/ 0 w 325"/>
                <a:gd name="T1" fmla="*/ 0 h 320"/>
                <a:gd name="T2" fmla="*/ 158 w 325"/>
                <a:gd name="T3" fmla="*/ 0 h 320"/>
                <a:gd name="T4" fmla="*/ 160 w 325"/>
                <a:gd name="T5" fmla="*/ 2 h 320"/>
                <a:gd name="T6" fmla="*/ 162 w 325"/>
                <a:gd name="T7" fmla="*/ 4 h 320"/>
                <a:gd name="T8" fmla="*/ 4 w 325"/>
                <a:gd name="T9" fmla="*/ 4 h 320"/>
                <a:gd name="T10" fmla="*/ 0 w 325"/>
                <a:gd name="T11" fmla="*/ 0 h 320"/>
                <a:gd name="T12" fmla="*/ 0 w 325"/>
                <a:gd name="T13" fmla="*/ 320 h 320"/>
                <a:gd name="T14" fmla="*/ 121 w 325"/>
                <a:gd name="T15" fmla="*/ 320 h 320"/>
                <a:gd name="T16" fmla="*/ 125 w 325"/>
                <a:gd name="T17" fmla="*/ 318 h 320"/>
                <a:gd name="T18" fmla="*/ 129 w 325"/>
                <a:gd name="T19" fmla="*/ 316 h 320"/>
                <a:gd name="T20" fmla="*/ 4 w 325"/>
                <a:gd name="T21" fmla="*/ 316 h 320"/>
                <a:gd name="T22" fmla="*/ 4 w 325"/>
                <a:gd name="T23" fmla="*/ 4 h 320"/>
                <a:gd name="T24" fmla="*/ 0 w 325"/>
                <a:gd name="T25" fmla="*/ 0 h 320"/>
                <a:gd name="T26" fmla="*/ 166 w 325"/>
                <a:gd name="T27" fmla="*/ 0 h 320"/>
                <a:gd name="T28" fmla="*/ 325 w 325"/>
                <a:gd name="T29" fmla="*/ 0 h 320"/>
                <a:gd name="T30" fmla="*/ 325 w 325"/>
                <a:gd name="T31" fmla="*/ 141 h 320"/>
                <a:gd name="T32" fmla="*/ 324 w 325"/>
                <a:gd name="T33" fmla="*/ 141 h 320"/>
                <a:gd name="T34" fmla="*/ 322 w 325"/>
                <a:gd name="T35" fmla="*/ 143 h 320"/>
                <a:gd name="T36" fmla="*/ 322 w 325"/>
                <a:gd name="T37" fmla="*/ 4 h 320"/>
                <a:gd name="T38" fmla="*/ 164 w 325"/>
                <a:gd name="T39" fmla="*/ 4 h 320"/>
                <a:gd name="T40" fmla="*/ 166 w 325"/>
                <a:gd name="T41" fmla="*/ 2 h 320"/>
                <a:gd name="T42" fmla="*/ 166 w 325"/>
                <a:gd name="T43" fmla="*/ 0 h 320"/>
                <a:gd name="T44" fmla="*/ 325 w 325"/>
                <a:gd name="T45" fmla="*/ 145 h 320"/>
                <a:gd name="T46" fmla="*/ 325 w 325"/>
                <a:gd name="T47" fmla="*/ 320 h 320"/>
                <a:gd name="T48" fmla="*/ 203 w 325"/>
                <a:gd name="T49" fmla="*/ 320 h 320"/>
                <a:gd name="T50" fmla="*/ 199 w 325"/>
                <a:gd name="T51" fmla="*/ 318 h 320"/>
                <a:gd name="T52" fmla="*/ 195 w 325"/>
                <a:gd name="T53" fmla="*/ 316 h 320"/>
                <a:gd name="T54" fmla="*/ 322 w 325"/>
                <a:gd name="T55" fmla="*/ 316 h 320"/>
                <a:gd name="T56" fmla="*/ 322 w 325"/>
                <a:gd name="T57" fmla="*/ 143 h 320"/>
                <a:gd name="T58" fmla="*/ 324 w 325"/>
                <a:gd name="T59" fmla="*/ 143 h 320"/>
                <a:gd name="T60" fmla="*/ 325 w 325"/>
                <a:gd name="T61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25" h="320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2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20"/>
                  </a:lnTo>
                  <a:lnTo>
                    <a:pt x="121" y="320"/>
                  </a:lnTo>
                  <a:lnTo>
                    <a:pt x="125" y="318"/>
                  </a:lnTo>
                  <a:lnTo>
                    <a:pt x="129" y="316"/>
                  </a:lnTo>
                  <a:lnTo>
                    <a:pt x="4" y="3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66" y="0"/>
                  </a:moveTo>
                  <a:lnTo>
                    <a:pt x="325" y="0"/>
                  </a:lnTo>
                  <a:lnTo>
                    <a:pt x="325" y="141"/>
                  </a:lnTo>
                  <a:lnTo>
                    <a:pt x="324" y="141"/>
                  </a:lnTo>
                  <a:lnTo>
                    <a:pt x="322" y="143"/>
                  </a:lnTo>
                  <a:lnTo>
                    <a:pt x="322" y="4"/>
                  </a:lnTo>
                  <a:lnTo>
                    <a:pt x="164" y="4"/>
                  </a:lnTo>
                  <a:lnTo>
                    <a:pt x="166" y="2"/>
                  </a:lnTo>
                  <a:lnTo>
                    <a:pt x="166" y="0"/>
                  </a:lnTo>
                  <a:close/>
                  <a:moveTo>
                    <a:pt x="325" y="145"/>
                  </a:moveTo>
                  <a:lnTo>
                    <a:pt x="325" y="320"/>
                  </a:lnTo>
                  <a:lnTo>
                    <a:pt x="203" y="320"/>
                  </a:lnTo>
                  <a:lnTo>
                    <a:pt x="199" y="318"/>
                  </a:lnTo>
                  <a:lnTo>
                    <a:pt x="195" y="316"/>
                  </a:lnTo>
                  <a:lnTo>
                    <a:pt x="322" y="316"/>
                  </a:lnTo>
                  <a:lnTo>
                    <a:pt x="322" y="143"/>
                  </a:lnTo>
                  <a:lnTo>
                    <a:pt x="324" y="143"/>
                  </a:lnTo>
                  <a:lnTo>
                    <a:pt x="325" y="145"/>
                  </a:lnTo>
                  <a:close/>
                </a:path>
              </a:pathLst>
            </a:custGeom>
            <a:solidFill>
              <a:srgbClr val="7F7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19"/>
            <p:cNvSpPr>
              <a:spLocks noEditPoints="1"/>
            </p:cNvSpPr>
            <p:nvPr/>
          </p:nvSpPr>
          <p:spPr bwMode="auto">
            <a:xfrm>
              <a:off x="2438" y="2082"/>
              <a:ext cx="631" cy="612"/>
            </a:xfrm>
            <a:custGeom>
              <a:avLst/>
              <a:gdLst>
                <a:gd name="T0" fmla="*/ 0 w 322"/>
                <a:gd name="T1" fmla="*/ 0 h 316"/>
                <a:gd name="T2" fmla="*/ 158 w 322"/>
                <a:gd name="T3" fmla="*/ 0 h 316"/>
                <a:gd name="T4" fmla="*/ 160 w 322"/>
                <a:gd name="T5" fmla="*/ 2 h 316"/>
                <a:gd name="T6" fmla="*/ 160 w 322"/>
                <a:gd name="T7" fmla="*/ 3 h 316"/>
                <a:gd name="T8" fmla="*/ 162 w 322"/>
                <a:gd name="T9" fmla="*/ 2 h 316"/>
                <a:gd name="T10" fmla="*/ 164 w 322"/>
                <a:gd name="T11" fmla="*/ 0 h 316"/>
                <a:gd name="T12" fmla="*/ 322 w 322"/>
                <a:gd name="T13" fmla="*/ 0 h 316"/>
                <a:gd name="T14" fmla="*/ 322 w 322"/>
                <a:gd name="T15" fmla="*/ 139 h 316"/>
                <a:gd name="T16" fmla="*/ 320 w 322"/>
                <a:gd name="T17" fmla="*/ 141 h 316"/>
                <a:gd name="T18" fmla="*/ 318 w 322"/>
                <a:gd name="T19" fmla="*/ 141 h 316"/>
                <a:gd name="T20" fmla="*/ 318 w 322"/>
                <a:gd name="T21" fmla="*/ 3 h 316"/>
                <a:gd name="T22" fmla="*/ 4 w 322"/>
                <a:gd name="T23" fmla="*/ 3 h 316"/>
                <a:gd name="T24" fmla="*/ 0 w 322"/>
                <a:gd name="T25" fmla="*/ 0 h 316"/>
                <a:gd name="T26" fmla="*/ 0 w 322"/>
                <a:gd name="T27" fmla="*/ 316 h 316"/>
                <a:gd name="T28" fmla="*/ 123 w 322"/>
                <a:gd name="T29" fmla="*/ 316 h 316"/>
                <a:gd name="T30" fmla="*/ 127 w 322"/>
                <a:gd name="T31" fmla="*/ 314 h 316"/>
                <a:gd name="T32" fmla="*/ 130 w 322"/>
                <a:gd name="T33" fmla="*/ 312 h 316"/>
                <a:gd name="T34" fmla="*/ 4 w 322"/>
                <a:gd name="T35" fmla="*/ 312 h 316"/>
                <a:gd name="T36" fmla="*/ 4 w 322"/>
                <a:gd name="T37" fmla="*/ 3 h 316"/>
                <a:gd name="T38" fmla="*/ 0 w 322"/>
                <a:gd name="T39" fmla="*/ 0 h 316"/>
                <a:gd name="T40" fmla="*/ 322 w 322"/>
                <a:gd name="T41" fmla="*/ 141 h 316"/>
                <a:gd name="T42" fmla="*/ 322 w 322"/>
                <a:gd name="T43" fmla="*/ 316 h 316"/>
                <a:gd name="T44" fmla="*/ 197 w 322"/>
                <a:gd name="T45" fmla="*/ 316 h 316"/>
                <a:gd name="T46" fmla="*/ 193 w 322"/>
                <a:gd name="T47" fmla="*/ 314 h 316"/>
                <a:gd name="T48" fmla="*/ 189 w 322"/>
                <a:gd name="T49" fmla="*/ 312 h 316"/>
                <a:gd name="T50" fmla="*/ 318 w 322"/>
                <a:gd name="T51" fmla="*/ 312 h 316"/>
                <a:gd name="T52" fmla="*/ 318 w 322"/>
                <a:gd name="T53" fmla="*/ 141 h 316"/>
                <a:gd name="T54" fmla="*/ 320 w 322"/>
                <a:gd name="T55" fmla="*/ 141 h 316"/>
                <a:gd name="T56" fmla="*/ 322 w 322"/>
                <a:gd name="T57" fmla="*/ 14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2" h="316">
                  <a:moveTo>
                    <a:pt x="0" y="0"/>
                  </a:moveTo>
                  <a:lnTo>
                    <a:pt x="158" y="0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2" y="2"/>
                  </a:lnTo>
                  <a:lnTo>
                    <a:pt x="164" y="0"/>
                  </a:lnTo>
                  <a:lnTo>
                    <a:pt x="322" y="0"/>
                  </a:lnTo>
                  <a:lnTo>
                    <a:pt x="322" y="139"/>
                  </a:lnTo>
                  <a:lnTo>
                    <a:pt x="320" y="141"/>
                  </a:lnTo>
                  <a:lnTo>
                    <a:pt x="318" y="141"/>
                  </a:lnTo>
                  <a:lnTo>
                    <a:pt x="318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6"/>
                  </a:lnTo>
                  <a:lnTo>
                    <a:pt x="123" y="316"/>
                  </a:lnTo>
                  <a:lnTo>
                    <a:pt x="127" y="314"/>
                  </a:lnTo>
                  <a:lnTo>
                    <a:pt x="130" y="312"/>
                  </a:lnTo>
                  <a:lnTo>
                    <a:pt x="4" y="312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322" y="141"/>
                  </a:moveTo>
                  <a:lnTo>
                    <a:pt x="322" y="316"/>
                  </a:lnTo>
                  <a:lnTo>
                    <a:pt x="197" y="316"/>
                  </a:lnTo>
                  <a:lnTo>
                    <a:pt x="193" y="314"/>
                  </a:lnTo>
                  <a:lnTo>
                    <a:pt x="189" y="312"/>
                  </a:lnTo>
                  <a:lnTo>
                    <a:pt x="318" y="312"/>
                  </a:lnTo>
                  <a:lnTo>
                    <a:pt x="318" y="141"/>
                  </a:lnTo>
                  <a:lnTo>
                    <a:pt x="320" y="141"/>
                  </a:lnTo>
                  <a:lnTo>
                    <a:pt x="322" y="141"/>
                  </a:lnTo>
                  <a:close/>
                </a:path>
              </a:pathLst>
            </a:custGeom>
            <a:solidFill>
              <a:srgbClr val="818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20"/>
            <p:cNvSpPr>
              <a:spLocks/>
            </p:cNvSpPr>
            <p:nvPr/>
          </p:nvSpPr>
          <p:spPr bwMode="auto">
            <a:xfrm>
              <a:off x="2442" y="2086"/>
              <a:ext cx="623" cy="604"/>
            </a:xfrm>
            <a:custGeom>
              <a:avLst/>
              <a:gdLst>
                <a:gd name="T0" fmla="*/ 0 w 318"/>
                <a:gd name="T1" fmla="*/ 0 h 312"/>
                <a:gd name="T2" fmla="*/ 158 w 318"/>
                <a:gd name="T3" fmla="*/ 0 h 312"/>
                <a:gd name="T4" fmla="*/ 158 w 318"/>
                <a:gd name="T5" fmla="*/ 0 h 312"/>
                <a:gd name="T6" fmla="*/ 158 w 318"/>
                <a:gd name="T7" fmla="*/ 1 h 312"/>
                <a:gd name="T8" fmla="*/ 158 w 318"/>
                <a:gd name="T9" fmla="*/ 0 h 312"/>
                <a:gd name="T10" fmla="*/ 160 w 318"/>
                <a:gd name="T11" fmla="*/ 0 h 312"/>
                <a:gd name="T12" fmla="*/ 318 w 318"/>
                <a:gd name="T13" fmla="*/ 0 h 312"/>
                <a:gd name="T14" fmla="*/ 318 w 318"/>
                <a:gd name="T15" fmla="*/ 139 h 312"/>
                <a:gd name="T16" fmla="*/ 316 w 318"/>
                <a:gd name="T17" fmla="*/ 139 h 312"/>
                <a:gd name="T18" fmla="*/ 316 w 318"/>
                <a:gd name="T19" fmla="*/ 139 h 312"/>
                <a:gd name="T20" fmla="*/ 316 w 318"/>
                <a:gd name="T21" fmla="*/ 139 h 312"/>
                <a:gd name="T22" fmla="*/ 318 w 318"/>
                <a:gd name="T23" fmla="*/ 139 h 312"/>
                <a:gd name="T24" fmla="*/ 318 w 318"/>
                <a:gd name="T25" fmla="*/ 312 h 312"/>
                <a:gd name="T26" fmla="*/ 191 w 318"/>
                <a:gd name="T27" fmla="*/ 312 h 312"/>
                <a:gd name="T28" fmla="*/ 187 w 318"/>
                <a:gd name="T29" fmla="*/ 310 h 312"/>
                <a:gd name="T30" fmla="*/ 183 w 318"/>
                <a:gd name="T31" fmla="*/ 308 h 312"/>
                <a:gd name="T32" fmla="*/ 314 w 318"/>
                <a:gd name="T33" fmla="*/ 308 h 312"/>
                <a:gd name="T34" fmla="*/ 314 w 318"/>
                <a:gd name="T35" fmla="*/ 3 h 312"/>
                <a:gd name="T36" fmla="*/ 4 w 318"/>
                <a:gd name="T37" fmla="*/ 3 h 312"/>
                <a:gd name="T38" fmla="*/ 0 w 318"/>
                <a:gd name="T39" fmla="*/ 0 h 312"/>
                <a:gd name="T40" fmla="*/ 0 w 318"/>
                <a:gd name="T41" fmla="*/ 312 h 312"/>
                <a:gd name="T42" fmla="*/ 125 w 318"/>
                <a:gd name="T43" fmla="*/ 312 h 312"/>
                <a:gd name="T44" fmla="*/ 128 w 318"/>
                <a:gd name="T45" fmla="*/ 310 h 312"/>
                <a:gd name="T46" fmla="*/ 132 w 318"/>
                <a:gd name="T47" fmla="*/ 308 h 312"/>
                <a:gd name="T48" fmla="*/ 4 w 318"/>
                <a:gd name="T49" fmla="*/ 308 h 312"/>
                <a:gd name="T50" fmla="*/ 4 w 318"/>
                <a:gd name="T51" fmla="*/ 3 h 312"/>
                <a:gd name="T52" fmla="*/ 0 w 318"/>
                <a:gd name="T5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8" h="312">
                  <a:moveTo>
                    <a:pt x="0" y="0"/>
                  </a:moveTo>
                  <a:lnTo>
                    <a:pt x="158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318" y="0"/>
                  </a:lnTo>
                  <a:lnTo>
                    <a:pt x="318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6" y="139"/>
                  </a:lnTo>
                  <a:lnTo>
                    <a:pt x="318" y="139"/>
                  </a:lnTo>
                  <a:lnTo>
                    <a:pt x="318" y="312"/>
                  </a:lnTo>
                  <a:lnTo>
                    <a:pt x="191" y="312"/>
                  </a:lnTo>
                  <a:lnTo>
                    <a:pt x="187" y="310"/>
                  </a:lnTo>
                  <a:lnTo>
                    <a:pt x="183" y="308"/>
                  </a:lnTo>
                  <a:lnTo>
                    <a:pt x="314" y="308"/>
                  </a:lnTo>
                  <a:lnTo>
                    <a:pt x="31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312"/>
                  </a:lnTo>
                  <a:lnTo>
                    <a:pt x="125" y="312"/>
                  </a:lnTo>
                  <a:lnTo>
                    <a:pt x="128" y="310"/>
                  </a:lnTo>
                  <a:lnTo>
                    <a:pt x="132" y="308"/>
                  </a:lnTo>
                  <a:lnTo>
                    <a:pt x="4" y="30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21"/>
            <p:cNvSpPr>
              <a:spLocks/>
            </p:cNvSpPr>
            <p:nvPr/>
          </p:nvSpPr>
          <p:spPr bwMode="auto">
            <a:xfrm>
              <a:off x="2446" y="2088"/>
              <a:ext cx="615" cy="598"/>
            </a:xfrm>
            <a:custGeom>
              <a:avLst/>
              <a:gdLst>
                <a:gd name="T0" fmla="*/ 0 w 314"/>
                <a:gd name="T1" fmla="*/ 0 h 309"/>
                <a:gd name="T2" fmla="*/ 314 w 314"/>
                <a:gd name="T3" fmla="*/ 0 h 309"/>
                <a:gd name="T4" fmla="*/ 314 w 314"/>
                <a:gd name="T5" fmla="*/ 138 h 309"/>
                <a:gd name="T6" fmla="*/ 314 w 314"/>
                <a:gd name="T7" fmla="*/ 138 h 309"/>
                <a:gd name="T8" fmla="*/ 314 w 314"/>
                <a:gd name="T9" fmla="*/ 138 h 309"/>
                <a:gd name="T10" fmla="*/ 314 w 314"/>
                <a:gd name="T11" fmla="*/ 138 h 309"/>
                <a:gd name="T12" fmla="*/ 314 w 314"/>
                <a:gd name="T13" fmla="*/ 138 h 309"/>
                <a:gd name="T14" fmla="*/ 314 w 314"/>
                <a:gd name="T15" fmla="*/ 309 h 309"/>
                <a:gd name="T16" fmla="*/ 185 w 314"/>
                <a:gd name="T17" fmla="*/ 309 h 309"/>
                <a:gd name="T18" fmla="*/ 181 w 314"/>
                <a:gd name="T19" fmla="*/ 307 h 309"/>
                <a:gd name="T20" fmla="*/ 179 w 314"/>
                <a:gd name="T21" fmla="*/ 305 h 309"/>
                <a:gd name="T22" fmla="*/ 310 w 314"/>
                <a:gd name="T23" fmla="*/ 305 h 309"/>
                <a:gd name="T24" fmla="*/ 310 w 314"/>
                <a:gd name="T25" fmla="*/ 4 h 309"/>
                <a:gd name="T26" fmla="*/ 4 w 314"/>
                <a:gd name="T27" fmla="*/ 4 h 309"/>
                <a:gd name="T28" fmla="*/ 0 w 314"/>
                <a:gd name="T29" fmla="*/ 0 h 309"/>
                <a:gd name="T30" fmla="*/ 0 w 314"/>
                <a:gd name="T31" fmla="*/ 309 h 309"/>
                <a:gd name="T32" fmla="*/ 126 w 314"/>
                <a:gd name="T33" fmla="*/ 309 h 309"/>
                <a:gd name="T34" fmla="*/ 130 w 314"/>
                <a:gd name="T35" fmla="*/ 307 h 309"/>
                <a:gd name="T36" fmla="*/ 134 w 314"/>
                <a:gd name="T37" fmla="*/ 305 h 309"/>
                <a:gd name="T38" fmla="*/ 4 w 314"/>
                <a:gd name="T39" fmla="*/ 305 h 309"/>
                <a:gd name="T40" fmla="*/ 4 w 314"/>
                <a:gd name="T41" fmla="*/ 4 h 309"/>
                <a:gd name="T42" fmla="*/ 0 w 314"/>
                <a:gd name="T43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4" h="309">
                  <a:moveTo>
                    <a:pt x="0" y="0"/>
                  </a:moveTo>
                  <a:lnTo>
                    <a:pt x="314" y="0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138"/>
                  </a:lnTo>
                  <a:lnTo>
                    <a:pt x="314" y="309"/>
                  </a:lnTo>
                  <a:lnTo>
                    <a:pt x="185" y="309"/>
                  </a:lnTo>
                  <a:lnTo>
                    <a:pt x="181" y="307"/>
                  </a:lnTo>
                  <a:lnTo>
                    <a:pt x="179" y="305"/>
                  </a:lnTo>
                  <a:lnTo>
                    <a:pt x="310" y="305"/>
                  </a:lnTo>
                  <a:lnTo>
                    <a:pt x="310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9"/>
                  </a:lnTo>
                  <a:lnTo>
                    <a:pt x="126" y="309"/>
                  </a:lnTo>
                  <a:lnTo>
                    <a:pt x="130" y="307"/>
                  </a:lnTo>
                  <a:lnTo>
                    <a:pt x="134" y="305"/>
                  </a:lnTo>
                  <a:lnTo>
                    <a:pt x="4" y="30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8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122"/>
            <p:cNvSpPr>
              <a:spLocks/>
            </p:cNvSpPr>
            <p:nvPr/>
          </p:nvSpPr>
          <p:spPr bwMode="auto">
            <a:xfrm>
              <a:off x="2450" y="2092"/>
              <a:ext cx="607" cy="590"/>
            </a:xfrm>
            <a:custGeom>
              <a:avLst/>
              <a:gdLst>
                <a:gd name="T0" fmla="*/ 0 w 310"/>
                <a:gd name="T1" fmla="*/ 0 h 305"/>
                <a:gd name="T2" fmla="*/ 310 w 310"/>
                <a:gd name="T3" fmla="*/ 0 h 305"/>
                <a:gd name="T4" fmla="*/ 310 w 310"/>
                <a:gd name="T5" fmla="*/ 305 h 305"/>
                <a:gd name="T6" fmla="*/ 179 w 310"/>
                <a:gd name="T7" fmla="*/ 305 h 305"/>
                <a:gd name="T8" fmla="*/ 177 w 310"/>
                <a:gd name="T9" fmla="*/ 303 h 305"/>
                <a:gd name="T10" fmla="*/ 173 w 310"/>
                <a:gd name="T11" fmla="*/ 301 h 305"/>
                <a:gd name="T12" fmla="*/ 306 w 310"/>
                <a:gd name="T13" fmla="*/ 301 h 305"/>
                <a:gd name="T14" fmla="*/ 306 w 310"/>
                <a:gd name="T15" fmla="*/ 4 h 305"/>
                <a:gd name="T16" fmla="*/ 4 w 310"/>
                <a:gd name="T17" fmla="*/ 4 h 305"/>
                <a:gd name="T18" fmla="*/ 0 w 310"/>
                <a:gd name="T19" fmla="*/ 0 h 305"/>
                <a:gd name="T20" fmla="*/ 0 w 310"/>
                <a:gd name="T21" fmla="*/ 305 h 305"/>
                <a:gd name="T22" fmla="*/ 128 w 310"/>
                <a:gd name="T23" fmla="*/ 305 h 305"/>
                <a:gd name="T24" fmla="*/ 132 w 310"/>
                <a:gd name="T25" fmla="*/ 303 h 305"/>
                <a:gd name="T26" fmla="*/ 134 w 310"/>
                <a:gd name="T27" fmla="*/ 301 h 305"/>
                <a:gd name="T28" fmla="*/ 4 w 310"/>
                <a:gd name="T29" fmla="*/ 301 h 305"/>
                <a:gd name="T30" fmla="*/ 4 w 310"/>
                <a:gd name="T31" fmla="*/ 4 h 305"/>
                <a:gd name="T32" fmla="*/ 0 w 310"/>
                <a:gd name="T33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0" h="305">
                  <a:moveTo>
                    <a:pt x="0" y="0"/>
                  </a:moveTo>
                  <a:lnTo>
                    <a:pt x="310" y="0"/>
                  </a:lnTo>
                  <a:lnTo>
                    <a:pt x="310" y="305"/>
                  </a:lnTo>
                  <a:lnTo>
                    <a:pt x="179" y="305"/>
                  </a:lnTo>
                  <a:lnTo>
                    <a:pt x="177" y="303"/>
                  </a:lnTo>
                  <a:lnTo>
                    <a:pt x="173" y="301"/>
                  </a:lnTo>
                  <a:lnTo>
                    <a:pt x="306" y="301"/>
                  </a:lnTo>
                  <a:lnTo>
                    <a:pt x="306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05"/>
                  </a:lnTo>
                  <a:lnTo>
                    <a:pt x="128" y="305"/>
                  </a:lnTo>
                  <a:lnTo>
                    <a:pt x="132" y="303"/>
                  </a:lnTo>
                  <a:lnTo>
                    <a:pt x="134" y="301"/>
                  </a:lnTo>
                  <a:lnTo>
                    <a:pt x="4" y="30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123"/>
            <p:cNvSpPr>
              <a:spLocks/>
            </p:cNvSpPr>
            <p:nvPr/>
          </p:nvSpPr>
          <p:spPr bwMode="auto">
            <a:xfrm>
              <a:off x="2453" y="2096"/>
              <a:ext cx="600" cy="582"/>
            </a:xfrm>
            <a:custGeom>
              <a:avLst/>
              <a:gdLst>
                <a:gd name="T0" fmla="*/ 0 w 306"/>
                <a:gd name="T1" fmla="*/ 0 h 301"/>
                <a:gd name="T2" fmla="*/ 306 w 306"/>
                <a:gd name="T3" fmla="*/ 0 h 301"/>
                <a:gd name="T4" fmla="*/ 306 w 306"/>
                <a:gd name="T5" fmla="*/ 301 h 301"/>
                <a:gd name="T6" fmla="*/ 175 w 306"/>
                <a:gd name="T7" fmla="*/ 301 h 301"/>
                <a:gd name="T8" fmla="*/ 171 w 306"/>
                <a:gd name="T9" fmla="*/ 299 h 301"/>
                <a:gd name="T10" fmla="*/ 169 w 306"/>
                <a:gd name="T11" fmla="*/ 297 h 301"/>
                <a:gd name="T12" fmla="*/ 302 w 306"/>
                <a:gd name="T13" fmla="*/ 297 h 301"/>
                <a:gd name="T14" fmla="*/ 302 w 306"/>
                <a:gd name="T15" fmla="*/ 4 h 301"/>
                <a:gd name="T16" fmla="*/ 3 w 306"/>
                <a:gd name="T17" fmla="*/ 4 h 301"/>
                <a:gd name="T18" fmla="*/ 0 w 306"/>
                <a:gd name="T19" fmla="*/ 0 h 301"/>
                <a:gd name="T20" fmla="*/ 0 w 306"/>
                <a:gd name="T21" fmla="*/ 301 h 301"/>
                <a:gd name="T22" fmla="*/ 130 w 306"/>
                <a:gd name="T23" fmla="*/ 301 h 301"/>
                <a:gd name="T24" fmla="*/ 132 w 306"/>
                <a:gd name="T25" fmla="*/ 299 h 301"/>
                <a:gd name="T26" fmla="*/ 136 w 306"/>
                <a:gd name="T27" fmla="*/ 297 h 301"/>
                <a:gd name="T28" fmla="*/ 3 w 306"/>
                <a:gd name="T29" fmla="*/ 297 h 301"/>
                <a:gd name="T30" fmla="*/ 3 w 306"/>
                <a:gd name="T31" fmla="*/ 4 h 301"/>
                <a:gd name="T32" fmla="*/ 0 w 306"/>
                <a:gd name="T3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6" h="301">
                  <a:moveTo>
                    <a:pt x="0" y="0"/>
                  </a:moveTo>
                  <a:lnTo>
                    <a:pt x="306" y="0"/>
                  </a:lnTo>
                  <a:lnTo>
                    <a:pt x="306" y="301"/>
                  </a:lnTo>
                  <a:lnTo>
                    <a:pt x="175" y="301"/>
                  </a:lnTo>
                  <a:lnTo>
                    <a:pt x="171" y="299"/>
                  </a:lnTo>
                  <a:lnTo>
                    <a:pt x="169" y="297"/>
                  </a:lnTo>
                  <a:lnTo>
                    <a:pt x="302" y="297"/>
                  </a:lnTo>
                  <a:lnTo>
                    <a:pt x="302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301"/>
                  </a:lnTo>
                  <a:lnTo>
                    <a:pt x="130" y="301"/>
                  </a:lnTo>
                  <a:lnTo>
                    <a:pt x="132" y="299"/>
                  </a:lnTo>
                  <a:lnTo>
                    <a:pt x="136" y="297"/>
                  </a:lnTo>
                  <a:lnTo>
                    <a:pt x="3" y="297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124"/>
            <p:cNvSpPr>
              <a:spLocks/>
            </p:cNvSpPr>
            <p:nvPr/>
          </p:nvSpPr>
          <p:spPr bwMode="auto">
            <a:xfrm>
              <a:off x="2457" y="2100"/>
              <a:ext cx="592" cy="574"/>
            </a:xfrm>
            <a:custGeom>
              <a:avLst/>
              <a:gdLst>
                <a:gd name="T0" fmla="*/ 0 w 302"/>
                <a:gd name="T1" fmla="*/ 0 h 297"/>
                <a:gd name="T2" fmla="*/ 302 w 302"/>
                <a:gd name="T3" fmla="*/ 0 h 297"/>
                <a:gd name="T4" fmla="*/ 302 w 302"/>
                <a:gd name="T5" fmla="*/ 297 h 297"/>
                <a:gd name="T6" fmla="*/ 169 w 302"/>
                <a:gd name="T7" fmla="*/ 297 h 297"/>
                <a:gd name="T8" fmla="*/ 167 w 302"/>
                <a:gd name="T9" fmla="*/ 295 h 297"/>
                <a:gd name="T10" fmla="*/ 163 w 302"/>
                <a:gd name="T11" fmla="*/ 291 h 297"/>
                <a:gd name="T12" fmla="*/ 298 w 302"/>
                <a:gd name="T13" fmla="*/ 291 h 297"/>
                <a:gd name="T14" fmla="*/ 298 w 302"/>
                <a:gd name="T15" fmla="*/ 4 h 297"/>
                <a:gd name="T16" fmla="*/ 3 w 302"/>
                <a:gd name="T17" fmla="*/ 4 h 297"/>
                <a:gd name="T18" fmla="*/ 0 w 302"/>
                <a:gd name="T19" fmla="*/ 0 h 297"/>
                <a:gd name="T20" fmla="*/ 0 w 302"/>
                <a:gd name="T21" fmla="*/ 297 h 297"/>
                <a:gd name="T22" fmla="*/ 130 w 302"/>
                <a:gd name="T23" fmla="*/ 297 h 297"/>
                <a:gd name="T24" fmla="*/ 134 w 302"/>
                <a:gd name="T25" fmla="*/ 295 h 297"/>
                <a:gd name="T26" fmla="*/ 136 w 302"/>
                <a:gd name="T27" fmla="*/ 291 h 297"/>
                <a:gd name="T28" fmla="*/ 3 w 302"/>
                <a:gd name="T29" fmla="*/ 291 h 297"/>
                <a:gd name="T30" fmla="*/ 3 w 302"/>
                <a:gd name="T31" fmla="*/ 4 h 297"/>
                <a:gd name="T32" fmla="*/ 0 w 302"/>
                <a:gd name="T33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2" h="297">
                  <a:moveTo>
                    <a:pt x="0" y="0"/>
                  </a:moveTo>
                  <a:lnTo>
                    <a:pt x="302" y="0"/>
                  </a:lnTo>
                  <a:lnTo>
                    <a:pt x="302" y="297"/>
                  </a:lnTo>
                  <a:lnTo>
                    <a:pt x="169" y="297"/>
                  </a:lnTo>
                  <a:lnTo>
                    <a:pt x="167" y="295"/>
                  </a:lnTo>
                  <a:lnTo>
                    <a:pt x="163" y="291"/>
                  </a:lnTo>
                  <a:lnTo>
                    <a:pt x="298" y="291"/>
                  </a:lnTo>
                  <a:lnTo>
                    <a:pt x="298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297"/>
                  </a:lnTo>
                  <a:lnTo>
                    <a:pt x="130" y="297"/>
                  </a:lnTo>
                  <a:lnTo>
                    <a:pt x="134" y="295"/>
                  </a:lnTo>
                  <a:lnTo>
                    <a:pt x="136" y="291"/>
                  </a:lnTo>
                  <a:lnTo>
                    <a:pt x="3" y="29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8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125"/>
            <p:cNvSpPr>
              <a:spLocks/>
            </p:cNvSpPr>
            <p:nvPr/>
          </p:nvSpPr>
          <p:spPr bwMode="auto">
            <a:xfrm>
              <a:off x="2459" y="2104"/>
              <a:ext cx="586" cy="567"/>
            </a:xfrm>
            <a:custGeom>
              <a:avLst/>
              <a:gdLst>
                <a:gd name="T0" fmla="*/ 0 w 299"/>
                <a:gd name="T1" fmla="*/ 0 h 293"/>
                <a:gd name="T2" fmla="*/ 299 w 299"/>
                <a:gd name="T3" fmla="*/ 0 h 293"/>
                <a:gd name="T4" fmla="*/ 299 w 299"/>
                <a:gd name="T5" fmla="*/ 293 h 293"/>
                <a:gd name="T6" fmla="*/ 166 w 299"/>
                <a:gd name="T7" fmla="*/ 293 h 293"/>
                <a:gd name="T8" fmla="*/ 162 w 299"/>
                <a:gd name="T9" fmla="*/ 291 h 293"/>
                <a:gd name="T10" fmla="*/ 160 w 299"/>
                <a:gd name="T11" fmla="*/ 287 h 293"/>
                <a:gd name="T12" fmla="*/ 295 w 299"/>
                <a:gd name="T13" fmla="*/ 287 h 293"/>
                <a:gd name="T14" fmla="*/ 295 w 299"/>
                <a:gd name="T15" fmla="*/ 4 h 293"/>
                <a:gd name="T16" fmla="*/ 4 w 299"/>
                <a:gd name="T17" fmla="*/ 4 h 293"/>
                <a:gd name="T18" fmla="*/ 0 w 299"/>
                <a:gd name="T19" fmla="*/ 0 h 293"/>
                <a:gd name="T20" fmla="*/ 0 w 299"/>
                <a:gd name="T21" fmla="*/ 293 h 293"/>
                <a:gd name="T22" fmla="*/ 133 w 299"/>
                <a:gd name="T23" fmla="*/ 293 h 293"/>
                <a:gd name="T24" fmla="*/ 135 w 299"/>
                <a:gd name="T25" fmla="*/ 291 h 293"/>
                <a:gd name="T26" fmla="*/ 137 w 299"/>
                <a:gd name="T27" fmla="*/ 287 h 293"/>
                <a:gd name="T28" fmla="*/ 4 w 299"/>
                <a:gd name="T29" fmla="*/ 287 h 293"/>
                <a:gd name="T30" fmla="*/ 4 w 299"/>
                <a:gd name="T31" fmla="*/ 4 h 293"/>
                <a:gd name="T32" fmla="*/ 0 w 299"/>
                <a:gd name="T3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9" h="293">
                  <a:moveTo>
                    <a:pt x="0" y="0"/>
                  </a:moveTo>
                  <a:lnTo>
                    <a:pt x="299" y="0"/>
                  </a:lnTo>
                  <a:lnTo>
                    <a:pt x="299" y="293"/>
                  </a:lnTo>
                  <a:lnTo>
                    <a:pt x="166" y="293"/>
                  </a:lnTo>
                  <a:lnTo>
                    <a:pt x="162" y="291"/>
                  </a:lnTo>
                  <a:lnTo>
                    <a:pt x="160" y="287"/>
                  </a:lnTo>
                  <a:lnTo>
                    <a:pt x="295" y="287"/>
                  </a:lnTo>
                  <a:lnTo>
                    <a:pt x="29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93"/>
                  </a:lnTo>
                  <a:lnTo>
                    <a:pt x="133" y="293"/>
                  </a:lnTo>
                  <a:lnTo>
                    <a:pt x="135" y="291"/>
                  </a:lnTo>
                  <a:lnTo>
                    <a:pt x="137" y="287"/>
                  </a:lnTo>
                  <a:lnTo>
                    <a:pt x="4" y="28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126"/>
            <p:cNvSpPr>
              <a:spLocks/>
            </p:cNvSpPr>
            <p:nvPr/>
          </p:nvSpPr>
          <p:spPr bwMode="auto">
            <a:xfrm>
              <a:off x="2463" y="2108"/>
              <a:ext cx="579" cy="555"/>
            </a:xfrm>
            <a:custGeom>
              <a:avLst/>
              <a:gdLst>
                <a:gd name="T0" fmla="*/ 0 w 295"/>
                <a:gd name="T1" fmla="*/ 0 h 287"/>
                <a:gd name="T2" fmla="*/ 295 w 295"/>
                <a:gd name="T3" fmla="*/ 0 h 287"/>
                <a:gd name="T4" fmla="*/ 295 w 295"/>
                <a:gd name="T5" fmla="*/ 287 h 287"/>
                <a:gd name="T6" fmla="*/ 160 w 295"/>
                <a:gd name="T7" fmla="*/ 287 h 287"/>
                <a:gd name="T8" fmla="*/ 158 w 295"/>
                <a:gd name="T9" fmla="*/ 287 h 287"/>
                <a:gd name="T10" fmla="*/ 156 w 295"/>
                <a:gd name="T11" fmla="*/ 284 h 287"/>
                <a:gd name="T12" fmla="*/ 291 w 295"/>
                <a:gd name="T13" fmla="*/ 284 h 287"/>
                <a:gd name="T14" fmla="*/ 291 w 295"/>
                <a:gd name="T15" fmla="*/ 4 h 287"/>
                <a:gd name="T16" fmla="*/ 4 w 295"/>
                <a:gd name="T17" fmla="*/ 4 h 287"/>
                <a:gd name="T18" fmla="*/ 0 w 295"/>
                <a:gd name="T19" fmla="*/ 0 h 287"/>
                <a:gd name="T20" fmla="*/ 0 w 295"/>
                <a:gd name="T21" fmla="*/ 287 h 287"/>
                <a:gd name="T22" fmla="*/ 133 w 295"/>
                <a:gd name="T23" fmla="*/ 287 h 287"/>
                <a:gd name="T24" fmla="*/ 135 w 295"/>
                <a:gd name="T25" fmla="*/ 287 h 287"/>
                <a:gd name="T26" fmla="*/ 137 w 295"/>
                <a:gd name="T27" fmla="*/ 284 h 287"/>
                <a:gd name="T28" fmla="*/ 4 w 295"/>
                <a:gd name="T29" fmla="*/ 284 h 287"/>
                <a:gd name="T30" fmla="*/ 4 w 295"/>
                <a:gd name="T31" fmla="*/ 4 h 287"/>
                <a:gd name="T32" fmla="*/ 0 w 295"/>
                <a:gd name="T3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5" h="287">
                  <a:moveTo>
                    <a:pt x="0" y="0"/>
                  </a:moveTo>
                  <a:lnTo>
                    <a:pt x="295" y="0"/>
                  </a:lnTo>
                  <a:lnTo>
                    <a:pt x="295" y="287"/>
                  </a:lnTo>
                  <a:lnTo>
                    <a:pt x="160" y="287"/>
                  </a:lnTo>
                  <a:lnTo>
                    <a:pt x="158" y="287"/>
                  </a:lnTo>
                  <a:lnTo>
                    <a:pt x="156" y="284"/>
                  </a:lnTo>
                  <a:lnTo>
                    <a:pt x="291" y="284"/>
                  </a:lnTo>
                  <a:lnTo>
                    <a:pt x="29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7"/>
                  </a:lnTo>
                  <a:lnTo>
                    <a:pt x="133" y="287"/>
                  </a:lnTo>
                  <a:lnTo>
                    <a:pt x="135" y="287"/>
                  </a:lnTo>
                  <a:lnTo>
                    <a:pt x="137" y="284"/>
                  </a:lnTo>
                  <a:lnTo>
                    <a:pt x="4" y="2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8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127"/>
            <p:cNvSpPr>
              <a:spLocks/>
            </p:cNvSpPr>
            <p:nvPr/>
          </p:nvSpPr>
          <p:spPr bwMode="auto">
            <a:xfrm>
              <a:off x="2467" y="2112"/>
              <a:ext cx="571" cy="547"/>
            </a:xfrm>
            <a:custGeom>
              <a:avLst/>
              <a:gdLst>
                <a:gd name="T0" fmla="*/ 0 w 291"/>
                <a:gd name="T1" fmla="*/ 0 h 283"/>
                <a:gd name="T2" fmla="*/ 291 w 291"/>
                <a:gd name="T3" fmla="*/ 0 h 283"/>
                <a:gd name="T4" fmla="*/ 291 w 291"/>
                <a:gd name="T5" fmla="*/ 283 h 283"/>
                <a:gd name="T6" fmla="*/ 156 w 291"/>
                <a:gd name="T7" fmla="*/ 283 h 283"/>
                <a:gd name="T8" fmla="*/ 154 w 291"/>
                <a:gd name="T9" fmla="*/ 283 h 283"/>
                <a:gd name="T10" fmla="*/ 152 w 291"/>
                <a:gd name="T11" fmla="*/ 280 h 283"/>
                <a:gd name="T12" fmla="*/ 287 w 291"/>
                <a:gd name="T13" fmla="*/ 280 h 283"/>
                <a:gd name="T14" fmla="*/ 287 w 291"/>
                <a:gd name="T15" fmla="*/ 4 h 283"/>
                <a:gd name="T16" fmla="*/ 4 w 291"/>
                <a:gd name="T17" fmla="*/ 4 h 283"/>
                <a:gd name="T18" fmla="*/ 0 w 291"/>
                <a:gd name="T19" fmla="*/ 0 h 283"/>
                <a:gd name="T20" fmla="*/ 0 w 291"/>
                <a:gd name="T21" fmla="*/ 283 h 283"/>
                <a:gd name="T22" fmla="*/ 133 w 291"/>
                <a:gd name="T23" fmla="*/ 283 h 283"/>
                <a:gd name="T24" fmla="*/ 135 w 291"/>
                <a:gd name="T25" fmla="*/ 283 h 283"/>
                <a:gd name="T26" fmla="*/ 137 w 291"/>
                <a:gd name="T27" fmla="*/ 280 h 283"/>
                <a:gd name="T28" fmla="*/ 4 w 291"/>
                <a:gd name="T29" fmla="*/ 280 h 283"/>
                <a:gd name="T30" fmla="*/ 4 w 291"/>
                <a:gd name="T31" fmla="*/ 4 h 283"/>
                <a:gd name="T32" fmla="*/ 0 w 291"/>
                <a:gd name="T33" fmla="*/ 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1" h="283">
                  <a:moveTo>
                    <a:pt x="0" y="0"/>
                  </a:moveTo>
                  <a:lnTo>
                    <a:pt x="291" y="0"/>
                  </a:lnTo>
                  <a:lnTo>
                    <a:pt x="291" y="283"/>
                  </a:lnTo>
                  <a:lnTo>
                    <a:pt x="156" y="283"/>
                  </a:lnTo>
                  <a:lnTo>
                    <a:pt x="154" y="283"/>
                  </a:lnTo>
                  <a:lnTo>
                    <a:pt x="152" y="280"/>
                  </a:lnTo>
                  <a:lnTo>
                    <a:pt x="287" y="280"/>
                  </a:lnTo>
                  <a:lnTo>
                    <a:pt x="28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3"/>
                  </a:lnTo>
                  <a:lnTo>
                    <a:pt x="133" y="283"/>
                  </a:lnTo>
                  <a:lnTo>
                    <a:pt x="135" y="283"/>
                  </a:lnTo>
                  <a:lnTo>
                    <a:pt x="137" y="280"/>
                  </a:lnTo>
                  <a:lnTo>
                    <a:pt x="4" y="2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8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128"/>
            <p:cNvSpPr>
              <a:spLocks/>
            </p:cNvSpPr>
            <p:nvPr/>
          </p:nvSpPr>
          <p:spPr bwMode="auto">
            <a:xfrm>
              <a:off x="2471" y="2116"/>
              <a:ext cx="563" cy="541"/>
            </a:xfrm>
            <a:custGeom>
              <a:avLst/>
              <a:gdLst>
                <a:gd name="T0" fmla="*/ 0 w 287"/>
                <a:gd name="T1" fmla="*/ 0 h 280"/>
                <a:gd name="T2" fmla="*/ 287 w 287"/>
                <a:gd name="T3" fmla="*/ 0 h 280"/>
                <a:gd name="T4" fmla="*/ 287 w 287"/>
                <a:gd name="T5" fmla="*/ 280 h 280"/>
                <a:gd name="T6" fmla="*/ 152 w 287"/>
                <a:gd name="T7" fmla="*/ 280 h 280"/>
                <a:gd name="T8" fmla="*/ 150 w 287"/>
                <a:gd name="T9" fmla="*/ 280 h 280"/>
                <a:gd name="T10" fmla="*/ 149 w 287"/>
                <a:gd name="T11" fmla="*/ 276 h 280"/>
                <a:gd name="T12" fmla="*/ 283 w 287"/>
                <a:gd name="T13" fmla="*/ 276 h 280"/>
                <a:gd name="T14" fmla="*/ 283 w 287"/>
                <a:gd name="T15" fmla="*/ 4 h 280"/>
                <a:gd name="T16" fmla="*/ 4 w 287"/>
                <a:gd name="T17" fmla="*/ 4 h 280"/>
                <a:gd name="T18" fmla="*/ 0 w 287"/>
                <a:gd name="T19" fmla="*/ 0 h 280"/>
                <a:gd name="T20" fmla="*/ 0 w 287"/>
                <a:gd name="T21" fmla="*/ 280 h 280"/>
                <a:gd name="T22" fmla="*/ 133 w 287"/>
                <a:gd name="T23" fmla="*/ 280 h 280"/>
                <a:gd name="T24" fmla="*/ 135 w 287"/>
                <a:gd name="T25" fmla="*/ 280 h 280"/>
                <a:gd name="T26" fmla="*/ 137 w 287"/>
                <a:gd name="T27" fmla="*/ 276 h 280"/>
                <a:gd name="T28" fmla="*/ 4 w 287"/>
                <a:gd name="T29" fmla="*/ 276 h 280"/>
                <a:gd name="T30" fmla="*/ 4 w 287"/>
                <a:gd name="T31" fmla="*/ 4 h 280"/>
                <a:gd name="T32" fmla="*/ 0 w 287"/>
                <a:gd name="T33" fmla="*/ 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7" h="280">
                  <a:moveTo>
                    <a:pt x="0" y="0"/>
                  </a:moveTo>
                  <a:lnTo>
                    <a:pt x="287" y="0"/>
                  </a:lnTo>
                  <a:lnTo>
                    <a:pt x="287" y="280"/>
                  </a:lnTo>
                  <a:lnTo>
                    <a:pt x="152" y="280"/>
                  </a:lnTo>
                  <a:lnTo>
                    <a:pt x="150" y="280"/>
                  </a:lnTo>
                  <a:lnTo>
                    <a:pt x="149" y="276"/>
                  </a:lnTo>
                  <a:lnTo>
                    <a:pt x="283" y="276"/>
                  </a:lnTo>
                  <a:lnTo>
                    <a:pt x="28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80"/>
                  </a:lnTo>
                  <a:lnTo>
                    <a:pt x="133" y="280"/>
                  </a:lnTo>
                  <a:lnTo>
                    <a:pt x="135" y="280"/>
                  </a:lnTo>
                  <a:lnTo>
                    <a:pt x="137" y="276"/>
                  </a:lnTo>
                  <a:lnTo>
                    <a:pt x="4" y="2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F8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129"/>
            <p:cNvSpPr>
              <a:spLocks/>
            </p:cNvSpPr>
            <p:nvPr/>
          </p:nvSpPr>
          <p:spPr bwMode="auto">
            <a:xfrm>
              <a:off x="2475" y="2119"/>
              <a:ext cx="555" cy="535"/>
            </a:xfrm>
            <a:custGeom>
              <a:avLst/>
              <a:gdLst>
                <a:gd name="T0" fmla="*/ 0 w 283"/>
                <a:gd name="T1" fmla="*/ 0 h 276"/>
                <a:gd name="T2" fmla="*/ 283 w 283"/>
                <a:gd name="T3" fmla="*/ 0 h 276"/>
                <a:gd name="T4" fmla="*/ 283 w 283"/>
                <a:gd name="T5" fmla="*/ 276 h 276"/>
                <a:gd name="T6" fmla="*/ 148 w 283"/>
                <a:gd name="T7" fmla="*/ 276 h 276"/>
                <a:gd name="T8" fmla="*/ 147 w 283"/>
                <a:gd name="T9" fmla="*/ 276 h 276"/>
                <a:gd name="T10" fmla="*/ 145 w 283"/>
                <a:gd name="T11" fmla="*/ 272 h 276"/>
                <a:gd name="T12" fmla="*/ 279 w 283"/>
                <a:gd name="T13" fmla="*/ 272 h 276"/>
                <a:gd name="T14" fmla="*/ 279 w 283"/>
                <a:gd name="T15" fmla="*/ 4 h 276"/>
                <a:gd name="T16" fmla="*/ 4 w 283"/>
                <a:gd name="T17" fmla="*/ 4 h 276"/>
                <a:gd name="T18" fmla="*/ 0 w 283"/>
                <a:gd name="T19" fmla="*/ 0 h 276"/>
                <a:gd name="T20" fmla="*/ 0 w 283"/>
                <a:gd name="T21" fmla="*/ 276 h 276"/>
                <a:gd name="T22" fmla="*/ 133 w 283"/>
                <a:gd name="T23" fmla="*/ 276 h 276"/>
                <a:gd name="T24" fmla="*/ 135 w 283"/>
                <a:gd name="T25" fmla="*/ 276 h 276"/>
                <a:gd name="T26" fmla="*/ 137 w 283"/>
                <a:gd name="T27" fmla="*/ 272 h 276"/>
                <a:gd name="T28" fmla="*/ 4 w 283"/>
                <a:gd name="T29" fmla="*/ 272 h 276"/>
                <a:gd name="T30" fmla="*/ 4 w 283"/>
                <a:gd name="T31" fmla="*/ 4 h 276"/>
                <a:gd name="T32" fmla="*/ 0 w 283"/>
                <a:gd name="T33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3" h="276">
                  <a:moveTo>
                    <a:pt x="0" y="0"/>
                  </a:moveTo>
                  <a:lnTo>
                    <a:pt x="283" y="0"/>
                  </a:lnTo>
                  <a:lnTo>
                    <a:pt x="283" y="276"/>
                  </a:lnTo>
                  <a:lnTo>
                    <a:pt x="148" y="276"/>
                  </a:lnTo>
                  <a:lnTo>
                    <a:pt x="147" y="276"/>
                  </a:lnTo>
                  <a:lnTo>
                    <a:pt x="145" y="272"/>
                  </a:lnTo>
                  <a:lnTo>
                    <a:pt x="279" y="272"/>
                  </a:lnTo>
                  <a:lnTo>
                    <a:pt x="27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6"/>
                  </a:lnTo>
                  <a:lnTo>
                    <a:pt x="133" y="276"/>
                  </a:lnTo>
                  <a:lnTo>
                    <a:pt x="135" y="276"/>
                  </a:lnTo>
                  <a:lnTo>
                    <a:pt x="137" y="272"/>
                  </a:lnTo>
                  <a:lnTo>
                    <a:pt x="4" y="27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130"/>
            <p:cNvSpPr>
              <a:spLocks/>
            </p:cNvSpPr>
            <p:nvPr/>
          </p:nvSpPr>
          <p:spPr bwMode="auto">
            <a:xfrm>
              <a:off x="2479" y="2123"/>
              <a:ext cx="547" cy="527"/>
            </a:xfrm>
            <a:custGeom>
              <a:avLst/>
              <a:gdLst>
                <a:gd name="T0" fmla="*/ 0 w 279"/>
                <a:gd name="T1" fmla="*/ 0 h 272"/>
                <a:gd name="T2" fmla="*/ 279 w 279"/>
                <a:gd name="T3" fmla="*/ 0 h 272"/>
                <a:gd name="T4" fmla="*/ 279 w 279"/>
                <a:gd name="T5" fmla="*/ 272 h 272"/>
                <a:gd name="T6" fmla="*/ 145 w 279"/>
                <a:gd name="T7" fmla="*/ 272 h 272"/>
                <a:gd name="T8" fmla="*/ 143 w 279"/>
                <a:gd name="T9" fmla="*/ 270 h 272"/>
                <a:gd name="T10" fmla="*/ 141 w 279"/>
                <a:gd name="T11" fmla="*/ 268 h 272"/>
                <a:gd name="T12" fmla="*/ 275 w 279"/>
                <a:gd name="T13" fmla="*/ 268 h 272"/>
                <a:gd name="T14" fmla="*/ 275 w 279"/>
                <a:gd name="T15" fmla="*/ 4 h 272"/>
                <a:gd name="T16" fmla="*/ 4 w 279"/>
                <a:gd name="T17" fmla="*/ 4 h 272"/>
                <a:gd name="T18" fmla="*/ 0 w 279"/>
                <a:gd name="T19" fmla="*/ 0 h 272"/>
                <a:gd name="T20" fmla="*/ 0 w 279"/>
                <a:gd name="T21" fmla="*/ 272 h 272"/>
                <a:gd name="T22" fmla="*/ 133 w 279"/>
                <a:gd name="T23" fmla="*/ 272 h 272"/>
                <a:gd name="T24" fmla="*/ 135 w 279"/>
                <a:gd name="T25" fmla="*/ 270 h 272"/>
                <a:gd name="T26" fmla="*/ 137 w 279"/>
                <a:gd name="T27" fmla="*/ 268 h 272"/>
                <a:gd name="T28" fmla="*/ 4 w 279"/>
                <a:gd name="T29" fmla="*/ 268 h 272"/>
                <a:gd name="T30" fmla="*/ 4 w 279"/>
                <a:gd name="T31" fmla="*/ 4 h 272"/>
                <a:gd name="T32" fmla="*/ 0 w 279"/>
                <a:gd name="T33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9" h="272">
                  <a:moveTo>
                    <a:pt x="0" y="0"/>
                  </a:moveTo>
                  <a:lnTo>
                    <a:pt x="279" y="0"/>
                  </a:lnTo>
                  <a:lnTo>
                    <a:pt x="279" y="272"/>
                  </a:lnTo>
                  <a:lnTo>
                    <a:pt x="145" y="272"/>
                  </a:lnTo>
                  <a:lnTo>
                    <a:pt x="143" y="270"/>
                  </a:lnTo>
                  <a:lnTo>
                    <a:pt x="141" y="268"/>
                  </a:lnTo>
                  <a:lnTo>
                    <a:pt x="275" y="268"/>
                  </a:lnTo>
                  <a:lnTo>
                    <a:pt x="27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133" y="272"/>
                  </a:lnTo>
                  <a:lnTo>
                    <a:pt x="135" y="270"/>
                  </a:lnTo>
                  <a:lnTo>
                    <a:pt x="137" y="268"/>
                  </a:lnTo>
                  <a:lnTo>
                    <a:pt x="4" y="26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9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131"/>
            <p:cNvSpPr>
              <a:spLocks/>
            </p:cNvSpPr>
            <p:nvPr/>
          </p:nvSpPr>
          <p:spPr bwMode="auto">
            <a:xfrm>
              <a:off x="2482" y="2127"/>
              <a:ext cx="540" cy="519"/>
            </a:xfrm>
            <a:custGeom>
              <a:avLst/>
              <a:gdLst>
                <a:gd name="T0" fmla="*/ 0 w 275"/>
                <a:gd name="T1" fmla="*/ 0 h 268"/>
                <a:gd name="T2" fmla="*/ 275 w 275"/>
                <a:gd name="T3" fmla="*/ 0 h 268"/>
                <a:gd name="T4" fmla="*/ 275 w 275"/>
                <a:gd name="T5" fmla="*/ 268 h 268"/>
                <a:gd name="T6" fmla="*/ 141 w 275"/>
                <a:gd name="T7" fmla="*/ 268 h 268"/>
                <a:gd name="T8" fmla="*/ 139 w 275"/>
                <a:gd name="T9" fmla="*/ 266 h 268"/>
                <a:gd name="T10" fmla="*/ 137 w 275"/>
                <a:gd name="T11" fmla="*/ 264 h 268"/>
                <a:gd name="T12" fmla="*/ 271 w 275"/>
                <a:gd name="T13" fmla="*/ 264 h 268"/>
                <a:gd name="T14" fmla="*/ 271 w 275"/>
                <a:gd name="T15" fmla="*/ 3 h 268"/>
                <a:gd name="T16" fmla="*/ 4 w 275"/>
                <a:gd name="T17" fmla="*/ 3 h 268"/>
                <a:gd name="T18" fmla="*/ 0 w 275"/>
                <a:gd name="T19" fmla="*/ 0 h 268"/>
                <a:gd name="T20" fmla="*/ 0 w 275"/>
                <a:gd name="T21" fmla="*/ 268 h 268"/>
                <a:gd name="T22" fmla="*/ 133 w 275"/>
                <a:gd name="T23" fmla="*/ 268 h 268"/>
                <a:gd name="T24" fmla="*/ 135 w 275"/>
                <a:gd name="T25" fmla="*/ 266 h 268"/>
                <a:gd name="T26" fmla="*/ 137 w 275"/>
                <a:gd name="T27" fmla="*/ 264 h 268"/>
                <a:gd name="T28" fmla="*/ 4 w 275"/>
                <a:gd name="T29" fmla="*/ 264 h 268"/>
                <a:gd name="T30" fmla="*/ 4 w 275"/>
                <a:gd name="T31" fmla="*/ 3 h 268"/>
                <a:gd name="T32" fmla="*/ 0 w 275"/>
                <a:gd name="T3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268">
                  <a:moveTo>
                    <a:pt x="0" y="0"/>
                  </a:moveTo>
                  <a:lnTo>
                    <a:pt x="275" y="0"/>
                  </a:lnTo>
                  <a:lnTo>
                    <a:pt x="275" y="268"/>
                  </a:lnTo>
                  <a:lnTo>
                    <a:pt x="141" y="268"/>
                  </a:lnTo>
                  <a:lnTo>
                    <a:pt x="139" y="266"/>
                  </a:lnTo>
                  <a:lnTo>
                    <a:pt x="137" y="264"/>
                  </a:lnTo>
                  <a:lnTo>
                    <a:pt x="271" y="264"/>
                  </a:lnTo>
                  <a:lnTo>
                    <a:pt x="271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133" y="268"/>
                  </a:lnTo>
                  <a:lnTo>
                    <a:pt x="135" y="266"/>
                  </a:lnTo>
                  <a:lnTo>
                    <a:pt x="137" y="264"/>
                  </a:lnTo>
                  <a:lnTo>
                    <a:pt x="4" y="26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9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132"/>
            <p:cNvSpPr>
              <a:spLocks/>
            </p:cNvSpPr>
            <p:nvPr/>
          </p:nvSpPr>
          <p:spPr bwMode="auto">
            <a:xfrm>
              <a:off x="2486" y="2131"/>
              <a:ext cx="532" cy="511"/>
            </a:xfrm>
            <a:custGeom>
              <a:avLst/>
              <a:gdLst>
                <a:gd name="T0" fmla="*/ 0 w 271"/>
                <a:gd name="T1" fmla="*/ 0 h 264"/>
                <a:gd name="T2" fmla="*/ 271 w 271"/>
                <a:gd name="T3" fmla="*/ 0 h 264"/>
                <a:gd name="T4" fmla="*/ 271 w 271"/>
                <a:gd name="T5" fmla="*/ 264 h 264"/>
                <a:gd name="T6" fmla="*/ 137 w 271"/>
                <a:gd name="T7" fmla="*/ 264 h 264"/>
                <a:gd name="T8" fmla="*/ 137 w 271"/>
                <a:gd name="T9" fmla="*/ 264 h 264"/>
                <a:gd name="T10" fmla="*/ 135 w 271"/>
                <a:gd name="T11" fmla="*/ 262 h 264"/>
                <a:gd name="T12" fmla="*/ 135 w 271"/>
                <a:gd name="T13" fmla="*/ 264 h 264"/>
                <a:gd name="T14" fmla="*/ 133 w 271"/>
                <a:gd name="T15" fmla="*/ 264 h 264"/>
                <a:gd name="T16" fmla="*/ 0 w 271"/>
                <a:gd name="T17" fmla="*/ 264 h 264"/>
                <a:gd name="T18" fmla="*/ 0 w 271"/>
                <a:gd name="T19" fmla="*/ 0 h 264"/>
                <a:gd name="T20" fmla="*/ 4 w 271"/>
                <a:gd name="T21" fmla="*/ 3 h 264"/>
                <a:gd name="T22" fmla="*/ 267 w 271"/>
                <a:gd name="T23" fmla="*/ 3 h 264"/>
                <a:gd name="T24" fmla="*/ 267 w 271"/>
                <a:gd name="T25" fmla="*/ 260 h 264"/>
                <a:gd name="T26" fmla="*/ 4 w 271"/>
                <a:gd name="T27" fmla="*/ 260 h 264"/>
                <a:gd name="T28" fmla="*/ 4 w 271"/>
                <a:gd name="T29" fmla="*/ 3 h 264"/>
                <a:gd name="T30" fmla="*/ 0 w 271"/>
                <a:gd name="T31" fmla="*/ 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1" h="264">
                  <a:moveTo>
                    <a:pt x="0" y="0"/>
                  </a:moveTo>
                  <a:lnTo>
                    <a:pt x="271" y="0"/>
                  </a:lnTo>
                  <a:lnTo>
                    <a:pt x="271" y="264"/>
                  </a:lnTo>
                  <a:lnTo>
                    <a:pt x="137" y="264"/>
                  </a:lnTo>
                  <a:lnTo>
                    <a:pt x="137" y="264"/>
                  </a:lnTo>
                  <a:lnTo>
                    <a:pt x="135" y="262"/>
                  </a:lnTo>
                  <a:lnTo>
                    <a:pt x="135" y="264"/>
                  </a:lnTo>
                  <a:lnTo>
                    <a:pt x="133" y="264"/>
                  </a:lnTo>
                  <a:lnTo>
                    <a:pt x="0" y="264"/>
                  </a:lnTo>
                  <a:lnTo>
                    <a:pt x="0" y="0"/>
                  </a:lnTo>
                  <a:lnTo>
                    <a:pt x="4" y="3"/>
                  </a:lnTo>
                  <a:lnTo>
                    <a:pt x="267" y="3"/>
                  </a:lnTo>
                  <a:lnTo>
                    <a:pt x="267" y="260"/>
                  </a:lnTo>
                  <a:lnTo>
                    <a:pt x="4" y="26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9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133"/>
            <p:cNvSpPr>
              <a:spLocks/>
            </p:cNvSpPr>
            <p:nvPr/>
          </p:nvSpPr>
          <p:spPr bwMode="auto">
            <a:xfrm>
              <a:off x="2490" y="2133"/>
              <a:ext cx="524" cy="505"/>
            </a:xfrm>
            <a:custGeom>
              <a:avLst/>
              <a:gdLst>
                <a:gd name="T0" fmla="*/ 0 w 267"/>
                <a:gd name="T1" fmla="*/ 0 h 261"/>
                <a:gd name="T2" fmla="*/ 267 w 267"/>
                <a:gd name="T3" fmla="*/ 0 h 261"/>
                <a:gd name="T4" fmla="*/ 267 w 267"/>
                <a:gd name="T5" fmla="*/ 261 h 261"/>
                <a:gd name="T6" fmla="*/ 133 w 267"/>
                <a:gd name="T7" fmla="*/ 261 h 261"/>
                <a:gd name="T8" fmla="*/ 133 w 267"/>
                <a:gd name="T9" fmla="*/ 261 h 261"/>
                <a:gd name="T10" fmla="*/ 133 w 267"/>
                <a:gd name="T11" fmla="*/ 261 h 261"/>
                <a:gd name="T12" fmla="*/ 133 w 267"/>
                <a:gd name="T13" fmla="*/ 261 h 261"/>
                <a:gd name="T14" fmla="*/ 133 w 267"/>
                <a:gd name="T15" fmla="*/ 261 h 261"/>
                <a:gd name="T16" fmla="*/ 0 w 267"/>
                <a:gd name="T17" fmla="*/ 261 h 261"/>
                <a:gd name="T18" fmla="*/ 0 w 267"/>
                <a:gd name="T19" fmla="*/ 0 h 261"/>
                <a:gd name="T20" fmla="*/ 4 w 267"/>
                <a:gd name="T21" fmla="*/ 4 h 261"/>
                <a:gd name="T22" fmla="*/ 263 w 267"/>
                <a:gd name="T23" fmla="*/ 4 h 261"/>
                <a:gd name="T24" fmla="*/ 263 w 267"/>
                <a:gd name="T25" fmla="*/ 257 h 261"/>
                <a:gd name="T26" fmla="*/ 4 w 267"/>
                <a:gd name="T27" fmla="*/ 257 h 261"/>
                <a:gd name="T28" fmla="*/ 4 w 267"/>
                <a:gd name="T29" fmla="*/ 4 h 261"/>
                <a:gd name="T30" fmla="*/ 0 w 267"/>
                <a:gd name="T3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7" h="261">
                  <a:moveTo>
                    <a:pt x="0" y="0"/>
                  </a:moveTo>
                  <a:lnTo>
                    <a:pt x="267" y="0"/>
                  </a:lnTo>
                  <a:lnTo>
                    <a:pt x="267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133" y="261"/>
                  </a:lnTo>
                  <a:lnTo>
                    <a:pt x="0" y="2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63" y="4"/>
                  </a:lnTo>
                  <a:lnTo>
                    <a:pt x="263" y="257"/>
                  </a:lnTo>
                  <a:lnTo>
                    <a:pt x="4" y="2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9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134"/>
            <p:cNvSpPr>
              <a:spLocks/>
            </p:cNvSpPr>
            <p:nvPr/>
          </p:nvSpPr>
          <p:spPr bwMode="auto">
            <a:xfrm>
              <a:off x="2494" y="2136"/>
              <a:ext cx="516" cy="498"/>
            </a:xfrm>
            <a:custGeom>
              <a:avLst/>
              <a:gdLst>
                <a:gd name="T0" fmla="*/ 0 w 263"/>
                <a:gd name="T1" fmla="*/ 0 h 257"/>
                <a:gd name="T2" fmla="*/ 263 w 263"/>
                <a:gd name="T3" fmla="*/ 0 h 257"/>
                <a:gd name="T4" fmla="*/ 263 w 263"/>
                <a:gd name="T5" fmla="*/ 257 h 257"/>
                <a:gd name="T6" fmla="*/ 0 w 263"/>
                <a:gd name="T7" fmla="*/ 257 h 257"/>
                <a:gd name="T8" fmla="*/ 0 w 263"/>
                <a:gd name="T9" fmla="*/ 0 h 257"/>
                <a:gd name="T10" fmla="*/ 6 w 263"/>
                <a:gd name="T11" fmla="*/ 4 h 257"/>
                <a:gd name="T12" fmla="*/ 259 w 263"/>
                <a:gd name="T13" fmla="*/ 4 h 257"/>
                <a:gd name="T14" fmla="*/ 259 w 263"/>
                <a:gd name="T15" fmla="*/ 253 h 257"/>
                <a:gd name="T16" fmla="*/ 6 w 263"/>
                <a:gd name="T17" fmla="*/ 253 h 257"/>
                <a:gd name="T18" fmla="*/ 6 w 263"/>
                <a:gd name="T19" fmla="*/ 4 h 257"/>
                <a:gd name="T20" fmla="*/ 0 w 263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257">
                  <a:moveTo>
                    <a:pt x="0" y="0"/>
                  </a:moveTo>
                  <a:lnTo>
                    <a:pt x="263" y="0"/>
                  </a:lnTo>
                  <a:lnTo>
                    <a:pt x="263" y="257"/>
                  </a:lnTo>
                  <a:lnTo>
                    <a:pt x="0" y="257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9" y="4"/>
                  </a:lnTo>
                  <a:lnTo>
                    <a:pt x="259" y="253"/>
                  </a:lnTo>
                  <a:lnTo>
                    <a:pt x="6" y="25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9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2498" y="2140"/>
              <a:ext cx="508" cy="490"/>
            </a:xfrm>
            <a:custGeom>
              <a:avLst/>
              <a:gdLst>
                <a:gd name="T0" fmla="*/ 0 w 259"/>
                <a:gd name="T1" fmla="*/ 0 h 253"/>
                <a:gd name="T2" fmla="*/ 259 w 259"/>
                <a:gd name="T3" fmla="*/ 0 h 253"/>
                <a:gd name="T4" fmla="*/ 259 w 259"/>
                <a:gd name="T5" fmla="*/ 253 h 253"/>
                <a:gd name="T6" fmla="*/ 0 w 259"/>
                <a:gd name="T7" fmla="*/ 253 h 253"/>
                <a:gd name="T8" fmla="*/ 0 w 259"/>
                <a:gd name="T9" fmla="*/ 0 h 253"/>
                <a:gd name="T10" fmla="*/ 6 w 259"/>
                <a:gd name="T11" fmla="*/ 4 h 253"/>
                <a:gd name="T12" fmla="*/ 255 w 259"/>
                <a:gd name="T13" fmla="*/ 4 h 253"/>
                <a:gd name="T14" fmla="*/ 255 w 259"/>
                <a:gd name="T15" fmla="*/ 249 h 253"/>
                <a:gd name="T16" fmla="*/ 6 w 259"/>
                <a:gd name="T17" fmla="*/ 249 h 253"/>
                <a:gd name="T18" fmla="*/ 6 w 259"/>
                <a:gd name="T19" fmla="*/ 4 h 253"/>
                <a:gd name="T20" fmla="*/ 0 w 259"/>
                <a:gd name="T2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9" h="253">
                  <a:moveTo>
                    <a:pt x="0" y="0"/>
                  </a:moveTo>
                  <a:lnTo>
                    <a:pt x="259" y="0"/>
                  </a:lnTo>
                  <a:lnTo>
                    <a:pt x="259" y="253"/>
                  </a:lnTo>
                  <a:lnTo>
                    <a:pt x="0" y="253"/>
                  </a:lnTo>
                  <a:lnTo>
                    <a:pt x="0" y="0"/>
                  </a:lnTo>
                  <a:lnTo>
                    <a:pt x="6" y="4"/>
                  </a:lnTo>
                  <a:lnTo>
                    <a:pt x="255" y="4"/>
                  </a:lnTo>
                  <a:lnTo>
                    <a:pt x="255" y="249"/>
                  </a:lnTo>
                  <a:lnTo>
                    <a:pt x="6" y="249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2506" y="2144"/>
              <a:ext cx="496" cy="482"/>
            </a:xfrm>
            <a:custGeom>
              <a:avLst/>
              <a:gdLst>
                <a:gd name="T0" fmla="*/ 0 w 253"/>
                <a:gd name="T1" fmla="*/ 0 h 249"/>
                <a:gd name="T2" fmla="*/ 253 w 253"/>
                <a:gd name="T3" fmla="*/ 0 h 249"/>
                <a:gd name="T4" fmla="*/ 253 w 253"/>
                <a:gd name="T5" fmla="*/ 249 h 249"/>
                <a:gd name="T6" fmla="*/ 0 w 253"/>
                <a:gd name="T7" fmla="*/ 249 h 249"/>
                <a:gd name="T8" fmla="*/ 0 w 253"/>
                <a:gd name="T9" fmla="*/ 0 h 249"/>
                <a:gd name="T10" fmla="*/ 4 w 253"/>
                <a:gd name="T11" fmla="*/ 4 h 249"/>
                <a:gd name="T12" fmla="*/ 249 w 253"/>
                <a:gd name="T13" fmla="*/ 4 h 249"/>
                <a:gd name="T14" fmla="*/ 249 w 253"/>
                <a:gd name="T15" fmla="*/ 245 h 249"/>
                <a:gd name="T16" fmla="*/ 4 w 253"/>
                <a:gd name="T17" fmla="*/ 245 h 249"/>
                <a:gd name="T18" fmla="*/ 4 w 253"/>
                <a:gd name="T19" fmla="*/ 4 h 249"/>
                <a:gd name="T20" fmla="*/ 0 w 253"/>
                <a:gd name="T2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249">
                  <a:moveTo>
                    <a:pt x="0" y="0"/>
                  </a:moveTo>
                  <a:lnTo>
                    <a:pt x="253" y="0"/>
                  </a:lnTo>
                  <a:lnTo>
                    <a:pt x="253" y="249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9" y="4"/>
                  </a:lnTo>
                  <a:lnTo>
                    <a:pt x="249" y="245"/>
                  </a:lnTo>
                  <a:lnTo>
                    <a:pt x="4" y="24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9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2510" y="2148"/>
              <a:ext cx="488" cy="475"/>
            </a:xfrm>
            <a:custGeom>
              <a:avLst/>
              <a:gdLst>
                <a:gd name="T0" fmla="*/ 0 w 249"/>
                <a:gd name="T1" fmla="*/ 0 h 245"/>
                <a:gd name="T2" fmla="*/ 249 w 249"/>
                <a:gd name="T3" fmla="*/ 0 h 245"/>
                <a:gd name="T4" fmla="*/ 249 w 249"/>
                <a:gd name="T5" fmla="*/ 245 h 245"/>
                <a:gd name="T6" fmla="*/ 0 w 249"/>
                <a:gd name="T7" fmla="*/ 245 h 245"/>
                <a:gd name="T8" fmla="*/ 0 w 249"/>
                <a:gd name="T9" fmla="*/ 0 h 245"/>
                <a:gd name="T10" fmla="*/ 4 w 249"/>
                <a:gd name="T11" fmla="*/ 4 h 245"/>
                <a:gd name="T12" fmla="*/ 246 w 249"/>
                <a:gd name="T13" fmla="*/ 4 h 245"/>
                <a:gd name="T14" fmla="*/ 246 w 249"/>
                <a:gd name="T15" fmla="*/ 241 h 245"/>
                <a:gd name="T16" fmla="*/ 4 w 249"/>
                <a:gd name="T17" fmla="*/ 241 h 245"/>
                <a:gd name="T18" fmla="*/ 4 w 249"/>
                <a:gd name="T19" fmla="*/ 4 h 245"/>
                <a:gd name="T20" fmla="*/ 0 w 249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9" h="245">
                  <a:moveTo>
                    <a:pt x="0" y="0"/>
                  </a:moveTo>
                  <a:lnTo>
                    <a:pt x="249" y="0"/>
                  </a:lnTo>
                  <a:lnTo>
                    <a:pt x="249" y="245"/>
                  </a:lnTo>
                  <a:lnTo>
                    <a:pt x="0" y="24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6" y="4"/>
                  </a:lnTo>
                  <a:lnTo>
                    <a:pt x="246" y="241"/>
                  </a:lnTo>
                  <a:lnTo>
                    <a:pt x="4" y="24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9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2514" y="2152"/>
              <a:ext cx="480" cy="467"/>
            </a:xfrm>
            <a:custGeom>
              <a:avLst/>
              <a:gdLst>
                <a:gd name="T0" fmla="*/ 0 w 245"/>
                <a:gd name="T1" fmla="*/ 0 h 241"/>
                <a:gd name="T2" fmla="*/ 245 w 245"/>
                <a:gd name="T3" fmla="*/ 0 h 241"/>
                <a:gd name="T4" fmla="*/ 245 w 245"/>
                <a:gd name="T5" fmla="*/ 241 h 241"/>
                <a:gd name="T6" fmla="*/ 0 w 245"/>
                <a:gd name="T7" fmla="*/ 241 h 241"/>
                <a:gd name="T8" fmla="*/ 0 w 245"/>
                <a:gd name="T9" fmla="*/ 0 h 241"/>
                <a:gd name="T10" fmla="*/ 4 w 245"/>
                <a:gd name="T11" fmla="*/ 4 h 241"/>
                <a:gd name="T12" fmla="*/ 242 w 245"/>
                <a:gd name="T13" fmla="*/ 4 h 241"/>
                <a:gd name="T14" fmla="*/ 242 w 245"/>
                <a:gd name="T15" fmla="*/ 238 h 241"/>
                <a:gd name="T16" fmla="*/ 4 w 245"/>
                <a:gd name="T17" fmla="*/ 238 h 241"/>
                <a:gd name="T18" fmla="*/ 4 w 245"/>
                <a:gd name="T19" fmla="*/ 4 h 241"/>
                <a:gd name="T20" fmla="*/ 0 w 245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241">
                  <a:moveTo>
                    <a:pt x="0" y="0"/>
                  </a:moveTo>
                  <a:lnTo>
                    <a:pt x="245" y="0"/>
                  </a:lnTo>
                  <a:lnTo>
                    <a:pt x="245" y="241"/>
                  </a:lnTo>
                  <a:lnTo>
                    <a:pt x="0" y="24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42" y="4"/>
                  </a:lnTo>
                  <a:lnTo>
                    <a:pt x="242" y="238"/>
                  </a:lnTo>
                  <a:lnTo>
                    <a:pt x="4" y="2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139"/>
            <p:cNvSpPr>
              <a:spLocks/>
            </p:cNvSpPr>
            <p:nvPr/>
          </p:nvSpPr>
          <p:spPr bwMode="auto">
            <a:xfrm>
              <a:off x="2518" y="2156"/>
              <a:ext cx="474" cy="459"/>
            </a:xfrm>
            <a:custGeom>
              <a:avLst/>
              <a:gdLst>
                <a:gd name="T0" fmla="*/ 0 w 242"/>
                <a:gd name="T1" fmla="*/ 0 h 237"/>
                <a:gd name="T2" fmla="*/ 242 w 242"/>
                <a:gd name="T3" fmla="*/ 0 h 237"/>
                <a:gd name="T4" fmla="*/ 242 w 242"/>
                <a:gd name="T5" fmla="*/ 237 h 237"/>
                <a:gd name="T6" fmla="*/ 0 w 242"/>
                <a:gd name="T7" fmla="*/ 237 h 237"/>
                <a:gd name="T8" fmla="*/ 0 w 242"/>
                <a:gd name="T9" fmla="*/ 0 h 237"/>
                <a:gd name="T10" fmla="*/ 4 w 242"/>
                <a:gd name="T11" fmla="*/ 4 h 237"/>
                <a:gd name="T12" fmla="*/ 238 w 242"/>
                <a:gd name="T13" fmla="*/ 4 h 237"/>
                <a:gd name="T14" fmla="*/ 238 w 242"/>
                <a:gd name="T15" fmla="*/ 234 h 237"/>
                <a:gd name="T16" fmla="*/ 4 w 242"/>
                <a:gd name="T17" fmla="*/ 234 h 237"/>
                <a:gd name="T18" fmla="*/ 4 w 242"/>
                <a:gd name="T19" fmla="*/ 4 h 237"/>
                <a:gd name="T20" fmla="*/ 0 w 242"/>
                <a:gd name="T21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2" h="237">
                  <a:moveTo>
                    <a:pt x="0" y="0"/>
                  </a:moveTo>
                  <a:lnTo>
                    <a:pt x="242" y="0"/>
                  </a:lnTo>
                  <a:lnTo>
                    <a:pt x="242" y="237"/>
                  </a:lnTo>
                  <a:lnTo>
                    <a:pt x="0" y="23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8" y="4"/>
                  </a:lnTo>
                  <a:lnTo>
                    <a:pt x="238" y="234"/>
                  </a:lnTo>
                  <a:lnTo>
                    <a:pt x="4" y="2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A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140"/>
            <p:cNvSpPr>
              <a:spLocks/>
            </p:cNvSpPr>
            <p:nvPr/>
          </p:nvSpPr>
          <p:spPr bwMode="auto">
            <a:xfrm>
              <a:off x="2522" y="2160"/>
              <a:ext cx="466" cy="452"/>
            </a:xfrm>
            <a:custGeom>
              <a:avLst/>
              <a:gdLst>
                <a:gd name="T0" fmla="*/ 0 w 238"/>
                <a:gd name="T1" fmla="*/ 0 h 234"/>
                <a:gd name="T2" fmla="*/ 238 w 238"/>
                <a:gd name="T3" fmla="*/ 0 h 234"/>
                <a:gd name="T4" fmla="*/ 238 w 238"/>
                <a:gd name="T5" fmla="*/ 234 h 234"/>
                <a:gd name="T6" fmla="*/ 0 w 238"/>
                <a:gd name="T7" fmla="*/ 234 h 234"/>
                <a:gd name="T8" fmla="*/ 0 w 238"/>
                <a:gd name="T9" fmla="*/ 0 h 234"/>
                <a:gd name="T10" fmla="*/ 4 w 238"/>
                <a:gd name="T11" fmla="*/ 4 h 234"/>
                <a:gd name="T12" fmla="*/ 234 w 238"/>
                <a:gd name="T13" fmla="*/ 4 h 234"/>
                <a:gd name="T14" fmla="*/ 234 w 238"/>
                <a:gd name="T15" fmla="*/ 230 h 234"/>
                <a:gd name="T16" fmla="*/ 4 w 238"/>
                <a:gd name="T17" fmla="*/ 230 h 234"/>
                <a:gd name="T18" fmla="*/ 4 w 238"/>
                <a:gd name="T19" fmla="*/ 4 h 234"/>
                <a:gd name="T20" fmla="*/ 0 w 238"/>
                <a:gd name="T21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34">
                  <a:moveTo>
                    <a:pt x="0" y="0"/>
                  </a:moveTo>
                  <a:lnTo>
                    <a:pt x="238" y="0"/>
                  </a:lnTo>
                  <a:lnTo>
                    <a:pt x="238" y="234"/>
                  </a:lnTo>
                  <a:lnTo>
                    <a:pt x="0" y="234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4" y="4"/>
                  </a:lnTo>
                  <a:lnTo>
                    <a:pt x="234" y="230"/>
                  </a:lnTo>
                  <a:lnTo>
                    <a:pt x="4" y="23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2526" y="2164"/>
              <a:ext cx="458" cy="445"/>
            </a:xfrm>
            <a:custGeom>
              <a:avLst/>
              <a:gdLst>
                <a:gd name="T0" fmla="*/ 0 w 234"/>
                <a:gd name="T1" fmla="*/ 0 h 230"/>
                <a:gd name="T2" fmla="*/ 234 w 234"/>
                <a:gd name="T3" fmla="*/ 0 h 230"/>
                <a:gd name="T4" fmla="*/ 234 w 234"/>
                <a:gd name="T5" fmla="*/ 230 h 230"/>
                <a:gd name="T6" fmla="*/ 0 w 234"/>
                <a:gd name="T7" fmla="*/ 230 h 230"/>
                <a:gd name="T8" fmla="*/ 0 w 234"/>
                <a:gd name="T9" fmla="*/ 0 h 230"/>
                <a:gd name="T10" fmla="*/ 4 w 234"/>
                <a:gd name="T11" fmla="*/ 4 h 230"/>
                <a:gd name="T12" fmla="*/ 230 w 234"/>
                <a:gd name="T13" fmla="*/ 4 h 230"/>
                <a:gd name="T14" fmla="*/ 230 w 234"/>
                <a:gd name="T15" fmla="*/ 226 h 230"/>
                <a:gd name="T16" fmla="*/ 4 w 234"/>
                <a:gd name="T17" fmla="*/ 226 h 230"/>
                <a:gd name="T18" fmla="*/ 4 w 234"/>
                <a:gd name="T19" fmla="*/ 4 h 230"/>
                <a:gd name="T20" fmla="*/ 0 w 234"/>
                <a:gd name="T21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4" h="230">
                  <a:moveTo>
                    <a:pt x="0" y="0"/>
                  </a:moveTo>
                  <a:lnTo>
                    <a:pt x="234" y="0"/>
                  </a:lnTo>
                  <a:lnTo>
                    <a:pt x="234" y="230"/>
                  </a:lnTo>
                  <a:lnTo>
                    <a:pt x="0" y="230"/>
                  </a:lnTo>
                  <a:lnTo>
                    <a:pt x="0" y="0"/>
                  </a:lnTo>
                  <a:lnTo>
                    <a:pt x="4" y="4"/>
                  </a:lnTo>
                  <a:lnTo>
                    <a:pt x="230" y="4"/>
                  </a:lnTo>
                  <a:lnTo>
                    <a:pt x="230" y="226"/>
                  </a:lnTo>
                  <a:lnTo>
                    <a:pt x="4" y="22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530" y="2167"/>
              <a:ext cx="450" cy="438"/>
            </a:xfrm>
            <a:custGeom>
              <a:avLst/>
              <a:gdLst>
                <a:gd name="T0" fmla="*/ 0 w 230"/>
                <a:gd name="T1" fmla="*/ 0 h 226"/>
                <a:gd name="T2" fmla="*/ 230 w 230"/>
                <a:gd name="T3" fmla="*/ 0 h 226"/>
                <a:gd name="T4" fmla="*/ 230 w 230"/>
                <a:gd name="T5" fmla="*/ 226 h 226"/>
                <a:gd name="T6" fmla="*/ 0 w 230"/>
                <a:gd name="T7" fmla="*/ 226 h 226"/>
                <a:gd name="T8" fmla="*/ 0 w 230"/>
                <a:gd name="T9" fmla="*/ 0 h 226"/>
                <a:gd name="T10" fmla="*/ 3 w 230"/>
                <a:gd name="T11" fmla="*/ 4 h 226"/>
                <a:gd name="T12" fmla="*/ 226 w 230"/>
                <a:gd name="T13" fmla="*/ 4 h 226"/>
                <a:gd name="T14" fmla="*/ 226 w 230"/>
                <a:gd name="T15" fmla="*/ 222 h 226"/>
                <a:gd name="T16" fmla="*/ 3 w 230"/>
                <a:gd name="T17" fmla="*/ 222 h 226"/>
                <a:gd name="T18" fmla="*/ 3 w 230"/>
                <a:gd name="T19" fmla="*/ 4 h 226"/>
                <a:gd name="T20" fmla="*/ 0 w 230"/>
                <a:gd name="T21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0" h="226">
                  <a:moveTo>
                    <a:pt x="0" y="0"/>
                  </a:moveTo>
                  <a:lnTo>
                    <a:pt x="230" y="0"/>
                  </a:lnTo>
                  <a:lnTo>
                    <a:pt x="230" y="226"/>
                  </a:lnTo>
                  <a:lnTo>
                    <a:pt x="0" y="226"/>
                  </a:lnTo>
                  <a:lnTo>
                    <a:pt x="0" y="0"/>
                  </a:lnTo>
                  <a:lnTo>
                    <a:pt x="3" y="4"/>
                  </a:lnTo>
                  <a:lnTo>
                    <a:pt x="226" y="4"/>
                  </a:lnTo>
                  <a:lnTo>
                    <a:pt x="226" y="222"/>
                  </a:lnTo>
                  <a:lnTo>
                    <a:pt x="3" y="22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A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2533" y="2171"/>
              <a:ext cx="443" cy="430"/>
            </a:xfrm>
            <a:custGeom>
              <a:avLst/>
              <a:gdLst>
                <a:gd name="T0" fmla="*/ 0 w 226"/>
                <a:gd name="T1" fmla="*/ 0 h 222"/>
                <a:gd name="T2" fmla="*/ 226 w 226"/>
                <a:gd name="T3" fmla="*/ 0 h 222"/>
                <a:gd name="T4" fmla="*/ 226 w 226"/>
                <a:gd name="T5" fmla="*/ 222 h 222"/>
                <a:gd name="T6" fmla="*/ 0 w 226"/>
                <a:gd name="T7" fmla="*/ 222 h 222"/>
                <a:gd name="T8" fmla="*/ 0 w 226"/>
                <a:gd name="T9" fmla="*/ 0 h 222"/>
                <a:gd name="T10" fmla="*/ 3 w 226"/>
                <a:gd name="T11" fmla="*/ 3 h 222"/>
                <a:gd name="T12" fmla="*/ 222 w 226"/>
                <a:gd name="T13" fmla="*/ 3 h 222"/>
                <a:gd name="T14" fmla="*/ 222 w 226"/>
                <a:gd name="T15" fmla="*/ 218 h 222"/>
                <a:gd name="T16" fmla="*/ 3 w 226"/>
                <a:gd name="T17" fmla="*/ 218 h 222"/>
                <a:gd name="T18" fmla="*/ 3 w 226"/>
                <a:gd name="T19" fmla="*/ 3 h 222"/>
                <a:gd name="T20" fmla="*/ 0 w 226"/>
                <a:gd name="T2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222">
                  <a:moveTo>
                    <a:pt x="0" y="0"/>
                  </a:moveTo>
                  <a:lnTo>
                    <a:pt x="226" y="0"/>
                  </a:lnTo>
                  <a:lnTo>
                    <a:pt x="226" y="222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3" y="3"/>
                  </a:lnTo>
                  <a:lnTo>
                    <a:pt x="222" y="3"/>
                  </a:lnTo>
                  <a:lnTo>
                    <a:pt x="222" y="218"/>
                  </a:lnTo>
                  <a:lnTo>
                    <a:pt x="3" y="218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6A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144"/>
            <p:cNvSpPr>
              <a:spLocks/>
            </p:cNvSpPr>
            <p:nvPr/>
          </p:nvSpPr>
          <p:spPr bwMode="auto">
            <a:xfrm>
              <a:off x="2536" y="2175"/>
              <a:ext cx="437" cy="422"/>
            </a:xfrm>
            <a:custGeom>
              <a:avLst/>
              <a:gdLst>
                <a:gd name="T0" fmla="*/ 0 w 223"/>
                <a:gd name="T1" fmla="*/ 0 h 218"/>
                <a:gd name="T2" fmla="*/ 223 w 223"/>
                <a:gd name="T3" fmla="*/ 0 h 218"/>
                <a:gd name="T4" fmla="*/ 223 w 223"/>
                <a:gd name="T5" fmla="*/ 218 h 218"/>
                <a:gd name="T6" fmla="*/ 0 w 223"/>
                <a:gd name="T7" fmla="*/ 218 h 218"/>
                <a:gd name="T8" fmla="*/ 0 w 223"/>
                <a:gd name="T9" fmla="*/ 0 h 218"/>
                <a:gd name="T10" fmla="*/ 4 w 223"/>
                <a:gd name="T11" fmla="*/ 3 h 218"/>
                <a:gd name="T12" fmla="*/ 219 w 223"/>
                <a:gd name="T13" fmla="*/ 3 h 218"/>
                <a:gd name="T14" fmla="*/ 219 w 223"/>
                <a:gd name="T15" fmla="*/ 214 h 218"/>
                <a:gd name="T16" fmla="*/ 4 w 223"/>
                <a:gd name="T17" fmla="*/ 214 h 218"/>
                <a:gd name="T18" fmla="*/ 4 w 223"/>
                <a:gd name="T19" fmla="*/ 3 h 218"/>
                <a:gd name="T20" fmla="*/ 0 w 223"/>
                <a:gd name="T2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3" h="218">
                  <a:moveTo>
                    <a:pt x="0" y="0"/>
                  </a:moveTo>
                  <a:lnTo>
                    <a:pt x="223" y="0"/>
                  </a:lnTo>
                  <a:lnTo>
                    <a:pt x="223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4" y="3"/>
                  </a:lnTo>
                  <a:lnTo>
                    <a:pt x="219" y="3"/>
                  </a:lnTo>
                  <a:lnTo>
                    <a:pt x="219" y="214"/>
                  </a:lnTo>
                  <a:lnTo>
                    <a:pt x="4" y="214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145"/>
            <p:cNvSpPr>
              <a:spLocks/>
            </p:cNvSpPr>
            <p:nvPr/>
          </p:nvSpPr>
          <p:spPr bwMode="auto">
            <a:xfrm>
              <a:off x="2540" y="2178"/>
              <a:ext cx="429" cy="415"/>
            </a:xfrm>
            <a:custGeom>
              <a:avLst/>
              <a:gdLst>
                <a:gd name="T0" fmla="*/ 0 w 219"/>
                <a:gd name="T1" fmla="*/ 0 h 215"/>
                <a:gd name="T2" fmla="*/ 219 w 219"/>
                <a:gd name="T3" fmla="*/ 0 h 215"/>
                <a:gd name="T4" fmla="*/ 219 w 219"/>
                <a:gd name="T5" fmla="*/ 215 h 215"/>
                <a:gd name="T6" fmla="*/ 0 w 219"/>
                <a:gd name="T7" fmla="*/ 215 h 215"/>
                <a:gd name="T8" fmla="*/ 0 w 219"/>
                <a:gd name="T9" fmla="*/ 0 h 215"/>
                <a:gd name="T10" fmla="*/ 4 w 219"/>
                <a:gd name="T11" fmla="*/ 4 h 215"/>
                <a:gd name="T12" fmla="*/ 215 w 219"/>
                <a:gd name="T13" fmla="*/ 4 h 215"/>
                <a:gd name="T14" fmla="*/ 215 w 219"/>
                <a:gd name="T15" fmla="*/ 211 h 215"/>
                <a:gd name="T16" fmla="*/ 4 w 219"/>
                <a:gd name="T17" fmla="*/ 211 h 215"/>
                <a:gd name="T18" fmla="*/ 4 w 219"/>
                <a:gd name="T19" fmla="*/ 4 h 215"/>
                <a:gd name="T20" fmla="*/ 0 w 21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215">
                  <a:moveTo>
                    <a:pt x="0" y="0"/>
                  </a:moveTo>
                  <a:lnTo>
                    <a:pt x="219" y="0"/>
                  </a:lnTo>
                  <a:lnTo>
                    <a:pt x="219" y="215"/>
                  </a:lnTo>
                  <a:lnTo>
                    <a:pt x="0" y="215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5" y="4"/>
                  </a:lnTo>
                  <a:lnTo>
                    <a:pt x="215" y="211"/>
                  </a:lnTo>
                  <a:lnTo>
                    <a:pt x="4" y="2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A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2544" y="2181"/>
              <a:ext cx="421" cy="408"/>
            </a:xfrm>
            <a:custGeom>
              <a:avLst/>
              <a:gdLst>
                <a:gd name="T0" fmla="*/ 0 w 215"/>
                <a:gd name="T1" fmla="*/ 0 h 211"/>
                <a:gd name="T2" fmla="*/ 215 w 215"/>
                <a:gd name="T3" fmla="*/ 0 h 211"/>
                <a:gd name="T4" fmla="*/ 215 w 215"/>
                <a:gd name="T5" fmla="*/ 211 h 211"/>
                <a:gd name="T6" fmla="*/ 0 w 215"/>
                <a:gd name="T7" fmla="*/ 211 h 211"/>
                <a:gd name="T8" fmla="*/ 0 w 215"/>
                <a:gd name="T9" fmla="*/ 0 h 211"/>
                <a:gd name="T10" fmla="*/ 4 w 215"/>
                <a:gd name="T11" fmla="*/ 4 h 211"/>
                <a:gd name="T12" fmla="*/ 211 w 215"/>
                <a:gd name="T13" fmla="*/ 4 h 211"/>
                <a:gd name="T14" fmla="*/ 211 w 215"/>
                <a:gd name="T15" fmla="*/ 207 h 211"/>
                <a:gd name="T16" fmla="*/ 4 w 215"/>
                <a:gd name="T17" fmla="*/ 207 h 211"/>
                <a:gd name="T18" fmla="*/ 4 w 215"/>
                <a:gd name="T19" fmla="*/ 4 h 211"/>
                <a:gd name="T20" fmla="*/ 0 w 215"/>
                <a:gd name="T21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1">
                  <a:moveTo>
                    <a:pt x="0" y="0"/>
                  </a:moveTo>
                  <a:lnTo>
                    <a:pt x="215" y="0"/>
                  </a:lnTo>
                  <a:lnTo>
                    <a:pt x="215" y="211"/>
                  </a:lnTo>
                  <a:lnTo>
                    <a:pt x="0" y="211"/>
                  </a:lnTo>
                  <a:lnTo>
                    <a:pt x="0" y="0"/>
                  </a:lnTo>
                  <a:lnTo>
                    <a:pt x="4" y="4"/>
                  </a:lnTo>
                  <a:lnTo>
                    <a:pt x="211" y="4"/>
                  </a:lnTo>
                  <a:lnTo>
                    <a:pt x="211" y="207"/>
                  </a:lnTo>
                  <a:lnTo>
                    <a:pt x="4" y="20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2548" y="2185"/>
              <a:ext cx="413" cy="400"/>
            </a:xfrm>
            <a:custGeom>
              <a:avLst/>
              <a:gdLst>
                <a:gd name="T0" fmla="*/ 0 w 211"/>
                <a:gd name="T1" fmla="*/ 0 h 207"/>
                <a:gd name="T2" fmla="*/ 211 w 211"/>
                <a:gd name="T3" fmla="*/ 0 h 207"/>
                <a:gd name="T4" fmla="*/ 211 w 211"/>
                <a:gd name="T5" fmla="*/ 207 h 207"/>
                <a:gd name="T6" fmla="*/ 0 w 211"/>
                <a:gd name="T7" fmla="*/ 207 h 207"/>
                <a:gd name="T8" fmla="*/ 0 w 211"/>
                <a:gd name="T9" fmla="*/ 0 h 207"/>
                <a:gd name="T10" fmla="*/ 4 w 211"/>
                <a:gd name="T11" fmla="*/ 4 h 207"/>
                <a:gd name="T12" fmla="*/ 207 w 211"/>
                <a:gd name="T13" fmla="*/ 4 h 207"/>
                <a:gd name="T14" fmla="*/ 207 w 211"/>
                <a:gd name="T15" fmla="*/ 203 h 207"/>
                <a:gd name="T16" fmla="*/ 4 w 211"/>
                <a:gd name="T17" fmla="*/ 203 h 207"/>
                <a:gd name="T18" fmla="*/ 4 w 211"/>
                <a:gd name="T19" fmla="*/ 4 h 207"/>
                <a:gd name="T20" fmla="*/ 0 w 211"/>
                <a:gd name="T21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1" h="207">
                  <a:moveTo>
                    <a:pt x="0" y="0"/>
                  </a:moveTo>
                  <a:lnTo>
                    <a:pt x="211" y="0"/>
                  </a:lnTo>
                  <a:lnTo>
                    <a:pt x="211" y="207"/>
                  </a:lnTo>
                  <a:lnTo>
                    <a:pt x="0" y="207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7" y="4"/>
                  </a:lnTo>
                  <a:lnTo>
                    <a:pt x="207" y="203"/>
                  </a:lnTo>
                  <a:lnTo>
                    <a:pt x="4" y="20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A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2551" y="2189"/>
              <a:ext cx="406" cy="393"/>
            </a:xfrm>
            <a:custGeom>
              <a:avLst/>
              <a:gdLst>
                <a:gd name="T0" fmla="*/ 0 w 207"/>
                <a:gd name="T1" fmla="*/ 0 h 203"/>
                <a:gd name="T2" fmla="*/ 207 w 207"/>
                <a:gd name="T3" fmla="*/ 0 h 203"/>
                <a:gd name="T4" fmla="*/ 207 w 207"/>
                <a:gd name="T5" fmla="*/ 203 h 203"/>
                <a:gd name="T6" fmla="*/ 0 w 207"/>
                <a:gd name="T7" fmla="*/ 203 h 203"/>
                <a:gd name="T8" fmla="*/ 0 w 207"/>
                <a:gd name="T9" fmla="*/ 0 h 203"/>
                <a:gd name="T10" fmla="*/ 4 w 207"/>
                <a:gd name="T11" fmla="*/ 4 h 203"/>
                <a:gd name="T12" fmla="*/ 203 w 207"/>
                <a:gd name="T13" fmla="*/ 4 h 203"/>
                <a:gd name="T14" fmla="*/ 203 w 207"/>
                <a:gd name="T15" fmla="*/ 199 h 203"/>
                <a:gd name="T16" fmla="*/ 4 w 207"/>
                <a:gd name="T17" fmla="*/ 199 h 203"/>
                <a:gd name="T18" fmla="*/ 4 w 207"/>
                <a:gd name="T19" fmla="*/ 4 h 203"/>
                <a:gd name="T20" fmla="*/ 0 w 207"/>
                <a:gd name="T21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7" h="203">
                  <a:moveTo>
                    <a:pt x="0" y="0"/>
                  </a:moveTo>
                  <a:lnTo>
                    <a:pt x="207" y="0"/>
                  </a:lnTo>
                  <a:lnTo>
                    <a:pt x="207" y="203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4" y="4"/>
                  </a:lnTo>
                  <a:lnTo>
                    <a:pt x="203" y="4"/>
                  </a:lnTo>
                  <a:lnTo>
                    <a:pt x="203" y="199"/>
                  </a:lnTo>
                  <a:lnTo>
                    <a:pt x="4" y="199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A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2555" y="2193"/>
              <a:ext cx="398" cy="385"/>
            </a:xfrm>
            <a:custGeom>
              <a:avLst/>
              <a:gdLst>
                <a:gd name="T0" fmla="*/ 0 w 203"/>
                <a:gd name="T1" fmla="*/ 0 h 199"/>
                <a:gd name="T2" fmla="*/ 203 w 203"/>
                <a:gd name="T3" fmla="*/ 0 h 199"/>
                <a:gd name="T4" fmla="*/ 203 w 203"/>
                <a:gd name="T5" fmla="*/ 199 h 199"/>
                <a:gd name="T6" fmla="*/ 0 w 203"/>
                <a:gd name="T7" fmla="*/ 199 h 199"/>
                <a:gd name="T8" fmla="*/ 0 w 203"/>
                <a:gd name="T9" fmla="*/ 0 h 199"/>
                <a:gd name="T10" fmla="*/ 4 w 203"/>
                <a:gd name="T11" fmla="*/ 4 h 199"/>
                <a:gd name="T12" fmla="*/ 199 w 203"/>
                <a:gd name="T13" fmla="*/ 4 h 199"/>
                <a:gd name="T14" fmla="*/ 199 w 203"/>
                <a:gd name="T15" fmla="*/ 195 h 199"/>
                <a:gd name="T16" fmla="*/ 4 w 203"/>
                <a:gd name="T17" fmla="*/ 195 h 199"/>
                <a:gd name="T18" fmla="*/ 4 w 203"/>
                <a:gd name="T19" fmla="*/ 4 h 199"/>
                <a:gd name="T20" fmla="*/ 0 w 203"/>
                <a:gd name="T2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3" h="199">
                  <a:moveTo>
                    <a:pt x="0" y="0"/>
                  </a:moveTo>
                  <a:lnTo>
                    <a:pt x="203" y="0"/>
                  </a:lnTo>
                  <a:lnTo>
                    <a:pt x="203" y="199"/>
                  </a:lnTo>
                  <a:lnTo>
                    <a:pt x="0" y="19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9" y="4"/>
                  </a:lnTo>
                  <a:lnTo>
                    <a:pt x="199" y="195"/>
                  </a:lnTo>
                  <a:lnTo>
                    <a:pt x="4" y="19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FA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2559" y="2197"/>
              <a:ext cx="390" cy="377"/>
            </a:xfrm>
            <a:custGeom>
              <a:avLst/>
              <a:gdLst>
                <a:gd name="T0" fmla="*/ 0 w 199"/>
                <a:gd name="T1" fmla="*/ 0 h 195"/>
                <a:gd name="T2" fmla="*/ 199 w 199"/>
                <a:gd name="T3" fmla="*/ 0 h 195"/>
                <a:gd name="T4" fmla="*/ 199 w 199"/>
                <a:gd name="T5" fmla="*/ 195 h 195"/>
                <a:gd name="T6" fmla="*/ 0 w 199"/>
                <a:gd name="T7" fmla="*/ 195 h 195"/>
                <a:gd name="T8" fmla="*/ 0 w 199"/>
                <a:gd name="T9" fmla="*/ 0 h 195"/>
                <a:gd name="T10" fmla="*/ 4 w 199"/>
                <a:gd name="T11" fmla="*/ 4 h 195"/>
                <a:gd name="T12" fmla="*/ 195 w 199"/>
                <a:gd name="T13" fmla="*/ 4 h 195"/>
                <a:gd name="T14" fmla="*/ 195 w 199"/>
                <a:gd name="T15" fmla="*/ 192 h 195"/>
                <a:gd name="T16" fmla="*/ 4 w 199"/>
                <a:gd name="T17" fmla="*/ 192 h 195"/>
                <a:gd name="T18" fmla="*/ 4 w 199"/>
                <a:gd name="T19" fmla="*/ 4 h 195"/>
                <a:gd name="T20" fmla="*/ 0 w 199"/>
                <a:gd name="T21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95">
                  <a:moveTo>
                    <a:pt x="0" y="0"/>
                  </a:moveTo>
                  <a:lnTo>
                    <a:pt x="199" y="0"/>
                  </a:lnTo>
                  <a:lnTo>
                    <a:pt x="199" y="195"/>
                  </a:lnTo>
                  <a:lnTo>
                    <a:pt x="0" y="19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5" y="4"/>
                  </a:lnTo>
                  <a:lnTo>
                    <a:pt x="195" y="192"/>
                  </a:lnTo>
                  <a:lnTo>
                    <a:pt x="4" y="19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B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2563" y="2201"/>
              <a:ext cx="382" cy="369"/>
            </a:xfrm>
            <a:custGeom>
              <a:avLst/>
              <a:gdLst>
                <a:gd name="T0" fmla="*/ 0 w 195"/>
                <a:gd name="T1" fmla="*/ 0 h 191"/>
                <a:gd name="T2" fmla="*/ 195 w 195"/>
                <a:gd name="T3" fmla="*/ 0 h 191"/>
                <a:gd name="T4" fmla="*/ 195 w 195"/>
                <a:gd name="T5" fmla="*/ 191 h 191"/>
                <a:gd name="T6" fmla="*/ 0 w 195"/>
                <a:gd name="T7" fmla="*/ 191 h 191"/>
                <a:gd name="T8" fmla="*/ 0 w 195"/>
                <a:gd name="T9" fmla="*/ 0 h 191"/>
                <a:gd name="T10" fmla="*/ 4 w 195"/>
                <a:gd name="T11" fmla="*/ 4 h 191"/>
                <a:gd name="T12" fmla="*/ 191 w 195"/>
                <a:gd name="T13" fmla="*/ 4 h 191"/>
                <a:gd name="T14" fmla="*/ 191 w 195"/>
                <a:gd name="T15" fmla="*/ 188 h 191"/>
                <a:gd name="T16" fmla="*/ 4 w 195"/>
                <a:gd name="T17" fmla="*/ 188 h 191"/>
                <a:gd name="T18" fmla="*/ 4 w 195"/>
                <a:gd name="T19" fmla="*/ 4 h 191"/>
                <a:gd name="T20" fmla="*/ 0 w 195"/>
                <a:gd name="T21" fmla="*/ 0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191">
                  <a:moveTo>
                    <a:pt x="0" y="0"/>
                  </a:moveTo>
                  <a:lnTo>
                    <a:pt x="195" y="0"/>
                  </a:lnTo>
                  <a:lnTo>
                    <a:pt x="195" y="191"/>
                  </a:lnTo>
                  <a:lnTo>
                    <a:pt x="0" y="19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91" y="4"/>
                  </a:lnTo>
                  <a:lnTo>
                    <a:pt x="191" y="188"/>
                  </a:lnTo>
                  <a:lnTo>
                    <a:pt x="4" y="18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B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2567" y="2205"/>
              <a:ext cx="374" cy="363"/>
            </a:xfrm>
            <a:custGeom>
              <a:avLst/>
              <a:gdLst>
                <a:gd name="T0" fmla="*/ 0 w 191"/>
                <a:gd name="T1" fmla="*/ 0 h 188"/>
                <a:gd name="T2" fmla="*/ 191 w 191"/>
                <a:gd name="T3" fmla="*/ 0 h 188"/>
                <a:gd name="T4" fmla="*/ 191 w 191"/>
                <a:gd name="T5" fmla="*/ 188 h 188"/>
                <a:gd name="T6" fmla="*/ 0 w 191"/>
                <a:gd name="T7" fmla="*/ 188 h 188"/>
                <a:gd name="T8" fmla="*/ 0 w 191"/>
                <a:gd name="T9" fmla="*/ 0 h 188"/>
                <a:gd name="T10" fmla="*/ 4 w 191"/>
                <a:gd name="T11" fmla="*/ 4 h 188"/>
                <a:gd name="T12" fmla="*/ 187 w 191"/>
                <a:gd name="T13" fmla="*/ 4 h 188"/>
                <a:gd name="T14" fmla="*/ 187 w 191"/>
                <a:gd name="T15" fmla="*/ 184 h 188"/>
                <a:gd name="T16" fmla="*/ 4 w 191"/>
                <a:gd name="T17" fmla="*/ 184 h 188"/>
                <a:gd name="T18" fmla="*/ 4 w 191"/>
                <a:gd name="T19" fmla="*/ 4 h 188"/>
                <a:gd name="T20" fmla="*/ 0 w 191"/>
                <a:gd name="T21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188">
                  <a:moveTo>
                    <a:pt x="0" y="0"/>
                  </a:moveTo>
                  <a:lnTo>
                    <a:pt x="191" y="0"/>
                  </a:lnTo>
                  <a:lnTo>
                    <a:pt x="191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7" y="4"/>
                  </a:lnTo>
                  <a:lnTo>
                    <a:pt x="187" y="184"/>
                  </a:lnTo>
                  <a:lnTo>
                    <a:pt x="4" y="18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B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2571" y="2208"/>
              <a:ext cx="366" cy="357"/>
            </a:xfrm>
            <a:custGeom>
              <a:avLst/>
              <a:gdLst>
                <a:gd name="T0" fmla="*/ 0 w 187"/>
                <a:gd name="T1" fmla="*/ 0 h 184"/>
                <a:gd name="T2" fmla="*/ 187 w 187"/>
                <a:gd name="T3" fmla="*/ 0 h 184"/>
                <a:gd name="T4" fmla="*/ 187 w 187"/>
                <a:gd name="T5" fmla="*/ 184 h 184"/>
                <a:gd name="T6" fmla="*/ 0 w 187"/>
                <a:gd name="T7" fmla="*/ 184 h 184"/>
                <a:gd name="T8" fmla="*/ 0 w 187"/>
                <a:gd name="T9" fmla="*/ 0 h 184"/>
                <a:gd name="T10" fmla="*/ 4 w 187"/>
                <a:gd name="T11" fmla="*/ 4 h 184"/>
                <a:gd name="T12" fmla="*/ 183 w 187"/>
                <a:gd name="T13" fmla="*/ 4 h 184"/>
                <a:gd name="T14" fmla="*/ 183 w 187"/>
                <a:gd name="T15" fmla="*/ 180 h 184"/>
                <a:gd name="T16" fmla="*/ 4 w 187"/>
                <a:gd name="T17" fmla="*/ 180 h 184"/>
                <a:gd name="T18" fmla="*/ 4 w 187"/>
                <a:gd name="T19" fmla="*/ 4 h 184"/>
                <a:gd name="T20" fmla="*/ 0 w 187"/>
                <a:gd name="T2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84">
                  <a:moveTo>
                    <a:pt x="0" y="0"/>
                  </a:moveTo>
                  <a:lnTo>
                    <a:pt x="187" y="0"/>
                  </a:lnTo>
                  <a:lnTo>
                    <a:pt x="187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83" y="4"/>
                  </a:lnTo>
                  <a:lnTo>
                    <a:pt x="183" y="180"/>
                  </a:lnTo>
                  <a:lnTo>
                    <a:pt x="4" y="18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B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2575" y="2212"/>
              <a:ext cx="358" cy="349"/>
            </a:xfrm>
            <a:custGeom>
              <a:avLst/>
              <a:gdLst>
                <a:gd name="T0" fmla="*/ 0 w 183"/>
                <a:gd name="T1" fmla="*/ 0 h 180"/>
                <a:gd name="T2" fmla="*/ 183 w 183"/>
                <a:gd name="T3" fmla="*/ 0 h 180"/>
                <a:gd name="T4" fmla="*/ 183 w 183"/>
                <a:gd name="T5" fmla="*/ 180 h 180"/>
                <a:gd name="T6" fmla="*/ 0 w 183"/>
                <a:gd name="T7" fmla="*/ 180 h 180"/>
                <a:gd name="T8" fmla="*/ 0 w 183"/>
                <a:gd name="T9" fmla="*/ 0 h 180"/>
                <a:gd name="T10" fmla="*/ 4 w 183"/>
                <a:gd name="T11" fmla="*/ 4 h 180"/>
                <a:gd name="T12" fmla="*/ 179 w 183"/>
                <a:gd name="T13" fmla="*/ 4 h 180"/>
                <a:gd name="T14" fmla="*/ 179 w 183"/>
                <a:gd name="T15" fmla="*/ 176 h 180"/>
                <a:gd name="T16" fmla="*/ 4 w 183"/>
                <a:gd name="T17" fmla="*/ 176 h 180"/>
                <a:gd name="T18" fmla="*/ 4 w 183"/>
                <a:gd name="T19" fmla="*/ 4 h 180"/>
                <a:gd name="T20" fmla="*/ 0 w 183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80">
                  <a:moveTo>
                    <a:pt x="0" y="0"/>
                  </a:moveTo>
                  <a:lnTo>
                    <a:pt x="183" y="0"/>
                  </a:lnTo>
                  <a:lnTo>
                    <a:pt x="183" y="180"/>
                  </a:lnTo>
                  <a:lnTo>
                    <a:pt x="0" y="180"/>
                  </a:lnTo>
                  <a:lnTo>
                    <a:pt x="0" y="0"/>
                  </a:lnTo>
                  <a:lnTo>
                    <a:pt x="4" y="4"/>
                  </a:lnTo>
                  <a:lnTo>
                    <a:pt x="179" y="4"/>
                  </a:lnTo>
                  <a:lnTo>
                    <a:pt x="179" y="176"/>
                  </a:lnTo>
                  <a:lnTo>
                    <a:pt x="4" y="176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2579" y="2216"/>
              <a:ext cx="350" cy="341"/>
            </a:xfrm>
            <a:custGeom>
              <a:avLst/>
              <a:gdLst>
                <a:gd name="T0" fmla="*/ 0 w 179"/>
                <a:gd name="T1" fmla="*/ 0 h 176"/>
                <a:gd name="T2" fmla="*/ 179 w 179"/>
                <a:gd name="T3" fmla="*/ 0 h 176"/>
                <a:gd name="T4" fmla="*/ 179 w 179"/>
                <a:gd name="T5" fmla="*/ 176 h 176"/>
                <a:gd name="T6" fmla="*/ 0 w 179"/>
                <a:gd name="T7" fmla="*/ 176 h 176"/>
                <a:gd name="T8" fmla="*/ 0 w 179"/>
                <a:gd name="T9" fmla="*/ 0 h 176"/>
                <a:gd name="T10" fmla="*/ 4 w 179"/>
                <a:gd name="T11" fmla="*/ 3 h 176"/>
                <a:gd name="T12" fmla="*/ 175 w 179"/>
                <a:gd name="T13" fmla="*/ 3 h 176"/>
                <a:gd name="T14" fmla="*/ 175 w 179"/>
                <a:gd name="T15" fmla="*/ 172 h 176"/>
                <a:gd name="T16" fmla="*/ 4 w 179"/>
                <a:gd name="T17" fmla="*/ 172 h 176"/>
                <a:gd name="T18" fmla="*/ 4 w 179"/>
                <a:gd name="T19" fmla="*/ 3 h 176"/>
                <a:gd name="T20" fmla="*/ 0 w 179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176">
                  <a:moveTo>
                    <a:pt x="0" y="0"/>
                  </a:moveTo>
                  <a:lnTo>
                    <a:pt x="179" y="0"/>
                  </a:lnTo>
                  <a:lnTo>
                    <a:pt x="179" y="176"/>
                  </a:lnTo>
                  <a:lnTo>
                    <a:pt x="0" y="176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5" y="3"/>
                  </a:lnTo>
                  <a:lnTo>
                    <a:pt x="175" y="172"/>
                  </a:lnTo>
                  <a:lnTo>
                    <a:pt x="4" y="172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9B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2583" y="2220"/>
              <a:ext cx="342" cy="333"/>
            </a:xfrm>
            <a:custGeom>
              <a:avLst/>
              <a:gdLst>
                <a:gd name="T0" fmla="*/ 0 w 175"/>
                <a:gd name="T1" fmla="*/ 0 h 172"/>
                <a:gd name="T2" fmla="*/ 175 w 175"/>
                <a:gd name="T3" fmla="*/ 0 h 172"/>
                <a:gd name="T4" fmla="*/ 175 w 175"/>
                <a:gd name="T5" fmla="*/ 172 h 172"/>
                <a:gd name="T6" fmla="*/ 0 w 175"/>
                <a:gd name="T7" fmla="*/ 172 h 172"/>
                <a:gd name="T8" fmla="*/ 0 w 175"/>
                <a:gd name="T9" fmla="*/ 0 h 172"/>
                <a:gd name="T10" fmla="*/ 4 w 175"/>
                <a:gd name="T11" fmla="*/ 3 h 172"/>
                <a:gd name="T12" fmla="*/ 171 w 175"/>
                <a:gd name="T13" fmla="*/ 3 h 172"/>
                <a:gd name="T14" fmla="*/ 171 w 175"/>
                <a:gd name="T15" fmla="*/ 168 h 172"/>
                <a:gd name="T16" fmla="*/ 4 w 175"/>
                <a:gd name="T17" fmla="*/ 168 h 172"/>
                <a:gd name="T18" fmla="*/ 4 w 175"/>
                <a:gd name="T19" fmla="*/ 3 h 172"/>
                <a:gd name="T20" fmla="*/ 0 w 175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2">
                  <a:moveTo>
                    <a:pt x="0" y="0"/>
                  </a:moveTo>
                  <a:lnTo>
                    <a:pt x="175" y="0"/>
                  </a:lnTo>
                  <a:lnTo>
                    <a:pt x="175" y="172"/>
                  </a:lnTo>
                  <a:lnTo>
                    <a:pt x="0" y="172"/>
                  </a:lnTo>
                  <a:lnTo>
                    <a:pt x="0" y="0"/>
                  </a:lnTo>
                  <a:lnTo>
                    <a:pt x="4" y="3"/>
                  </a:lnTo>
                  <a:lnTo>
                    <a:pt x="171" y="3"/>
                  </a:lnTo>
                  <a:lnTo>
                    <a:pt x="171" y="168"/>
                  </a:lnTo>
                  <a:lnTo>
                    <a:pt x="4" y="168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2587" y="2222"/>
              <a:ext cx="335" cy="327"/>
            </a:xfrm>
            <a:custGeom>
              <a:avLst/>
              <a:gdLst>
                <a:gd name="T0" fmla="*/ 0 w 171"/>
                <a:gd name="T1" fmla="*/ 0 h 169"/>
                <a:gd name="T2" fmla="*/ 171 w 171"/>
                <a:gd name="T3" fmla="*/ 0 h 169"/>
                <a:gd name="T4" fmla="*/ 171 w 171"/>
                <a:gd name="T5" fmla="*/ 169 h 169"/>
                <a:gd name="T6" fmla="*/ 0 w 171"/>
                <a:gd name="T7" fmla="*/ 169 h 169"/>
                <a:gd name="T8" fmla="*/ 0 w 171"/>
                <a:gd name="T9" fmla="*/ 0 h 169"/>
                <a:gd name="T10" fmla="*/ 4 w 171"/>
                <a:gd name="T11" fmla="*/ 4 h 169"/>
                <a:gd name="T12" fmla="*/ 168 w 171"/>
                <a:gd name="T13" fmla="*/ 4 h 169"/>
                <a:gd name="T14" fmla="*/ 168 w 171"/>
                <a:gd name="T15" fmla="*/ 165 h 169"/>
                <a:gd name="T16" fmla="*/ 4 w 171"/>
                <a:gd name="T17" fmla="*/ 165 h 169"/>
                <a:gd name="T18" fmla="*/ 4 w 171"/>
                <a:gd name="T19" fmla="*/ 4 h 169"/>
                <a:gd name="T20" fmla="*/ 0 w 171"/>
                <a:gd name="T21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1" h="169">
                  <a:moveTo>
                    <a:pt x="0" y="0"/>
                  </a:moveTo>
                  <a:lnTo>
                    <a:pt x="171" y="0"/>
                  </a:lnTo>
                  <a:lnTo>
                    <a:pt x="171" y="169"/>
                  </a:lnTo>
                  <a:lnTo>
                    <a:pt x="0" y="169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8" y="4"/>
                  </a:lnTo>
                  <a:lnTo>
                    <a:pt x="168" y="165"/>
                  </a:lnTo>
                  <a:lnTo>
                    <a:pt x="4" y="16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B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2591" y="2225"/>
              <a:ext cx="327" cy="320"/>
            </a:xfrm>
            <a:custGeom>
              <a:avLst/>
              <a:gdLst>
                <a:gd name="T0" fmla="*/ 0 w 167"/>
                <a:gd name="T1" fmla="*/ 0 h 165"/>
                <a:gd name="T2" fmla="*/ 167 w 167"/>
                <a:gd name="T3" fmla="*/ 0 h 165"/>
                <a:gd name="T4" fmla="*/ 167 w 167"/>
                <a:gd name="T5" fmla="*/ 165 h 165"/>
                <a:gd name="T6" fmla="*/ 0 w 167"/>
                <a:gd name="T7" fmla="*/ 165 h 165"/>
                <a:gd name="T8" fmla="*/ 0 w 167"/>
                <a:gd name="T9" fmla="*/ 0 h 165"/>
                <a:gd name="T10" fmla="*/ 4 w 167"/>
                <a:gd name="T11" fmla="*/ 4 h 165"/>
                <a:gd name="T12" fmla="*/ 164 w 167"/>
                <a:gd name="T13" fmla="*/ 4 h 165"/>
                <a:gd name="T14" fmla="*/ 164 w 167"/>
                <a:gd name="T15" fmla="*/ 161 h 165"/>
                <a:gd name="T16" fmla="*/ 4 w 167"/>
                <a:gd name="T17" fmla="*/ 161 h 165"/>
                <a:gd name="T18" fmla="*/ 4 w 167"/>
                <a:gd name="T19" fmla="*/ 4 h 165"/>
                <a:gd name="T20" fmla="*/ 0 w 167"/>
                <a:gd name="T21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7" h="165">
                  <a:moveTo>
                    <a:pt x="0" y="0"/>
                  </a:moveTo>
                  <a:lnTo>
                    <a:pt x="167" y="0"/>
                  </a:lnTo>
                  <a:lnTo>
                    <a:pt x="167" y="165"/>
                  </a:lnTo>
                  <a:lnTo>
                    <a:pt x="0" y="165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4" y="4"/>
                  </a:lnTo>
                  <a:lnTo>
                    <a:pt x="164" y="161"/>
                  </a:lnTo>
                  <a:lnTo>
                    <a:pt x="4" y="16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2595" y="2229"/>
              <a:ext cx="321" cy="312"/>
            </a:xfrm>
            <a:custGeom>
              <a:avLst/>
              <a:gdLst>
                <a:gd name="T0" fmla="*/ 0 w 164"/>
                <a:gd name="T1" fmla="*/ 0 h 161"/>
                <a:gd name="T2" fmla="*/ 164 w 164"/>
                <a:gd name="T3" fmla="*/ 0 h 161"/>
                <a:gd name="T4" fmla="*/ 164 w 164"/>
                <a:gd name="T5" fmla="*/ 161 h 161"/>
                <a:gd name="T6" fmla="*/ 0 w 164"/>
                <a:gd name="T7" fmla="*/ 161 h 161"/>
                <a:gd name="T8" fmla="*/ 0 w 164"/>
                <a:gd name="T9" fmla="*/ 0 h 161"/>
                <a:gd name="T10" fmla="*/ 4 w 164"/>
                <a:gd name="T11" fmla="*/ 4 h 161"/>
                <a:gd name="T12" fmla="*/ 160 w 164"/>
                <a:gd name="T13" fmla="*/ 4 h 161"/>
                <a:gd name="T14" fmla="*/ 160 w 164"/>
                <a:gd name="T15" fmla="*/ 157 h 161"/>
                <a:gd name="T16" fmla="*/ 4 w 164"/>
                <a:gd name="T17" fmla="*/ 157 h 161"/>
                <a:gd name="T18" fmla="*/ 4 w 164"/>
                <a:gd name="T19" fmla="*/ 4 h 161"/>
                <a:gd name="T20" fmla="*/ 0 w 164"/>
                <a:gd name="T21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61">
                  <a:moveTo>
                    <a:pt x="0" y="0"/>
                  </a:moveTo>
                  <a:lnTo>
                    <a:pt x="164" y="0"/>
                  </a:lnTo>
                  <a:lnTo>
                    <a:pt x="164" y="161"/>
                  </a:lnTo>
                  <a:lnTo>
                    <a:pt x="0" y="161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0" y="4"/>
                  </a:lnTo>
                  <a:lnTo>
                    <a:pt x="160" y="157"/>
                  </a:lnTo>
                  <a:lnTo>
                    <a:pt x="4" y="157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2599" y="2233"/>
              <a:ext cx="313" cy="304"/>
            </a:xfrm>
            <a:custGeom>
              <a:avLst/>
              <a:gdLst>
                <a:gd name="T0" fmla="*/ 0 w 160"/>
                <a:gd name="T1" fmla="*/ 0 h 157"/>
                <a:gd name="T2" fmla="*/ 160 w 160"/>
                <a:gd name="T3" fmla="*/ 0 h 157"/>
                <a:gd name="T4" fmla="*/ 160 w 160"/>
                <a:gd name="T5" fmla="*/ 157 h 157"/>
                <a:gd name="T6" fmla="*/ 0 w 160"/>
                <a:gd name="T7" fmla="*/ 157 h 157"/>
                <a:gd name="T8" fmla="*/ 0 w 160"/>
                <a:gd name="T9" fmla="*/ 0 h 157"/>
                <a:gd name="T10" fmla="*/ 4 w 160"/>
                <a:gd name="T11" fmla="*/ 4 h 157"/>
                <a:gd name="T12" fmla="*/ 156 w 160"/>
                <a:gd name="T13" fmla="*/ 4 h 157"/>
                <a:gd name="T14" fmla="*/ 156 w 160"/>
                <a:gd name="T15" fmla="*/ 153 h 157"/>
                <a:gd name="T16" fmla="*/ 4 w 160"/>
                <a:gd name="T17" fmla="*/ 153 h 157"/>
                <a:gd name="T18" fmla="*/ 4 w 160"/>
                <a:gd name="T19" fmla="*/ 4 h 157"/>
                <a:gd name="T20" fmla="*/ 0 w 160"/>
                <a:gd name="T2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157">
                  <a:moveTo>
                    <a:pt x="0" y="0"/>
                  </a:moveTo>
                  <a:lnTo>
                    <a:pt x="160" y="0"/>
                  </a:lnTo>
                  <a:lnTo>
                    <a:pt x="160" y="157"/>
                  </a:lnTo>
                  <a:lnTo>
                    <a:pt x="0" y="15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6" y="4"/>
                  </a:lnTo>
                  <a:lnTo>
                    <a:pt x="156" y="153"/>
                  </a:lnTo>
                  <a:lnTo>
                    <a:pt x="4" y="15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2602" y="2237"/>
              <a:ext cx="306" cy="297"/>
            </a:xfrm>
            <a:custGeom>
              <a:avLst/>
              <a:gdLst>
                <a:gd name="T0" fmla="*/ 0 w 156"/>
                <a:gd name="T1" fmla="*/ 0 h 153"/>
                <a:gd name="T2" fmla="*/ 156 w 156"/>
                <a:gd name="T3" fmla="*/ 0 h 153"/>
                <a:gd name="T4" fmla="*/ 156 w 156"/>
                <a:gd name="T5" fmla="*/ 153 h 153"/>
                <a:gd name="T6" fmla="*/ 0 w 156"/>
                <a:gd name="T7" fmla="*/ 153 h 153"/>
                <a:gd name="T8" fmla="*/ 0 w 156"/>
                <a:gd name="T9" fmla="*/ 0 h 153"/>
                <a:gd name="T10" fmla="*/ 4 w 156"/>
                <a:gd name="T11" fmla="*/ 4 h 153"/>
                <a:gd name="T12" fmla="*/ 152 w 156"/>
                <a:gd name="T13" fmla="*/ 4 h 153"/>
                <a:gd name="T14" fmla="*/ 152 w 156"/>
                <a:gd name="T15" fmla="*/ 150 h 153"/>
                <a:gd name="T16" fmla="*/ 4 w 156"/>
                <a:gd name="T17" fmla="*/ 150 h 153"/>
                <a:gd name="T18" fmla="*/ 4 w 156"/>
                <a:gd name="T19" fmla="*/ 4 h 153"/>
                <a:gd name="T20" fmla="*/ 0 w 156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53">
                  <a:moveTo>
                    <a:pt x="0" y="0"/>
                  </a:moveTo>
                  <a:lnTo>
                    <a:pt x="156" y="0"/>
                  </a:lnTo>
                  <a:lnTo>
                    <a:pt x="156" y="153"/>
                  </a:lnTo>
                  <a:lnTo>
                    <a:pt x="0" y="15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52" y="4"/>
                  </a:lnTo>
                  <a:lnTo>
                    <a:pt x="152" y="150"/>
                  </a:lnTo>
                  <a:lnTo>
                    <a:pt x="4" y="150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2606" y="2241"/>
              <a:ext cx="298" cy="289"/>
            </a:xfrm>
            <a:custGeom>
              <a:avLst/>
              <a:gdLst>
                <a:gd name="T0" fmla="*/ 0 w 152"/>
                <a:gd name="T1" fmla="*/ 0 h 149"/>
                <a:gd name="T2" fmla="*/ 152 w 152"/>
                <a:gd name="T3" fmla="*/ 0 h 149"/>
                <a:gd name="T4" fmla="*/ 152 w 152"/>
                <a:gd name="T5" fmla="*/ 149 h 149"/>
                <a:gd name="T6" fmla="*/ 0 w 152"/>
                <a:gd name="T7" fmla="*/ 149 h 149"/>
                <a:gd name="T8" fmla="*/ 0 w 152"/>
                <a:gd name="T9" fmla="*/ 0 h 149"/>
                <a:gd name="T10" fmla="*/ 3 w 152"/>
                <a:gd name="T11" fmla="*/ 4 h 149"/>
                <a:gd name="T12" fmla="*/ 148 w 152"/>
                <a:gd name="T13" fmla="*/ 4 h 149"/>
                <a:gd name="T14" fmla="*/ 148 w 152"/>
                <a:gd name="T15" fmla="*/ 146 h 149"/>
                <a:gd name="T16" fmla="*/ 3 w 152"/>
                <a:gd name="T17" fmla="*/ 146 h 149"/>
                <a:gd name="T18" fmla="*/ 3 w 152"/>
                <a:gd name="T19" fmla="*/ 4 h 149"/>
                <a:gd name="T20" fmla="*/ 0 w 152"/>
                <a:gd name="T21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149">
                  <a:moveTo>
                    <a:pt x="0" y="0"/>
                  </a:moveTo>
                  <a:lnTo>
                    <a:pt x="152" y="0"/>
                  </a:lnTo>
                  <a:lnTo>
                    <a:pt x="152" y="149"/>
                  </a:lnTo>
                  <a:lnTo>
                    <a:pt x="0" y="149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8" y="4"/>
                  </a:lnTo>
                  <a:lnTo>
                    <a:pt x="148" y="146"/>
                  </a:lnTo>
                  <a:lnTo>
                    <a:pt x="3" y="146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2610" y="2245"/>
              <a:ext cx="290" cy="282"/>
            </a:xfrm>
            <a:custGeom>
              <a:avLst/>
              <a:gdLst>
                <a:gd name="T0" fmla="*/ 0 w 148"/>
                <a:gd name="T1" fmla="*/ 0 h 146"/>
                <a:gd name="T2" fmla="*/ 148 w 148"/>
                <a:gd name="T3" fmla="*/ 0 h 146"/>
                <a:gd name="T4" fmla="*/ 148 w 148"/>
                <a:gd name="T5" fmla="*/ 146 h 146"/>
                <a:gd name="T6" fmla="*/ 0 w 148"/>
                <a:gd name="T7" fmla="*/ 146 h 146"/>
                <a:gd name="T8" fmla="*/ 0 w 148"/>
                <a:gd name="T9" fmla="*/ 0 h 146"/>
                <a:gd name="T10" fmla="*/ 3 w 148"/>
                <a:gd name="T11" fmla="*/ 4 h 146"/>
                <a:gd name="T12" fmla="*/ 144 w 148"/>
                <a:gd name="T13" fmla="*/ 4 h 146"/>
                <a:gd name="T14" fmla="*/ 144 w 148"/>
                <a:gd name="T15" fmla="*/ 142 h 146"/>
                <a:gd name="T16" fmla="*/ 3 w 148"/>
                <a:gd name="T17" fmla="*/ 142 h 146"/>
                <a:gd name="T18" fmla="*/ 3 w 148"/>
                <a:gd name="T19" fmla="*/ 4 h 146"/>
                <a:gd name="T20" fmla="*/ 0 w 148"/>
                <a:gd name="T21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8" h="146">
                  <a:moveTo>
                    <a:pt x="0" y="0"/>
                  </a:moveTo>
                  <a:lnTo>
                    <a:pt x="148" y="0"/>
                  </a:lnTo>
                  <a:lnTo>
                    <a:pt x="148" y="146"/>
                  </a:lnTo>
                  <a:lnTo>
                    <a:pt x="0" y="146"/>
                  </a:lnTo>
                  <a:lnTo>
                    <a:pt x="0" y="0"/>
                  </a:lnTo>
                  <a:lnTo>
                    <a:pt x="3" y="4"/>
                  </a:lnTo>
                  <a:lnTo>
                    <a:pt x="144" y="4"/>
                  </a:lnTo>
                  <a:lnTo>
                    <a:pt x="144" y="142"/>
                  </a:lnTo>
                  <a:lnTo>
                    <a:pt x="3" y="14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2612" y="2249"/>
              <a:ext cx="284" cy="274"/>
            </a:xfrm>
            <a:custGeom>
              <a:avLst/>
              <a:gdLst>
                <a:gd name="T0" fmla="*/ 0 w 145"/>
                <a:gd name="T1" fmla="*/ 0 h 142"/>
                <a:gd name="T2" fmla="*/ 145 w 145"/>
                <a:gd name="T3" fmla="*/ 0 h 142"/>
                <a:gd name="T4" fmla="*/ 145 w 145"/>
                <a:gd name="T5" fmla="*/ 142 h 142"/>
                <a:gd name="T6" fmla="*/ 0 w 145"/>
                <a:gd name="T7" fmla="*/ 142 h 142"/>
                <a:gd name="T8" fmla="*/ 0 w 145"/>
                <a:gd name="T9" fmla="*/ 0 h 142"/>
                <a:gd name="T10" fmla="*/ 4 w 145"/>
                <a:gd name="T11" fmla="*/ 4 h 142"/>
                <a:gd name="T12" fmla="*/ 141 w 145"/>
                <a:gd name="T13" fmla="*/ 4 h 142"/>
                <a:gd name="T14" fmla="*/ 141 w 145"/>
                <a:gd name="T15" fmla="*/ 138 h 142"/>
                <a:gd name="T16" fmla="*/ 4 w 145"/>
                <a:gd name="T17" fmla="*/ 138 h 142"/>
                <a:gd name="T18" fmla="*/ 4 w 145"/>
                <a:gd name="T19" fmla="*/ 4 h 142"/>
                <a:gd name="T20" fmla="*/ 0 w 145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2">
                  <a:moveTo>
                    <a:pt x="0" y="0"/>
                  </a:moveTo>
                  <a:lnTo>
                    <a:pt x="145" y="0"/>
                  </a:lnTo>
                  <a:lnTo>
                    <a:pt x="145" y="142"/>
                  </a:lnTo>
                  <a:lnTo>
                    <a:pt x="0" y="142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1" y="4"/>
                  </a:lnTo>
                  <a:lnTo>
                    <a:pt x="141" y="138"/>
                  </a:lnTo>
                  <a:lnTo>
                    <a:pt x="4" y="138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2616" y="2253"/>
              <a:ext cx="277" cy="267"/>
            </a:xfrm>
            <a:custGeom>
              <a:avLst/>
              <a:gdLst>
                <a:gd name="T0" fmla="*/ 0 w 141"/>
                <a:gd name="T1" fmla="*/ 0 h 138"/>
                <a:gd name="T2" fmla="*/ 141 w 141"/>
                <a:gd name="T3" fmla="*/ 0 h 138"/>
                <a:gd name="T4" fmla="*/ 141 w 141"/>
                <a:gd name="T5" fmla="*/ 138 h 138"/>
                <a:gd name="T6" fmla="*/ 0 w 141"/>
                <a:gd name="T7" fmla="*/ 138 h 138"/>
                <a:gd name="T8" fmla="*/ 0 w 141"/>
                <a:gd name="T9" fmla="*/ 0 h 138"/>
                <a:gd name="T10" fmla="*/ 4 w 141"/>
                <a:gd name="T11" fmla="*/ 4 h 138"/>
                <a:gd name="T12" fmla="*/ 137 w 141"/>
                <a:gd name="T13" fmla="*/ 4 h 138"/>
                <a:gd name="T14" fmla="*/ 137 w 141"/>
                <a:gd name="T15" fmla="*/ 134 h 138"/>
                <a:gd name="T16" fmla="*/ 4 w 141"/>
                <a:gd name="T17" fmla="*/ 134 h 138"/>
                <a:gd name="T18" fmla="*/ 4 w 141"/>
                <a:gd name="T19" fmla="*/ 4 h 138"/>
                <a:gd name="T20" fmla="*/ 0 w 141"/>
                <a:gd name="T2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138">
                  <a:moveTo>
                    <a:pt x="0" y="0"/>
                  </a:moveTo>
                  <a:lnTo>
                    <a:pt x="141" y="0"/>
                  </a:lnTo>
                  <a:lnTo>
                    <a:pt x="141" y="138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4" y="4"/>
                  </a:lnTo>
                  <a:lnTo>
                    <a:pt x="137" y="4"/>
                  </a:lnTo>
                  <a:lnTo>
                    <a:pt x="137" y="134"/>
                  </a:lnTo>
                  <a:lnTo>
                    <a:pt x="4" y="13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2620" y="2256"/>
              <a:ext cx="269" cy="260"/>
            </a:xfrm>
            <a:custGeom>
              <a:avLst/>
              <a:gdLst>
                <a:gd name="T0" fmla="*/ 0 w 137"/>
                <a:gd name="T1" fmla="*/ 0 h 134"/>
                <a:gd name="T2" fmla="*/ 137 w 137"/>
                <a:gd name="T3" fmla="*/ 0 h 134"/>
                <a:gd name="T4" fmla="*/ 137 w 137"/>
                <a:gd name="T5" fmla="*/ 134 h 134"/>
                <a:gd name="T6" fmla="*/ 0 w 137"/>
                <a:gd name="T7" fmla="*/ 134 h 134"/>
                <a:gd name="T8" fmla="*/ 0 w 137"/>
                <a:gd name="T9" fmla="*/ 0 h 134"/>
                <a:gd name="T10" fmla="*/ 4 w 137"/>
                <a:gd name="T11" fmla="*/ 3 h 134"/>
                <a:gd name="T12" fmla="*/ 133 w 137"/>
                <a:gd name="T13" fmla="*/ 3 h 134"/>
                <a:gd name="T14" fmla="*/ 133 w 137"/>
                <a:gd name="T15" fmla="*/ 130 h 134"/>
                <a:gd name="T16" fmla="*/ 4 w 137"/>
                <a:gd name="T17" fmla="*/ 130 h 134"/>
                <a:gd name="T18" fmla="*/ 4 w 137"/>
                <a:gd name="T19" fmla="*/ 3 h 134"/>
                <a:gd name="T20" fmla="*/ 0 w 137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" h="134">
                  <a:moveTo>
                    <a:pt x="0" y="0"/>
                  </a:moveTo>
                  <a:lnTo>
                    <a:pt x="137" y="0"/>
                  </a:lnTo>
                  <a:lnTo>
                    <a:pt x="13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4" y="3"/>
                  </a:lnTo>
                  <a:lnTo>
                    <a:pt x="133" y="3"/>
                  </a:lnTo>
                  <a:lnTo>
                    <a:pt x="133" y="130"/>
                  </a:lnTo>
                  <a:lnTo>
                    <a:pt x="4" y="13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AC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2624" y="2260"/>
              <a:ext cx="261" cy="252"/>
            </a:xfrm>
            <a:custGeom>
              <a:avLst/>
              <a:gdLst>
                <a:gd name="T0" fmla="*/ 0 w 133"/>
                <a:gd name="T1" fmla="*/ 0 h 130"/>
                <a:gd name="T2" fmla="*/ 133 w 133"/>
                <a:gd name="T3" fmla="*/ 0 h 130"/>
                <a:gd name="T4" fmla="*/ 133 w 133"/>
                <a:gd name="T5" fmla="*/ 130 h 130"/>
                <a:gd name="T6" fmla="*/ 0 w 133"/>
                <a:gd name="T7" fmla="*/ 130 h 130"/>
                <a:gd name="T8" fmla="*/ 0 w 133"/>
                <a:gd name="T9" fmla="*/ 0 h 130"/>
                <a:gd name="T10" fmla="*/ 4 w 133"/>
                <a:gd name="T11" fmla="*/ 3 h 130"/>
                <a:gd name="T12" fmla="*/ 129 w 133"/>
                <a:gd name="T13" fmla="*/ 3 h 130"/>
                <a:gd name="T14" fmla="*/ 129 w 133"/>
                <a:gd name="T15" fmla="*/ 126 h 130"/>
                <a:gd name="T16" fmla="*/ 4 w 133"/>
                <a:gd name="T17" fmla="*/ 126 h 130"/>
                <a:gd name="T18" fmla="*/ 4 w 133"/>
                <a:gd name="T19" fmla="*/ 3 h 130"/>
                <a:gd name="T20" fmla="*/ 0 w 133"/>
                <a:gd name="T2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30">
                  <a:moveTo>
                    <a:pt x="0" y="0"/>
                  </a:moveTo>
                  <a:lnTo>
                    <a:pt x="133" y="0"/>
                  </a:lnTo>
                  <a:lnTo>
                    <a:pt x="133" y="130"/>
                  </a:lnTo>
                  <a:lnTo>
                    <a:pt x="0" y="130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9" y="3"/>
                  </a:lnTo>
                  <a:lnTo>
                    <a:pt x="129" y="126"/>
                  </a:lnTo>
                  <a:lnTo>
                    <a:pt x="4" y="126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2628" y="2263"/>
              <a:ext cx="253" cy="245"/>
            </a:xfrm>
            <a:custGeom>
              <a:avLst/>
              <a:gdLst>
                <a:gd name="T0" fmla="*/ 0 w 129"/>
                <a:gd name="T1" fmla="*/ 0 h 127"/>
                <a:gd name="T2" fmla="*/ 129 w 129"/>
                <a:gd name="T3" fmla="*/ 0 h 127"/>
                <a:gd name="T4" fmla="*/ 129 w 129"/>
                <a:gd name="T5" fmla="*/ 127 h 127"/>
                <a:gd name="T6" fmla="*/ 0 w 129"/>
                <a:gd name="T7" fmla="*/ 127 h 127"/>
                <a:gd name="T8" fmla="*/ 0 w 129"/>
                <a:gd name="T9" fmla="*/ 0 h 127"/>
                <a:gd name="T10" fmla="*/ 4 w 129"/>
                <a:gd name="T11" fmla="*/ 4 h 127"/>
                <a:gd name="T12" fmla="*/ 125 w 129"/>
                <a:gd name="T13" fmla="*/ 4 h 127"/>
                <a:gd name="T14" fmla="*/ 125 w 129"/>
                <a:gd name="T15" fmla="*/ 46 h 127"/>
                <a:gd name="T16" fmla="*/ 125 w 129"/>
                <a:gd name="T17" fmla="*/ 46 h 127"/>
                <a:gd name="T18" fmla="*/ 125 w 129"/>
                <a:gd name="T19" fmla="*/ 48 h 127"/>
                <a:gd name="T20" fmla="*/ 125 w 129"/>
                <a:gd name="T21" fmla="*/ 48 h 127"/>
                <a:gd name="T22" fmla="*/ 125 w 129"/>
                <a:gd name="T23" fmla="*/ 48 h 127"/>
                <a:gd name="T24" fmla="*/ 125 w 129"/>
                <a:gd name="T25" fmla="*/ 123 h 127"/>
                <a:gd name="T26" fmla="*/ 4 w 129"/>
                <a:gd name="T27" fmla="*/ 123 h 127"/>
                <a:gd name="T28" fmla="*/ 4 w 129"/>
                <a:gd name="T29" fmla="*/ 4 h 127"/>
                <a:gd name="T30" fmla="*/ 0 w 129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127">
                  <a:moveTo>
                    <a:pt x="0" y="0"/>
                  </a:moveTo>
                  <a:lnTo>
                    <a:pt x="129" y="0"/>
                  </a:lnTo>
                  <a:lnTo>
                    <a:pt x="129" y="127"/>
                  </a:lnTo>
                  <a:lnTo>
                    <a:pt x="0" y="127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5" y="4"/>
                  </a:lnTo>
                  <a:lnTo>
                    <a:pt x="125" y="46"/>
                  </a:lnTo>
                  <a:lnTo>
                    <a:pt x="125" y="46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48"/>
                  </a:lnTo>
                  <a:lnTo>
                    <a:pt x="125" y="123"/>
                  </a:lnTo>
                  <a:lnTo>
                    <a:pt x="4" y="123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2631" y="2267"/>
              <a:ext cx="246" cy="237"/>
            </a:xfrm>
            <a:custGeom>
              <a:avLst/>
              <a:gdLst>
                <a:gd name="T0" fmla="*/ 0 w 125"/>
                <a:gd name="T1" fmla="*/ 0 h 123"/>
                <a:gd name="T2" fmla="*/ 125 w 125"/>
                <a:gd name="T3" fmla="*/ 0 h 123"/>
                <a:gd name="T4" fmla="*/ 125 w 125"/>
                <a:gd name="T5" fmla="*/ 123 h 123"/>
                <a:gd name="T6" fmla="*/ 0 w 125"/>
                <a:gd name="T7" fmla="*/ 123 h 123"/>
                <a:gd name="T8" fmla="*/ 0 w 125"/>
                <a:gd name="T9" fmla="*/ 0 h 123"/>
                <a:gd name="T10" fmla="*/ 4 w 125"/>
                <a:gd name="T11" fmla="*/ 4 h 123"/>
                <a:gd name="T12" fmla="*/ 121 w 125"/>
                <a:gd name="T13" fmla="*/ 4 h 123"/>
                <a:gd name="T14" fmla="*/ 121 w 125"/>
                <a:gd name="T15" fmla="*/ 44 h 123"/>
                <a:gd name="T16" fmla="*/ 121 w 125"/>
                <a:gd name="T17" fmla="*/ 44 h 123"/>
                <a:gd name="T18" fmla="*/ 123 w 125"/>
                <a:gd name="T19" fmla="*/ 46 h 123"/>
                <a:gd name="T20" fmla="*/ 121 w 125"/>
                <a:gd name="T21" fmla="*/ 46 h 123"/>
                <a:gd name="T22" fmla="*/ 121 w 125"/>
                <a:gd name="T23" fmla="*/ 46 h 123"/>
                <a:gd name="T24" fmla="*/ 121 w 125"/>
                <a:gd name="T25" fmla="*/ 119 h 123"/>
                <a:gd name="T26" fmla="*/ 4 w 125"/>
                <a:gd name="T27" fmla="*/ 119 h 123"/>
                <a:gd name="T28" fmla="*/ 4 w 125"/>
                <a:gd name="T29" fmla="*/ 46 h 123"/>
                <a:gd name="T30" fmla="*/ 2 w 125"/>
                <a:gd name="T31" fmla="*/ 46 h 123"/>
                <a:gd name="T32" fmla="*/ 2 w 125"/>
                <a:gd name="T33" fmla="*/ 46 h 123"/>
                <a:gd name="T34" fmla="*/ 2 w 125"/>
                <a:gd name="T35" fmla="*/ 44 h 123"/>
                <a:gd name="T36" fmla="*/ 4 w 125"/>
                <a:gd name="T37" fmla="*/ 44 h 123"/>
                <a:gd name="T38" fmla="*/ 4 w 125"/>
                <a:gd name="T39" fmla="*/ 4 h 123"/>
                <a:gd name="T40" fmla="*/ 0 w 125"/>
                <a:gd name="T4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123">
                  <a:moveTo>
                    <a:pt x="0" y="0"/>
                  </a:moveTo>
                  <a:lnTo>
                    <a:pt x="125" y="0"/>
                  </a:lnTo>
                  <a:lnTo>
                    <a:pt x="125" y="123"/>
                  </a:lnTo>
                  <a:lnTo>
                    <a:pt x="0" y="123"/>
                  </a:lnTo>
                  <a:lnTo>
                    <a:pt x="0" y="0"/>
                  </a:lnTo>
                  <a:lnTo>
                    <a:pt x="4" y="4"/>
                  </a:lnTo>
                  <a:lnTo>
                    <a:pt x="121" y="4"/>
                  </a:lnTo>
                  <a:lnTo>
                    <a:pt x="121" y="44"/>
                  </a:lnTo>
                  <a:lnTo>
                    <a:pt x="121" y="44"/>
                  </a:lnTo>
                  <a:lnTo>
                    <a:pt x="123" y="46"/>
                  </a:lnTo>
                  <a:lnTo>
                    <a:pt x="121" y="46"/>
                  </a:lnTo>
                  <a:lnTo>
                    <a:pt x="121" y="46"/>
                  </a:lnTo>
                  <a:lnTo>
                    <a:pt x="121" y="119"/>
                  </a:lnTo>
                  <a:lnTo>
                    <a:pt x="4" y="119"/>
                  </a:lnTo>
                  <a:lnTo>
                    <a:pt x="4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2635" y="2270"/>
              <a:ext cx="238" cy="230"/>
            </a:xfrm>
            <a:custGeom>
              <a:avLst/>
              <a:gdLst>
                <a:gd name="T0" fmla="*/ 0 w 121"/>
                <a:gd name="T1" fmla="*/ 0 h 119"/>
                <a:gd name="T2" fmla="*/ 121 w 121"/>
                <a:gd name="T3" fmla="*/ 0 h 119"/>
                <a:gd name="T4" fmla="*/ 121 w 121"/>
                <a:gd name="T5" fmla="*/ 42 h 119"/>
                <a:gd name="T6" fmla="*/ 119 w 121"/>
                <a:gd name="T7" fmla="*/ 42 h 119"/>
                <a:gd name="T8" fmla="*/ 117 w 121"/>
                <a:gd name="T9" fmla="*/ 42 h 119"/>
                <a:gd name="T10" fmla="*/ 117 w 121"/>
                <a:gd name="T11" fmla="*/ 4 h 119"/>
                <a:gd name="T12" fmla="*/ 4 w 121"/>
                <a:gd name="T13" fmla="*/ 4 h 119"/>
                <a:gd name="T14" fmla="*/ 0 w 121"/>
                <a:gd name="T15" fmla="*/ 0 h 119"/>
                <a:gd name="T16" fmla="*/ 0 w 121"/>
                <a:gd name="T17" fmla="*/ 119 h 119"/>
                <a:gd name="T18" fmla="*/ 121 w 121"/>
                <a:gd name="T19" fmla="*/ 119 h 119"/>
                <a:gd name="T20" fmla="*/ 121 w 121"/>
                <a:gd name="T21" fmla="*/ 44 h 119"/>
                <a:gd name="T22" fmla="*/ 119 w 121"/>
                <a:gd name="T23" fmla="*/ 44 h 119"/>
                <a:gd name="T24" fmla="*/ 117 w 121"/>
                <a:gd name="T25" fmla="*/ 46 h 119"/>
                <a:gd name="T26" fmla="*/ 117 w 121"/>
                <a:gd name="T27" fmla="*/ 115 h 119"/>
                <a:gd name="T28" fmla="*/ 4 w 121"/>
                <a:gd name="T29" fmla="*/ 115 h 119"/>
                <a:gd name="T30" fmla="*/ 4 w 121"/>
                <a:gd name="T31" fmla="*/ 44 h 119"/>
                <a:gd name="T32" fmla="*/ 2 w 121"/>
                <a:gd name="T33" fmla="*/ 44 h 119"/>
                <a:gd name="T34" fmla="*/ 0 w 121"/>
                <a:gd name="T35" fmla="*/ 44 h 119"/>
                <a:gd name="T36" fmla="*/ 2 w 121"/>
                <a:gd name="T37" fmla="*/ 42 h 119"/>
                <a:gd name="T38" fmla="*/ 4 w 121"/>
                <a:gd name="T39" fmla="*/ 42 h 119"/>
                <a:gd name="T40" fmla="*/ 4 w 121"/>
                <a:gd name="T41" fmla="*/ 4 h 119"/>
                <a:gd name="T42" fmla="*/ 0 w 121"/>
                <a:gd name="T4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1" h="119">
                  <a:moveTo>
                    <a:pt x="0" y="0"/>
                  </a:moveTo>
                  <a:lnTo>
                    <a:pt x="121" y="0"/>
                  </a:lnTo>
                  <a:lnTo>
                    <a:pt x="121" y="42"/>
                  </a:lnTo>
                  <a:lnTo>
                    <a:pt x="119" y="42"/>
                  </a:lnTo>
                  <a:lnTo>
                    <a:pt x="117" y="42"/>
                  </a:lnTo>
                  <a:lnTo>
                    <a:pt x="11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19"/>
                  </a:lnTo>
                  <a:lnTo>
                    <a:pt x="121" y="119"/>
                  </a:lnTo>
                  <a:lnTo>
                    <a:pt x="121" y="44"/>
                  </a:lnTo>
                  <a:lnTo>
                    <a:pt x="119" y="44"/>
                  </a:lnTo>
                  <a:lnTo>
                    <a:pt x="117" y="46"/>
                  </a:lnTo>
                  <a:lnTo>
                    <a:pt x="117" y="115"/>
                  </a:lnTo>
                  <a:lnTo>
                    <a:pt x="4" y="11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71"/>
            <p:cNvSpPr>
              <a:spLocks noEditPoints="1"/>
            </p:cNvSpPr>
            <p:nvPr/>
          </p:nvSpPr>
          <p:spPr bwMode="auto">
            <a:xfrm>
              <a:off x="2639" y="2274"/>
              <a:ext cx="230" cy="222"/>
            </a:xfrm>
            <a:custGeom>
              <a:avLst/>
              <a:gdLst>
                <a:gd name="T0" fmla="*/ 0 w 117"/>
                <a:gd name="T1" fmla="*/ 0 h 115"/>
                <a:gd name="T2" fmla="*/ 117 w 117"/>
                <a:gd name="T3" fmla="*/ 0 h 115"/>
                <a:gd name="T4" fmla="*/ 117 w 117"/>
                <a:gd name="T5" fmla="*/ 40 h 115"/>
                <a:gd name="T6" fmla="*/ 115 w 117"/>
                <a:gd name="T7" fmla="*/ 40 h 115"/>
                <a:gd name="T8" fmla="*/ 113 w 117"/>
                <a:gd name="T9" fmla="*/ 39 h 115"/>
                <a:gd name="T10" fmla="*/ 113 w 117"/>
                <a:gd name="T11" fmla="*/ 4 h 115"/>
                <a:gd name="T12" fmla="*/ 4 w 117"/>
                <a:gd name="T13" fmla="*/ 4 h 115"/>
                <a:gd name="T14" fmla="*/ 0 w 117"/>
                <a:gd name="T15" fmla="*/ 0 h 115"/>
                <a:gd name="T16" fmla="*/ 0 w 117"/>
                <a:gd name="T17" fmla="*/ 40 h 115"/>
                <a:gd name="T18" fmla="*/ 2 w 117"/>
                <a:gd name="T19" fmla="*/ 40 h 115"/>
                <a:gd name="T20" fmla="*/ 4 w 117"/>
                <a:gd name="T21" fmla="*/ 39 h 115"/>
                <a:gd name="T22" fmla="*/ 4 w 117"/>
                <a:gd name="T23" fmla="*/ 4 h 115"/>
                <a:gd name="T24" fmla="*/ 0 w 117"/>
                <a:gd name="T25" fmla="*/ 0 h 115"/>
                <a:gd name="T26" fmla="*/ 117 w 117"/>
                <a:gd name="T27" fmla="*/ 42 h 115"/>
                <a:gd name="T28" fmla="*/ 117 w 117"/>
                <a:gd name="T29" fmla="*/ 115 h 115"/>
                <a:gd name="T30" fmla="*/ 0 w 117"/>
                <a:gd name="T31" fmla="*/ 115 h 115"/>
                <a:gd name="T32" fmla="*/ 0 w 117"/>
                <a:gd name="T33" fmla="*/ 42 h 115"/>
                <a:gd name="T34" fmla="*/ 2 w 117"/>
                <a:gd name="T35" fmla="*/ 42 h 115"/>
                <a:gd name="T36" fmla="*/ 4 w 117"/>
                <a:gd name="T37" fmla="*/ 44 h 115"/>
                <a:gd name="T38" fmla="*/ 4 w 117"/>
                <a:gd name="T39" fmla="*/ 111 h 115"/>
                <a:gd name="T40" fmla="*/ 113 w 117"/>
                <a:gd name="T41" fmla="*/ 111 h 115"/>
                <a:gd name="T42" fmla="*/ 113 w 117"/>
                <a:gd name="T43" fmla="*/ 44 h 115"/>
                <a:gd name="T44" fmla="*/ 115 w 117"/>
                <a:gd name="T45" fmla="*/ 44 h 115"/>
                <a:gd name="T46" fmla="*/ 117 w 117"/>
                <a:gd name="T47" fmla="*/ 4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115">
                  <a:moveTo>
                    <a:pt x="0" y="0"/>
                  </a:moveTo>
                  <a:lnTo>
                    <a:pt x="117" y="0"/>
                  </a:lnTo>
                  <a:lnTo>
                    <a:pt x="117" y="40"/>
                  </a:lnTo>
                  <a:lnTo>
                    <a:pt x="115" y="40"/>
                  </a:lnTo>
                  <a:lnTo>
                    <a:pt x="113" y="39"/>
                  </a:lnTo>
                  <a:lnTo>
                    <a:pt x="11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3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7" y="42"/>
                  </a:moveTo>
                  <a:lnTo>
                    <a:pt x="117" y="115"/>
                  </a:lnTo>
                  <a:lnTo>
                    <a:pt x="0" y="115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4" y="44"/>
                  </a:lnTo>
                  <a:lnTo>
                    <a:pt x="4" y="111"/>
                  </a:lnTo>
                  <a:lnTo>
                    <a:pt x="113" y="111"/>
                  </a:lnTo>
                  <a:lnTo>
                    <a:pt x="113" y="44"/>
                  </a:lnTo>
                  <a:lnTo>
                    <a:pt x="115" y="44"/>
                  </a:lnTo>
                  <a:lnTo>
                    <a:pt x="117" y="42"/>
                  </a:lnTo>
                  <a:close/>
                </a:path>
              </a:pathLst>
            </a:custGeom>
            <a:solidFill>
              <a:srgbClr val="D1D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72"/>
            <p:cNvSpPr>
              <a:spLocks noEditPoints="1"/>
            </p:cNvSpPr>
            <p:nvPr/>
          </p:nvSpPr>
          <p:spPr bwMode="auto">
            <a:xfrm>
              <a:off x="2643" y="2278"/>
              <a:ext cx="222" cy="215"/>
            </a:xfrm>
            <a:custGeom>
              <a:avLst/>
              <a:gdLst>
                <a:gd name="T0" fmla="*/ 0 w 113"/>
                <a:gd name="T1" fmla="*/ 0 h 111"/>
                <a:gd name="T2" fmla="*/ 113 w 113"/>
                <a:gd name="T3" fmla="*/ 0 h 111"/>
                <a:gd name="T4" fmla="*/ 113 w 113"/>
                <a:gd name="T5" fmla="*/ 38 h 111"/>
                <a:gd name="T6" fmla="*/ 111 w 113"/>
                <a:gd name="T7" fmla="*/ 37 h 111"/>
                <a:gd name="T8" fmla="*/ 109 w 113"/>
                <a:gd name="T9" fmla="*/ 37 h 111"/>
                <a:gd name="T10" fmla="*/ 109 w 113"/>
                <a:gd name="T11" fmla="*/ 4 h 111"/>
                <a:gd name="T12" fmla="*/ 4 w 113"/>
                <a:gd name="T13" fmla="*/ 4 h 111"/>
                <a:gd name="T14" fmla="*/ 0 w 113"/>
                <a:gd name="T15" fmla="*/ 0 h 111"/>
                <a:gd name="T16" fmla="*/ 0 w 113"/>
                <a:gd name="T17" fmla="*/ 38 h 111"/>
                <a:gd name="T18" fmla="*/ 2 w 113"/>
                <a:gd name="T19" fmla="*/ 37 h 111"/>
                <a:gd name="T20" fmla="*/ 4 w 113"/>
                <a:gd name="T21" fmla="*/ 37 h 111"/>
                <a:gd name="T22" fmla="*/ 4 w 113"/>
                <a:gd name="T23" fmla="*/ 4 h 111"/>
                <a:gd name="T24" fmla="*/ 0 w 113"/>
                <a:gd name="T25" fmla="*/ 0 h 111"/>
                <a:gd name="T26" fmla="*/ 113 w 113"/>
                <a:gd name="T27" fmla="*/ 42 h 111"/>
                <a:gd name="T28" fmla="*/ 113 w 113"/>
                <a:gd name="T29" fmla="*/ 111 h 111"/>
                <a:gd name="T30" fmla="*/ 0 w 113"/>
                <a:gd name="T31" fmla="*/ 111 h 111"/>
                <a:gd name="T32" fmla="*/ 0 w 113"/>
                <a:gd name="T33" fmla="*/ 40 h 111"/>
                <a:gd name="T34" fmla="*/ 2 w 113"/>
                <a:gd name="T35" fmla="*/ 42 h 111"/>
                <a:gd name="T36" fmla="*/ 4 w 113"/>
                <a:gd name="T37" fmla="*/ 42 h 111"/>
                <a:gd name="T38" fmla="*/ 4 w 113"/>
                <a:gd name="T39" fmla="*/ 107 h 111"/>
                <a:gd name="T40" fmla="*/ 109 w 113"/>
                <a:gd name="T41" fmla="*/ 107 h 111"/>
                <a:gd name="T42" fmla="*/ 109 w 113"/>
                <a:gd name="T43" fmla="*/ 42 h 111"/>
                <a:gd name="T44" fmla="*/ 111 w 113"/>
                <a:gd name="T45" fmla="*/ 42 h 111"/>
                <a:gd name="T46" fmla="*/ 113 w 113"/>
                <a:gd name="T47" fmla="*/ 4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3" h="111">
                  <a:moveTo>
                    <a:pt x="0" y="0"/>
                  </a:moveTo>
                  <a:lnTo>
                    <a:pt x="113" y="0"/>
                  </a:lnTo>
                  <a:lnTo>
                    <a:pt x="113" y="38"/>
                  </a:lnTo>
                  <a:lnTo>
                    <a:pt x="111" y="37"/>
                  </a:lnTo>
                  <a:lnTo>
                    <a:pt x="109" y="37"/>
                  </a:lnTo>
                  <a:lnTo>
                    <a:pt x="109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8"/>
                  </a:lnTo>
                  <a:lnTo>
                    <a:pt x="2" y="37"/>
                  </a:lnTo>
                  <a:lnTo>
                    <a:pt x="4" y="3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13" y="42"/>
                  </a:moveTo>
                  <a:lnTo>
                    <a:pt x="113" y="111"/>
                  </a:lnTo>
                  <a:lnTo>
                    <a:pt x="0" y="111"/>
                  </a:lnTo>
                  <a:lnTo>
                    <a:pt x="0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4" y="107"/>
                  </a:lnTo>
                  <a:lnTo>
                    <a:pt x="109" y="107"/>
                  </a:lnTo>
                  <a:lnTo>
                    <a:pt x="109" y="42"/>
                  </a:lnTo>
                  <a:lnTo>
                    <a:pt x="111" y="42"/>
                  </a:lnTo>
                  <a:lnTo>
                    <a:pt x="113" y="42"/>
                  </a:lnTo>
                  <a:close/>
                </a:path>
              </a:pathLst>
            </a:custGeom>
            <a:solidFill>
              <a:srgbClr val="D3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73"/>
            <p:cNvSpPr>
              <a:spLocks noEditPoints="1"/>
            </p:cNvSpPr>
            <p:nvPr/>
          </p:nvSpPr>
          <p:spPr bwMode="auto">
            <a:xfrm>
              <a:off x="2647" y="2282"/>
              <a:ext cx="214" cy="207"/>
            </a:xfrm>
            <a:custGeom>
              <a:avLst/>
              <a:gdLst>
                <a:gd name="T0" fmla="*/ 0 w 109"/>
                <a:gd name="T1" fmla="*/ 0 h 107"/>
                <a:gd name="T2" fmla="*/ 109 w 109"/>
                <a:gd name="T3" fmla="*/ 0 h 107"/>
                <a:gd name="T4" fmla="*/ 109 w 109"/>
                <a:gd name="T5" fmla="*/ 35 h 107"/>
                <a:gd name="T6" fmla="*/ 107 w 109"/>
                <a:gd name="T7" fmla="*/ 35 h 107"/>
                <a:gd name="T8" fmla="*/ 105 w 109"/>
                <a:gd name="T9" fmla="*/ 33 h 107"/>
                <a:gd name="T10" fmla="*/ 105 w 109"/>
                <a:gd name="T11" fmla="*/ 4 h 107"/>
                <a:gd name="T12" fmla="*/ 4 w 109"/>
                <a:gd name="T13" fmla="*/ 4 h 107"/>
                <a:gd name="T14" fmla="*/ 0 w 109"/>
                <a:gd name="T15" fmla="*/ 0 h 107"/>
                <a:gd name="T16" fmla="*/ 0 w 109"/>
                <a:gd name="T17" fmla="*/ 35 h 107"/>
                <a:gd name="T18" fmla="*/ 2 w 109"/>
                <a:gd name="T19" fmla="*/ 35 h 107"/>
                <a:gd name="T20" fmla="*/ 4 w 109"/>
                <a:gd name="T21" fmla="*/ 35 h 107"/>
                <a:gd name="T22" fmla="*/ 4 w 109"/>
                <a:gd name="T23" fmla="*/ 4 h 107"/>
                <a:gd name="T24" fmla="*/ 0 w 109"/>
                <a:gd name="T25" fmla="*/ 0 h 107"/>
                <a:gd name="T26" fmla="*/ 109 w 109"/>
                <a:gd name="T27" fmla="*/ 40 h 107"/>
                <a:gd name="T28" fmla="*/ 109 w 109"/>
                <a:gd name="T29" fmla="*/ 107 h 107"/>
                <a:gd name="T30" fmla="*/ 0 w 109"/>
                <a:gd name="T31" fmla="*/ 107 h 107"/>
                <a:gd name="T32" fmla="*/ 0 w 109"/>
                <a:gd name="T33" fmla="*/ 40 h 107"/>
                <a:gd name="T34" fmla="*/ 2 w 109"/>
                <a:gd name="T35" fmla="*/ 40 h 107"/>
                <a:gd name="T36" fmla="*/ 4 w 109"/>
                <a:gd name="T37" fmla="*/ 40 h 107"/>
                <a:gd name="T38" fmla="*/ 4 w 109"/>
                <a:gd name="T39" fmla="*/ 104 h 107"/>
                <a:gd name="T40" fmla="*/ 105 w 109"/>
                <a:gd name="T41" fmla="*/ 104 h 107"/>
                <a:gd name="T42" fmla="*/ 105 w 109"/>
                <a:gd name="T43" fmla="*/ 42 h 107"/>
                <a:gd name="T44" fmla="*/ 107 w 109"/>
                <a:gd name="T45" fmla="*/ 40 h 107"/>
                <a:gd name="T46" fmla="*/ 109 w 109"/>
                <a:gd name="T4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9" h="107">
                  <a:moveTo>
                    <a:pt x="0" y="0"/>
                  </a:moveTo>
                  <a:lnTo>
                    <a:pt x="109" y="0"/>
                  </a:lnTo>
                  <a:lnTo>
                    <a:pt x="109" y="35"/>
                  </a:lnTo>
                  <a:lnTo>
                    <a:pt x="107" y="35"/>
                  </a:lnTo>
                  <a:lnTo>
                    <a:pt x="105" y="33"/>
                  </a:lnTo>
                  <a:lnTo>
                    <a:pt x="105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5"/>
                  </a:lnTo>
                  <a:lnTo>
                    <a:pt x="2" y="35"/>
                  </a:lnTo>
                  <a:lnTo>
                    <a:pt x="4" y="35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9" y="40"/>
                  </a:moveTo>
                  <a:lnTo>
                    <a:pt x="109" y="107"/>
                  </a:lnTo>
                  <a:lnTo>
                    <a:pt x="0" y="107"/>
                  </a:lnTo>
                  <a:lnTo>
                    <a:pt x="0" y="40"/>
                  </a:lnTo>
                  <a:lnTo>
                    <a:pt x="2" y="40"/>
                  </a:lnTo>
                  <a:lnTo>
                    <a:pt x="4" y="40"/>
                  </a:lnTo>
                  <a:lnTo>
                    <a:pt x="4" y="104"/>
                  </a:lnTo>
                  <a:lnTo>
                    <a:pt x="105" y="104"/>
                  </a:lnTo>
                  <a:lnTo>
                    <a:pt x="105" y="42"/>
                  </a:lnTo>
                  <a:lnTo>
                    <a:pt x="107" y="40"/>
                  </a:lnTo>
                  <a:lnTo>
                    <a:pt x="109" y="40"/>
                  </a:lnTo>
                  <a:close/>
                </a:path>
              </a:pathLst>
            </a:custGeom>
            <a:solidFill>
              <a:srgbClr val="D5D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74"/>
            <p:cNvSpPr>
              <a:spLocks noEditPoints="1"/>
            </p:cNvSpPr>
            <p:nvPr/>
          </p:nvSpPr>
          <p:spPr bwMode="auto">
            <a:xfrm>
              <a:off x="2651" y="2286"/>
              <a:ext cx="206" cy="199"/>
            </a:xfrm>
            <a:custGeom>
              <a:avLst/>
              <a:gdLst>
                <a:gd name="T0" fmla="*/ 0 w 105"/>
                <a:gd name="T1" fmla="*/ 0 h 103"/>
                <a:gd name="T2" fmla="*/ 105 w 105"/>
                <a:gd name="T3" fmla="*/ 0 h 103"/>
                <a:gd name="T4" fmla="*/ 105 w 105"/>
                <a:gd name="T5" fmla="*/ 33 h 103"/>
                <a:gd name="T6" fmla="*/ 103 w 105"/>
                <a:gd name="T7" fmla="*/ 31 h 103"/>
                <a:gd name="T8" fmla="*/ 101 w 105"/>
                <a:gd name="T9" fmla="*/ 31 h 103"/>
                <a:gd name="T10" fmla="*/ 101 w 105"/>
                <a:gd name="T11" fmla="*/ 4 h 103"/>
                <a:gd name="T12" fmla="*/ 4 w 105"/>
                <a:gd name="T13" fmla="*/ 4 h 103"/>
                <a:gd name="T14" fmla="*/ 0 w 105"/>
                <a:gd name="T15" fmla="*/ 0 h 103"/>
                <a:gd name="T16" fmla="*/ 0 w 105"/>
                <a:gd name="T17" fmla="*/ 33 h 103"/>
                <a:gd name="T18" fmla="*/ 2 w 105"/>
                <a:gd name="T19" fmla="*/ 33 h 103"/>
                <a:gd name="T20" fmla="*/ 4 w 105"/>
                <a:gd name="T21" fmla="*/ 31 h 103"/>
                <a:gd name="T22" fmla="*/ 4 w 105"/>
                <a:gd name="T23" fmla="*/ 4 h 103"/>
                <a:gd name="T24" fmla="*/ 0 w 105"/>
                <a:gd name="T25" fmla="*/ 0 h 103"/>
                <a:gd name="T26" fmla="*/ 105 w 105"/>
                <a:gd name="T27" fmla="*/ 38 h 103"/>
                <a:gd name="T28" fmla="*/ 105 w 105"/>
                <a:gd name="T29" fmla="*/ 103 h 103"/>
                <a:gd name="T30" fmla="*/ 0 w 105"/>
                <a:gd name="T31" fmla="*/ 103 h 103"/>
                <a:gd name="T32" fmla="*/ 0 w 105"/>
                <a:gd name="T33" fmla="*/ 38 h 103"/>
                <a:gd name="T34" fmla="*/ 2 w 105"/>
                <a:gd name="T35" fmla="*/ 38 h 103"/>
                <a:gd name="T36" fmla="*/ 4 w 105"/>
                <a:gd name="T37" fmla="*/ 40 h 103"/>
                <a:gd name="T38" fmla="*/ 4 w 105"/>
                <a:gd name="T39" fmla="*/ 100 h 103"/>
                <a:gd name="T40" fmla="*/ 101 w 105"/>
                <a:gd name="T41" fmla="*/ 100 h 103"/>
                <a:gd name="T42" fmla="*/ 101 w 105"/>
                <a:gd name="T43" fmla="*/ 40 h 103"/>
                <a:gd name="T44" fmla="*/ 103 w 105"/>
                <a:gd name="T45" fmla="*/ 40 h 103"/>
                <a:gd name="T46" fmla="*/ 105 w 105"/>
                <a:gd name="T47" fmla="*/ 38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5" h="103">
                  <a:moveTo>
                    <a:pt x="0" y="0"/>
                  </a:moveTo>
                  <a:lnTo>
                    <a:pt x="105" y="0"/>
                  </a:lnTo>
                  <a:lnTo>
                    <a:pt x="105" y="33"/>
                  </a:lnTo>
                  <a:lnTo>
                    <a:pt x="103" y="31"/>
                  </a:lnTo>
                  <a:lnTo>
                    <a:pt x="101" y="31"/>
                  </a:lnTo>
                  <a:lnTo>
                    <a:pt x="10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3"/>
                  </a:lnTo>
                  <a:lnTo>
                    <a:pt x="4" y="31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5" y="38"/>
                  </a:moveTo>
                  <a:lnTo>
                    <a:pt x="105" y="103"/>
                  </a:lnTo>
                  <a:lnTo>
                    <a:pt x="0" y="103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40"/>
                  </a:lnTo>
                  <a:lnTo>
                    <a:pt x="4" y="100"/>
                  </a:lnTo>
                  <a:lnTo>
                    <a:pt x="101" y="100"/>
                  </a:lnTo>
                  <a:lnTo>
                    <a:pt x="101" y="40"/>
                  </a:lnTo>
                  <a:lnTo>
                    <a:pt x="103" y="40"/>
                  </a:lnTo>
                  <a:lnTo>
                    <a:pt x="105" y="38"/>
                  </a:lnTo>
                  <a:close/>
                </a:path>
              </a:pathLst>
            </a:custGeom>
            <a:solidFill>
              <a:srgbClr val="D6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75"/>
            <p:cNvSpPr>
              <a:spLocks noEditPoints="1"/>
            </p:cNvSpPr>
            <p:nvPr/>
          </p:nvSpPr>
          <p:spPr bwMode="auto">
            <a:xfrm>
              <a:off x="2655" y="2290"/>
              <a:ext cx="198" cy="193"/>
            </a:xfrm>
            <a:custGeom>
              <a:avLst/>
              <a:gdLst>
                <a:gd name="T0" fmla="*/ 0 w 101"/>
                <a:gd name="T1" fmla="*/ 0 h 100"/>
                <a:gd name="T2" fmla="*/ 101 w 101"/>
                <a:gd name="T3" fmla="*/ 0 h 100"/>
                <a:gd name="T4" fmla="*/ 101 w 101"/>
                <a:gd name="T5" fmla="*/ 29 h 100"/>
                <a:gd name="T6" fmla="*/ 99 w 101"/>
                <a:gd name="T7" fmla="*/ 29 h 100"/>
                <a:gd name="T8" fmla="*/ 97 w 101"/>
                <a:gd name="T9" fmla="*/ 29 h 100"/>
                <a:gd name="T10" fmla="*/ 97 w 101"/>
                <a:gd name="T11" fmla="*/ 4 h 100"/>
                <a:gd name="T12" fmla="*/ 51 w 101"/>
                <a:gd name="T13" fmla="*/ 4 h 100"/>
                <a:gd name="T14" fmla="*/ 51 w 101"/>
                <a:gd name="T15" fmla="*/ 4 h 100"/>
                <a:gd name="T16" fmla="*/ 51 w 101"/>
                <a:gd name="T17" fmla="*/ 4 h 100"/>
                <a:gd name="T18" fmla="*/ 51 w 101"/>
                <a:gd name="T19" fmla="*/ 4 h 100"/>
                <a:gd name="T20" fmla="*/ 51 w 101"/>
                <a:gd name="T21" fmla="*/ 4 h 100"/>
                <a:gd name="T22" fmla="*/ 4 w 101"/>
                <a:gd name="T23" fmla="*/ 4 h 100"/>
                <a:gd name="T24" fmla="*/ 0 w 101"/>
                <a:gd name="T25" fmla="*/ 0 h 100"/>
                <a:gd name="T26" fmla="*/ 0 w 101"/>
                <a:gd name="T27" fmla="*/ 31 h 100"/>
                <a:gd name="T28" fmla="*/ 2 w 101"/>
                <a:gd name="T29" fmla="*/ 29 h 100"/>
                <a:gd name="T30" fmla="*/ 4 w 101"/>
                <a:gd name="T31" fmla="*/ 29 h 100"/>
                <a:gd name="T32" fmla="*/ 4 w 101"/>
                <a:gd name="T33" fmla="*/ 4 h 100"/>
                <a:gd name="T34" fmla="*/ 0 w 101"/>
                <a:gd name="T35" fmla="*/ 0 h 100"/>
                <a:gd name="T36" fmla="*/ 101 w 101"/>
                <a:gd name="T37" fmla="*/ 38 h 100"/>
                <a:gd name="T38" fmla="*/ 101 w 101"/>
                <a:gd name="T39" fmla="*/ 100 h 100"/>
                <a:gd name="T40" fmla="*/ 0 w 101"/>
                <a:gd name="T41" fmla="*/ 100 h 100"/>
                <a:gd name="T42" fmla="*/ 0 w 101"/>
                <a:gd name="T43" fmla="*/ 36 h 100"/>
                <a:gd name="T44" fmla="*/ 2 w 101"/>
                <a:gd name="T45" fmla="*/ 38 h 100"/>
                <a:gd name="T46" fmla="*/ 4 w 101"/>
                <a:gd name="T47" fmla="*/ 38 h 100"/>
                <a:gd name="T48" fmla="*/ 4 w 101"/>
                <a:gd name="T49" fmla="*/ 96 h 100"/>
                <a:gd name="T50" fmla="*/ 97 w 101"/>
                <a:gd name="T51" fmla="*/ 96 h 100"/>
                <a:gd name="T52" fmla="*/ 97 w 101"/>
                <a:gd name="T53" fmla="*/ 38 h 100"/>
                <a:gd name="T54" fmla="*/ 99 w 101"/>
                <a:gd name="T55" fmla="*/ 38 h 100"/>
                <a:gd name="T56" fmla="*/ 101 w 101"/>
                <a:gd name="T57" fmla="*/ 3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00">
                  <a:moveTo>
                    <a:pt x="0" y="0"/>
                  </a:moveTo>
                  <a:lnTo>
                    <a:pt x="101" y="0"/>
                  </a:lnTo>
                  <a:lnTo>
                    <a:pt x="101" y="29"/>
                  </a:lnTo>
                  <a:lnTo>
                    <a:pt x="99" y="29"/>
                  </a:lnTo>
                  <a:lnTo>
                    <a:pt x="97" y="29"/>
                  </a:lnTo>
                  <a:lnTo>
                    <a:pt x="97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5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31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101" y="38"/>
                  </a:moveTo>
                  <a:lnTo>
                    <a:pt x="101" y="100"/>
                  </a:lnTo>
                  <a:lnTo>
                    <a:pt x="0" y="100"/>
                  </a:lnTo>
                  <a:lnTo>
                    <a:pt x="0" y="36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96"/>
                  </a:lnTo>
                  <a:lnTo>
                    <a:pt x="97" y="96"/>
                  </a:lnTo>
                  <a:lnTo>
                    <a:pt x="97" y="38"/>
                  </a:lnTo>
                  <a:lnTo>
                    <a:pt x="99" y="38"/>
                  </a:lnTo>
                  <a:lnTo>
                    <a:pt x="101" y="38"/>
                  </a:lnTo>
                  <a:close/>
                </a:path>
              </a:pathLst>
            </a:custGeom>
            <a:solidFill>
              <a:srgbClr val="D8D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76"/>
            <p:cNvSpPr>
              <a:spLocks noEditPoints="1"/>
            </p:cNvSpPr>
            <p:nvPr/>
          </p:nvSpPr>
          <p:spPr bwMode="auto">
            <a:xfrm>
              <a:off x="2659" y="2294"/>
              <a:ext cx="190" cy="185"/>
            </a:xfrm>
            <a:custGeom>
              <a:avLst/>
              <a:gdLst>
                <a:gd name="T0" fmla="*/ 0 w 97"/>
                <a:gd name="T1" fmla="*/ 0 h 96"/>
                <a:gd name="T2" fmla="*/ 97 w 97"/>
                <a:gd name="T3" fmla="*/ 0 h 96"/>
                <a:gd name="T4" fmla="*/ 97 w 97"/>
                <a:gd name="T5" fmla="*/ 27 h 96"/>
                <a:gd name="T6" fmla="*/ 95 w 97"/>
                <a:gd name="T7" fmla="*/ 27 h 96"/>
                <a:gd name="T8" fmla="*/ 93 w 97"/>
                <a:gd name="T9" fmla="*/ 25 h 96"/>
                <a:gd name="T10" fmla="*/ 93 w 97"/>
                <a:gd name="T11" fmla="*/ 4 h 96"/>
                <a:gd name="T12" fmla="*/ 51 w 97"/>
                <a:gd name="T13" fmla="*/ 4 h 96"/>
                <a:gd name="T14" fmla="*/ 49 w 97"/>
                <a:gd name="T15" fmla="*/ 4 h 96"/>
                <a:gd name="T16" fmla="*/ 49 w 97"/>
                <a:gd name="T17" fmla="*/ 2 h 96"/>
                <a:gd name="T18" fmla="*/ 49 w 97"/>
                <a:gd name="T19" fmla="*/ 4 h 96"/>
                <a:gd name="T20" fmla="*/ 47 w 97"/>
                <a:gd name="T21" fmla="*/ 4 h 96"/>
                <a:gd name="T22" fmla="*/ 4 w 97"/>
                <a:gd name="T23" fmla="*/ 4 h 96"/>
                <a:gd name="T24" fmla="*/ 0 w 97"/>
                <a:gd name="T25" fmla="*/ 0 h 96"/>
                <a:gd name="T26" fmla="*/ 0 w 97"/>
                <a:gd name="T27" fmla="*/ 27 h 96"/>
                <a:gd name="T28" fmla="*/ 2 w 97"/>
                <a:gd name="T29" fmla="*/ 27 h 96"/>
                <a:gd name="T30" fmla="*/ 4 w 97"/>
                <a:gd name="T31" fmla="*/ 27 h 96"/>
                <a:gd name="T32" fmla="*/ 4 w 97"/>
                <a:gd name="T33" fmla="*/ 4 h 96"/>
                <a:gd name="T34" fmla="*/ 0 w 97"/>
                <a:gd name="T35" fmla="*/ 0 h 96"/>
                <a:gd name="T36" fmla="*/ 97 w 97"/>
                <a:gd name="T37" fmla="*/ 36 h 96"/>
                <a:gd name="T38" fmla="*/ 97 w 97"/>
                <a:gd name="T39" fmla="*/ 96 h 96"/>
                <a:gd name="T40" fmla="*/ 0 w 97"/>
                <a:gd name="T41" fmla="*/ 96 h 96"/>
                <a:gd name="T42" fmla="*/ 0 w 97"/>
                <a:gd name="T43" fmla="*/ 36 h 96"/>
                <a:gd name="T44" fmla="*/ 2 w 97"/>
                <a:gd name="T45" fmla="*/ 36 h 96"/>
                <a:gd name="T46" fmla="*/ 4 w 97"/>
                <a:gd name="T47" fmla="*/ 36 h 96"/>
                <a:gd name="T48" fmla="*/ 4 w 97"/>
                <a:gd name="T49" fmla="*/ 92 h 96"/>
                <a:gd name="T50" fmla="*/ 93 w 97"/>
                <a:gd name="T51" fmla="*/ 92 h 96"/>
                <a:gd name="T52" fmla="*/ 93 w 97"/>
                <a:gd name="T53" fmla="*/ 38 h 96"/>
                <a:gd name="T54" fmla="*/ 95 w 97"/>
                <a:gd name="T55" fmla="*/ 36 h 96"/>
                <a:gd name="T56" fmla="*/ 97 w 97"/>
                <a:gd name="T57" fmla="*/ 3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7" h="96">
                  <a:moveTo>
                    <a:pt x="0" y="0"/>
                  </a:moveTo>
                  <a:lnTo>
                    <a:pt x="97" y="0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3" y="25"/>
                  </a:lnTo>
                  <a:lnTo>
                    <a:pt x="93" y="4"/>
                  </a:lnTo>
                  <a:lnTo>
                    <a:pt x="51" y="4"/>
                  </a:lnTo>
                  <a:lnTo>
                    <a:pt x="49" y="4"/>
                  </a:lnTo>
                  <a:lnTo>
                    <a:pt x="49" y="2"/>
                  </a:lnTo>
                  <a:lnTo>
                    <a:pt x="49" y="4"/>
                  </a:lnTo>
                  <a:lnTo>
                    <a:pt x="4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7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97" y="36"/>
                  </a:moveTo>
                  <a:lnTo>
                    <a:pt x="97" y="96"/>
                  </a:lnTo>
                  <a:lnTo>
                    <a:pt x="0" y="96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92"/>
                  </a:lnTo>
                  <a:lnTo>
                    <a:pt x="93" y="92"/>
                  </a:lnTo>
                  <a:lnTo>
                    <a:pt x="93" y="38"/>
                  </a:lnTo>
                  <a:lnTo>
                    <a:pt x="95" y="36"/>
                  </a:lnTo>
                  <a:lnTo>
                    <a:pt x="97" y="36"/>
                  </a:lnTo>
                  <a:close/>
                </a:path>
              </a:pathLst>
            </a:custGeom>
            <a:solidFill>
              <a:srgbClr val="D9D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77"/>
            <p:cNvSpPr>
              <a:spLocks noEditPoints="1"/>
            </p:cNvSpPr>
            <p:nvPr/>
          </p:nvSpPr>
          <p:spPr bwMode="auto">
            <a:xfrm>
              <a:off x="2663" y="2297"/>
              <a:ext cx="182" cy="178"/>
            </a:xfrm>
            <a:custGeom>
              <a:avLst/>
              <a:gdLst>
                <a:gd name="T0" fmla="*/ 0 w 93"/>
                <a:gd name="T1" fmla="*/ 0 h 92"/>
                <a:gd name="T2" fmla="*/ 47 w 93"/>
                <a:gd name="T3" fmla="*/ 0 h 92"/>
                <a:gd name="T4" fmla="*/ 45 w 93"/>
                <a:gd name="T5" fmla="*/ 2 h 92"/>
                <a:gd name="T6" fmla="*/ 43 w 93"/>
                <a:gd name="T7" fmla="*/ 4 h 92"/>
                <a:gd name="T8" fmla="*/ 4 w 93"/>
                <a:gd name="T9" fmla="*/ 4 h 92"/>
                <a:gd name="T10" fmla="*/ 0 w 93"/>
                <a:gd name="T11" fmla="*/ 0 h 92"/>
                <a:gd name="T12" fmla="*/ 0 w 93"/>
                <a:gd name="T13" fmla="*/ 25 h 92"/>
                <a:gd name="T14" fmla="*/ 2 w 93"/>
                <a:gd name="T15" fmla="*/ 25 h 92"/>
                <a:gd name="T16" fmla="*/ 4 w 93"/>
                <a:gd name="T17" fmla="*/ 23 h 92"/>
                <a:gd name="T18" fmla="*/ 4 w 93"/>
                <a:gd name="T19" fmla="*/ 4 h 92"/>
                <a:gd name="T20" fmla="*/ 0 w 93"/>
                <a:gd name="T21" fmla="*/ 0 h 92"/>
                <a:gd name="T22" fmla="*/ 47 w 93"/>
                <a:gd name="T23" fmla="*/ 0 h 92"/>
                <a:gd name="T24" fmla="*/ 93 w 93"/>
                <a:gd name="T25" fmla="*/ 0 h 92"/>
                <a:gd name="T26" fmla="*/ 93 w 93"/>
                <a:gd name="T27" fmla="*/ 25 h 92"/>
                <a:gd name="T28" fmla="*/ 91 w 93"/>
                <a:gd name="T29" fmla="*/ 23 h 92"/>
                <a:gd name="T30" fmla="*/ 90 w 93"/>
                <a:gd name="T31" fmla="*/ 23 h 92"/>
                <a:gd name="T32" fmla="*/ 90 w 93"/>
                <a:gd name="T33" fmla="*/ 4 h 92"/>
                <a:gd name="T34" fmla="*/ 51 w 93"/>
                <a:gd name="T35" fmla="*/ 4 h 92"/>
                <a:gd name="T36" fmla="*/ 49 w 93"/>
                <a:gd name="T37" fmla="*/ 2 h 92"/>
                <a:gd name="T38" fmla="*/ 47 w 93"/>
                <a:gd name="T39" fmla="*/ 0 h 92"/>
                <a:gd name="T40" fmla="*/ 93 w 93"/>
                <a:gd name="T41" fmla="*/ 34 h 92"/>
                <a:gd name="T42" fmla="*/ 93 w 93"/>
                <a:gd name="T43" fmla="*/ 92 h 92"/>
                <a:gd name="T44" fmla="*/ 0 w 93"/>
                <a:gd name="T45" fmla="*/ 92 h 92"/>
                <a:gd name="T46" fmla="*/ 0 w 93"/>
                <a:gd name="T47" fmla="*/ 34 h 92"/>
                <a:gd name="T48" fmla="*/ 2 w 93"/>
                <a:gd name="T49" fmla="*/ 34 h 92"/>
                <a:gd name="T50" fmla="*/ 4 w 93"/>
                <a:gd name="T51" fmla="*/ 36 h 92"/>
                <a:gd name="T52" fmla="*/ 4 w 93"/>
                <a:gd name="T53" fmla="*/ 88 h 92"/>
                <a:gd name="T54" fmla="*/ 90 w 93"/>
                <a:gd name="T55" fmla="*/ 88 h 92"/>
                <a:gd name="T56" fmla="*/ 90 w 93"/>
                <a:gd name="T57" fmla="*/ 36 h 92"/>
                <a:gd name="T58" fmla="*/ 91 w 93"/>
                <a:gd name="T59" fmla="*/ 36 h 92"/>
                <a:gd name="T60" fmla="*/ 93 w 93"/>
                <a:gd name="T61" fmla="*/ 3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3" h="92">
                  <a:moveTo>
                    <a:pt x="0" y="0"/>
                  </a:moveTo>
                  <a:lnTo>
                    <a:pt x="47" y="0"/>
                  </a:lnTo>
                  <a:lnTo>
                    <a:pt x="45" y="2"/>
                  </a:lnTo>
                  <a:lnTo>
                    <a:pt x="43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3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93" y="0"/>
                  </a:lnTo>
                  <a:lnTo>
                    <a:pt x="93" y="25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90" y="4"/>
                  </a:lnTo>
                  <a:lnTo>
                    <a:pt x="51" y="4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93" y="34"/>
                  </a:moveTo>
                  <a:lnTo>
                    <a:pt x="93" y="92"/>
                  </a:lnTo>
                  <a:lnTo>
                    <a:pt x="0" y="92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4" y="36"/>
                  </a:lnTo>
                  <a:lnTo>
                    <a:pt x="4" y="88"/>
                  </a:lnTo>
                  <a:lnTo>
                    <a:pt x="90" y="88"/>
                  </a:lnTo>
                  <a:lnTo>
                    <a:pt x="90" y="36"/>
                  </a:lnTo>
                  <a:lnTo>
                    <a:pt x="91" y="36"/>
                  </a:lnTo>
                  <a:lnTo>
                    <a:pt x="93" y="34"/>
                  </a:lnTo>
                  <a:close/>
                </a:path>
              </a:pathLst>
            </a:custGeom>
            <a:solidFill>
              <a:srgbClr val="DBD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78"/>
            <p:cNvSpPr>
              <a:spLocks noEditPoints="1"/>
            </p:cNvSpPr>
            <p:nvPr/>
          </p:nvSpPr>
          <p:spPr bwMode="auto">
            <a:xfrm>
              <a:off x="2667" y="2301"/>
              <a:ext cx="175" cy="171"/>
            </a:xfrm>
            <a:custGeom>
              <a:avLst/>
              <a:gdLst>
                <a:gd name="T0" fmla="*/ 0 w 89"/>
                <a:gd name="T1" fmla="*/ 0 h 88"/>
                <a:gd name="T2" fmla="*/ 43 w 89"/>
                <a:gd name="T3" fmla="*/ 0 h 88"/>
                <a:gd name="T4" fmla="*/ 41 w 89"/>
                <a:gd name="T5" fmla="*/ 2 h 88"/>
                <a:gd name="T6" fmla="*/ 39 w 89"/>
                <a:gd name="T7" fmla="*/ 3 h 88"/>
                <a:gd name="T8" fmla="*/ 4 w 89"/>
                <a:gd name="T9" fmla="*/ 3 h 88"/>
                <a:gd name="T10" fmla="*/ 0 w 89"/>
                <a:gd name="T11" fmla="*/ 0 h 88"/>
                <a:gd name="T12" fmla="*/ 0 w 89"/>
                <a:gd name="T13" fmla="*/ 23 h 88"/>
                <a:gd name="T14" fmla="*/ 2 w 89"/>
                <a:gd name="T15" fmla="*/ 21 h 88"/>
                <a:gd name="T16" fmla="*/ 4 w 89"/>
                <a:gd name="T17" fmla="*/ 21 h 88"/>
                <a:gd name="T18" fmla="*/ 4 w 89"/>
                <a:gd name="T19" fmla="*/ 3 h 88"/>
                <a:gd name="T20" fmla="*/ 0 w 89"/>
                <a:gd name="T21" fmla="*/ 0 h 88"/>
                <a:gd name="T22" fmla="*/ 47 w 89"/>
                <a:gd name="T23" fmla="*/ 0 h 88"/>
                <a:gd name="T24" fmla="*/ 89 w 89"/>
                <a:gd name="T25" fmla="*/ 0 h 88"/>
                <a:gd name="T26" fmla="*/ 89 w 89"/>
                <a:gd name="T27" fmla="*/ 21 h 88"/>
                <a:gd name="T28" fmla="*/ 88 w 89"/>
                <a:gd name="T29" fmla="*/ 21 h 88"/>
                <a:gd name="T30" fmla="*/ 86 w 89"/>
                <a:gd name="T31" fmla="*/ 21 h 88"/>
                <a:gd name="T32" fmla="*/ 86 w 89"/>
                <a:gd name="T33" fmla="*/ 3 h 88"/>
                <a:gd name="T34" fmla="*/ 50 w 89"/>
                <a:gd name="T35" fmla="*/ 3 h 88"/>
                <a:gd name="T36" fmla="*/ 49 w 89"/>
                <a:gd name="T37" fmla="*/ 2 h 88"/>
                <a:gd name="T38" fmla="*/ 47 w 89"/>
                <a:gd name="T39" fmla="*/ 0 h 88"/>
                <a:gd name="T40" fmla="*/ 89 w 89"/>
                <a:gd name="T41" fmla="*/ 34 h 88"/>
                <a:gd name="T42" fmla="*/ 89 w 89"/>
                <a:gd name="T43" fmla="*/ 88 h 88"/>
                <a:gd name="T44" fmla="*/ 0 w 89"/>
                <a:gd name="T45" fmla="*/ 88 h 88"/>
                <a:gd name="T46" fmla="*/ 0 w 89"/>
                <a:gd name="T47" fmla="*/ 32 h 88"/>
                <a:gd name="T48" fmla="*/ 2 w 89"/>
                <a:gd name="T49" fmla="*/ 34 h 88"/>
                <a:gd name="T50" fmla="*/ 4 w 89"/>
                <a:gd name="T51" fmla="*/ 34 h 88"/>
                <a:gd name="T52" fmla="*/ 4 w 89"/>
                <a:gd name="T53" fmla="*/ 84 h 88"/>
                <a:gd name="T54" fmla="*/ 86 w 89"/>
                <a:gd name="T55" fmla="*/ 84 h 88"/>
                <a:gd name="T56" fmla="*/ 86 w 89"/>
                <a:gd name="T57" fmla="*/ 34 h 88"/>
                <a:gd name="T58" fmla="*/ 88 w 89"/>
                <a:gd name="T59" fmla="*/ 34 h 88"/>
                <a:gd name="T60" fmla="*/ 89 w 89"/>
                <a:gd name="T61" fmla="*/ 3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" h="88">
                  <a:moveTo>
                    <a:pt x="0" y="0"/>
                  </a:moveTo>
                  <a:lnTo>
                    <a:pt x="43" y="0"/>
                  </a:lnTo>
                  <a:lnTo>
                    <a:pt x="41" y="2"/>
                  </a:lnTo>
                  <a:lnTo>
                    <a:pt x="39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23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9" y="0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6" y="21"/>
                  </a:lnTo>
                  <a:lnTo>
                    <a:pt x="86" y="3"/>
                  </a:lnTo>
                  <a:lnTo>
                    <a:pt x="50" y="3"/>
                  </a:lnTo>
                  <a:lnTo>
                    <a:pt x="49" y="2"/>
                  </a:lnTo>
                  <a:lnTo>
                    <a:pt x="47" y="0"/>
                  </a:lnTo>
                  <a:close/>
                  <a:moveTo>
                    <a:pt x="89" y="34"/>
                  </a:moveTo>
                  <a:lnTo>
                    <a:pt x="89" y="88"/>
                  </a:lnTo>
                  <a:lnTo>
                    <a:pt x="0" y="88"/>
                  </a:lnTo>
                  <a:lnTo>
                    <a:pt x="0" y="32"/>
                  </a:lnTo>
                  <a:lnTo>
                    <a:pt x="2" y="34"/>
                  </a:lnTo>
                  <a:lnTo>
                    <a:pt x="4" y="34"/>
                  </a:lnTo>
                  <a:lnTo>
                    <a:pt x="4" y="84"/>
                  </a:lnTo>
                  <a:lnTo>
                    <a:pt x="86" y="84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4"/>
                  </a:lnTo>
                  <a:close/>
                </a:path>
              </a:pathLst>
            </a:custGeom>
            <a:solidFill>
              <a:srgbClr val="DCD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79"/>
            <p:cNvSpPr>
              <a:spLocks noEditPoints="1"/>
            </p:cNvSpPr>
            <p:nvPr/>
          </p:nvSpPr>
          <p:spPr bwMode="auto">
            <a:xfrm>
              <a:off x="2671" y="2305"/>
              <a:ext cx="168" cy="163"/>
            </a:xfrm>
            <a:custGeom>
              <a:avLst/>
              <a:gdLst>
                <a:gd name="T0" fmla="*/ 0 w 86"/>
                <a:gd name="T1" fmla="*/ 0 h 84"/>
                <a:gd name="T2" fmla="*/ 39 w 86"/>
                <a:gd name="T3" fmla="*/ 0 h 84"/>
                <a:gd name="T4" fmla="*/ 37 w 86"/>
                <a:gd name="T5" fmla="*/ 1 h 84"/>
                <a:gd name="T6" fmla="*/ 35 w 86"/>
                <a:gd name="T7" fmla="*/ 3 h 84"/>
                <a:gd name="T8" fmla="*/ 4 w 86"/>
                <a:gd name="T9" fmla="*/ 3 h 84"/>
                <a:gd name="T10" fmla="*/ 0 w 86"/>
                <a:gd name="T11" fmla="*/ 0 h 84"/>
                <a:gd name="T12" fmla="*/ 0 w 86"/>
                <a:gd name="T13" fmla="*/ 19 h 84"/>
                <a:gd name="T14" fmla="*/ 2 w 86"/>
                <a:gd name="T15" fmla="*/ 19 h 84"/>
                <a:gd name="T16" fmla="*/ 4 w 86"/>
                <a:gd name="T17" fmla="*/ 19 h 84"/>
                <a:gd name="T18" fmla="*/ 4 w 86"/>
                <a:gd name="T19" fmla="*/ 3 h 84"/>
                <a:gd name="T20" fmla="*/ 0 w 86"/>
                <a:gd name="T21" fmla="*/ 0 h 84"/>
                <a:gd name="T22" fmla="*/ 47 w 86"/>
                <a:gd name="T23" fmla="*/ 0 h 84"/>
                <a:gd name="T24" fmla="*/ 86 w 86"/>
                <a:gd name="T25" fmla="*/ 0 h 84"/>
                <a:gd name="T26" fmla="*/ 86 w 86"/>
                <a:gd name="T27" fmla="*/ 19 h 84"/>
                <a:gd name="T28" fmla="*/ 84 w 86"/>
                <a:gd name="T29" fmla="*/ 19 h 84"/>
                <a:gd name="T30" fmla="*/ 82 w 86"/>
                <a:gd name="T31" fmla="*/ 19 h 84"/>
                <a:gd name="T32" fmla="*/ 82 w 86"/>
                <a:gd name="T33" fmla="*/ 3 h 84"/>
                <a:gd name="T34" fmla="*/ 50 w 86"/>
                <a:gd name="T35" fmla="*/ 3 h 84"/>
                <a:gd name="T36" fmla="*/ 48 w 86"/>
                <a:gd name="T37" fmla="*/ 1 h 84"/>
                <a:gd name="T38" fmla="*/ 47 w 86"/>
                <a:gd name="T39" fmla="*/ 0 h 84"/>
                <a:gd name="T40" fmla="*/ 86 w 86"/>
                <a:gd name="T41" fmla="*/ 32 h 84"/>
                <a:gd name="T42" fmla="*/ 86 w 86"/>
                <a:gd name="T43" fmla="*/ 84 h 84"/>
                <a:gd name="T44" fmla="*/ 0 w 86"/>
                <a:gd name="T45" fmla="*/ 84 h 84"/>
                <a:gd name="T46" fmla="*/ 0 w 86"/>
                <a:gd name="T47" fmla="*/ 32 h 84"/>
                <a:gd name="T48" fmla="*/ 2 w 86"/>
                <a:gd name="T49" fmla="*/ 32 h 84"/>
                <a:gd name="T50" fmla="*/ 4 w 86"/>
                <a:gd name="T51" fmla="*/ 32 h 84"/>
                <a:gd name="T52" fmla="*/ 4 w 86"/>
                <a:gd name="T53" fmla="*/ 80 h 84"/>
                <a:gd name="T54" fmla="*/ 82 w 86"/>
                <a:gd name="T55" fmla="*/ 80 h 84"/>
                <a:gd name="T56" fmla="*/ 82 w 86"/>
                <a:gd name="T57" fmla="*/ 32 h 84"/>
                <a:gd name="T58" fmla="*/ 84 w 86"/>
                <a:gd name="T59" fmla="*/ 32 h 84"/>
                <a:gd name="T60" fmla="*/ 86 w 86"/>
                <a:gd name="T61" fmla="*/ 3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6" h="84">
                  <a:moveTo>
                    <a:pt x="0" y="0"/>
                  </a:moveTo>
                  <a:lnTo>
                    <a:pt x="39" y="0"/>
                  </a:lnTo>
                  <a:lnTo>
                    <a:pt x="37" y="1"/>
                  </a:lnTo>
                  <a:lnTo>
                    <a:pt x="35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4" y="3"/>
                  </a:lnTo>
                  <a:lnTo>
                    <a:pt x="0" y="0"/>
                  </a:lnTo>
                  <a:close/>
                  <a:moveTo>
                    <a:pt x="47" y="0"/>
                  </a:moveTo>
                  <a:lnTo>
                    <a:pt x="86" y="0"/>
                  </a:lnTo>
                  <a:lnTo>
                    <a:pt x="86" y="19"/>
                  </a:lnTo>
                  <a:lnTo>
                    <a:pt x="84" y="19"/>
                  </a:lnTo>
                  <a:lnTo>
                    <a:pt x="82" y="19"/>
                  </a:lnTo>
                  <a:lnTo>
                    <a:pt x="82" y="3"/>
                  </a:lnTo>
                  <a:lnTo>
                    <a:pt x="50" y="3"/>
                  </a:lnTo>
                  <a:lnTo>
                    <a:pt x="48" y="1"/>
                  </a:lnTo>
                  <a:lnTo>
                    <a:pt x="47" y="0"/>
                  </a:lnTo>
                  <a:close/>
                  <a:moveTo>
                    <a:pt x="86" y="32"/>
                  </a:moveTo>
                  <a:lnTo>
                    <a:pt x="86" y="84"/>
                  </a:lnTo>
                  <a:lnTo>
                    <a:pt x="0" y="84"/>
                  </a:lnTo>
                  <a:lnTo>
                    <a:pt x="0" y="32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80"/>
                  </a:lnTo>
                  <a:lnTo>
                    <a:pt x="82" y="80"/>
                  </a:lnTo>
                  <a:lnTo>
                    <a:pt x="82" y="32"/>
                  </a:lnTo>
                  <a:lnTo>
                    <a:pt x="84" y="32"/>
                  </a:lnTo>
                  <a:lnTo>
                    <a:pt x="86" y="32"/>
                  </a:lnTo>
                  <a:close/>
                </a:path>
              </a:pathLst>
            </a:custGeom>
            <a:solidFill>
              <a:srgbClr val="DEDE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80"/>
            <p:cNvSpPr>
              <a:spLocks noEditPoints="1"/>
            </p:cNvSpPr>
            <p:nvPr/>
          </p:nvSpPr>
          <p:spPr bwMode="auto">
            <a:xfrm>
              <a:off x="2675" y="2307"/>
              <a:ext cx="160" cy="157"/>
            </a:xfrm>
            <a:custGeom>
              <a:avLst/>
              <a:gdLst>
                <a:gd name="T0" fmla="*/ 0 w 82"/>
                <a:gd name="T1" fmla="*/ 0 h 81"/>
                <a:gd name="T2" fmla="*/ 35 w 82"/>
                <a:gd name="T3" fmla="*/ 0 h 81"/>
                <a:gd name="T4" fmla="*/ 33 w 82"/>
                <a:gd name="T5" fmla="*/ 2 h 81"/>
                <a:gd name="T6" fmla="*/ 31 w 82"/>
                <a:gd name="T7" fmla="*/ 4 h 81"/>
                <a:gd name="T8" fmla="*/ 4 w 82"/>
                <a:gd name="T9" fmla="*/ 4 h 81"/>
                <a:gd name="T10" fmla="*/ 0 w 82"/>
                <a:gd name="T11" fmla="*/ 0 h 81"/>
                <a:gd name="T12" fmla="*/ 0 w 82"/>
                <a:gd name="T13" fmla="*/ 18 h 81"/>
                <a:gd name="T14" fmla="*/ 2 w 82"/>
                <a:gd name="T15" fmla="*/ 18 h 81"/>
                <a:gd name="T16" fmla="*/ 4 w 82"/>
                <a:gd name="T17" fmla="*/ 16 h 81"/>
                <a:gd name="T18" fmla="*/ 4 w 82"/>
                <a:gd name="T19" fmla="*/ 4 h 81"/>
                <a:gd name="T20" fmla="*/ 0 w 82"/>
                <a:gd name="T21" fmla="*/ 0 h 81"/>
                <a:gd name="T22" fmla="*/ 46 w 82"/>
                <a:gd name="T23" fmla="*/ 0 h 81"/>
                <a:gd name="T24" fmla="*/ 82 w 82"/>
                <a:gd name="T25" fmla="*/ 0 h 81"/>
                <a:gd name="T26" fmla="*/ 82 w 82"/>
                <a:gd name="T27" fmla="*/ 18 h 81"/>
                <a:gd name="T28" fmla="*/ 80 w 82"/>
                <a:gd name="T29" fmla="*/ 18 h 81"/>
                <a:gd name="T30" fmla="*/ 78 w 82"/>
                <a:gd name="T31" fmla="*/ 16 h 81"/>
                <a:gd name="T32" fmla="*/ 78 w 82"/>
                <a:gd name="T33" fmla="*/ 4 h 81"/>
                <a:gd name="T34" fmla="*/ 50 w 82"/>
                <a:gd name="T35" fmla="*/ 4 h 81"/>
                <a:gd name="T36" fmla="*/ 48 w 82"/>
                <a:gd name="T37" fmla="*/ 2 h 81"/>
                <a:gd name="T38" fmla="*/ 46 w 82"/>
                <a:gd name="T39" fmla="*/ 0 h 81"/>
                <a:gd name="T40" fmla="*/ 82 w 82"/>
                <a:gd name="T41" fmla="*/ 31 h 81"/>
                <a:gd name="T42" fmla="*/ 82 w 82"/>
                <a:gd name="T43" fmla="*/ 81 h 81"/>
                <a:gd name="T44" fmla="*/ 0 w 82"/>
                <a:gd name="T45" fmla="*/ 81 h 81"/>
                <a:gd name="T46" fmla="*/ 0 w 82"/>
                <a:gd name="T47" fmla="*/ 31 h 81"/>
                <a:gd name="T48" fmla="*/ 2 w 82"/>
                <a:gd name="T49" fmla="*/ 31 h 81"/>
                <a:gd name="T50" fmla="*/ 4 w 82"/>
                <a:gd name="T51" fmla="*/ 33 h 81"/>
                <a:gd name="T52" fmla="*/ 4 w 82"/>
                <a:gd name="T53" fmla="*/ 77 h 81"/>
                <a:gd name="T54" fmla="*/ 78 w 82"/>
                <a:gd name="T55" fmla="*/ 77 h 81"/>
                <a:gd name="T56" fmla="*/ 78 w 82"/>
                <a:gd name="T57" fmla="*/ 33 h 81"/>
                <a:gd name="T58" fmla="*/ 80 w 82"/>
                <a:gd name="T59" fmla="*/ 31 h 81"/>
                <a:gd name="T60" fmla="*/ 82 w 82"/>
                <a:gd name="T61" fmla="*/ 3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2" h="81">
                  <a:moveTo>
                    <a:pt x="0" y="0"/>
                  </a:moveTo>
                  <a:lnTo>
                    <a:pt x="35" y="0"/>
                  </a:lnTo>
                  <a:lnTo>
                    <a:pt x="33" y="2"/>
                  </a:lnTo>
                  <a:lnTo>
                    <a:pt x="31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8"/>
                  </a:lnTo>
                  <a:lnTo>
                    <a:pt x="2" y="18"/>
                  </a:lnTo>
                  <a:lnTo>
                    <a:pt x="4" y="1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82" y="0"/>
                  </a:lnTo>
                  <a:lnTo>
                    <a:pt x="82" y="18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78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82" y="31"/>
                  </a:moveTo>
                  <a:lnTo>
                    <a:pt x="82" y="81"/>
                  </a:lnTo>
                  <a:lnTo>
                    <a:pt x="0" y="81"/>
                  </a:lnTo>
                  <a:lnTo>
                    <a:pt x="0" y="31"/>
                  </a:lnTo>
                  <a:lnTo>
                    <a:pt x="2" y="31"/>
                  </a:lnTo>
                  <a:lnTo>
                    <a:pt x="4" y="33"/>
                  </a:lnTo>
                  <a:lnTo>
                    <a:pt x="4" y="77"/>
                  </a:lnTo>
                  <a:lnTo>
                    <a:pt x="78" y="77"/>
                  </a:lnTo>
                  <a:lnTo>
                    <a:pt x="78" y="33"/>
                  </a:lnTo>
                  <a:lnTo>
                    <a:pt x="80" y="31"/>
                  </a:lnTo>
                  <a:lnTo>
                    <a:pt x="82" y="31"/>
                  </a:lnTo>
                  <a:close/>
                </a:path>
              </a:pathLst>
            </a:custGeom>
            <a:solidFill>
              <a:srgbClr val="DFD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81"/>
            <p:cNvSpPr>
              <a:spLocks noEditPoints="1"/>
            </p:cNvSpPr>
            <p:nvPr/>
          </p:nvSpPr>
          <p:spPr bwMode="auto">
            <a:xfrm>
              <a:off x="2679" y="2311"/>
              <a:ext cx="152" cy="149"/>
            </a:xfrm>
            <a:custGeom>
              <a:avLst/>
              <a:gdLst>
                <a:gd name="T0" fmla="*/ 0 w 78"/>
                <a:gd name="T1" fmla="*/ 0 h 77"/>
                <a:gd name="T2" fmla="*/ 31 w 78"/>
                <a:gd name="T3" fmla="*/ 0 h 77"/>
                <a:gd name="T4" fmla="*/ 29 w 78"/>
                <a:gd name="T5" fmla="*/ 2 h 77"/>
                <a:gd name="T6" fmla="*/ 27 w 78"/>
                <a:gd name="T7" fmla="*/ 4 h 77"/>
                <a:gd name="T8" fmla="*/ 4 w 78"/>
                <a:gd name="T9" fmla="*/ 4 h 77"/>
                <a:gd name="T10" fmla="*/ 0 w 78"/>
                <a:gd name="T11" fmla="*/ 0 h 77"/>
                <a:gd name="T12" fmla="*/ 0 w 78"/>
                <a:gd name="T13" fmla="*/ 16 h 77"/>
                <a:gd name="T14" fmla="*/ 2 w 78"/>
                <a:gd name="T15" fmla="*/ 14 h 77"/>
                <a:gd name="T16" fmla="*/ 4 w 78"/>
                <a:gd name="T17" fmla="*/ 14 h 77"/>
                <a:gd name="T18" fmla="*/ 4 w 78"/>
                <a:gd name="T19" fmla="*/ 4 h 77"/>
                <a:gd name="T20" fmla="*/ 0 w 78"/>
                <a:gd name="T21" fmla="*/ 0 h 77"/>
                <a:gd name="T22" fmla="*/ 46 w 78"/>
                <a:gd name="T23" fmla="*/ 0 h 77"/>
                <a:gd name="T24" fmla="*/ 78 w 78"/>
                <a:gd name="T25" fmla="*/ 0 h 77"/>
                <a:gd name="T26" fmla="*/ 78 w 78"/>
                <a:gd name="T27" fmla="*/ 16 h 77"/>
                <a:gd name="T28" fmla="*/ 76 w 78"/>
                <a:gd name="T29" fmla="*/ 14 h 77"/>
                <a:gd name="T30" fmla="*/ 74 w 78"/>
                <a:gd name="T31" fmla="*/ 14 h 77"/>
                <a:gd name="T32" fmla="*/ 74 w 78"/>
                <a:gd name="T33" fmla="*/ 4 h 77"/>
                <a:gd name="T34" fmla="*/ 50 w 78"/>
                <a:gd name="T35" fmla="*/ 4 h 77"/>
                <a:gd name="T36" fmla="*/ 48 w 78"/>
                <a:gd name="T37" fmla="*/ 2 h 77"/>
                <a:gd name="T38" fmla="*/ 46 w 78"/>
                <a:gd name="T39" fmla="*/ 0 h 77"/>
                <a:gd name="T40" fmla="*/ 78 w 78"/>
                <a:gd name="T41" fmla="*/ 29 h 77"/>
                <a:gd name="T42" fmla="*/ 78 w 78"/>
                <a:gd name="T43" fmla="*/ 77 h 77"/>
                <a:gd name="T44" fmla="*/ 0 w 78"/>
                <a:gd name="T45" fmla="*/ 77 h 77"/>
                <a:gd name="T46" fmla="*/ 0 w 78"/>
                <a:gd name="T47" fmla="*/ 29 h 77"/>
                <a:gd name="T48" fmla="*/ 2 w 78"/>
                <a:gd name="T49" fmla="*/ 31 h 77"/>
                <a:gd name="T50" fmla="*/ 4 w 78"/>
                <a:gd name="T51" fmla="*/ 31 h 77"/>
                <a:gd name="T52" fmla="*/ 4 w 78"/>
                <a:gd name="T53" fmla="*/ 73 h 77"/>
                <a:gd name="T54" fmla="*/ 74 w 78"/>
                <a:gd name="T55" fmla="*/ 73 h 77"/>
                <a:gd name="T56" fmla="*/ 74 w 78"/>
                <a:gd name="T57" fmla="*/ 31 h 77"/>
                <a:gd name="T58" fmla="*/ 76 w 78"/>
                <a:gd name="T59" fmla="*/ 31 h 77"/>
                <a:gd name="T60" fmla="*/ 78 w 78"/>
                <a:gd name="T61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31" y="0"/>
                  </a:lnTo>
                  <a:lnTo>
                    <a:pt x="29" y="2"/>
                  </a:lnTo>
                  <a:lnTo>
                    <a:pt x="27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16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8" y="0"/>
                  </a:lnTo>
                  <a:lnTo>
                    <a:pt x="78" y="16"/>
                  </a:lnTo>
                  <a:lnTo>
                    <a:pt x="76" y="14"/>
                  </a:lnTo>
                  <a:lnTo>
                    <a:pt x="74" y="14"/>
                  </a:lnTo>
                  <a:lnTo>
                    <a:pt x="74" y="4"/>
                  </a:lnTo>
                  <a:lnTo>
                    <a:pt x="50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8" y="29"/>
                  </a:moveTo>
                  <a:lnTo>
                    <a:pt x="78" y="77"/>
                  </a:lnTo>
                  <a:lnTo>
                    <a:pt x="0" y="77"/>
                  </a:lnTo>
                  <a:lnTo>
                    <a:pt x="0" y="29"/>
                  </a:lnTo>
                  <a:lnTo>
                    <a:pt x="2" y="31"/>
                  </a:lnTo>
                  <a:lnTo>
                    <a:pt x="4" y="31"/>
                  </a:lnTo>
                  <a:lnTo>
                    <a:pt x="4" y="73"/>
                  </a:lnTo>
                  <a:lnTo>
                    <a:pt x="74" y="73"/>
                  </a:lnTo>
                  <a:lnTo>
                    <a:pt x="74" y="31"/>
                  </a:lnTo>
                  <a:lnTo>
                    <a:pt x="76" y="31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E1E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82"/>
            <p:cNvSpPr>
              <a:spLocks noEditPoints="1"/>
            </p:cNvSpPr>
            <p:nvPr/>
          </p:nvSpPr>
          <p:spPr bwMode="auto">
            <a:xfrm>
              <a:off x="2682" y="2315"/>
              <a:ext cx="145" cy="141"/>
            </a:xfrm>
            <a:custGeom>
              <a:avLst/>
              <a:gdLst>
                <a:gd name="T0" fmla="*/ 0 w 74"/>
                <a:gd name="T1" fmla="*/ 0 h 73"/>
                <a:gd name="T2" fmla="*/ 27 w 74"/>
                <a:gd name="T3" fmla="*/ 0 h 73"/>
                <a:gd name="T4" fmla="*/ 23 w 74"/>
                <a:gd name="T5" fmla="*/ 2 h 73"/>
                <a:gd name="T6" fmla="*/ 21 w 74"/>
                <a:gd name="T7" fmla="*/ 4 h 73"/>
                <a:gd name="T8" fmla="*/ 3 w 74"/>
                <a:gd name="T9" fmla="*/ 4 h 73"/>
                <a:gd name="T10" fmla="*/ 0 w 74"/>
                <a:gd name="T11" fmla="*/ 0 h 73"/>
                <a:gd name="T12" fmla="*/ 0 w 74"/>
                <a:gd name="T13" fmla="*/ 12 h 73"/>
                <a:gd name="T14" fmla="*/ 2 w 74"/>
                <a:gd name="T15" fmla="*/ 12 h 73"/>
                <a:gd name="T16" fmla="*/ 3 w 74"/>
                <a:gd name="T17" fmla="*/ 12 h 73"/>
                <a:gd name="T18" fmla="*/ 3 w 74"/>
                <a:gd name="T19" fmla="*/ 4 h 73"/>
                <a:gd name="T20" fmla="*/ 0 w 74"/>
                <a:gd name="T21" fmla="*/ 0 h 73"/>
                <a:gd name="T22" fmla="*/ 46 w 74"/>
                <a:gd name="T23" fmla="*/ 0 h 73"/>
                <a:gd name="T24" fmla="*/ 74 w 74"/>
                <a:gd name="T25" fmla="*/ 0 h 73"/>
                <a:gd name="T26" fmla="*/ 74 w 74"/>
                <a:gd name="T27" fmla="*/ 12 h 73"/>
                <a:gd name="T28" fmla="*/ 72 w 74"/>
                <a:gd name="T29" fmla="*/ 12 h 73"/>
                <a:gd name="T30" fmla="*/ 70 w 74"/>
                <a:gd name="T31" fmla="*/ 12 h 73"/>
                <a:gd name="T32" fmla="*/ 70 w 74"/>
                <a:gd name="T33" fmla="*/ 4 h 73"/>
                <a:gd name="T34" fmla="*/ 52 w 74"/>
                <a:gd name="T35" fmla="*/ 4 h 73"/>
                <a:gd name="T36" fmla="*/ 48 w 74"/>
                <a:gd name="T37" fmla="*/ 2 h 73"/>
                <a:gd name="T38" fmla="*/ 46 w 74"/>
                <a:gd name="T39" fmla="*/ 0 h 73"/>
                <a:gd name="T40" fmla="*/ 74 w 74"/>
                <a:gd name="T41" fmla="*/ 29 h 73"/>
                <a:gd name="T42" fmla="*/ 74 w 74"/>
                <a:gd name="T43" fmla="*/ 73 h 73"/>
                <a:gd name="T44" fmla="*/ 0 w 74"/>
                <a:gd name="T45" fmla="*/ 73 h 73"/>
                <a:gd name="T46" fmla="*/ 0 w 74"/>
                <a:gd name="T47" fmla="*/ 29 h 73"/>
                <a:gd name="T48" fmla="*/ 2 w 74"/>
                <a:gd name="T49" fmla="*/ 29 h 73"/>
                <a:gd name="T50" fmla="*/ 3 w 74"/>
                <a:gd name="T51" fmla="*/ 29 h 73"/>
                <a:gd name="T52" fmla="*/ 3 w 74"/>
                <a:gd name="T53" fmla="*/ 69 h 73"/>
                <a:gd name="T54" fmla="*/ 70 w 74"/>
                <a:gd name="T55" fmla="*/ 69 h 73"/>
                <a:gd name="T56" fmla="*/ 70 w 74"/>
                <a:gd name="T57" fmla="*/ 29 h 73"/>
                <a:gd name="T58" fmla="*/ 72 w 74"/>
                <a:gd name="T59" fmla="*/ 29 h 73"/>
                <a:gd name="T60" fmla="*/ 74 w 74"/>
                <a:gd name="T61" fmla="*/ 2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4" h="73">
                  <a:moveTo>
                    <a:pt x="0" y="0"/>
                  </a:moveTo>
                  <a:lnTo>
                    <a:pt x="27" y="0"/>
                  </a:lnTo>
                  <a:lnTo>
                    <a:pt x="23" y="2"/>
                  </a:lnTo>
                  <a:lnTo>
                    <a:pt x="21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4" y="0"/>
                  </a:lnTo>
                  <a:lnTo>
                    <a:pt x="74" y="12"/>
                  </a:lnTo>
                  <a:lnTo>
                    <a:pt x="72" y="12"/>
                  </a:lnTo>
                  <a:lnTo>
                    <a:pt x="70" y="12"/>
                  </a:lnTo>
                  <a:lnTo>
                    <a:pt x="70" y="4"/>
                  </a:lnTo>
                  <a:lnTo>
                    <a:pt x="52" y="4"/>
                  </a:lnTo>
                  <a:lnTo>
                    <a:pt x="48" y="2"/>
                  </a:lnTo>
                  <a:lnTo>
                    <a:pt x="46" y="0"/>
                  </a:lnTo>
                  <a:close/>
                  <a:moveTo>
                    <a:pt x="74" y="29"/>
                  </a:moveTo>
                  <a:lnTo>
                    <a:pt x="74" y="73"/>
                  </a:lnTo>
                  <a:lnTo>
                    <a:pt x="0" y="7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3" y="29"/>
                  </a:lnTo>
                  <a:lnTo>
                    <a:pt x="3" y="69"/>
                  </a:lnTo>
                  <a:lnTo>
                    <a:pt x="70" y="69"/>
                  </a:lnTo>
                  <a:lnTo>
                    <a:pt x="70" y="29"/>
                  </a:lnTo>
                  <a:lnTo>
                    <a:pt x="72" y="29"/>
                  </a:lnTo>
                  <a:lnTo>
                    <a:pt x="74" y="29"/>
                  </a:lnTo>
                  <a:close/>
                </a:path>
              </a:pathLst>
            </a:custGeom>
            <a:solidFill>
              <a:srgbClr val="E3E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83"/>
            <p:cNvSpPr>
              <a:spLocks noEditPoints="1"/>
            </p:cNvSpPr>
            <p:nvPr/>
          </p:nvSpPr>
          <p:spPr bwMode="auto">
            <a:xfrm>
              <a:off x="2686" y="2318"/>
              <a:ext cx="138" cy="134"/>
            </a:xfrm>
            <a:custGeom>
              <a:avLst/>
              <a:gdLst>
                <a:gd name="T0" fmla="*/ 0 w 70"/>
                <a:gd name="T1" fmla="*/ 0 h 69"/>
                <a:gd name="T2" fmla="*/ 23 w 70"/>
                <a:gd name="T3" fmla="*/ 0 h 69"/>
                <a:gd name="T4" fmla="*/ 19 w 70"/>
                <a:gd name="T5" fmla="*/ 2 h 69"/>
                <a:gd name="T6" fmla="*/ 15 w 70"/>
                <a:gd name="T7" fmla="*/ 4 h 69"/>
                <a:gd name="T8" fmla="*/ 3 w 70"/>
                <a:gd name="T9" fmla="*/ 4 h 69"/>
                <a:gd name="T10" fmla="*/ 0 w 70"/>
                <a:gd name="T11" fmla="*/ 0 h 69"/>
                <a:gd name="T12" fmla="*/ 0 w 70"/>
                <a:gd name="T13" fmla="*/ 10 h 69"/>
                <a:gd name="T14" fmla="*/ 1 w 70"/>
                <a:gd name="T15" fmla="*/ 10 h 69"/>
                <a:gd name="T16" fmla="*/ 3 w 70"/>
                <a:gd name="T17" fmla="*/ 8 h 69"/>
                <a:gd name="T18" fmla="*/ 3 w 70"/>
                <a:gd name="T19" fmla="*/ 4 h 69"/>
                <a:gd name="T20" fmla="*/ 0 w 70"/>
                <a:gd name="T21" fmla="*/ 0 h 69"/>
                <a:gd name="T22" fmla="*/ 46 w 70"/>
                <a:gd name="T23" fmla="*/ 0 h 69"/>
                <a:gd name="T24" fmla="*/ 70 w 70"/>
                <a:gd name="T25" fmla="*/ 0 h 69"/>
                <a:gd name="T26" fmla="*/ 70 w 70"/>
                <a:gd name="T27" fmla="*/ 10 h 69"/>
                <a:gd name="T28" fmla="*/ 68 w 70"/>
                <a:gd name="T29" fmla="*/ 10 h 69"/>
                <a:gd name="T30" fmla="*/ 66 w 70"/>
                <a:gd name="T31" fmla="*/ 8 h 69"/>
                <a:gd name="T32" fmla="*/ 66 w 70"/>
                <a:gd name="T33" fmla="*/ 4 h 69"/>
                <a:gd name="T34" fmla="*/ 54 w 70"/>
                <a:gd name="T35" fmla="*/ 4 h 69"/>
                <a:gd name="T36" fmla="*/ 50 w 70"/>
                <a:gd name="T37" fmla="*/ 2 h 69"/>
                <a:gd name="T38" fmla="*/ 46 w 70"/>
                <a:gd name="T39" fmla="*/ 0 h 69"/>
                <a:gd name="T40" fmla="*/ 70 w 70"/>
                <a:gd name="T41" fmla="*/ 27 h 69"/>
                <a:gd name="T42" fmla="*/ 70 w 70"/>
                <a:gd name="T43" fmla="*/ 69 h 69"/>
                <a:gd name="T44" fmla="*/ 0 w 70"/>
                <a:gd name="T45" fmla="*/ 69 h 69"/>
                <a:gd name="T46" fmla="*/ 0 w 70"/>
                <a:gd name="T47" fmla="*/ 27 h 69"/>
                <a:gd name="T48" fmla="*/ 1 w 70"/>
                <a:gd name="T49" fmla="*/ 27 h 69"/>
                <a:gd name="T50" fmla="*/ 3 w 70"/>
                <a:gd name="T51" fmla="*/ 29 h 69"/>
                <a:gd name="T52" fmla="*/ 3 w 70"/>
                <a:gd name="T53" fmla="*/ 65 h 69"/>
                <a:gd name="T54" fmla="*/ 66 w 70"/>
                <a:gd name="T55" fmla="*/ 65 h 69"/>
                <a:gd name="T56" fmla="*/ 66 w 70"/>
                <a:gd name="T57" fmla="*/ 29 h 69"/>
                <a:gd name="T58" fmla="*/ 68 w 70"/>
                <a:gd name="T59" fmla="*/ 27 h 69"/>
                <a:gd name="T60" fmla="*/ 70 w 70"/>
                <a:gd name="T61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69">
                  <a:moveTo>
                    <a:pt x="0" y="0"/>
                  </a:moveTo>
                  <a:lnTo>
                    <a:pt x="23" y="0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3" y="4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3" y="8"/>
                  </a:lnTo>
                  <a:lnTo>
                    <a:pt x="3" y="4"/>
                  </a:lnTo>
                  <a:lnTo>
                    <a:pt x="0" y="0"/>
                  </a:lnTo>
                  <a:close/>
                  <a:moveTo>
                    <a:pt x="46" y="0"/>
                  </a:moveTo>
                  <a:lnTo>
                    <a:pt x="70" y="0"/>
                  </a:lnTo>
                  <a:lnTo>
                    <a:pt x="70" y="10"/>
                  </a:lnTo>
                  <a:lnTo>
                    <a:pt x="68" y="10"/>
                  </a:lnTo>
                  <a:lnTo>
                    <a:pt x="66" y="8"/>
                  </a:lnTo>
                  <a:lnTo>
                    <a:pt x="66" y="4"/>
                  </a:lnTo>
                  <a:lnTo>
                    <a:pt x="54" y="4"/>
                  </a:lnTo>
                  <a:lnTo>
                    <a:pt x="50" y="2"/>
                  </a:lnTo>
                  <a:lnTo>
                    <a:pt x="46" y="0"/>
                  </a:lnTo>
                  <a:close/>
                  <a:moveTo>
                    <a:pt x="70" y="27"/>
                  </a:moveTo>
                  <a:lnTo>
                    <a:pt x="70" y="69"/>
                  </a:lnTo>
                  <a:lnTo>
                    <a:pt x="0" y="69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3" y="29"/>
                  </a:lnTo>
                  <a:lnTo>
                    <a:pt x="3" y="65"/>
                  </a:lnTo>
                  <a:lnTo>
                    <a:pt x="66" y="65"/>
                  </a:lnTo>
                  <a:lnTo>
                    <a:pt x="66" y="29"/>
                  </a:lnTo>
                  <a:lnTo>
                    <a:pt x="68" y="27"/>
                  </a:lnTo>
                  <a:lnTo>
                    <a:pt x="70" y="27"/>
                  </a:lnTo>
                  <a:close/>
                </a:path>
              </a:pathLst>
            </a:custGeom>
            <a:solidFill>
              <a:srgbClr val="E4E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84"/>
            <p:cNvSpPr>
              <a:spLocks noEditPoints="1"/>
            </p:cNvSpPr>
            <p:nvPr/>
          </p:nvSpPr>
          <p:spPr bwMode="auto">
            <a:xfrm>
              <a:off x="2689" y="2322"/>
              <a:ext cx="131" cy="126"/>
            </a:xfrm>
            <a:custGeom>
              <a:avLst/>
              <a:gdLst>
                <a:gd name="T0" fmla="*/ 0 w 67"/>
                <a:gd name="T1" fmla="*/ 0 h 65"/>
                <a:gd name="T2" fmla="*/ 18 w 67"/>
                <a:gd name="T3" fmla="*/ 0 h 65"/>
                <a:gd name="T4" fmla="*/ 14 w 67"/>
                <a:gd name="T5" fmla="*/ 2 h 65"/>
                <a:gd name="T6" fmla="*/ 8 w 67"/>
                <a:gd name="T7" fmla="*/ 4 h 65"/>
                <a:gd name="T8" fmla="*/ 4 w 67"/>
                <a:gd name="T9" fmla="*/ 4 h 65"/>
                <a:gd name="T10" fmla="*/ 0 w 67"/>
                <a:gd name="T11" fmla="*/ 0 h 65"/>
                <a:gd name="T12" fmla="*/ 0 w 67"/>
                <a:gd name="T13" fmla="*/ 8 h 65"/>
                <a:gd name="T14" fmla="*/ 2 w 67"/>
                <a:gd name="T15" fmla="*/ 6 h 65"/>
                <a:gd name="T16" fmla="*/ 4 w 67"/>
                <a:gd name="T17" fmla="*/ 6 h 65"/>
                <a:gd name="T18" fmla="*/ 4 w 67"/>
                <a:gd name="T19" fmla="*/ 4 h 65"/>
                <a:gd name="T20" fmla="*/ 0 w 67"/>
                <a:gd name="T21" fmla="*/ 0 h 65"/>
                <a:gd name="T22" fmla="*/ 49 w 67"/>
                <a:gd name="T23" fmla="*/ 0 h 65"/>
                <a:gd name="T24" fmla="*/ 67 w 67"/>
                <a:gd name="T25" fmla="*/ 0 h 65"/>
                <a:gd name="T26" fmla="*/ 67 w 67"/>
                <a:gd name="T27" fmla="*/ 8 h 65"/>
                <a:gd name="T28" fmla="*/ 65 w 67"/>
                <a:gd name="T29" fmla="*/ 6 h 65"/>
                <a:gd name="T30" fmla="*/ 63 w 67"/>
                <a:gd name="T31" fmla="*/ 6 h 65"/>
                <a:gd name="T32" fmla="*/ 63 w 67"/>
                <a:gd name="T33" fmla="*/ 4 h 65"/>
                <a:gd name="T34" fmla="*/ 57 w 67"/>
                <a:gd name="T35" fmla="*/ 4 h 65"/>
                <a:gd name="T36" fmla="*/ 53 w 67"/>
                <a:gd name="T37" fmla="*/ 2 h 65"/>
                <a:gd name="T38" fmla="*/ 49 w 67"/>
                <a:gd name="T39" fmla="*/ 0 h 65"/>
                <a:gd name="T40" fmla="*/ 67 w 67"/>
                <a:gd name="T41" fmla="*/ 25 h 65"/>
                <a:gd name="T42" fmla="*/ 67 w 67"/>
                <a:gd name="T43" fmla="*/ 65 h 65"/>
                <a:gd name="T44" fmla="*/ 0 w 67"/>
                <a:gd name="T45" fmla="*/ 65 h 65"/>
                <a:gd name="T46" fmla="*/ 0 w 67"/>
                <a:gd name="T47" fmla="*/ 25 h 65"/>
                <a:gd name="T48" fmla="*/ 2 w 67"/>
                <a:gd name="T49" fmla="*/ 27 h 65"/>
                <a:gd name="T50" fmla="*/ 4 w 67"/>
                <a:gd name="T51" fmla="*/ 27 h 65"/>
                <a:gd name="T52" fmla="*/ 4 w 67"/>
                <a:gd name="T53" fmla="*/ 61 h 65"/>
                <a:gd name="T54" fmla="*/ 63 w 67"/>
                <a:gd name="T55" fmla="*/ 61 h 65"/>
                <a:gd name="T56" fmla="*/ 63 w 67"/>
                <a:gd name="T57" fmla="*/ 27 h 65"/>
                <a:gd name="T58" fmla="*/ 65 w 67"/>
                <a:gd name="T59" fmla="*/ 27 h 65"/>
                <a:gd name="T60" fmla="*/ 67 w 67"/>
                <a:gd name="T61" fmla="*/ 2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7" h="65">
                  <a:moveTo>
                    <a:pt x="0" y="0"/>
                  </a:moveTo>
                  <a:lnTo>
                    <a:pt x="18" y="0"/>
                  </a:lnTo>
                  <a:lnTo>
                    <a:pt x="14" y="2"/>
                  </a:lnTo>
                  <a:lnTo>
                    <a:pt x="8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0" y="8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0" y="0"/>
                  </a:lnTo>
                  <a:close/>
                  <a:moveTo>
                    <a:pt x="49" y="0"/>
                  </a:moveTo>
                  <a:lnTo>
                    <a:pt x="67" y="0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3" y="6"/>
                  </a:lnTo>
                  <a:lnTo>
                    <a:pt x="63" y="4"/>
                  </a:lnTo>
                  <a:lnTo>
                    <a:pt x="57" y="4"/>
                  </a:lnTo>
                  <a:lnTo>
                    <a:pt x="53" y="2"/>
                  </a:lnTo>
                  <a:lnTo>
                    <a:pt x="49" y="0"/>
                  </a:lnTo>
                  <a:close/>
                  <a:moveTo>
                    <a:pt x="67" y="25"/>
                  </a:moveTo>
                  <a:lnTo>
                    <a:pt x="67" y="65"/>
                  </a:lnTo>
                  <a:lnTo>
                    <a:pt x="0" y="65"/>
                  </a:lnTo>
                  <a:lnTo>
                    <a:pt x="0" y="25"/>
                  </a:lnTo>
                  <a:lnTo>
                    <a:pt x="2" y="27"/>
                  </a:lnTo>
                  <a:lnTo>
                    <a:pt x="4" y="27"/>
                  </a:lnTo>
                  <a:lnTo>
                    <a:pt x="4" y="61"/>
                  </a:lnTo>
                  <a:lnTo>
                    <a:pt x="63" y="61"/>
                  </a:lnTo>
                  <a:lnTo>
                    <a:pt x="63" y="27"/>
                  </a:lnTo>
                  <a:lnTo>
                    <a:pt x="65" y="27"/>
                  </a:lnTo>
                  <a:lnTo>
                    <a:pt x="67" y="25"/>
                  </a:lnTo>
                  <a:close/>
                </a:path>
              </a:pathLst>
            </a:custGeom>
            <a:solidFill>
              <a:srgbClr val="E6E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85"/>
            <p:cNvSpPr>
              <a:spLocks noEditPoints="1"/>
            </p:cNvSpPr>
            <p:nvPr/>
          </p:nvSpPr>
          <p:spPr bwMode="auto">
            <a:xfrm>
              <a:off x="2693" y="2326"/>
              <a:ext cx="123" cy="119"/>
            </a:xfrm>
            <a:custGeom>
              <a:avLst/>
              <a:gdLst>
                <a:gd name="T0" fmla="*/ 0 w 63"/>
                <a:gd name="T1" fmla="*/ 0 h 61"/>
                <a:gd name="T2" fmla="*/ 12 w 63"/>
                <a:gd name="T3" fmla="*/ 0 h 61"/>
                <a:gd name="T4" fmla="*/ 8 w 63"/>
                <a:gd name="T5" fmla="*/ 2 h 61"/>
                <a:gd name="T6" fmla="*/ 2 w 63"/>
                <a:gd name="T7" fmla="*/ 4 h 61"/>
                <a:gd name="T8" fmla="*/ 0 w 63"/>
                <a:gd name="T9" fmla="*/ 0 h 61"/>
                <a:gd name="T10" fmla="*/ 0 w 63"/>
                <a:gd name="T11" fmla="*/ 4 h 61"/>
                <a:gd name="T12" fmla="*/ 2 w 63"/>
                <a:gd name="T13" fmla="*/ 4 h 61"/>
                <a:gd name="T14" fmla="*/ 2 w 63"/>
                <a:gd name="T15" fmla="*/ 4 h 61"/>
                <a:gd name="T16" fmla="*/ 0 w 63"/>
                <a:gd name="T17" fmla="*/ 0 h 61"/>
                <a:gd name="T18" fmla="*/ 51 w 63"/>
                <a:gd name="T19" fmla="*/ 0 h 61"/>
                <a:gd name="T20" fmla="*/ 63 w 63"/>
                <a:gd name="T21" fmla="*/ 0 h 61"/>
                <a:gd name="T22" fmla="*/ 63 w 63"/>
                <a:gd name="T23" fmla="*/ 4 h 61"/>
                <a:gd name="T24" fmla="*/ 57 w 63"/>
                <a:gd name="T25" fmla="*/ 2 h 61"/>
                <a:gd name="T26" fmla="*/ 51 w 63"/>
                <a:gd name="T27" fmla="*/ 0 h 61"/>
                <a:gd name="T28" fmla="*/ 63 w 63"/>
                <a:gd name="T29" fmla="*/ 25 h 61"/>
                <a:gd name="T30" fmla="*/ 63 w 63"/>
                <a:gd name="T31" fmla="*/ 61 h 61"/>
                <a:gd name="T32" fmla="*/ 0 w 63"/>
                <a:gd name="T33" fmla="*/ 61 h 61"/>
                <a:gd name="T34" fmla="*/ 0 w 63"/>
                <a:gd name="T35" fmla="*/ 25 h 61"/>
                <a:gd name="T36" fmla="*/ 2 w 63"/>
                <a:gd name="T37" fmla="*/ 25 h 61"/>
                <a:gd name="T38" fmla="*/ 4 w 63"/>
                <a:gd name="T39" fmla="*/ 25 h 61"/>
                <a:gd name="T40" fmla="*/ 4 w 63"/>
                <a:gd name="T41" fmla="*/ 58 h 61"/>
                <a:gd name="T42" fmla="*/ 59 w 63"/>
                <a:gd name="T43" fmla="*/ 58 h 61"/>
                <a:gd name="T44" fmla="*/ 59 w 63"/>
                <a:gd name="T45" fmla="*/ 25 h 61"/>
                <a:gd name="T46" fmla="*/ 61 w 63"/>
                <a:gd name="T47" fmla="*/ 25 h 61"/>
                <a:gd name="T48" fmla="*/ 63 w 63"/>
                <a:gd name="T49" fmla="*/ 2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" h="61">
                  <a:moveTo>
                    <a:pt x="0" y="0"/>
                  </a:moveTo>
                  <a:lnTo>
                    <a:pt x="12" y="0"/>
                  </a:lnTo>
                  <a:lnTo>
                    <a:pt x="8" y="2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  <a:moveTo>
                    <a:pt x="51" y="0"/>
                  </a:moveTo>
                  <a:lnTo>
                    <a:pt x="63" y="0"/>
                  </a:lnTo>
                  <a:lnTo>
                    <a:pt x="63" y="4"/>
                  </a:lnTo>
                  <a:lnTo>
                    <a:pt x="57" y="2"/>
                  </a:lnTo>
                  <a:lnTo>
                    <a:pt x="51" y="0"/>
                  </a:lnTo>
                  <a:close/>
                  <a:moveTo>
                    <a:pt x="63" y="25"/>
                  </a:moveTo>
                  <a:lnTo>
                    <a:pt x="63" y="61"/>
                  </a:lnTo>
                  <a:lnTo>
                    <a:pt x="0" y="61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4" y="25"/>
                  </a:lnTo>
                  <a:lnTo>
                    <a:pt x="4" y="58"/>
                  </a:lnTo>
                  <a:lnTo>
                    <a:pt x="59" y="58"/>
                  </a:lnTo>
                  <a:lnTo>
                    <a:pt x="59" y="25"/>
                  </a:lnTo>
                  <a:lnTo>
                    <a:pt x="61" y="25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E7E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86"/>
            <p:cNvSpPr>
              <a:spLocks noEditPoints="1"/>
            </p:cNvSpPr>
            <p:nvPr/>
          </p:nvSpPr>
          <p:spPr bwMode="auto">
            <a:xfrm>
              <a:off x="2697" y="2330"/>
              <a:ext cx="115" cy="111"/>
            </a:xfrm>
            <a:custGeom>
              <a:avLst/>
              <a:gdLst>
                <a:gd name="T0" fmla="*/ 0 w 59"/>
                <a:gd name="T1" fmla="*/ 0 h 57"/>
                <a:gd name="T2" fmla="*/ 4 w 59"/>
                <a:gd name="T3" fmla="*/ 0 h 57"/>
                <a:gd name="T4" fmla="*/ 2 w 59"/>
                <a:gd name="T5" fmla="*/ 2 h 57"/>
                <a:gd name="T6" fmla="*/ 0 w 59"/>
                <a:gd name="T7" fmla="*/ 2 h 57"/>
                <a:gd name="T8" fmla="*/ 0 w 59"/>
                <a:gd name="T9" fmla="*/ 0 h 57"/>
                <a:gd name="T10" fmla="*/ 0 w 59"/>
                <a:gd name="T11" fmla="*/ 2 h 57"/>
                <a:gd name="T12" fmla="*/ 0 w 59"/>
                <a:gd name="T13" fmla="*/ 2 h 57"/>
                <a:gd name="T14" fmla="*/ 0 w 59"/>
                <a:gd name="T15" fmla="*/ 2 h 57"/>
                <a:gd name="T16" fmla="*/ 0 w 59"/>
                <a:gd name="T17" fmla="*/ 0 h 57"/>
                <a:gd name="T18" fmla="*/ 53 w 59"/>
                <a:gd name="T19" fmla="*/ 0 h 57"/>
                <a:gd name="T20" fmla="*/ 59 w 59"/>
                <a:gd name="T21" fmla="*/ 0 h 57"/>
                <a:gd name="T22" fmla="*/ 59 w 59"/>
                <a:gd name="T23" fmla="*/ 2 h 57"/>
                <a:gd name="T24" fmla="*/ 57 w 59"/>
                <a:gd name="T25" fmla="*/ 2 h 57"/>
                <a:gd name="T26" fmla="*/ 53 w 59"/>
                <a:gd name="T27" fmla="*/ 0 h 57"/>
                <a:gd name="T28" fmla="*/ 59 w 59"/>
                <a:gd name="T29" fmla="*/ 23 h 57"/>
                <a:gd name="T30" fmla="*/ 59 w 59"/>
                <a:gd name="T31" fmla="*/ 57 h 57"/>
                <a:gd name="T32" fmla="*/ 0 w 59"/>
                <a:gd name="T33" fmla="*/ 57 h 57"/>
                <a:gd name="T34" fmla="*/ 0 w 59"/>
                <a:gd name="T35" fmla="*/ 23 h 57"/>
                <a:gd name="T36" fmla="*/ 2 w 59"/>
                <a:gd name="T37" fmla="*/ 23 h 57"/>
                <a:gd name="T38" fmla="*/ 4 w 59"/>
                <a:gd name="T39" fmla="*/ 25 h 57"/>
                <a:gd name="T40" fmla="*/ 4 w 59"/>
                <a:gd name="T41" fmla="*/ 54 h 57"/>
                <a:gd name="T42" fmla="*/ 55 w 59"/>
                <a:gd name="T43" fmla="*/ 54 h 57"/>
                <a:gd name="T44" fmla="*/ 55 w 59"/>
                <a:gd name="T45" fmla="*/ 25 h 57"/>
                <a:gd name="T46" fmla="*/ 57 w 59"/>
                <a:gd name="T47" fmla="*/ 23 h 57"/>
                <a:gd name="T48" fmla="*/ 59 w 59"/>
                <a:gd name="T49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" h="57">
                  <a:moveTo>
                    <a:pt x="0" y="0"/>
                  </a:move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  <a:moveTo>
                    <a:pt x="53" y="0"/>
                  </a:moveTo>
                  <a:lnTo>
                    <a:pt x="59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0"/>
                  </a:lnTo>
                  <a:close/>
                  <a:moveTo>
                    <a:pt x="59" y="23"/>
                  </a:moveTo>
                  <a:lnTo>
                    <a:pt x="59" y="57"/>
                  </a:lnTo>
                  <a:lnTo>
                    <a:pt x="0" y="5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4" y="25"/>
                  </a:lnTo>
                  <a:lnTo>
                    <a:pt x="4" y="54"/>
                  </a:lnTo>
                  <a:lnTo>
                    <a:pt x="55" y="54"/>
                  </a:lnTo>
                  <a:lnTo>
                    <a:pt x="55" y="25"/>
                  </a:lnTo>
                  <a:lnTo>
                    <a:pt x="57" y="23"/>
                  </a:lnTo>
                  <a:lnTo>
                    <a:pt x="59" y="23"/>
                  </a:lnTo>
                  <a:close/>
                </a:path>
              </a:pathLst>
            </a:custGeom>
            <a:solidFill>
              <a:srgbClr val="E9E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87"/>
            <p:cNvSpPr>
              <a:spLocks/>
            </p:cNvSpPr>
            <p:nvPr/>
          </p:nvSpPr>
          <p:spPr bwMode="auto">
            <a:xfrm>
              <a:off x="2700" y="2375"/>
              <a:ext cx="108" cy="63"/>
            </a:xfrm>
            <a:custGeom>
              <a:avLst/>
              <a:gdLst>
                <a:gd name="T0" fmla="*/ 55 w 55"/>
                <a:gd name="T1" fmla="*/ 0 h 33"/>
                <a:gd name="T2" fmla="*/ 55 w 55"/>
                <a:gd name="T3" fmla="*/ 33 h 33"/>
                <a:gd name="T4" fmla="*/ 0 w 55"/>
                <a:gd name="T5" fmla="*/ 33 h 33"/>
                <a:gd name="T6" fmla="*/ 0 w 55"/>
                <a:gd name="T7" fmla="*/ 0 h 33"/>
                <a:gd name="T8" fmla="*/ 2 w 55"/>
                <a:gd name="T9" fmla="*/ 2 h 33"/>
                <a:gd name="T10" fmla="*/ 4 w 55"/>
                <a:gd name="T11" fmla="*/ 2 h 33"/>
                <a:gd name="T12" fmla="*/ 4 w 55"/>
                <a:gd name="T13" fmla="*/ 29 h 33"/>
                <a:gd name="T14" fmla="*/ 51 w 55"/>
                <a:gd name="T15" fmla="*/ 29 h 33"/>
                <a:gd name="T16" fmla="*/ 51 w 55"/>
                <a:gd name="T17" fmla="*/ 2 h 33"/>
                <a:gd name="T18" fmla="*/ 53 w 55"/>
                <a:gd name="T19" fmla="*/ 2 h 33"/>
                <a:gd name="T20" fmla="*/ 55 w 55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33">
                  <a:moveTo>
                    <a:pt x="55" y="0"/>
                  </a:moveTo>
                  <a:lnTo>
                    <a:pt x="55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9"/>
                  </a:lnTo>
                  <a:lnTo>
                    <a:pt x="51" y="29"/>
                  </a:lnTo>
                  <a:lnTo>
                    <a:pt x="51" y="2"/>
                  </a:lnTo>
                  <a:lnTo>
                    <a:pt x="53" y="2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EAE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88"/>
            <p:cNvSpPr>
              <a:spLocks/>
            </p:cNvSpPr>
            <p:nvPr/>
          </p:nvSpPr>
          <p:spPr bwMode="auto">
            <a:xfrm>
              <a:off x="2704" y="2379"/>
              <a:ext cx="100" cy="55"/>
            </a:xfrm>
            <a:custGeom>
              <a:avLst/>
              <a:gdLst>
                <a:gd name="T0" fmla="*/ 51 w 51"/>
                <a:gd name="T1" fmla="*/ 0 h 29"/>
                <a:gd name="T2" fmla="*/ 51 w 51"/>
                <a:gd name="T3" fmla="*/ 29 h 29"/>
                <a:gd name="T4" fmla="*/ 0 w 51"/>
                <a:gd name="T5" fmla="*/ 29 h 29"/>
                <a:gd name="T6" fmla="*/ 0 w 51"/>
                <a:gd name="T7" fmla="*/ 0 h 29"/>
                <a:gd name="T8" fmla="*/ 2 w 51"/>
                <a:gd name="T9" fmla="*/ 0 h 29"/>
                <a:gd name="T10" fmla="*/ 4 w 51"/>
                <a:gd name="T11" fmla="*/ 0 h 29"/>
                <a:gd name="T12" fmla="*/ 4 w 51"/>
                <a:gd name="T13" fmla="*/ 25 h 29"/>
                <a:gd name="T14" fmla="*/ 47 w 51"/>
                <a:gd name="T15" fmla="*/ 25 h 29"/>
                <a:gd name="T16" fmla="*/ 47 w 51"/>
                <a:gd name="T17" fmla="*/ 2 h 29"/>
                <a:gd name="T18" fmla="*/ 49 w 51"/>
                <a:gd name="T19" fmla="*/ 0 h 29"/>
                <a:gd name="T20" fmla="*/ 51 w 51"/>
                <a:gd name="T2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lnTo>
                    <a:pt x="51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5"/>
                  </a:lnTo>
                  <a:lnTo>
                    <a:pt x="47" y="25"/>
                  </a:lnTo>
                  <a:lnTo>
                    <a:pt x="47" y="2"/>
                  </a:lnTo>
                  <a:lnTo>
                    <a:pt x="49" y="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ECE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2708" y="2379"/>
              <a:ext cx="92" cy="52"/>
            </a:xfrm>
            <a:custGeom>
              <a:avLst/>
              <a:gdLst>
                <a:gd name="T0" fmla="*/ 47 w 47"/>
                <a:gd name="T1" fmla="*/ 0 h 27"/>
                <a:gd name="T2" fmla="*/ 47 w 47"/>
                <a:gd name="T3" fmla="*/ 27 h 27"/>
                <a:gd name="T4" fmla="*/ 0 w 47"/>
                <a:gd name="T5" fmla="*/ 27 h 27"/>
                <a:gd name="T6" fmla="*/ 0 w 47"/>
                <a:gd name="T7" fmla="*/ 0 h 27"/>
                <a:gd name="T8" fmla="*/ 2 w 47"/>
                <a:gd name="T9" fmla="*/ 0 h 27"/>
                <a:gd name="T10" fmla="*/ 4 w 47"/>
                <a:gd name="T11" fmla="*/ 2 h 27"/>
                <a:gd name="T12" fmla="*/ 4 w 47"/>
                <a:gd name="T13" fmla="*/ 23 h 27"/>
                <a:gd name="T14" fmla="*/ 43 w 47"/>
                <a:gd name="T15" fmla="*/ 23 h 27"/>
                <a:gd name="T16" fmla="*/ 43 w 47"/>
                <a:gd name="T17" fmla="*/ 2 h 27"/>
                <a:gd name="T18" fmla="*/ 45 w 47"/>
                <a:gd name="T19" fmla="*/ 2 h 27"/>
                <a:gd name="T20" fmla="*/ 47 w 4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27">
                  <a:moveTo>
                    <a:pt x="47" y="0"/>
                  </a:moveTo>
                  <a:lnTo>
                    <a:pt x="47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3"/>
                  </a:lnTo>
                  <a:lnTo>
                    <a:pt x="43" y="23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E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90"/>
            <p:cNvSpPr>
              <a:spLocks/>
            </p:cNvSpPr>
            <p:nvPr/>
          </p:nvSpPr>
          <p:spPr bwMode="auto">
            <a:xfrm>
              <a:off x="2712" y="2379"/>
              <a:ext cx="84" cy="48"/>
            </a:xfrm>
            <a:custGeom>
              <a:avLst/>
              <a:gdLst>
                <a:gd name="T0" fmla="*/ 43 w 43"/>
                <a:gd name="T1" fmla="*/ 2 h 25"/>
                <a:gd name="T2" fmla="*/ 43 w 43"/>
                <a:gd name="T3" fmla="*/ 25 h 25"/>
                <a:gd name="T4" fmla="*/ 0 w 43"/>
                <a:gd name="T5" fmla="*/ 25 h 25"/>
                <a:gd name="T6" fmla="*/ 0 w 43"/>
                <a:gd name="T7" fmla="*/ 0 h 25"/>
                <a:gd name="T8" fmla="*/ 2 w 43"/>
                <a:gd name="T9" fmla="*/ 2 h 25"/>
                <a:gd name="T10" fmla="*/ 4 w 43"/>
                <a:gd name="T11" fmla="*/ 2 h 25"/>
                <a:gd name="T12" fmla="*/ 4 w 43"/>
                <a:gd name="T13" fmla="*/ 21 h 25"/>
                <a:gd name="T14" fmla="*/ 39 w 43"/>
                <a:gd name="T15" fmla="*/ 21 h 25"/>
                <a:gd name="T16" fmla="*/ 39 w 43"/>
                <a:gd name="T17" fmla="*/ 4 h 25"/>
                <a:gd name="T18" fmla="*/ 41 w 43"/>
                <a:gd name="T19" fmla="*/ 2 h 25"/>
                <a:gd name="T20" fmla="*/ 43 w 43"/>
                <a:gd name="T2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25">
                  <a:moveTo>
                    <a:pt x="43" y="2"/>
                  </a:moveTo>
                  <a:lnTo>
                    <a:pt x="43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21"/>
                  </a:lnTo>
                  <a:lnTo>
                    <a:pt x="39" y="21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EFE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91"/>
            <p:cNvSpPr>
              <a:spLocks/>
            </p:cNvSpPr>
            <p:nvPr/>
          </p:nvSpPr>
          <p:spPr bwMode="auto">
            <a:xfrm>
              <a:off x="2716" y="2383"/>
              <a:ext cx="76" cy="40"/>
            </a:xfrm>
            <a:custGeom>
              <a:avLst/>
              <a:gdLst>
                <a:gd name="T0" fmla="*/ 39 w 39"/>
                <a:gd name="T1" fmla="*/ 0 h 21"/>
                <a:gd name="T2" fmla="*/ 39 w 39"/>
                <a:gd name="T3" fmla="*/ 21 h 21"/>
                <a:gd name="T4" fmla="*/ 0 w 39"/>
                <a:gd name="T5" fmla="*/ 21 h 21"/>
                <a:gd name="T6" fmla="*/ 0 w 39"/>
                <a:gd name="T7" fmla="*/ 0 h 21"/>
                <a:gd name="T8" fmla="*/ 2 w 39"/>
                <a:gd name="T9" fmla="*/ 0 h 21"/>
                <a:gd name="T10" fmla="*/ 4 w 39"/>
                <a:gd name="T11" fmla="*/ 2 h 21"/>
                <a:gd name="T12" fmla="*/ 4 w 39"/>
                <a:gd name="T13" fmla="*/ 17 h 21"/>
                <a:gd name="T14" fmla="*/ 35 w 39"/>
                <a:gd name="T15" fmla="*/ 17 h 21"/>
                <a:gd name="T16" fmla="*/ 35 w 39"/>
                <a:gd name="T17" fmla="*/ 2 h 21"/>
                <a:gd name="T18" fmla="*/ 37 w 39"/>
                <a:gd name="T19" fmla="*/ 2 h 21"/>
                <a:gd name="T20" fmla="*/ 39 w 3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21">
                  <a:moveTo>
                    <a:pt x="39" y="0"/>
                  </a:moveTo>
                  <a:lnTo>
                    <a:pt x="39" y="21"/>
                  </a:lnTo>
                  <a:lnTo>
                    <a:pt x="0" y="2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7"/>
                  </a:lnTo>
                  <a:lnTo>
                    <a:pt x="35" y="17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1F1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92"/>
            <p:cNvSpPr>
              <a:spLocks/>
            </p:cNvSpPr>
            <p:nvPr/>
          </p:nvSpPr>
          <p:spPr bwMode="auto">
            <a:xfrm>
              <a:off x="2720" y="2383"/>
              <a:ext cx="68" cy="36"/>
            </a:xfrm>
            <a:custGeom>
              <a:avLst/>
              <a:gdLst>
                <a:gd name="T0" fmla="*/ 35 w 35"/>
                <a:gd name="T1" fmla="*/ 2 h 19"/>
                <a:gd name="T2" fmla="*/ 35 w 35"/>
                <a:gd name="T3" fmla="*/ 19 h 19"/>
                <a:gd name="T4" fmla="*/ 0 w 35"/>
                <a:gd name="T5" fmla="*/ 19 h 19"/>
                <a:gd name="T6" fmla="*/ 0 w 35"/>
                <a:gd name="T7" fmla="*/ 0 h 19"/>
                <a:gd name="T8" fmla="*/ 2 w 35"/>
                <a:gd name="T9" fmla="*/ 2 h 19"/>
                <a:gd name="T10" fmla="*/ 4 w 35"/>
                <a:gd name="T11" fmla="*/ 2 h 19"/>
                <a:gd name="T12" fmla="*/ 4 w 35"/>
                <a:gd name="T13" fmla="*/ 15 h 19"/>
                <a:gd name="T14" fmla="*/ 31 w 35"/>
                <a:gd name="T15" fmla="*/ 15 h 19"/>
                <a:gd name="T16" fmla="*/ 31 w 35"/>
                <a:gd name="T17" fmla="*/ 4 h 19"/>
                <a:gd name="T18" fmla="*/ 33 w 35"/>
                <a:gd name="T19" fmla="*/ 2 h 19"/>
                <a:gd name="T20" fmla="*/ 35 w 35"/>
                <a:gd name="T2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5" y="2"/>
                  </a:moveTo>
                  <a:lnTo>
                    <a:pt x="35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5"/>
                  </a:lnTo>
                  <a:lnTo>
                    <a:pt x="31" y="15"/>
                  </a:lnTo>
                  <a:lnTo>
                    <a:pt x="31" y="4"/>
                  </a:lnTo>
                  <a:lnTo>
                    <a:pt x="33" y="2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F2F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2724" y="2386"/>
              <a:ext cx="60" cy="29"/>
            </a:xfrm>
            <a:custGeom>
              <a:avLst/>
              <a:gdLst>
                <a:gd name="T0" fmla="*/ 31 w 31"/>
                <a:gd name="T1" fmla="*/ 0 h 15"/>
                <a:gd name="T2" fmla="*/ 31 w 31"/>
                <a:gd name="T3" fmla="*/ 15 h 15"/>
                <a:gd name="T4" fmla="*/ 0 w 31"/>
                <a:gd name="T5" fmla="*/ 15 h 15"/>
                <a:gd name="T6" fmla="*/ 0 w 31"/>
                <a:gd name="T7" fmla="*/ 0 h 15"/>
                <a:gd name="T8" fmla="*/ 2 w 31"/>
                <a:gd name="T9" fmla="*/ 0 h 15"/>
                <a:gd name="T10" fmla="*/ 4 w 31"/>
                <a:gd name="T11" fmla="*/ 2 h 15"/>
                <a:gd name="T12" fmla="*/ 4 w 31"/>
                <a:gd name="T13" fmla="*/ 11 h 15"/>
                <a:gd name="T14" fmla="*/ 14 w 31"/>
                <a:gd name="T15" fmla="*/ 11 h 15"/>
                <a:gd name="T16" fmla="*/ 16 w 31"/>
                <a:gd name="T17" fmla="*/ 13 h 15"/>
                <a:gd name="T18" fmla="*/ 16 w 31"/>
                <a:gd name="T19" fmla="*/ 13 h 15"/>
                <a:gd name="T20" fmla="*/ 16 w 31"/>
                <a:gd name="T21" fmla="*/ 13 h 15"/>
                <a:gd name="T22" fmla="*/ 16 w 31"/>
                <a:gd name="T23" fmla="*/ 11 h 15"/>
                <a:gd name="T24" fmla="*/ 27 w 31"/>
                <a:gd name="T25" fmla="*/ 11 h 15"/>
                <a:gd name="T26" fmla="*/ 27 w 31"/>
                <a:gd name="T27" fmla="*/ 2 h 15"/>
                <a:gd name="T28" fmla="*/ 29 w 31"/>
                <a:gd name="T29" fmla="*/ 2 h 15"/>
                <a:gd name="T30" fmla="*/ 31 w 31"/>
                <a:gd name="T3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15">
                  <a:moveTo>
                    <a:pt x="31" y="0"/>
                  </a:moveTo>
                  <a:lnTo>
                    <a:pt x="31" y="15"/>
                  </a:lnTo>
                  <a:lnTo>
                    <a:pt x="0" y="15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11"/>
                  </a:lnTo>
                  <a:lnTo>
                    <a:pt x="14" y="11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27" y="11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4F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94"/>
            <p:cNvSpPr>
              <a:spLocks/>
            </p:cNvSpPr>
            <p:nvPr/>
          </p:nvSpPr>
          <p:spPr bwMode="auto">
            <a:xfrm>
              <a:off x="2728" y="2386"/>
              <a:ext cx="52" cy="25"/>
            </a:xfrm>
            <a:custGeom>
              <a:avLst/>
              <a:gdLst>
                <a:gd name="T0" fmla="*/ 27 w 27"/>
                <a:gd name="T1" fmla="*/ 2 h 13"/>
                <a:gd name="T2" fmla="*/ 27 w 27"/>
                <a:gd name="T3" fmla="*/ 13 h 13"/>
                <a:gd name="T4" fmla="*/ 0 w 27"/>
                <a:gd name="T5" fmla="*/ 13 h 13"/>
                <a:gd name="T6" fmla="*/ 0 w 27"/>
                <a:gd name="T7" fmla="*/ 0 h 13"/>
                <a:gd name="T8" fmla="*/ 2 w 27"/>
                <a:gd name="T9" fmla="*/ 2 h 13"/>
                <a:gd name="T10" fmla="*/ 4 w 27"/>
                <a:gd name="T11" fmla="*/ 4 h 13"/>
                <a:gd name="T12" fmla="*/ 4 w 27"/>
                <a:gd name="T13" fmla="*/ 9 h 13"/>
                <a:gd name="T14" fmla="*/ 12 w 27"/>
                <a:gd name="T15" fmla="*/ 9 h 13"/>
                <a:gd name="T16" fmla="*/ 12 w 27"/>
                <a:gd name="T17" fmla="*/ 11 h 13"/>
                <a:gd name="T18" fmla="*/ 14 w 27"/>
                <a:gd name="T19" fmla="*/ 13 h 13"/>
                <a:gd name="T20" fmla="*/ 16 w 27"/>
                <a:gd name="T21" fmla="*/ 11 h 13"/>
                <a:gd name="T22" fmla="*/ 16 w 27"/>
                <a:gd name="T23" fmla="*/ 9 h 13"/>
                <a:gd name="T24" fmla="*/ 23 w 27"/>
                <a:gd name="T25" fmla="*/ 9 h 13"/>
                <a:gd name="T26" fmla="*/ 23 w 27"/>
                <a:gd name="T27" fmla="*/ 4 h 13"/>
                <a:gd name="T28" fmla="*/ 25 w 27"/>
                <a:gd name="T29" fmla="*/ 2 h 13"/>
                <a:gd name="T30" fmla="*/ 27 w 27"/>
                <a:gd name="T3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7" y="13"/>
                  </a:lnTo>
                  <a:lnTo>
                    <a:pt x="0" y="13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4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23" y="9"/>
                  </a:lnTo>
                  <a:lnTo>
                    <a:pt x="23" y="4"/>
                  </a:lnTo>
                  <a:lnTo>
                    <a:pt x="25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F5F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95"/>
            <p:cNvSpPr>
              <a:spLocks noEditPoints="1"/>
            </p:cNvSpPr>
            <p:nvPr/>
          </p:nvSpPr>
          <p:spPr bwMode="auto">
            <a:xfrm>
              <a:off x="2732" y="2390"/>
              <a:ext cx="45" cy="17"/>
            </a:xfrm>
            <a:custGeom>
              <a:avLst/>
              <a:gdLst>
                <a:gd name="T0" fmla="*/ 23 w 23"/>
                <a:gd name="T1" fmla="*/ 0 h 9"/>
                <a:gd name="T2" fmla="*/ 23 w 23"/>
                <a:gd name="T3" fmla="*/ 9 h 9"/>
                <a:gd name="T4" fmla="*/ 12 w 23"/>
                <a:gd name="T5" fmla="*/ 9 h 9"/>
                <a:gd name="T6" fmla="*/ 14 w 23"/>
                <a:gd name="T7" fmla="*/ 7 h 9"/>
                <a:gd name="T8" fmla="*/ 16 w 23"/>
                <a:gd name="T9" fmla="*/ 5 h 9"/>
                <a:gd name="T10" fmla="*/ 19 w 23"/>
                <a:gd name="T11" fmla="*/ 5 h 9"/>
                <a:gd name="T12" fmla="*/ 19 w 23"/>
                <a:gd name="T13" fmla="*/ 3 h 9"/>
                <a:gd name="T14" fmla="*/ 21 w 23"/>
                <a:gd name="T15" fmla="*/ 2 h 9"/>
                <a:gd name="T16" fmla="*/ 23 w 23"/>
                <a:gd name="T17" fmla="*/ 0 h 9"/>
                <a:gd name="T18" fmla="*/ 10 w 23"/>
                <a:gd name="T19" fmla="*/ 9 h 9"/>
                <a:gd name="T20" fmla="*/ 0 w 23"/>
                <a:gd name="T21" fmla="*/ 9 h 9"/>
                <a:gd name="T22" fmla="*/ 0 w 23"/>
                <a:gd name="T23" fmla="*/ 0 h 9"/>
                <a:gd name="T24" fmla="*/ 2 w 23"/>
                <a:gd name="T25" fmla="*/ 2 h 9"/>
                <a:gd name="T26" fmla="*/ 4 w 23"/>
                <a:gd name="T27" fmla="*/ 2 h 9"/>
                <a:gd name="T28" fmla="*/ 4 w 23"/>
                <a:gd name="T29" fmla="*/ 5 h 9"/>
                <a:gd name="T30" fmla="*/ 8 w 23"/>
                <a:gd name="T31" fmla="*/ 5 h 9"/>
                <a:gd name="T32" fmla="*/ 10 w 23"/>
                <a:gd name="T33" fmla="*/ 7 h 9"/>
                <a:gd name="T34" fmla="*/ 10 w 23"/>
                <a:gd name="T3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3" y="9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close/>
                  <a:moveTo>
                    <a:pt x="10" y="9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0" y="9"/>
                  </a:lnTo>
                  <a:close/>
                </a:path>
              </a:pathLst>
            </a:custGeom>
            <a:solidFill>
              <a:srgbClr val="F7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96"/>
            <p:cNvSpPr>
              <a:spLocks noEditPoints="1"/>
            </p:cNvSpPr>
            <p:nvPr/>
          </p:nvSpPr>
          <p:spPr bwMode="auto">
            <a:xfrm>
              <a:off x="2736" y="2394"/>
              <a:ext cx="37" cy="10"/>
            </a:xfrm>
            <a:custGeom>
              <a:avLst/>
              <a:gdLst>
                <a:gd name="T0" fmla="*/ 19 w 19"/>
                <a:gd name="T1" fmla="*/ 0 h 5"/>
                <a:gd name="T2" fmla="*/ 19 w 19"/>
                <a:gd name="T3" fmla="*/ 5 h 5"/>
                <a:gd name="T4" fmla="*/ 12 w 19"/>
                <a:gd name="T5" fmla="*/ 5 h 5"/>
                <a:gd name="T6" fmla="*/ 15 w 19"/>
                <a:gd name="T7" fmla="*/ 3 h 5"/>
                <a:gd name="T8" fmla="*/ 19 w 19"/>
                <a:gd name="T9" fmla="*/ 0 h 5"/>
                <a:gd name="T10" fmla="*/ 8 w 19"/>
                <a:gd name="T11" fmla="*/ 5 h 5"/>
                <a:gd name="T12" fmla="*/ 0 w 19"/>
                <a:gd name="T13" fmla="*/ 5 h 5"/>
                <a:gd name="T14" fmla="*/ 0 w 19"/>
                <a:gd name="T15" fmla="*/ 0 h 5"/>
                <a:gd name="T16" fmla="*/ 4 w 19"/>
                <a:gd name="T17" fmla="*/ 1 h 5"/>
                <a:gd name="T18" fmla="*/ 8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9" y="0"/>
                  </a:moveTo>
                  <a:lnTo>
                    <a:pt x="19" y="5"/>
                  </a:lnTo>
                  <a:lnTo>
                    <a:pt x="12" y="5"/>
                  </a:lnTo>
                  <a:lnTo>
                    <a:pt x="15" y="3"/>
                  </a:lnTo>
                  <a:lnTo>
                    <a:pt x="19" y="0"/>
                  </a:lnTo>
                  <a:close/>
                  <a:moveTo>
                    <a:pt x="8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4" y="1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8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97"/>
            <p:cNvSpPr>
              <a:spLocks noEditPoints="1"/>
            </p:cNvSpPr>
            <p:nvPr/>
          </p:nvSpPr>
          <p:spPr bwMode="auto">
            <a:xfrm>
              <a:off x="2740" y="2394"/>
              <a:ext cx="29" cy="6"/>
            </a:xfrm>
            <a:custGeom>
              <a:avLst/>
              <a:gdLst>
                <a:gd name="T0" fmla="*/ 15 w 15"/>
                <a:gd name="T1" fmla="*/ 1 h 3"/>
                <a:gd name="T2" fmla="*/ 15 w 15"/>
                <a:gd name="T3" fmla="*/ 3 h 3"/>
                <a:gd name="T4" fmla="*/ 12 w 15"/>
                <a:gd name="T5" fmla="*/ 3 h 3"/>
                <a:gd name="T6" fmla="*/ 13 w 15"/>
                <a:gd name="T7" fmla="*/ 3 h 3"/>
                <a:gd name="T8" fmla="*/ 15 w 15"/>
                <a:gd name="T9" fmla="*/ 1 h 3"/>
                <a:gd name="T10" fmla="*/ 4 w 15"/>
                <a:gd name="T11" fmla="*/ 3 h 3"/>
                <a:gd name="T12" fmla="*/ 0 w 15"/>
                <a:gd name="T13" fmla="*/ 3 h 3"/>
                <a:gd name="T14" fmla="*/ 0 w 15"/>
                <a:gd name="T15" fmla="*/ 0 h 3"/>
                <a:gd name="T16" fmla="*/ 2 w 15"/>
                <a:gd name="T17" fmla="*/ 1 h 3"/>
                <a:gd name="T18" fmla="*/ 4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lnTo>
                    <a:pt x="15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5" y="1"/>
                  </a:lnTo>
                  <a:close/>
                  <a:moveTo>
                    <a:pt x="4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FAFA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" name="Прямоугольник 1"/>
          <p:cNvSpPr/>
          <p:nvPr/>
        </p:nvSpPr>
        <p:spPr>
          <a:xfrm>
            <a:off x="2260627" y="135374"/>
            <a:ext cx="605486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24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Трёхуровневый анализа товара/услуги</a:t>
            </a:r>
          </a:p>
        </p:txBody>
      </p:sp>
      <p:sp>
        <p:nvSpPr>
          <p:cNvPr id="210" name="Rectangle 30"/>
          <p:cNvSpPr>
            <a:spLocks noChangeArrowheads="1"/>
          </p:cNvSpPr>
          <p:nvPr/>
        </p:nvSpPr>
        <p:spPr bwMode="auto">
          <a:xfrm>
            <a:off x="2615620" y="931571"/>
            <a:ext cx="15404017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/>
          </a:p>
        </p:txBody>
      </p:sp>
      <p:grpSp>
        <p:nvGrpSpPr>
          <p:cNvPr id="211" name="Group 23"/>
          <p:cNvGrpSpPr>
            <a:grpSpLocks/>
          </p:cNvGrpSpPr>
          <p:nvPr/>
        </p:nvGrpSpPr>
        <p:grpSpPr bwMode="auto">
          <a:xfrm>
            <a:off x="2454035" y="826771"/>
            <a:ext cx="6384312" cy="3321423"/>
            <a:chOff x="3027" y="13058"/>
            <a:chExt cx="7052" cy="3642"/>
          </a:xfrm>
        </p:grpSpPr>
        <p:sp>
          <p:nvSpPr>
            <p:cNvPr id="212" name="Овал 28"/>
            <p:cNvSpPr>
              <a:spLocks noChangeArrowheads="1"/>
            </p:cNvSpPr>
            <p:nvPr/>
          </p:nvSpPr>
          <p:spPr bwMode="auto">
            <a:xfrm>
              <a:off x="3027" y="13609"/>
              <a:ext cx="3210" cy="3090"/>
            </a:xfrm>
            <a:prstGeom prst="ellipse">
              <a:avLst/>
            </a:prstGeom>
            <a:gradFill rotWithShape="0">
              <a:gsLst>
                <a:gs pos="0">
                  <a:srgbClr val="8EAADB"/>
                </a:gs>
                <a:gs pos="50000">
                  <a:srgbClr val="D9E2F3"/>
                </a:gs>
                <a:gs pos="100000">
                  <a:srgbClr val="8EAADB"/>
                </a:gs>
              </a:gsLst>
              <a:lin ang="18900000" scaled="1"/>
            </a:gradFill>
            <a:ln w="12700">
              <a:solidFill>
                <a:srgbClr val="8EAADB"/>
              </a:solidFill>
              <a:round/>
              <a:headEnd/>
              <a:tailEnd/>
            </a:ln>
            <a:effectLst>
              <a:outerShdw dist="28398" dir="3806097" algn="ctr" rotWithShape="0">
                <a:srgbClr val="1F3763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3" name="Овал 29"/>
            <p:cNvSpPr>
              <a:spLocks noChangeArrowheads="1"/>
            </p:cNvSpPr>
            <p:nvPr/>
          </p:nvSpPr>
          <p:spPr bwMode="auto">
            <a:xfrm>
              <a:off x="3462" y="13999"/>
              <a:ext cx="2370" cy="2325"/>
            </a:xfrm>
            <a:prstGeom prst="ellipse">
              <a:avLst/>
            </a:prstGeom>
            <a:gradFill rotWithShape="0">
              <a:gsLst>
                <a:gs pos="0">
                  <a:srgbClr val="A8D08D"/>
                </a:gs>
                <a:gs pos="50000">
                  <a:srgbClr val="E2EFD9"/>
                </a:gs>
                <a:gs pos="100000">
                  <a:srgbClr val="A8D08D"/>
                </a:gs>
              </a:gsLst>
              <a:lin ang="18900000" scaled="1"/>
            </a:gradFill>
            <a:ln w="12700">
              <a:solidFill>
                <a:srgbClr val="A8D08D"/>
              </a:solidFill>
              <a:round/>
              <a:headEnd/>
              <a:tailEnd/>
            </a:ln>
            <a:effectLst>
              <a:outerShdw dist="28398" dir="3806097" algn="ctr" rotWithShape="0">
                <a:srgbClr val="375623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" name="Овал 30"/>
            <p:cNvSpPr>
              <a:spLocks noChangeArrowheads="1"/>
            </p:cNvSpPr>
            <p:nvPr/>
          </p:nvSpPr>
          <p:spPr bwMode="auto">
            <a:xfrm>
              <a:off x="3987" y="14509"/>
              <a:ext cx="1305" cy="1260"/>
            </a:xfrm>
            <a:prstGeom prst="ellipse">
              <a:avLst/>
            </a:prstGeom>
            <a:gradFill rotWithShape="0">
              <a:gsLst>
                <a:gs pos="0">
                  <a:srgbClr val="C9C9C9"/>
                </a:gs>
                <a:gs pos="50000">
                  <a:srgbClr val="EDEDED"/>
                </a:gs>
                <a:gs pos="100000">
                  <a:srgbClr val="C9C9C9"/>
                </a:gs>
              </a:gsLst>
              <a:lin ang="18900000" scaled="1"/>
            </a:gradFill>
            <a:ln w="12700">
              <a:solidFill>
                <a:srgbClr val="C9C9C9"/>
              </a:solidFill>
              <a:round/>
              <a:headEnd/>
              <a:tailEnd/>
            </a:ln>
            <a:effectLst>
              <a:outerShdw dist="28398" dir="3806097" algn="ctr" rotWithShape="0">
                <a:srgbClr val="525252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" name="Скругленная прямоугольная выноска 31"/>
            <p:cNvSpPr>
              <a:spLocks noChangeArrowheads="1"/>
            </p:cNvSpPr>
            <p:nvPr/>
          </p:nvSpPr>
          <p:spPr bwMode="auto">
            <a:xfrm>
              <a:off x="6090" y="13058"/>
              <a:ext cx="2985" cy="1046"/>
            </a:xfrm>
            <a:prstGeom prst="wedgeRoundRectCallout">
              <a:avLst>
                <a:gd name="adj1" fmla="val -99681"/>
                <a:gd name="adj2" fmla="val 108032"/>
                <a:gd name="adj3" fmla="val 16667"/>
              </a:avLst>
            </a:prstGeom>
            <a:gradFill rotWithShape="0">
              <a:gsLst>
                <a:gs pos="0">
                  <a:srgbClr val="FFFFFF"/>
                </a:gs>
                <a:gs pos="100000">
                  <a:srgbClr val="DBDBDB"/>
                </a:gs>
              </a:gsLst>
              <a:lin ang="5400000" scaled="1"/>
            </a:gradFill>
            <a:ln w="12700">
              <a:solidFill>
                <a:srgbClr val="C9C9C9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525252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Сущность </a:t>
              </a:r>
            </a:p>
            <a:p>
              <a:pPr marL="0" marR="0" lvl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товара/услуги</a:t>
              </a:r>
              <a:endParaRPr kumimoji="0" lang="ru-RU" alt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" name="Скругленная прямоугольная выноска 32"/>
            <p:cNvSpPr>
              <a:spLocks noChangeArrowheads="1"/>
            </p:cNvSpPr>
            <p:nvPr/>
          </p:nvSpPr>
          <p:spPr bwMode="auto">
            <a:xfrm>
              <a:off x="6764" y="14589"/>
              <a:ext cx="3315" cy="945"/>
            </a:xfrm>
            <a:prstGeom prst="wedgeRoundRectCallout">
              <a:avLst>
                <a:gd name="adj1" fmla="val -87301"/>
                <a:gd name="adj2" fmla="val 27144"/>
                <a:gd name="adj3" fmla="val 16667"/>
              </a:avLst>
            </a:prstGeom>
            <a:gradFill rotWithShape="0">
              <a:gsLst>
                <a:gs pos="0">
                  <a:srgbClr val="FFFFFF"/>
                </a:gs>
                <a:gs pos="100000">
                  <a:srgbClr val="C5E0B3"/>
                </a:gs>
              </a:gsLst>
              <a:lin ang="5400000" scaled="1"/>
            </a:gradFill>
            <a:ln w="12700">
              <a:solidFill>
                <a:srgbClr val="A8D08D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75623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Фактический </a:t>
              </a:r>
            </a:p>
            <a:p>
              <a:pPr marL="0" marR="0" lvl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товар/услуга</a:t>
              </a:r>
              <a:endParaRPr kumimoji="0" lang="ru-RU" alt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" name="Скругленная прямоугольная выноска 33"/>
            <p:cNvSpPr>
              <a:spLocks noChangeArrowheads="1"/>
            </p:cNvSpPr>
            <p:nvPr/>
          </p:nvSpPr>
          <p:spPr bwMode="auto">
            <a:xfrm>
              <a:off x="6420" y="15770"/>
              <a:ext cx="3390" cy="930"/>
            </a:xfrm>
            <a:prstGeom prst="wedgeRoundRectCallout">
              <a:avLst>
                <a:gd name="adj1" fmla="val -94750"/>
                <a:gd name="adj2" fmla="val 23208"/>
                <a:gd name="adj3" fmla="val 16667"/>
              </a:avLst>
            </a:prstGeom>
            <a:gradFill rotWithShape="0">
              <a:gsLst>
                <a:gs pos="0">
                  <a:srgbClr val="FFFFFF"/>
                </a:gs>
                <a:gs pos="100000">
                  <a:srgbClr val="B4C6E7"/>
                </a:gs>
              </a:gsLst>
              <a:lin ang="5400000" scaled="1"/>
            </a:gradFill>
            <a:ln w="12700">
              <a:solidFill>
                <a:srgbClr val="8EAADB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1F3763">
                  <a:alpha val="5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Добавленный </a:t>
              </a:r>
            </a:p>
            <a:p>
              <a:pPr marL="0" marR="0" lvl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ru-RU" altLang="ru-RU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ea typeface="Calibri" panose="020F0502020204030204" pitchFamily="34" charset="0"/>
                  <a:cs typeface="Times New Roman" panose="02020603050405020304" pitchFamily="18" charset="0"/>
                </a:rPr>
                <a:t>товар/услуга</a:t>
              </a:r>
              <a:endParaRPr kumimoji="0" lang="ru-RU" altLang="ru-RU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18" name="Прямоугольник 217"/>
          <p:cNvSpPr/>
          <p:nvPr/>
        </p:nvSpPr>
        <p:spPr>
          <a:xfrm>
            <a:off x="2221806" y="4517339"/>
            <a:ext cx="7594547" cy="2185214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ru-RU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Сущность товара/услуги –  утилизация отходов, потребность в чистоте, санитарно-бытовые </a:t>
            </a:r>
            <a:r>
              <a:rPr lang="ru-RU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потребности</a:t>
            </a:r>
            <a:endParaRPr lang="en-US" sz="20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ru-RU" sz="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ru-RU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Фактический товар/услуга – сбор </a:t>
            </a:r>
            <a:r>
              <a:rPr lang="ru-RU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вторсырья</a:t>
            </a:r>
            <a:endParaRPr lang="en-US" sz="2000" dirty="0" smtClean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endParaRPr lang="ru-RU" sz="8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ru-RU" sz="20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Дополнительный товар/услуга – освобождение пространства, моральное удовлетворение от сопричастности к полезному процессу, получение выгоды</a:t>
            </a:r>
          </a:p>
        </p:txBody>
      </p:sp>
    </p:spTree>
    <p:extLst>
      <p:ext uri="{BB962C8B-B14F-4D97-AF65-F5344CB8AC3E}">
        <p14:creationId xmlns:p14="http://schemas.microsoft.com/office/powerpoint/2010/main" val="2139822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Аспект">
  <a:themeElements>
    <a:clrScheme name="Аспект">
      <a:dk1>
        <a:sysClr val="windowText" lastClr="000000"/>
      </a:dk1>
      <a:lt1>
        <a:sysClr val="window" lastClr="FFFFFF"/>
      </a:lt1>
      <a:dk2>
        <a:srgbClr val="2C3C43"/>
      </a:dk2>
      <a:lt2>
        <a:srgbClr val="EBEBEB"/>
      </a:lt2>
      <a:accent1>
        <a:srgbClr val="90C226"/>
      </a:accent1>
      <a:accent2>
        <a:srgbClr val="54A021"/>
      </a:accent2>
      <a:accent3>
        <a:srgbClr val="E6B91E"/>
      </a:accent3>
      <a:accent4>
        <a:srgbClr val="E76618"/>
      </a:accent4>
      <a:accent5>
        <a:srgbClr val="C42F1A"/>
      </a:accent5>
      <a:accent6>
        <a:srgbClr val="918655"/>
      </a:accent6>
      <a:hlink>
        <a:srgbClr val="99CA3C"/>
      </a:hlink>
      <a:folHlink>
        <a:srgbClr val="B9D181"/>
      </a:folHlink>
    </a:clrScheme>
    <a:fontScheme name="Аспект">
      <a:majorFont>
        <a:latin typeface="Trebuchet MS" panose="020B0603020202020204"/>
        <a:ea typeface=""/>
        <a:cs typeface=""/>
        <a:font script="Jpan" typeface="メイリオ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メイリオ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Аспект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lumMod val="110000"/>
              </a:schemeClr>
            </a:gs>
            <a:gs pos="88000">
              <a:schemeClr val="phClr">
                <a:tint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lumMod val="100000"/>
              </a:schemeClr>
            </a:gs>
            <a:gs pos="78000">
              <a:schemeClr val="phClr">
                <a:shade val="94000"/>
                <a:lumMod val="94000"/>
              </a:schemeClr>
            </a:gs>
          </a:gsLst>
          <a:lin ang="5400000" scaled="0"/>
        </a:gradFill>
      </a:fillStyleLst>
      <a:lnStyleLst>
        <a:ln w="12700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5400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0000"/>
                <a:lumMod val="104000"/>
              </a:schemeClr>
            </a:gs>
            <a:gs pos="94000">
              <a:schemeClr val="phClr">
                <a:shade val="96000"/>
                <a:lumMod val="82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0000"/>
                <a:lumMod val="110000"/>
              </a:schemeClr>
            </a:gs>
            <a:gs pos="100000">
              <a:schemeClr val="phClr">
                <a:shade val="94000"/>
                <a:lumMod val="96000"/>
              </a:schemeClr>
            </a:gs>
          </a:gsLst>
          <a:path path="circle">
            <a:fillToRect l="50000" t="50000" r="100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Facet" id="{C0C680CD-088A-49FC-A102-D699147F32B2}" vid="{CFBC31BA-B70F-4F30-BCAA-4F3011E16C4D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Facet</Template>
  <TotalTime>7894</TotalTime>
  <Words>2420</Words>
  <Application>Microsoft Office PowerPoint</Application>
  <PresentationFormat>Широкоэкранный</PresentationFormat>
  <Paragraphs>964</Paragraphs>
  <Slides>27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27</vt:i4>
      </vt:variant>
    </vt:vector>
  </HeadingPairs>
  <TitlesOfParts>
    <vt:vector size="33" baseType="lpstr">
      <vt:lpstr>Arial</vt:lpstr>
      <vt:lpstr>Calibri</vt:lpstr>
      <vt:lpstr>Times New Roman</vt:lpstr>
      <vt:lpstr>Trebuchet MS</vt:lpstr>
      <vt:lpstr>Wingdings 3</vt:lpstr>
      <vt:lpstr>Аспект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Владислав Дементьев</dc:creator>
  <cp:lastModifiedBy>Владислав Дементьев</cp:lastModifiedBy>
  <cp:revision>78</cp:revision>
  <dcterms:created xsi:type="dcterms:W3CDTF">2023-06-16T10:56:47Z</dcterms:created>
  <dcterms:modified xsi:type="dcterms:W3CDTF">2023-06-22T10:55:22Z</dcterms:modified>
</cp:coreProperties>
</file>