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84" r:id="rId3"/>
    <p:sldId id="285" r:id="rId4"/>
    <p:sldId id="275" r:id="rId5"/>
    <p:sldId id="292" r:id="rId6"/>
    <p:sldId id="259" r:id="rId7"/>
    <p:sldId id="295" r:id="rId8"/>
    <p:sldId id="294" r:id="rId9"/>
    <p:sldId id="298" r:id="rId10"/>
    <p:sldId id="297" r:id="rId11"/>
    <p:sldId id="296" r:id="rId12"/>
    <p:sldId id="301" r:id="rId13"/>
    <p:sldId id="302" r:id="rId14"/>
    <p:sldId id="303" r:id="rId15"/>
    <p:sldId id="304" r:id="rId16"/>
    <p:sldId id="305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7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0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9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9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7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0337"/>
            <a:ext cx="8064896" cy="244827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+mn-lt"/>
              </a:rPr>
              <a:t>Совершенствование методов работы</a:t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>муниципальных бюджетных учреждений</a:t>
            </a: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>
                <a:latin typeface="+mn-lt"/>
              </a:rPr>
              <a:t>в условиях роста экономики на примере </a:t>
            </a:r>
            <a:r>
              <a:rPr lang="ru-RU" sz="2200" b="1" dirty="0" smtClean="0">
                <a:latin typeface="+mn-lt"/>
              </a:rPr>
              <a:t>МБУ </a:t>
            </a:r>
            <a:r>
              <a:rPr lang="ru-RU" sz="2200" b="1" dirty="0">
                <a:latin typeface="+mn-lt"/>
              </a:rPr>
              <a:t>«Центр содействия развитию предпринимательства и туризма»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974062" cy="991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23735" y="-14527"/>
            <a:ext cx="620688" cy="68580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38200" y="5070764"/>
            <a:ext cx="10515600" cy="75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Слушатель – Наталья Олеговна Бегунова</a:t>
            </a:r>
          </a:p>
          <a:p>
            <a:r>
              <a:rPr lang="ru-RU" sz="1800" dirty="0" smtClean="0"/>
              <a:t>Научный руководитель – Елизавета Юрьевна </a:t>
            </a:r>
            <a:r>
              <a:rPr lang="ru-RU" sz="1800" dirty="0" err="1" smtClean="0"/>
              <a:t>Афонина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46B0EB-07DF-BB65-FDEB-FE90DF773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0647"/>
            <a:ext cx="1717576" cy="1019221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38200" y="1484784"/>
            <a:ext cx="9602585" cy="49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ra Pro" panose="00000500000000000000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+mn-lt"/>
              </a:rPr>
              <a:t>Выпускная аттестационная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20414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90770"/>
            <a:ext cx="974062" cy="99140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75480" y="298441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Анализ удовлетворённости работой центра </a:t>
            </a:r>
          </a:p>
          <a:p>
            <a:pPr algn="ctr"/>
            <a:r>
              <a:rPr lang="ru-RU" sz="2200" b="1" dirty="0" smtClean="0">
                <a:latin typeface="+mn-lt"/>
              </a:rPr>
              <a:t>со стороны сотрудников</a:t>
            </a:r>
            <a:endParaRPr lang="ru-RU" sz="2200" b="1" dirty="0"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75480" y="1069890"/>
            <a:ext cx="6897246" cy="65642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+mn-lt"/>
              </a:rPr>
              <a:t>SWOT–анализ  МБУ </a:t>
            </a:r>
            <a:r>
              <a:rPr lang="ru-RU" sz="1600" dirty="0">
                <a:latin typeface="+mn-lt"/>
              </a:rPr>
              <a:t>«Центр развития предпринимательства» </a:t>
            </a:r>
            <a:endParaRPr lang="ru-RU" sz="1600" dirty="0" smtClean="0">
              <a:latin typeface="+mn-lt"/>
            </a:endParaRPr>
          </a:p>
          <a:p>
            <a:pPr algn="ctr"/>
            <a:r>
              <a:rPr lang="ru-RU" sz="1600" dirty="0" smtClean="0">
                <a:latin typeface="+mn-lt"/>
              </a:rPr>
              <a:t>по </a:t>
            </a:r>
            <a:r>
              <a:rPr lang="ru-RU" sz="1600" dirty="0">
                <a:latin typeface="+mn-lt"/>
              </a:rPr>
              <a:t>итогам опроса коллектива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04114"/>
              </p:ext>
            </p:extLst>
          </p:nvPr>
        </p:nvGraphicFramePr>
        <p:xfrm>
          <a:off x="1275480" y="1759630"/>
          <a:ext cx="6897246" cy="497738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383256"/>
                <a:gridCol w="3513990"/>
              </a:tblGrid>
              <a:tr h="2733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Сильные стороны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Слаженная команда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Административный ресурс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База предпринимателей города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Доверие бизнеса - нас рекомендуют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Финансирование из городского бюджета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Опыт реализации проектов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Креатив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Материальная база (имущество)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Информационные ресурсы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Связи, эксперты среди бизнеса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0" marR="67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Слабые стороны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Юридические ограничения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Политические ограничения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Ограниченный бюджет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Штат недостаточный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Многие решения необходимо  согласовывать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Низкая зарплата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 понятная система мотивации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Нет опыта предпринимательства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Отсутствуют ясные цели организации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Выгорание сотрудников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0" marR="67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Возможности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Возможность </a:t>
                      </a:r>
                      <a:r>
                        <a:rPr lang="ru-RU" sz="1200" b="0" dirty="0">
                          <a:effectLst/>
                        </a:rPr>
                        <a:t>заработать </a:t>
                      </a:r>
                      <a:r>
                        <a:rPr lang="ru-RU" sz="1200" b="0" dirty="0" err="1">
                          <a:effectLst/>
                        </a:rPr>
                        <a:t>внебюджет</a:t>
                      </a:r>
                      <a:endParaRPr lang="ru-RU" sz="12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Реализация своих идей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Возможность привлекать аутсорсинг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Менять </a:t>
                      </a:r>
                      <a:r>
                        <a:rPr lang="ru-RU" sz="1200" b="0" dirty="0">
                          <a:effectLst/>
                        </a:rPr>
                        <a:t>структуру проектов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Эффективно </a:t>
                      </a:r>
                      <a:r>
                        <a:rPr lang="ru-RU" sz="1200" b="0" dirty="0">
                          <a:effectLst/>
                        </a:rPr>
                        <a:t>взаимодействовать </a:t>
                      </a:r>
                      <a:r>
                        <a:rPr lang="ru-RU" sz="1200" b="0" dirty="0" smtClean="0">
                          <a:effectLst/>
                        </a:rPr>
                        <a:t>коллегами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Возможность привлекать экспертов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0" marR="67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Угрозы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финансирования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Некорректные показатели эффективности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Смена власти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Принудительные командировки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Военное положение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Потеря ценных кадров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00" marR="67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7284" y="540326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Проблемы, выявленные в ходе анализа деятельности МБУ «Центр развития предпринимательства»</a:t>
            </a:r>
            <a:endParaRPr lang="ru-RU" sz="22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30" y="124984"/>
            <a:ext cx="974062" cy="99140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409278"/>
              </p:ext>
            </p:extLst>
          </p:nvPr>
        </p:nvGraphicFramePr>
        <p:xfrm>
          <a:off x="1331640" y="1268760"/>
          <a:ext cx="7008440" cy="5120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508"/>
                <a:gridCol w="2841932"/>
              </a:tblGrid>
              <a:tr h="45711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9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Запрос на масштабирование </a:t>
                      </a:r>
                    </a:p>
                    <a:p>
                      <a:r>
                        <a:rPr lang="ru-RU" sz="1600" dirty="0" smtClean="0"/>
                        <a:t>со стороны бизнеса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Коллаборация</a:t>
                      </a:r>
                      <a:r>
                        <a:rPr lang="ru-RU" sz="1600" dirty="0" smtClean="0"/>
                        <a:t> сотрудников центра и представителей бизнеса: реализация совместных проектов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Увеличение</a:t>
                      </a:r>
                      <a:r>
                        <a:rPr lang="ru-RU" sz="1600" baseline="0" dirty="0" smtClean="0"/>
                        <a:t> числа массовых мероприятий, в</a:t>
                      </a:r>
                      <a:r>
                        <a:rPr lang="ru-RU" sz="1600" dirty="0" smtClean="0"/>
                        <a:t>овлечение бизнеса в роли внештатных сотрудников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9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Угроза</a:t>
                      </a:r>
                      <a:r>
                        <a:rPr lang="ru-RU" sz="1600" baseline="0" dirty="0" smtClean="0"/>
                        <a:t> выгорания сотрудников </a:t>
                      </a:r>
                    </a:p>
                    <a:p>
                      <a:r>
                        <a:rPr lang="ru-RU" sz="1600" baseline="0" dirty="0" smtClean="0"/>
                        <a:t>при масштабировании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Смена стиля взаимодействия сотрудников со </a:t>
                      </a:r>
                      <a:r>
                        <a:rPr lang="ru-RU" sz="1600" dirty="0" smtClean="0"/>
                        <a:t>бизнесом </a:t>
                      </a:r>
                      <a:r>
                        <a:rPr lang="ru-RU" sz="1600" dirty="0" smtClean="0"/>
                        <a:t>за счёт создания внутренней корпоративной культуры</a:t>
                      </a:r>
                    </a:p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9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Запрос</a:t>
                      </a:r>
                      <a:r>
                        <a:rPr lang="ru-RU" sz="1600" baseline="0" dirty="0" smtClean="0"/>
                        <a:t> на масштабирование </a:t>
                      </a:r>
                    </a:p>
                    <a:p>
                      <a:r>
                        <a:rPr lang="ru-RU" sz="1600" baseline="0" dirty="0" smtClean="0"/>
                        <a:t>со стороны власти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Коллаборация</a:t>
                      </a:r>
                      <a:r>
                        <a:rPr lang="ru-RU" sz="1600" dirty="0" smtClean="0"/>
                        <a:t> центра и власти: реализация совместных проектов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/>
          <a:stretch/>
        </p:blipFill>
        <p:spPr bwMode="auto">
          <a:xfrm>
            <a:off x="2267743" y="1916832"/>
            <a:ext cx="6497115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4367" y="124984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Что удалось уже применить на практике </a:t>
            </a:r>
            <a:endParaRPr lang="ru-RU" sz="22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6297" y="764704"/>
            <a:ext cx="7678562" cy="16619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Успешный опыт совместных </a:t>
            </a:r>
            <a:r>
              <a:rPr lang="ru-RU" dirty="0" smtClean="0"/>
              <a:t>проектов с бизнесом</a:t>
            </a:r>
          </a:p>
          <a:p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Проект Бизнес-разбор «Точки роста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Выставка </a:t>
            </a:r>
            <a:r>
              <a:rPr lang="ru-RU" dirty="0" err="1"/>
              <a:t>доп.образования</a:t>
            </a:r>
            <a:r>
              <a:rPr lang="ru-RU" dirty="0"/>
              <a:t> «Вологда-детям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Детская </a:t>
            </a:r>
            <a:r>
              <a:rPr lang="ru-RU" dirty="0"/>
              <a:t>финансовая </a:t>
            </a:r>
            <a:r>
              <a:rPr lang="ru-RU" dirty="0" smtClean="0"/>
              <a:t>ярмарка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</a:t>
            </a:r>
            <a:r>
              <a:rPr lang="ru-RU" dirty="0" smtClean="0"/>
              <a:t>-конференция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2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4367" y="124984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Что удалось уже применить на практике </a:t>
            </a:r>
            <a:endParaRPr lang="ru-RU" sz="22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6222" y="773519"/>
            <a:ext cx="3269679" cy="56938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Смена </a:t>
            </a:r>
            <a:r>
              <a:rPr lang="ru-RU" dirty="0" smtClean="0"/>
              <a:t>функции</a:t>
            </a:r>
            <a:r>
              <a:rPr lang="ru-RU" dirty="0" smtClean="0"/>
              <a:t> </a:t>
            </a:r>
            <a:r>
              <a:rPr lang="ru-RU" dirty="0" smtClean="0"/>
              <a:t>сотрудника с </a:t>
            </a:r>
            <a:r>
              <a:rPr lang="ru-RU" dirty="0"/>
              <a:t>исполнителя на менеджера-интегратора</a:t>
            </a:r>
          </a:p>
          <a:p>
            <a:endParaRPr lang="ru-RU" sz="1100" dirty="0" smtClean="0"/>
          </a:p>
          <a:p>
            <a:endParaRPr lang="ru-RU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</a:t>
            </a:r>
            <a:r>
              <a:rPr lang="ru-RU" dirty="0"/>
              <a:t>ролевых функций каждого участника команды в рамках общих целей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Применён алгоритм расширения диапазона ответственности сотрудников, согласно их ступени </a:t>
            </a:r>
            <a:r>
              <a:rPr lang="ru-RU" dirty="0" smtClean="0"/>
              <a:t>зрелости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Настроена работа в </a:t>
            </a:r>
            <a:r>
              <a:rPr lang="en-US" dirty="0" smtClean="0"/>
              <a:t>CRM </a:t>
            </a:r>
            <a:r>
              <a:rPr lang="ru-RU" dirty="0" smtClean="0"/>
              <a:t>«Битрикс24»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Внедрены интеллект-карты по проектам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6855" r="12691" b="10235"/>
          <a:stretch/>
        </p:blipFill>
        <p:spPr>
          <a:xfrm>
            <a:off x="4355976" y="1628800"/>
            <a:ext cx="4477498" cy="48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4912995" cy="36842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04367" y="124984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Что удалось уже применить на практике </a:t>
            </a:r>
            <a:endParaRPr lang="ru-RU" sz="22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8989" y="4221088"/>
            <a:ext cx="7583918" cy="236218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Коллаборация</a:t>
            </a:r>
            <a:r>
              <a:rPr lang="ru-RU" dirty="0" smtClean="0"/>
              <a:t> с властью</a:t>
            </a:r>
          </a:p>
          <a:p>
            <a:r>
              <a:rPr lang="ru-RU" dirty="0" smtClean="0"/>
              <a:t> в части реализации </a:t>
            </a:r>
            <a:r>
              <a:rPr lang="ru-RU" dirty="0"/>
              <a:t>совместных </a:t>
            </a:r>
            <a:r>
              <a:rPr lang="ru-RU" dirty="0" smtClean="0"/>
              <a:t>проектов: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Горячая линия с мэром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Чек-листы с ключевыми вопросами инициатору для сортировки идей и реальных </a:t>
            </a:r>
            <a:r>
              <a:rPr lang="ru-RU" dirty="0" smtClean="0"/>
              <a:t>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Сотрудничество с АНО «Городской проектный центр «</a:t>
            </a:r>
            <a:r>
              <a:rPr lang="ru-RU" dirty="0" smtClean="0"/>
              <a:t>Вологда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1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476672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+mn-lt"/>
              </a:rPr>
              <a:t>Эффекты</a:t>
            </a:r>
            <a:endParaRPr lang="ru-RU" sz="22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40768"/>
            <a:ext cx="6755936" cy="480131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Сформирована инициатива в среде предпринимателей, желающих стать </a:t>
            </a:r>
            <a:r>
              <a:rPr lang="ru-RU" dirty="0" smtClean="0"/>
              <a:t>бизнес-партнёрами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</a:t>
            </a:r>
            <a:r>
              <a:rPr lang="ru-RU" dirty="0"/>
              <a:t>мотивации сотрудников из-за перераспределения </a:t>
            </a:r>
            <a:r>
              <a:rPr lang="ru-RU" dirty="0" smtClean="0"/>
              <a:t>нагрузки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ост охвата бизнес-сообщества за счёт возможности проведения мероприятий </a:t>
            </a:r>
            <a:r>
              <a:rPr lang="ru-RU" dirty="0"/>
              <a:t>большего </a:t>
            </a:r>
            <a:r>
              <a:rPr lang="ru-RU" dirty="0" smtClean="0"/>
              <a:t>масштаба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Увеличение числа мероприятий с участием представителей</a:t>
            </a:r>
            <a:r>
              <a:rPr lang="en-US" dirty="0" smtClean="0"/>
              <a:t> </a:t>
            </a:r>
            <a:r>
              <a:rPr lang="ru-RU" dirty="0" smtClean="0"/>
              <a:t>органов  власти в 3 раза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Повышение уровня доверия к власти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</a:t>
            </a:r>
            <a:r>
              <a:rPr lang="ru-RU" dirty="0" smtClean="0"/>
              <a:t>среды развития для </a:t>
            </a:r>
            <a:r>
              <a:rPr lang="ru-RU" dirty="0" err="1" smtClean="0"/>
              <a:t>коллабораций</a:t>
            </a:r>
            <a:r>
              <a:rPr lang="ru-RU" dirty="0" smtClean="0"/>
              <a:t>  бизнеса с бизнесом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7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6679" y="627887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Спасибо за внимание</a:t>
            </a:r>
            <a:r>
              <a:rPr lang="ru-RU" sz="2200" b="1" dirty="0" smtClean="0">
                <a:latin typeface="+mn-lt"/>
              </a:rPr>
              <a:t>!</a:t>
            </a:r>
            <a:endParaRPr lang="ru-RU" sz="2200" b="1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9"/>
          <a:stretch/>
        </p:blipFill>
        <p:spPr bwMode="auto">
          <a:xfrm>
            <a:off x="1376679" y="1484784"/>
            <a:ext cx="7212049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8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3571665" y="2347700"/>
            <a:ext cx="3028137" cy="28495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47053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Научное исследование</a:t>
            </a:r>
            <a:endParaRPr lang="ru-RU" sz="2800" b="1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1" y="1484784"/>
            <a:ext cx="2952329" cy="1122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Объект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методы и подходы в развитии  малого и среднего предпринимательства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29923" y="9876"/>
            <a:ext cx="620688" cy="6858000"/>
          </a:xfrm>
          <a:prstGeom prst="rect">
            <a:avLst/>
          </a:prstGeom>
        </p:spPr>
      </p:pic>
      <p:sp>
        <p:nvSpPr>
          <p:cNvPr id="3" name="Блок-схема: узел 2"/>
          <p:cNvSpPr/>
          <p:nvPr/>
        </p:nvSpPr>
        <p:spPr>
          <a:xfrm>
            <a:off x="4408561" y="3138674"/>
            <a:ext cx="1233814" cy="1267638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4797152"/>
            <a:ext cx="4193918" cy="1566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Предмет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методы повышения эффективности деятельности </a:t>
            </a:r>
            <a:r>
              <a:rPr lang="ru-RU" sz="1400" dirty="0" err="1" smtClean="0">
                <a:solidFill>
                  <a:schemeClr val="tx1"/>
                </a:solidFill>
              </a:rPr>
              <a:t>МБУ«Центр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содействия развитию предпринимательства и туризма»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72887" y="2534092"/>
            <a:ext cx="1123049" cy="822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285020" y="4027428"/>
            <a:ext cx="1314782" cy="9857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32656"/>
            <a:ext cx="974062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14100" y="548680"/>
            <a:ext cx="3528393" cy="18253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Цель исследования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Выявить возможности повышения эффективности работы учреждения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29923" y="9876"/>
            <a:ext cx="620688" cy="68580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1124744"/>
            <a:ext cx="4407668" cy="5184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Задачи</a:t>
            </a:r>
            <a:endParaRPr lang="ru-RU" sz="22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Изучить современные </a:t>
            </a:r>
            <a:r>
              <a:rPr lang="ru-RU" sz="2000" dirty="0">
                <a:solidFill>
                  <a:schemeClr val="tx1"/>
                </a:solidFill>
              </a:rPr>
              <a:t>подходы к развитию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Провести анализ удовлетворённости заинтересованных сторон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Определить </a:t>
            </a:r>
            <a:r>
              <a:rPr lang="ru-RU" sz="2000" dirty="0">
                <a:solidFill>
                  <a:schemeClr val="tx1"/>
                </a:solidFill>
              </a:rPr>
              <a:t>потребности </a:t>
            </a:r>
            <a:r>
              <a:rPr lang="ru-RU" sz="2000" dirty="0" smtClean="0">
                <a:solidFill>
                  <a:schemeClr val="tx1"/>
                </a:solidFill>
              </a:rPr>
              <a:t>и проблемные вопросы заинтересованных сторон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Предложить гипотезу </a:t>
            </a:r>
            <a:r>
              <a:rPr lang="ru-RU" sz="2000" dirty="0">
                <a:solidFill>
                  <a:schemeClr val="tx1"/>
                </a:solidFill>
              </a:rPr>
              <a:t>по новому методу работы и </a:t>
            </a:r>
            <a:r>
              <a:rPr lang="ru-RU" sz="2000" dirty="0" smtClean="0">
                <a:solidFill>
                  <a:schemeClr val="tx1"/>
                </a:solidFill>
              </a:rPr>
              <a:t>определить </a:t>
            </a:r>
            <a:r>
              <a:rPr lang="ru-RU" sz="2000" dirty="0">
                <a:solidFill>
                  <a:schemeClr val="tx1"/>
                </a:solidFill>
              </a:rPr>
              <a:t>ряд мероприятий по применению данного подхода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37449"/>
            <a:ext cx="974062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660232" y="2996952"/>
            <a:ext cx="2202287" cy="111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76253" y="1583592"/>
            <a:ext cx="2232247" cy="1227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6899" y="994641"/>
            <a:ext cx="2367575" cy="9886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Консультирование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29923" y="9876"/>
            <a:ext cx="620688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24" y="2484713"/>
            <a:ext cx="2105610" cy="214309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6176253" y="4365247"/>
            <a:ext cx="2128491" cy="1179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Кооперация бизнеса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592" y="2996952"/>
            <a:ext cx="2249626" cy="12488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Городские ярмарки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77715" y="4445510"/>
            <a:ext cx="2249626" cy="1248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Туристский Центр </a:t>
            </a:r>
            <a:r>
              <a:rPr lang="ru-RU" dirty="0" err="1" smtClean="0">
                <a:solidFill>
                  <a:schemeClr val="tx1"/>
                </a:solidFill>
              </a:rPr>
              <a:t>ТурВологда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52553" y="5325127"/>
            <a:ext cx="2371921" cy="10562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Социальные предприятия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1530" y="1562228"/>
            <a:ext cx="2448272" cy="1248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Выставка Вологодская слобода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823678" y="188640"/>
            <a:ext cx="6470536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Направления работы учреждения 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8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899978"/>
            <a:ext cx="5112568" cy="5760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Департамент экономического развития </a:t>
            </a:r>
            <a:r>
              <a:rPr lang="ru-RU" sz="1200" dirty="0" smtClean="0">
                <a:solidFill>
                  <a:schemeClr val="tx1"/>
                </a:solidFill>
              </a:rPr>
              <a:t>города </a:t>
            </a:r>
            <a:r>
              <a:rPr lang="ru-RU" sz="1200" dirty="0">
                <a:solidFill>
                  <a:schemeClr val="tx1"/>
                </a:solidFill>
              </a:rPr>
              <a:t>Вологды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29923" y="9876"/>
            <a:ext cx="620688" cy="685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33847"/>
            <a:ext cx="937472" cy="954163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722889" y="188640"/>
            <a:ext cx="6470536" cy="57606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+mn-lt"/>
              </a:rPr>
              <a:t>Структура </a:t>
            </a:r>
            <a:endParaRPr lang="ru-RU" sz="3000" b="1" dirty="0">
              <a:latin typeface="+mn-lt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l="9353" t="3233" r="24305" b="24466"/>
          <a:stretch/>
        </p:blipFill>
        <p:spPr bwMode="auto">
          <a:xfrm>
            <a:off x="1115616" y="1628800"/>
            <a:ext cx="7165480" cy="4972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341824" y="1012052"/>
            <a:ext cx="64705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+mn-l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1476042"/>
            <a:ext cx="0" cy="157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9202" t="38504" r="23842" b="12880"/>
          <a:stretch/>
        </p:blipFill>
        <p:spPr bwMode="auto">
          <a:xfrm>
            <a:off x="1043608" y="1412776"/>
            <a:ext cx="7632848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98310" y="540326"/>
            <a:ext cx="6470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latin typeface="+mn-lt"/>
              </a:rPr>
              <a:t>Удовлетворённость заинтересованных сторон</a:t>
            </a:r>
            <a:endParaRPr lang="ru-RU" sz="31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46" y="332656"/>
            <a:ext cx="974062" cy="9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540326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Анализ удовлетворённости работой центра </a:t>
            </a:r>
          </a:p>
          <a:p>
            <a:pPr algn="ctr"/>
            <a:r>
              <a:rPr lang="ru-RU" sz="2200" b="1" dirty="0" smtClean="0">
                <a:latin typeface="+mn-lt"/>
              </a:rPr>
              <a:t>со стороны власти</a:t>
            </a:r>
            <a:endParaRPr lang="ru-RU" sz="22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96" y="124985"/>
            <a:ext cx="974062" cy="99140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3891" t="11110" r="8605" b="14766"/>
          <a:stretch/>
        </p:blipFill>
        <p:spPr bwMode="auto">
          <a:xfrm>
            <a:off x="1096703" y="1856732"/>
            <a:ext cx="3506457" cy="2463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8" y="5157192"/>
            <a:ext cx="59372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10041"/>
          <a:stretch/>
        </p:blipFill>
        <p:spPr bwMode="auto">
          <a:xfrm>
            <a:off x="4860714" y="1856732"/>
            <a:ext cx="3982194" cy="2595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80932" y="1193654"/>
            <a:ext cx="3738000" cy="58477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+mn-lt"/>
              </a:rPr>
              <a:t>Рост числа </a:t>
            </a:r>
            <a:r>
              <a:rPr lang="ru-RU" sz="1600" dirty="0" err="1" smtClean="0">
                <a:latin typeface="+mn-lt"/>
              </a:rPr>
              <a:t>самозанятых</a:t>
            </a:r>
            <a:r>
              <a:rPr lang="ru-RU" sz="1600" dirty="0" smtClean="0">
                <a:latin typeface="+mn-lt"/>
              </a:rPr>
              <a:t> в 4 раза</a:t>
            </a:r>
            <a:endParaRPr lang="ru-RU" sz="16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3818" y="1193653"/>
            <a:ext cx="3496931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Рост публикаций </a:t>
            </a:r>
            <a:r>
              <a:rPr lang="ru-RU" sz="1600" dirty="0"/>
              <a:t>информационных </a:t>
            </a:r>
            <a:r>
              <a:rPr lang="ru-RU" sz="1600" dirty="0" smtClean="0"/>
              <a:t>материалов в 3 раза 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39542" y="4581128"/>
            <a:ext cx="4968552" cy="50856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+mn-lt"/>
              </a:rPr>
              <a:t>Увеличение финансирования в 9 раз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3080" y="332655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Анализ удовлетворённости работой центра </a:t>
            </a:r>
          </a:p>
          <a:p>
            <a:pPr algn="ctr"/>
            <a:r>
              <a:rPr lang="ru-RU" sz="2200" b="1" dirty="0" smtClean="0">
                <a:latin typeface="+mn-lt"/>
              </a:rPr>
              <a:t>со стороны бизнеса</a:t>
            </a:r>
            <a:endParaRPr lang="ru-RU" sz="22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96" y="124985"/>
            <a:ext cx="974062" cy="99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6752" y="1439746"/>
            <a:ext cx="747367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руководители </a:t>
            </a:r>
            <a:r>
              <a:rPr lang="ru-RU" sz="1600" dirty="0"/>
              <a:t>частного дополнительного образования города </a:t>
            </a:r>
            <a:r>
              <a:rPr lang="ru-RU" sz="1600" dirty="0" smtClean="0"/>
              <a:t>Вологды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руководители </a:t>
            </a:r>
            <a:r>
              <a:rPr lang="ru-RU" sz="1600" dirty="0" err="1"/>
              <a:t>бьюти</a:t>
            </a:r>
            <a:r>
              <a:rPr lang="ru-RU" sz="1600" dirty="0"/>
              <a:t>-индустрии города </a:t>
            </a:r>
            <a:r>
              <a:rPr lang="ru-RU" sz="1600" dirty="0" smtClean="0"/>
              <a:t>Вологды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собственники и арендодатели выставки </a:t>
            </a:r>
            <a:r>
              <a:rPr lang="ru-RU" sz="1600" dirty="0" smtClean="0"/>
              <a:t>деревянного </a:t>
            </a:r>
            <a:r>
              <a:rPr lang="ru-RU" sz="1600" dirty="0"/>
              <a:t>домостроения «Вологодская слобода</a:t>
            </a:r>
            <a:r>
              <a:rPr lang="ru-RU" sz="16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руководители турфирм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HR-специалисты </a:t>
            </a:r>
            <a:r>
              <a:rPr lang="ru-RU" sz="1600" dirty="0"/>
              <a:t>города </a:t>
            </a:r>
            <a:r>
              <a:rPr lang="ru-RU" sz="1600" dirty="0" smtClean="0"/>
              <a:t>Вологды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/>
              <a:t>гостиницы Вологды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 smtClean="0"/>
              <a:t>самозанятые</a:t>
            </a:r>
            <a:r>
              <a:rPr lang="ru-RU" sz="1600" dirty="0" smtClean="0"/>
              <a:t> </a:t>
            </a:r>
            <a:r>
              <a:rPr lang="ru-RU" sz="1600" dirty="0"/>
              <a:t>города </a:t>
            </a:r>
            <a:r>
              <a:rPr lang="ru-RU" sz="1600" dirty="0" smtClean="0"/>
              <a:t>Вологды</a:t>
            </a:r>
            <a:endParaRPr lang="ru-RU" sz="16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23928" y="6106114"/>
            <a:ext cx="4859930" cy="50856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+mn-lt"/>
              </a:rPr>
              <a:t>Рост упоминаний центра бизнесом в </a:t>
            </a:r>
            <a:r>
              <a:rPr lang="ru-RU" sz="1600" dirty="0" err="1" smtClean="0">
                <a:latin typeface="+mn-lt"/>
              </a:rPr>
              <a:t>соц.сетях</a:t>
            </a:r>
            <a:endParaRPr lang="ru-RU" sz="1600" dirty="0">
              <a:latin typeface="+mn-lt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23080" y="1116390"/>
            <a:ext cx="5470806" cy="50856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+mn-lt"/>
              </a:rPr>
              <a:t>Объединения малого бизнеса, созданные </a:t>
            </a:r>
            <a:r>
              <a:rPr lang="ru-RU" sz="1600" dirty="0" smtClean="0">
                <a:latin typeface="+mn-lt"/>
              </a:rPr>
              <a:t>учреждением</a:t>
            </a:r>
            <a:endParaRPr lang="ru-RU" sz="1600" dirty="0">
              <a:latin typeface="+mn-lt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l="30608" t="28343" r="16347" b="4310"/>
          <a:stretch/>
        </p:blipFill>
        <p:spPr bwMode="auto">
          <a:xfrm>
            <a:off x="4426835" y="2979464"/>
            <a:ext cx="4307205" cy="3074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3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/>
          <a:stretch/>
        </p:blipFill>
        <p:spPr>
          <a:xfrm>
            <a:off x="7962" y="0"/>
            <a:ext cx="62068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23080" y="332655"/>
            <a:ext cx="689724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latin typeface="+mn-lt"/>
              </a:rPr>
              <a:t>Итоги опроса бизнеса. </a:t>
            </a:r>
          </a:p>
          <a:p>
            <a:pPr algn="ctr"/>
            <a:r>
              <a:rPr lang="ru-RU" sz="2200" b="1" dirty="0" smtClean="0">
                <a:latin typeface="+mn-lt"/>
              </a:rPr>
              <a:t>Связь потребностей и компетенций</a:t>
            </a:r>
            <a:endParaRPr lang="ru-RU" sz="22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96" y="124985"/>
            <a:ext cx="974062" cy="99140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6811" t="26874" r="20301" b="33382"/>
          <a:stretch/>
        </p:blipFill>
        <p:spPr bwMode="auto">
          <a:xfrm>
            <a:off x="1539578" y="1130709"/>
            <a:ext cx="6064250" cy="2561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26865" t="29190" r="20024" b="25663"/>
          <a:stretch/>
        </p:blipFill>
        <p:spPr bwMode="auto">
          <a:xfrm>
            <a:off x="1539578" y="3645024"/>
            <a:ext cx="6107430" cy="291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82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</TotalTime>
  <Words>458</Words>
  <Application>Microsoft Office PowerPoint</Application>
  <PresentationFormat>Экран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Совершенствование методов работы муниципальных бюджетных учреждений в условиях роста экономики на примере МБУ «Центр содействия развитию предпринимательства и туризма»</vt:lpstr>
      <vt:lpstr>Научное исследование</vt:lpstr>
      <vt:lpstr>Презентация PowerPoint</vt:lpstr>
      <vt:lpstr>Направления работы учреждения </vt:lpstr>
      <vt:lpstr>Структура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чём заключается поддержка МСП</dc:title>
  <dc:creator>Директор</dc:creator>
  <cp:lastModifiedBy>HP-TPN C130</cp:lastModifiedBy>
  <cp:revision>97</cp:revision>
  <cp:lastPrinted>2021-04-24T17:09:19Z</cp:lastPrinted>
  <dcterms:created xsi:type="dcterms:W3CDTF">2021-04-24T15:40:59Z</dcterms:created>
  <dcterms:modified xsi:type="dcterms:W3CDTF">2023-10-12T19:36:44Z</dcterms:modified>
</cp:coreProperties>
</file>