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6" r:id="rId6"/>
    <p:sldId id="299" r:id="rId7"/>
    <p:sldId id="300" r:id="rId8"/>
    <p:sldId id="308" r:id="rId9"/>
    <p:sldId id="304" r:id="rId10"/>
    <p:sldId id="310" r:id="rId11"/>
    <p:sldId id="311" r:id="rId12"/>
    <p:sldId id="313" r:id="rId13"/>
    <p:sldId id="312" r:id="rId14"/>
    <p:sldId id="314" r:id="rId15"/>
    <p:sldId id="315" r:id="rId16"/>
    <p:sldId id="316" r:id="rId17"/>
    <p:sldId id="295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3" autoAdjust="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AC410-918A-40A8-A328-736B7A43E40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ECE7E6-D52B-4B11-8C4B-71BDE0FCC891}">
      <dgm:prSet phldrT="[Текст]"/>
      <dgm:spPr/>
      <dgm:t>
        <a:bodyPr/>
        <a:lstStyle/>
        <a:p>
          <a:r>
            <a:rPr lang="ru-RU" dirty="0"/>
            <a:t>2001</a:t>
          </a:r>
        </a:p>
      </dgm:t>
    </dgm:pt>
    <dgm:pt modelId="{99E16D1F-07C5-46DB-B9D2-D1DBCBDE8683}" type="parTrans" cxnId="{678FE04F-AEC9-41B2-A4F1-D387DF28C01B}">
      <dgm:prSet/>
      <dgm:spPr/>
      <dgm:t>
        <a:bodyPr/>
        <a:lstStyle/>
        <a:p>
          <a:endParaRPr lang="ru-RU"/>
        </a:p>
      </dgm:t>
    </dgm:pt>
    <dgm:pt modelId="{2E94E443-58BE-45C5-9D62-590F7CE175B9}" type="sibTrans" cxnId="{678FE04F-AEC9-41B2-A4F1-D387DF28C01B}">
      <dgm:prSet/>
      <dgm:spPr/>
      <dgm:t>
        <a:bodyPr/>
        <a:lstStyle/>
        <a:p>
          <a:endParaRPr lang="ru-RU"/>
        </a:p>
      </dgm:t>
    </dgm:pt>
    <dgm:pt modelId="{FDEA1843-034E-41A5-AB18-26393BF50BE8}">
      <dgm:prSet phldrT="[Текст]"/>
      <dgm:spPr/>
      <dgm:t>
        <a:bodyPr/>
        <a:lstStyle/>
        <a:p>
          <a:r>
            <a:rPr lang="ru-RU" dirty="0"/>
            <a:t>Создание в 2001 году, ООО Офис-Дизайн, ООО Частный интерьер </a:t>
          </a:r>
        </a:p>
      </dgm:t>
    </dgm:pt>
    <dgm:pt modelId="{789A28BB-182B-4AA1-86CE-0BFDE76A1797}" type="parTrans" cxnId="{AFB57EFF-103C-4D7E-8DAE-43579A136B29}">
      <dgm:prSet/>
      <dgm:spPr/>
      <dgm:t>
        <a:bodyPr/>
        <a:lstStyle/>
        <a:p>
          <a:endParaRPr lang="ru-RU"/>
        </a:p>
      </dgm:t>
    </dgm:pt>
    <dgm:pt modelId="{AC53ED61-71E4-47B2-AE60-E44C53FE295A}" type="sibTrans" cxnId="{AFB57EFF-103C-4D7E-8DAE-43579A136B29}">
      <dgm:prSet/>
      <dgm:spPr/>
      <dgm:t>
        <a:bodyPr/>
        <a:lstStyle/>
        <a:p>
          <a:endParaRPr lang="ru-RU"/>
        </a:p>
      </dgm:t>
    </dgm:pt>
    <dgm:pt modelId="{F6BBBAB7-90BB-4265-8C4A-B83376E993B7}">
      <dgm:prSet phldrT="[Текст]"/>
      <dgm:spPr/>
      <dgm:t>
        <a:bodyPr/>
        <a:lstStyle/>
        <a:p>
          <a:r>
            <a:rPr lang="ru-RU" dirty="0"/>
            <a:t>Организация производства офисной мебели </a:t>
          </a:r>
        </a:p>
      </dgm:t>
    </dgm:pt>
    <dgm:pt modelId="{278C2A83-6090-40BF-A347-4846988E0120}" type="parTrans" cxnId="{CEE06691-B54A-4A05-9F87-AA5EC96A70E2}">
      <dgm:prSet/>
      <dgm:spPr/>
      <dgm:t>
        <a:bodyPr/>
        <a:lstStyle/>
        <a:p>
          <a:endParaRPr lang="ru-RU"/>
        </a:p>
      </dgm:t>
    </dgm:pt>
    <dgm:pt modelId="{CBF2FA1B-DBA9-4ABA-8E45-3B7F4357F907}" type="sibTrans" cxnId="{CEE06691-B54A-4A05-9F87-AA5EC96A70E2}">
      <dgm:prSet/>
      <dgm:spPr/>
      <dgm:t>
        <a:bodyPr/>
        <a:lstStyle/>
        <a:p>
          <a:endParaRPr lang="ru-RU"/>
        </a:p>
      </dgm:t>
    </dgm:pt>
    <dgm:pt modelId="{5056BC2B-514A-4E20-A111-1DE405235A9C}">
      <dgm:prSet phldrT="[Текст]"/>
      <dgm:spPr/>
      <dgm:t>
        <a:bodyPr/>
        <a:lstStyle/>
        <a:p>
          <a:r>
            <a:rPr lang="ru-RU" dirty="0"/>
            <a:t>2007</a:t>
          </a:r>
        </a:p>
      </dgm:t>
    </dgm:pt>
    <dgm:pt modelId="{277F5D6A-120F-45C2-969A-8A4C963CDC3D}" type="parTrans" cxnId="{C6BC5FB8-00C0-40B4-91C0-A332E525B4B2}">
      <dgm:prSet/>
      <dgm:spPr/>
      <dgm:t>
        <a:bodyPr/>
        <a:lstStyle/>
        <a:p>
          <a:endParaRPr lang="ru-RU"/>
        </a:p>
      </dgm:t>
    </dgm:pt>
    <dgm:pt modelId="{9BF31D3D-4DAF-4F78-BE58-D7EE952AC7EF}" type="sibTrans" cxnId="{C6BC5FB8-00C0-40B4-91C0-A332E525B4B2}">
      <dgm:prSet/>
      <dgm:spPr/>
      <dgm:t>
        <a:bodyPr/>
        <a:lstStyle/>
        <a:p>
          <a:endParaRPr lang="ru-RU"/>
        </a:p>
      </dgm:t>
    </dgm:pt>
    <dgm:pt modelId="{775CC2A1-77DD-4961-8786-413E502D14AE}">
      <dgm:prSet phldrT="[Текст]"/>
      <dgm:spPr/>
      <dgm:t>
        <a:bodyPr/>
        <a:lstStyle/>
        <a:p>
          <a:r>
            <a:rPr lang="ru-RU" dirty="0"/>
            <a:t>Смена направления деятельности (ООО Хаус Люкс, ООО Офис-Интерьер)</a:t>
          </a:r>
        </a:p>
      </dgm:t>
    </dgm:pt>
    <dgm:pt modelId="{4D845AF9-EAE2-4E67-B2A8-19487B9CA6F9}" type="parTrans" cxnId="{9F596E3F-F0EF-4E70-9E82-13472FE72ABE}">
      <dgm:prSet/>
      <dgm:spPr/>
      <dgm:t>
        <a:bodyPr/>
        <a:lstStyle/>
        <a:p>
          <a:endParaRPr lang="ru-RU"/>
        </a:p>
      </dgm:t>
    </dgm:pt>
    <dgm:pt modelId="{7681C87C-AFBF-49E4-A40D-2589506C0824}" type="sibTrans" cxnId="{9F596E3F-F0EF-4E70-9E82-13472FE72ABE}">
      <dgm:prSet/>
      <dgm:spPr/>
      <dgm:t>
        <a:bodyPr/>
        <a:lstStyle/>
        <a:p>
          <a:endParaRPr lang="ru-RU"/>
        </a:p>
      </dgm:t>
    </dgm:pt>
    <dgm:pt modelId="{26998978-E2FA-4B9E-BE01-4EF28A7959D2}">
      <dgm:prSet phldrT="[Текст]"/>
      <dgm:spPr/>
      <dgm:t>
        <a:bodyPr/>
        <a:lstStyle/>
        <a:p>
          <a:r>
            <a:rPr lang="ru-RU" dirty="0"/>
            <a:t>Продажи кухонной мебели собственного производства</a:t>
          </a:r>
        </a:p>
      </dgm:t>
    </dgm:pt>
    <dgm:pt modelId="{7598B010-0D41-41B8-9034-C0F21DC44648}" type="parTrans" cxnId="{9BA12176-3DBD-4D24-A63E-29EBC64DE4ED}">
      <dgm:prSet/>
      <dgm:spPr/>
      <dgm:t>
        <a:bodyPr/>
        <a:lstStyle/>
        <a:p>
          <a:endParaRPr lang="ru-RU"/>
        </a:p>
      </dgm:t>
    </dgm:pt>
    <dgm:pt modelId="{676C4224-7337-43EA-A695-F0C9D4050FAE}" type="sibTrans" cxnId="{9BA12176-3DBD-4D24-A63E-29EBC64DE4ED}">
      <dgm:prSet/>
      <dgm:spPr/>
      <dgm:t>
        <a:bodyPr/>
        <a:lstStyle/>
        <a:p>
          <a:endParaRPr lang="ru-RU"/>
        </a:p>
      </dgm:t>
    </dgm:pt>
    <dgm:pt modelId="{6F8F484D-B3B1-40BB-9DF6-271E20F63B50}">
      <dgm:prSet phldrT="[Текст]"/>
      <dgm:spPr/>
      <dgm:t>
        <a:bodyPr/>
        <a:lstStyle/>
        <a:p>
          <a:r>
            <a:rPr lang="ru-RU" dirty="0"/>
            <a:t>2021</a:t>
          </a:r>
        </a:p>
      </dgm:t>
    </dgm:pt>
    <dgm:pt modelId="{2E47E208-C7B6-4AA6-A76B-D833DF22D0D7}" type="parTrans" cxnId="{4A722FE4-84DF-4198-9444-904DF2EFDCFE}">
      <dgm:prSet/>
      <dgm:spPr/>
      <dgm:t>
        <a:bodyPr/>
        <a:lstStyle/>
        <a:p>
          <a:endParaRPr lang="ru-RU"/>
        </a:p>
      </dgm:t>
    </dgm:pt>
    <dgm:pt modelId="{44053DFC-77FD-46B5-8CC9-03769BEAD3F5}" type="sibTrans" cxnId="{4A722FE4-84DF-4198-9444-904DF2EFDCFE}">
      <dgm:prSet/>
      <dgm:spPr/>
      <dgm:t>
        <a:bodyPr/>
        <a:lstStyle/>
        <a:p>
          <a:endParaRPr lang="ru-RU"/>
        </a:p>
      </dgm:t>
    </dgm:pt>
    <dgm:pt modelId="{99D23A17-16E5-4780-B590-C67656E53ADE}">
      <dgm:prSet phldrT="[Текст]"/>
      <dgm:spPr/>
      <dgm:t>
        <a:bodyPr/>
        <a:lstStyle/>
        <a:p>
          <a:r>
            <a:rPr lang="ru-RU" dirty="0"/>
            <a:t> Лидер в продажах кухонь премиального класса в Калининградском регионе</a:t>
          </a:r>
        </a:p>
      </dgm:t>
    </dgm:pt>
    <dgm:pt modelId="{C0F757D4-9F08-487B-8779-AAF4C4660912}" type="parTrans" cxnId="{C8603C0B-1D50-49C5-8800-02D8523274EF}">
      <dgm:prSet/>
      <dgm:spPr/>
      <dgm:t>
        <a:bodyPr/>
        <a:lstStyle/>
        <a:p>
          <a:endParaRPr lang="ru-RU"/>
        </a:p>
      </dgm:t>
    </dgm:pt>
    <dgm:pt modelId="{C628550B-D68A-4C21-8653-7421DC3EA6CA}" type="sibTrans" cxnId="{C8603C0B-1D50-49C5-8800-02D8523274EF}">
      <dgm:prSet/>
      <dgm:spPr/>
      <dgm:t>
        <a:bodyPr/>
        <a:lstStyle/>
        <a:p>
          <a:endParaRPr lang="ru-RU"/>
        </a:p>
      </dgm:t>
    </dgm:pt>
    <dgm:pt modelId="{35A6415A-CB25-47D1-8C0B-A66E9B8CA920}">
      <dgm:prSet phldrT="[Текст]"/>
      <dgm:spPr/>
      <dgm:t>
        <a:bodyPr/>
        <a:lstStyle/>
        <a:p>
          <a:r>
            <a:rPr lang="ru-RU" dirty="0"/>
            <a:t> Достижение максимальных показателей в продажах и прибыли </a:t>
          </a:r>
        </a:p>
      </dgm:t>
    </dgm:pt>
    <dgm:pt modelId="{934C53AE-C30D-4840-BDE9-D9814A62CEDF}" type="parTrans" cxnId="{EF99D782-D451-4E84-90AD-16FE48981306}">
      <dgm:prSet/>
      <dgm:spPr/>
      <dgm:t>
        <a:bodyPr/>
        <a:lstStyle/>
        <a:p>
          <a:endParaRPr lang="ru-RU"/>
        </a:p>
      </dgm:t>
    </dgm:pt>
    <dgm:pt modelId="{B2839D5C-9C95-432E-841D-5B8C78815581}" type="sibTrans" cxnId="{EF99D782-D451-4E84-90AD-16FE48981306}">
      <dgm:prSet/>
      <dgm:spPr/>
      <dgm:t>
        <a:bodyPr/>
        <a:lstStyle/>
        <a:p>
          <a:endParaRPr lang="ru-RU"/>
        </a:p>
      </dgm:t>
    </dgm:pt>
    <dgm:pt modelId="{6ACEF383-AB57-41E0-B66F-667799C976B6}">
      <dgm:prSet phldrT="[Текст]"/>
      <dgm:spPr/>
      <dgm:t>
        <a:bodyPr/>
        <a:lstStyle/>
        <a:p>
          <a:r>
            <a:rPr lang="ru-RU" dirty="0"/>
            <a:t> Заключение эксклюзивных контрактов с европейскими производителями кухонь</a:t>
          </a:r>
        </a:p>
      </dgm:t>
    </dgm:pt>
    <dgm:pt modelId="{094D0EB3-19DD-4393-8699-CDED162A5A4F}" type="parTrans" cxnId="{1D9095FF-5504-437D-98BE-8A82B7759538}">
      <dgm:prSet/>
      <dgm:spPr/>
      <dgm:t>
        <a:bodyPr/>
        <a:lstStyle/>
        <a:p>
          <a:endParaRPr lang="ru-RU"/>
        </a:p>
      </dgm:t>
    </dgm:pt>
    <dgm:pt modelId="{99B4C8F2-07C1-48AB-A0CF-5C2DFCEADB2B}" type="sibTrans" cxnId="{1D9095FF-5504-437D-98BE-8A82B7759538}">
      <dgm:prSet/>
      <dgm:spPr/>
      <dgm:t>
        <a:bodyPr/>
        <a:lstStyle/>
        <a:p>
          <a:endParaRPr lang="ru-RU"/>
        </a:p>
      </dgm:t>
    </dgm:pt>
    <dgm:pt modelId="{79833D0F-0EB1-4EDC-AB3D-E38F148932F4}" type="pres">
      <dgm:prSet presAssocID="{9ADAC410-918A-40A8-A328-736B7A43E4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AFF3B-006B-4361-BF80-01D51699C808}" type="pres">
      <dgm:prSet presAssocID="{7BECE7E6-D52B-4B11-8C4B-71BDE0FCC891}" presName="composite" presStyleCnt="0"/>
      <dgm:spPr/>
    </dgm:pt>
    <dgm:pt modelId="{56D161A1-C7D4-4613-99A5-1F4CE59A59E9}" type="pres">
      <dgm:prSet presAssocID="{7BECE7E6-D52B-4B11-8C4B-71BDE0FCC89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650EF-E80A-461A-ACA2-EC37142F4F26}" type="pres">
      <dgm:prSet presAssocID="{7BECE7E6-D52B-4B11-8C4B-71BDE0FCC89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057E8-4E48-4C5C-93C1-342937282673}" type="pres">
      <dgm:prSet presAssocID="{2E94E443-58BE-45C5-9D62-590F7CE175B9}" presName="sp" presStyleCnt="0"/>
      <dgm:spPr/>
    </dgm:pt>
    <dgm:pt modelId="{52CF4D65-C12F-4DFD-B1BA-F4E9122FBFB2}" type="pres">
      <dgm:prSet presAssocID="{5056BC2B-514A-4E20-A111-1DE405235A9C}" presName="composite" presStyleCnt="0"/>
      <dgm:spPr/>
    </dgm:pt>
    <dgm:pt modelId="{4565D85B-24E0-4A43-B4DF-4016BA386CA5}" type="pres">
      <dgm:prSet presAssocID="{5056BC2B-514A-4E20-A111-1DE405235A9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31936-F973-42CB-9DE1-683E2434F9E0}" type="pres">
      <dgm:prSet presAssocID="{5056BC2B-514A-4E20-A111-1DE405235A9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B1539-19E8-40BF-ABAF-3EF34FE58E82}" type="pres">
      <dgm:prSet presAssocID="{9BF31D3D-4DAF-4F78-BE58-D7EE952AC7EF}" presName="sp" presStyleCnt="0"/>
      <dgm:spPr/>
    </dgm:pt>
    <dgm:pt modelId="{123E696C-A216-403A-8BA4-92E2E06C8F06}" type="pres">
      <dgm:prSet presAssocID="{6F8F484D-B3B1-40BB-9DF6-271E20F63B50}" presName="composite" presStyleCnt="0"/>
      <dgm:spPr/>
    </dgm:pt>
    <dgm:pt modelId="{F9AE4F8C-C054-4283-BFF8-D72CD5F5AAB2}" type="pres">
      <dgm:prSet presAssocID="{6F8F484D-B3B1-40BB-9DF6-271E20F63B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1D321-2806-4C62-805D-39507055163C}" type="pres">
      <dgm:prSet presAssocID="{6F8F484D-B3B1-40BB-9DF6-271E20F63B5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F34D7D-4406-4610-A32B-D55F57C7314E}" type="presOf" srcId="{6ACEF383-AB57-41E0-B66F-667799C976B6}" destId="{E1A31936-F973-42CB-9DE1-683E2434F9E0}" srcOrd="0" destOrd="2" presId="urn:microsoft.com/office/officeart/2005/8/layout/chevron2"/>
    <dgm:cxn modelId="{EF99D782-D451-4E84-90AD-16FE48981306}" srcId="{6F8F484D-B3B1-40BB-9DF6-271E20F63B50}" destId="{35A6415A-CB25-47D1-8C0B-A66E9B8CA920}" srcOrd="1" destOrd="0" parTransId="{934C53AE-C30D-4840-BDE9-D9814A62CEDF}" sibTransId="{B2839D5C-9C95-432E-841D-5B8C78815581}"/>
    <dgm:cxn modelId="{34919667-B27F-4DCB-B33D-DC01876D991B}" type="presOf" srcId="{7BECE7E6-D52B-4B11-8C4B-71BDE0FCC891}" destId="{56D161A1-C7D4-4613-99A5-1F4CE59A59E9}" srcOrd="0" destOrd="0" presId="urn:microsoft.com/office/officeart/2005/8/layout/chevron2"/>
    <dgm:cxn modelId="{9BA12176-3DBD-4D24-A63E-29EBC64DE4ED}" srcId="{5056BC2B-514A-4E20-A111-1DE405235A9C}" destId="{26998978-E2FA-4B9E-BE01-4EF28A7959D2}" srcOrd="1" destOrd="0" parTransId="{7598B010-0D41-41B8-9034-C0F21DC44648}" sibTransId="{676C4224-7337-43EA-A695-F0C9D4050FAE}"/>
    <dgm:cxn modelId="{1D9095FF-5504-437D-98BE-8A82B7759538}" srcId="{5056BC2B-514A-4E20-A111-1DE405235A9C}" destId="{6ACEF383-AB57-41E0-B66F-667799C976B6}" srcOrd="2" destOrd="0" parTransId="{094D0EB3-19DD-4393-8699-CDED162A5A4F}" sibTransId="{99B4C8F2-07C1-48AB-A0CF-5C2DFCEADB2B}"/>
    <dgm:cxn modelId="{C8603C0B-1D50-49C5-8800-02D8523274EF}" srcId="{6F8F484D-B3B1-40BB-9DF6-271E20F63B50}" destId="{99D23A17-16E5-4780-B590-C67656E53ADE}" srcOrd="0" destOrd="0" parTransId="{C0F757D4-9F08-487B-8779-AAF4C4660912}" sibTransId="{C628550B-D68A-4C21-8653-7421DC3EA6CA}"/>
    <dgm:cxn modelId="{CEE06691-B54A-4A05-9F87-AA5EC96A70E2}" srcId="{7BECE7E6-D52B-4B11-8C4B-71BDE0FCC891}" destId="{F6BBBAB7-90BB-4265-8C4A-B83376E993B7}" srcOrd="1" destOrd="0" parTransId="{278C2A83-6090-40BF-A347-4846988E0120}" sibTransId="{CBF2FA1B-DBA9-4ABA-8E45-3B7F4357F907}"/>
    <dgm:cxn modelId="{DAF7058C-50ED-488A-B06C-226D76115F13}" type="presOf" srcId="{F6BBBAB7-90BB-4265-8C4A-B83376E993B7}" destId="{491650EF-E80A-461A-ACA2-EC37142F4F26}" srcOrd="0" destOrd="1" presId="urn:microsoft.com/office/officeart/2005/8/layout/chevron2"/>
    <dgm:cxn modelId="{432CABA4-944A-4E32-8167-D0EF8DD57DA5}" type="presOf" srcId="{6F8F484D-B3B1-40BB-9DF6-271E20F63B50}" destId="{F9AE4F8C-C054-4283-BFF8-D72CD5F5AAB2}" srcOrd="0" destOrd="0" presId="urn:microsoft.com/office/officeart/2005/8/layout/chevron2"/>
    <dgm:cxn modelId="{DEB1B6BD-91A4-4C3D-9E7C-3C311F220C87}" type="presOf" srcId="{35A6415A-CB25-47D1-8C0B-A66E9B8CA920}" destId="{62D1D321-2806-4C62-805D-39507055163C}" srcOrd="0" destOrd="1" presId="urn:microsoft.com/office/officeart/2005/8/layout/chevron2"/>
    <dgm:cxn modelId="{C6BC5FB8-00C0-40B4-91C0-A332E525B4B2}" srcId="{9ADAC410-918A-40A8-A328-736B7A43E403}" destId="{5056BC2B-514A-4E20-A111-1DE405235A9C}" srcOrd="1" destOrd="0" parTransId="{277F5D6A-120F-45C2-969A-8A4C963CDC3D}" sibTransId="{9BF31D3D-4DAF-4F78-BE58-D7EE952AC7EF}"/>
    <dgm:cxn modelId="{9F596E3F-F0EF-4E70-9E82-13472FE72ABE}" srcId="{5056BC2B-514A-4E20-A111-1DE405235A9C}" destId="{775CC2A1-77DD-4961-8786-413E502D14AE}" srcOrd="0" destOrd="0" parTransId="{4D845AF9-EAE2-4E67-B2A8-19487B9CA6F9}" sibTransId="{7681C87C-AFBF-49E4-A40D-2589506C0824}"/>
    <dgm:cxn modelId="{25B191A3-7FF3-44EE-BEE6-2265D4A9B77E}" type="presOf" srcId="{9ADAC410-918A-40A8-A328-736B7A43E403}" destId="{79833D0F-0EB1-4EDC-AB3D-E38F148932F4}" srcOrd="0" destOrd="0" presId="urn:microsoft.com/office/officeart/2005/8/layout/chevron2"/>
    <dgm:cxn modelId="{678FE04F-AEC9-41B2-A4F1-D387DF28C01B}" srcId="{9ADAC410-918A-40A8-A328-736B7A43E403}" destId="{7BECE7E6-D52B-4B11-8C4B-71BDE0FCC891}" srcOrd="0" destOrd="0" parTransId="{99E16D1F-07C5-46DB-B9D2-D1DBCBDE8683}" sibTransId="{2E94E443-58BE-45C5-9D62-590F7CE175B9}"/>
    <dgm:cxn modelId="{94DB1B58-D971-4EDD-917B-FF649145A493}" type="presOf" srcId="{775CC2A1-77DD-4961-8786-413E502D14AE}" destId="{E1A31936-F973-42CB-9DE1-683E2434F9E0}" srcOrd="0" destOrd="0" presId="urn:microsoft.com/office/officeart/2005/8/layout/chevron2"/>
    <dgm:cxn modelId="{AFB57EFF-103C-4D7E-8DAE-43579A136B29}" srcId="{7BECE7E6-D52B-4B11-8C4B-71BDE0FCC891}" destId="{FDEA1843-034E-41A5-AB18-26393BF50BE8}" srcOrd="0" destOrd="0" parTransId="{789A28BB-182B-4AA1-86CE-0BFDE76A1797}" sibTransId="{AC53ED61-71E4-47B2-AE60-E44C53FE295A}"/>
    <dgm:cxn modelId="{977CE9E6-2B05-44D8-B9C4-5ABD8F0994CD}" type="presOf" srcId="{26998978-E2FA-4B9E-BE01-4EF28A7959D2}" destId="{E1A31936-F973-42CB-9DE1-683E2434F9E0}" srcOrd="0" destOrd="1" presId="urn:microsoft.com/office/officeart/2005/8/layout/chevron2"/>
    <dgm:cxn modelId="{17291974-0264-4BB9-B151-9554E96F8950}" type="presOf" srcId="{5056BC2B-514A-4E20-A111-1DE405235A9C}" destId="{4565D85B-24E0-4A43-B4DF-4016BA386CA5}" srcOrd="0" destOrd="0" presId="urn:microsoft.com/office/officeart/2005/8/layout/chevron2"/>
    <dgm:cxn modelId="{4A722FE4-84DF-4198-9444-904DF2EFDCFE}" srcId="{9ADAC410-918A-40A8-A328-736B7A43E403}" destId="{6F8F484D-B3B1-40BB-9DF6-271E20F63B50}" srcOrd="2" destOrd="0" parTransId="{2E47E208-C7B6-4AA6-A76B-D833DF22D0D7}" sibTransId="{44053DFC-77FD-46B5-8CC9-03769BEAD3F5}"/>
    <dgm:cxn modelId="{A8BC51A9-731B-4389-B1CD-7D2545FC7810}" type="presOf" srcId="{FDEA1843-034E-41A5-AB18-26393BF50BE8}" destId="{491650EF-E80A-461A-ACA2-EC37142F4F26}" srcOrd="0" destOrd="0" presId="urn:microsoft.com/office/officeart/2005/8/layout/chevron2"/>
    <dgm:cxn modelId="{0558BCBA-2675-41D0-BD73-2F9935A12090}" type="presOf" srcId="{99D23A17-16E5-4780-B590-C67656E53ADE}" destId="{62D1D321-2806-4C62-805D-39507055163C}" srcOrd="0" destOrd="0" presId="urn:microsoft.com/office/officeart/2005/8/layout/chevron2"/>
    <dgm:cxn modelId="{68233C2D-4A28-46F9-9B5C-AE04EC614CD4}" type="presParOf" srcId="{79833D0F-0EB1-4EDC-AB3D-E38F148932F4}" destId="{A18AFF3B-006B-4361-BF80-01D51699C808}" srcOrd="0" destOrd="0" presId="urn:microsoft.com/office/officeart/2005/8/layout/chevron2"/>
    <dgm:cxn modelId="{614078B5-3868-4B2E-9182-5A6E7D899573}" type="presParOf" srcId="{A18AFF3B-006B-4361-BF80-01D51699C808}" destId="{56D161A1-C7D4-4613-99A5-1F4CE59A59E9}" srcOrd="0" destOrd="0" presId="urn:microsoft.com/office/officeart/2005/8/layout/chevron2"/>
    <dgm:cxn modelId="{017B4F86-7A50-4256-BFFB-540865D5EC58}" type="presParOf" srcId="{A18AFF3B-006B-4361-BF80-01D51699C808}" destId="{491650EF-E80A-461A-ACA2-EC37142F4F26}" srcOrd="1" destOrd="0" presId="urn:microsoft.com/office/officeart/2005/8/layout/chevron2"/>
    <dgm:cxn modelId="{8D3032AB-7B51-44B0-B1EC-A1D37408681F}" type="presParOf" srcId="{79833D0F-0EB1-4EDC-AB3D-E38F148932F4}" destId="{560057E8-4E48-4C5C-93C1-342937282673}" srcOrd="1" destOrd="0" presId="urn:microsoft.com/office/officeart/2005/8/layout/chevron2"/>
    <dgm:cxn modelId="{21ECAB49-74B4-4D0D-8E61-1BE1145856B3}" type="presParOf" srcId="{79833D0F-0EB1-4EDC-AB3D-E38F148932F4}" destId="{52CF4D65-C12F-4DFD-B1BA-F4E9122FBFB2}" srcOrd="2" destOrd="0" presId="urn:microsoft.com/office/officeart/2005/8/layout/chevron2"/>
    <dgm:cxn modelId="{011D0C0E-9844-4155-A179-ABA101B45414}" type="presParOf" srcId="{52CF4D65-C12F-4DFD-B1BA-F4E9122FBFB2}" destId="{4565D85B-24E0-4A43-B4DF-4016BA386CA5}" srcOrd="0" destOrd="0" presId="urn:microsoft.com/office/officeart/2005/8/layout/chevron2"/>
    <dgm:cxn modelId="{A52BCC27-1073-4770-80EC-41255BD0429B}" type="presParOf" srcId="{52CF4D65-C12F-4DFD-B1BA-F4E9122FBFB2}" destId="{E1A31936-F973-42CB-9DE1-683E2434F9E0}" srcOrd="1" destOrd="0" presId="urn:microsoft.com/office/officeart/2005/8/layout/chevron2"/>
    <dgm:cxn modelId="{6CA54ABB-B05E-4538-BA23-4923595CD5ED}" type="presParOf" srcId="{79833D0F-0EB1-4EDC-AB3D-E38F148932F4}" destId="{C81B1539-19E8-40BF-ABAF-3EF34FE58E82}" srcOrd="3" destOrd="0" presId="urn:microsoft.com/office/officeart/2005/8/layout/chevron2"/>
    <dgm:cxn modelId="{24B08873-6C14-4222-B0F2-1FD3536912B9}" type="presParOf" srcId="{79833D0F-0EB1-4EDC-AB3D-E38F148932F4}" destId="{123E696C-A216-403A-8BA4-92E2E06C8F06}" srcOrd="4" destOrd="0" presId="urn:microsoft.com/office/officeart/2005/8/layout/chevron2"/>
    <dgm:cxn modelId="{BD09B247-79C9-40E1-B00D-5969BC93456D}" type="presParOf" srcId="{123E696C-A216-403A-8BA4-92E2E06C8F06}" destId="{F9AE4F8C-C054-4283-BFF8-D72CD5F5AAB2}" srcOrd="0" destOrd="0" presId="urn:microsoft.com/office/officeart/2005/8/layout/chevron2"/>
    <dgm:cxn modelId="{9BE0E403-D0D3-41C9-A0C0-CD3E7E7DED03}" type="presParOf" srcId="{123E696C-A216-403A-8BA4-92E2E06C8F06}" destId="{62D1D321-2806-4C62-805D-3950705516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24119-9C0B-4770-829C-63D640E7589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8AA186-321F-4C1D-94AE-C5379E31AF81}">
      <dgm:prSet phldrT="[Текст]"/>
      <dgm:spPr/>
      <dgm:t>
        <a:bodyPr/>
        <a:lstStyle/>
        <a:p>
          <a:r>
            <a:rPr lang="ru-RU" dirty="0"/>
            <a:t>Директор </a:t>
          </a:r>
        </a:p>
      </dgm:t>
    </dgm:pt>
    <dgm:pt modelId="{F0C94B35-CC27-4809-8E7E-973C44260528}" type="parTrans" cxnId="{BD98A4D0-653C-4CBC-B37A-8AA9CBC67377}">
      <dgm:prSet/>
      <dgm:spPr/>
      <dgm:t>
        <a:bodyPr/>
        <a:lstStyle/>
        <a:p>
          <a:endParaRPr lang="ru-RU"/>
        </a:p>
      </dgm:t>
    </dgm:pt>
    <dgm:pt modelId="{8527481A-4CD5-41E2-A07D-8C7FA0CE38F6}" type="sibTrans" cxnId="{BD98A4D0-653C-4CBC-B37A-8AA9CBC67377}">
      <dgm:prSet/>
      <dgm:spPr/>
      <dgm:t>
        <a:bodyPr/>
        <a:lstStyle/>
        <a:p>
          <a:endParaRPr lang="ru-RU"/>
        </a:p>
      </dgm:t>
    </dgm:pt>
    <dgm:pt modelId="{9256A9CF-3C3B-45A4-9B7C-9824CC49FBB1}">
      <dgm:prSet phldrT="[Текст]"/>
      <dgm:spPr/>
      <dgm:t>
        <a:bodyPr/>
        <a:lstStyle/>
        <a:p>
          <a:r>
            <a:rPr lang="ru-RU" dirty="0"/>
            <a:t>Зам по производству</a:t>
          </a:r>
        </a:p>
      </dgm:t>
    </dgm:pt>
    <dgm:pt modelId="{B2D66C3B-34C9-4F0B-A6B6-82F381C85A95}" type="parTrans" cxnId="{3F682A49-0E04-45CF-BD13-4E19854F5916}">
      <dgm:prSet/>
      <dgm:spPr/>
      <dgm:t>
        <a:bodyPr/>
        <a:lstStyle/>
        <a:p>
          <a:endParaRPr lang="ru-RU"/>
        </a:p>
      </dgm:t>
    </dgm:pt>
    <dgm:pt modelId="{E4A613DF-0A17-4866-AB5A-5C3209BF9082}" type="sibTrans" cxnId="{3F682A49-0E04-45CF-BD13-4E19854F5916}">
      <dgm:prSet/>
      <dgm:spPr/>
      <dgm:t>
        <a:bodyPr/>
        <a:lstStyle/>
        <a:p>
          <a:endParaRPr lang="ru-RU"/>
        </a:p>
      </dgm:t>
    </dgm:pt>
    <dgm:pt modelId="{CDAA6F58-F0E9-430A-A63F-D0CEA0E6B526}">
      <dgm:prSet phldrT="[Текст]"/>
      <dgm:spPr/>
      <dgm:t>
        <a:bodyPr/>
        <a:lstStyle/>
        <a:p>
          <a:r>
            <a:rPr lang="ru-RU" dirty="0"/>
            <a:t>Оператор станка 2 чел</a:t>
          </a:r>
        </a:p>
      </dgm:t>
    </dgm:pt>
    <dgm:pt modelId="{CCEDF916-D7B7-42F3-90DF-D7DB8A72BF0B}" type="parTrans" cxnId="{970B3B84-C0C0-4417-9754-C317B4544CE9}">
      <dgm:prSet/>
      <dgm:spPr/>
      <dgm:t>
        <a:bodyPr/>
        <a:lstStyle/>
        <a:p>
          <a:endParaRPr lang="ru-RU"/>
        </a:p>
      </dgm:t>
    </dgm:pt>
    <dgm:pt modelId="{417EA210-4C3B-497C-B844-7867A1B431F2}" type="sibTrans" cxnId="{970B3B84-C0C0-4417-9754-C317B4544CE9}">
      <dgm:prSet/>
      <dgm:spPr/>
      <dgm:t>
        <a:bodyPr/>
        <a:lstStyle/>
        <a:p>
          <a:endParaRPr lang="ru-RU"/>
        </a:p>
      </dgm:t>
    </dgm:pt>
    <dgm:pt modelId="{BA9956FF-1DC5-4E01-9455-442CD2B562B3}">
      <dgm:prSet phldrT="[Текст]"/>
      <dgm:spPr/>
      <dgm:t>
        <a:bodyPr/>
        <a:lstStyle/>
        <a:p>
          <a:r>
            <a:rPr lang="ru-RU" dirty="0"/>
            <a:t>Сборщик 3 чел</a:t>
          </a:r>
        </a:p>
      </dgm:t>
    </dgm:pt>
    <dgm:pt modelId="{01EA1597-BAFF-4631-BF8B-253737254D26}" type="parTrans" cxnId="{674B6DE4-FEF3-4905-A5A4-3D99AD022237}">
      <dgm:prSet/>
      <dgm:spPr/>
      <dgm:t>
        <a:bodyPr/>
        <a:lstStyle/>
        <a:p>
          <a:endParaRPr lang="ru-RU"/>
        </a:p>
      </dgm:t>
    </dgm:pt>
    <dgm:pt modelId="{1B071991-309E-4182-AEF9-951B91950DFE}" type="sibTrans" cxnId="{674B6DE4-FEF3-4905-A5A4-3D99AD022237}">
      <dgm:prSet/>
      <dgm:spPr/>
      <dgm:t>
        <a:bodyPr/>
        <a:lstStyle/>
        <a:p>
          <a:endParaRPr lang="ru-RU"/>
        </a:p>
      </dgm:t>
    </dgm:pt>
    <dgm:pt modelId="{781894D6-64B1-4C36-B045-066949562DD4}">
      <dgm:prSet phldrT="[Текст]"/>
      <dgm:spPr/>
      <dgm:t>
        <a:bodyPr/>
        <a:lstStyle/>
        <a:p>
          <a:r>
            <a:rPr lang="ru-RU" dirty="0"/>
            <a:t>Зам по продажам</a:t>
          </a:r>
        </a:p>
      </dgm:t>
    </dgm:pt>
    <dgm:pt modelId="{C01B4394-F5D0-4C8A-BA33-A1CF7506F875}" type="parTrans" cxnId="{AE3B2163-2408-4D28-BB05-4A157BF1AA35}">
      <dgm:prSet/>
      <dgm:spPr/>
      <dgm:t>
        <a:bodyPr/>
        <a:lstStyle/>
        <a:p>
          <a:endParaRPr lang="ru-RU"/>
        </a:p>
      </dgm:t>
    </dgm:pt>
    <dgm:pt modelId="{B405A1ED-2133-4E34-82BE-A9E792464269}" type="sibTrans" cxnId="{AE3B2163-2408-4D28-BB05-4A157BF1AA35}">
      <dgm:prSet/>
      <dgm:spPr/>
      <dgm:t>
        <a:bodyPr/>
        <a:lstStyle/>
        <a:p>
          <a:endParaRPr lang="ru-RU"/>
        </a:p>
      </dgm:t>
    </dgm:pt>
    <dgm:pt modelId="{A12424F5-CC59-476D-BC1B-B034004ABE44}">
      <dgm:prSet phldrT="[Текст]"/>
      <dgm:spPr/>
      <dgm:t>
        <a:bodyPr/>
        <a:lstStyle/>
        <a:p>
          <a:r>
            <a:rPr lang="ru-RU" dirty="0"/>
            <a:t>Дизайнер (менеджер по продажам) 4 чел</a:t>
          </a:r>
        </a:p>
      </dgm:t>
    </dgm:pt>
    <dgm:pt modelId="{1BFA2025-3F17-4E88-85C7-CCFAB8B0C86A}" type="parTrans" cxnId="{FBD3C8D8-F3E3-479D-BD59-42E7843E88E2}">
      <dgm:prSet/>
      <dgm:spPr/>
      <dgm:t>
        <a:bodyPr/>
        <a:lstStyle/>
        <a:p>
          <a:endParaRPr lang="ru-RU"/>
        </a:p>
      </dgm:t>
    </dgm:pt>
    <dgm:pt modelId="{F7E6FEBA-9695-40EC-BC82-B1245A797D63}" type="sibTrans" cxnId="{FBD3C8D8-F3E3-479D-BD59-42E7843E88E2}">
      <dgm:prSet/>
      <dgm:spPr/>
      <dgm:t>
        <a:bodyPr/>
        <a:lstStyle/>
        <a:p>
          <a:endParaRPr lang="ru-RU"/>
        </a:p>
      </dgm:t>
    </dgm:pt>
    <dgm:pt modelId="{B2C7A29A-0CCB-490A-92F8-1614D347AB78}">
      <dgm:prSet phldrT="[Текст]"/>
      <dgm:spPr/>
      <dgm:t>
        <a:bodyPr/>
        <a:lstStyle/>
        <a:p>
          <a:r>
            <a:rPr lang="ru-RU" dirty="0"/>
            <a:t>Бухгалтер</a:t>
          </a:r>
        </a:p>
      </dgm:t>
    </dgm:pt>
    <dgm:pt modelId="{5DB11450-0FDA-4A00-9E1F-7300E43F0ABB}" type="parTrans" cxnId="{CDE77286-0CF5-4C9C-B5D7-64C926754896}">
      <dgm:prSet/>
      <dgm:spPr/>
      <dgm:t>
        <a:bodyPr/>
        <a:lstStyle/>
        <a:p>
          <a:endParaRPr lang="ru-RU"/>
        </a:p>
      </dgm:t>
    </dgm:pt>
    <dgm:pt modelId="{9C6C51A9-5D9B-43B7-B699-CECEE508ED13}" type="sibTrans" cxnId="{CDE77286-0CF5-4C9C-B5D7-64C926754896}">
      <dgm:prSet/>
      <dgm:spPr/>
      <dgm:t>
        <a:bodyPr/>
        <a:lstStyle/>
        <a:p>
          <a:endParaRPr lang="ru-RU"/>
        </a:p>
      </dgm:t>
    </dgm:pt>
    <dgm:pt modelId="{C72A1D99-52A5-42AA-898E-833C9C9F1034}" type="pres">
      <dgm:prSet presAssocID="{86524119-9C0B-4770-829C-63D640E7589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80B83-0CF3-4A7E-AFD1-33B10E81A722}" type="pres">
      <dgm:prSet presAssocID="{86524119-9C0B-4770-829C-63D640E75899}" presName="hierFlow" presStyleCnt="0"/>
      <dgm:spPr/>
    </dgm:pt>
    <dgm:pt modelId="{411814E1-076B-4F9B-BCC8-E7AD2D0A84C4}" type="pres">
      <dgm:prSet presAssocID="{86524119-9C0B-4770-829C-63D640E7589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D05184F-462A-4AEC-9FA7-B2887EA1BD4A}" type="pres">
      <dgm:prSet presAssocID="{8B8AA186-321F-4C1D-94AE-C5379E31AF81}" presName="Name14" presStyleCnt="0"/>
      <dgm:spPr/>
    </dgm:pt>
    <dgm:pt modelId="{72068A38-77E3-4826-B15E-B3A7F43C9AF2}" type="pres">
      <dgm:prSet presAssocID="{8B8AA186-321F-4C1D-94AE-C5379E31AF8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C29269-2776-470E-9B67-9BB85DF43175}" type="pres">
      <dgm:prSet presAssocID="{8B8AA186-321F-4C1D-94AE-C5379E31AF81}" presName="hierChild2" presStyleCnt="0"/>
      <dgm:spPr/>
    </dgm:pt>
    <dgm:pt modelId="{22CE5439-2860-42C9-9DF0-695743EC918C}" type="pres">
      <dgm:prSet presAssocID="{B2D66C3B-34C9-4F0B-A6B6-82F381C85A95}" presName="Name19" presStyleLbl="parChTrans1D2" presStyleIdx="0" presStyleCnt="3"/>
      <dgm:spPr/>
      <dgm:t>
        <a:bodyPr/>
        <a:lstStyle/>
        <a:p>
          <a:endParaRPr lang="ru-RU"/>
        </a:p>
      </dgm:t>
    </dgm:pt>
    <dgm:pt modelId="{3D3A1028-F880-4F1F-B2B5-10ED6EDCDD18}" type="pres">
      <dgm:prSet presAssocID="{9256A9CF-3C3B-45A4-9B7C-9824CC49FBB1}" presName="Name21" presStyleCnt="0"/>
      <dgm:spPr/>
    </dgm:pt>
    <dgm:pt modelId="{08364195-3FAC-4B6F-A74F-8019DC77BD68}" type="pres">
      <dgm:prSet presAssocID="{9256A9CF-3C3B-45A4-9B7C-9824CC49FBB1}" presName="level2Shape" presStyleLbl="node2" presStyleIdx="0" presStyleCnt="3"/>
      <dgm:spPr/>
      <dgm:t>
        <a:bodyPr/>
        <a:lstStyle/>
        <a:p>
          <a:endParaRPr lang="ru-RU"/>
        </a:p>
      </dgm:t>
    </dgm:pt>
    <dgm:pt modelId="{84C35CEF-A552-4674-9CC3-86CED36E4990}" type="pres">
      <dgm:prSet presAssocID="{9256A9CF-3C3B-45A4-9B7C-9824CC49FBB1}" presName="hierChild3" presStyleCnt="0"/>
      <dgm:spPr/>
    </dgm:pt>
    <dgm:pt modelId="{9ED824DD-752C-4027-B21C-7E0C608E9625}" type="pres">
      <dgm:prSet presAssocID="{CCEDF916-D7B7-42F3-90DF-D7DB8A72BF0B}" presName="Name19" presStyleLbl="parChTrans1D3" presStyleIdx="0" presStyleCnt="3"/>
      <dgm:spPr/>
      <dgm:t>
        <a:bodyPr/>
        <a:lstStyle/>
        <a:p>
          <a:endParaRPr lang="ru-RU"/>
        </a:p>
      </dgm:t>
    </dgm:pt>
    <dgm:pt modelId="{201C03B4-A9C2-4FE1-A802-71884DE9F16A}" type="pres">
      <dgm:prSet presAssocID="{CDAA6F58-F0E9-430A-A63F-D0CEA0E6B526}" presName="Name21" presStyleCnt="0"/>
      <dgm:spPr/>
    </dgm:pt>
    <dgm:pt modelId="{A05D1A77-F19B-4D68-8BDF-6C00414BA728}" type="pres">
      <dgm:prSet presAssocID="{CDAA6F58-F0E9-430A-A63F-D0CEA0E6B526}" presName="level2Shape" presStyleLbl="node3" presStyleIdx="0" presStyleCnt="3"/>
      <dgm:spPr/>
      <dgm:t>
        <a:bodyPr/>
        <a:lstStyle/>
        <a:p>
          <a:endParaRPr lang="ru-RU"/>
        </a:p>
      </dgm:t>
    </dgm:pt>
    <dgm:pt modelId="{A3C209DC-D798-4134-A65F-59C9F5A286B4}" type="pres">
      <dgm:prSet presAssocID="{CDAA6F58-F0E9-430A-A63F-D0CEA0E6B526}" presName="hierChild3" presStyleCnt="0"/>
      <dgm:spPr/>
    </dgm:pt>
    <dgm:pt modelId="{162EC408-3A95-4B3D-A51C-DA154CFCD34E}" type="pres">
      <dgm:prSet presAssocID="{01EA1597-BAFF-4631-BF8B-253737254D26}" presName="Name19" presStyleLbl="parChTrans1D3" presStyleIdx="1" presStyleCnt="3"/>
      <dgm:spPr/>
      <dgm:t>
        <a:bodyPr/>
        <a:lstStyle/>
        <a:p>
          <a:endParaRPr lang="ru-RU"/>
        </a:p>
      </dgm:t>
    </dgm:pt>
    <dgm:pt modelId="{2E4D6C5E-D681-4943-B612-3BB77E00DE75}" type="pres">
      <dgm:prSet presAssocID="{BA9956FF-1DC5-4E01-9455-442CD2B562B3}" presName="Name21" presStyleCnt="0"/>
      <dgm:spPr/>
    </dgm:pt>
    <dgm:pt modelId="{2E2422F5-98BD-4915-B826-09DC699B7069}" type="pres">
      <dgm:prSet presAssocID="{BA9956FF-1DC5-4E01-9455-442CD2B562B3}" presName="level2Shape" presStyleLbl="node3" presStyleIdx="1" presStyleCnt="3"/>
      <dgm:spPr/>
      <dgm:t>
        <a:bodyPr/>
        <a:lstStyle/>
        <a:p>
          <a:endParaRPr lang="ru-RU"/>
        </a:p>
      </dgm:t>
    </dgm:pt>
    <dgm:pt modelId="{FDB2726A-6C1F-433A-B3E6-602C20D8F110}" type="pres">
      <dgm:prSet presAssocID="{BA9956FF-1DC5-4E01-9455-442CD2B562B3}" presName="hierChild3" presStyleCnt="0"/>
      <dgm:spPr/>
    </dgm:pt>
    <dgm:pt modelId="{36E6B564-841F-417E-BA32-02C758861C3D}" type="pres">
      <dgm:prSet presAssocID="{5DB11450-0FDA-4A00-9E1F-7300E43F0ABB}" presName="Name19" presStyleLbl="parChTrans1D2" presStyleIdx="1" presStyleCnt="3"/>
      <dgm:spPr/>
      <dgm:t>
        <a:bodyPr/>
        <a:lstStyle/>
        <a:p>
          <a:endParaRPr lang="ru-RU"/>
        </a:p>
      </dgm:t>
    </dgm:pt>
    <dgm:pt modelId="{60F39190-3574-469F-9CEC-86B2911219A7}" type="pres">
      <dgm:prSet presAssocID="{B2C7A29A-0CCB-490A-92F8-1614D347AB78}" presName="Name21" presStyleCnt="0"/>
      <dgm:spPr/>
    </dgm:pt>
    <dgm:pt modelId="{4C0588D8-0F85-4126-B977-B2DE5002F543}" type="pres">
      <dgm:prSet presAssocID="{B2C7A29A-0CCB-490A-92F8-1614D347AB78}" presName="level2Shape" presStyleLbl="node2" presStyleIdx="1" presStyleCnt="3"/>
      <dgm:spPr/>
      <dgm:t>
        <a:bodyPr/>
        <a:lstStyle/>
        <a:p>
          <a:endParaRPr lang="ru-RU"/>
        </a:p>
      </dgm:t>
    </dgm:pt>
    <dgm:pt modelId="{8F52F15B-FB88-46F2-BB86-7EA5B5C8C3C1}" type="pres">
      <dgm:prSet presAssocID="{B2C7A29A-0CCB-490A-92F8-1614D347AB78}" presName="hierChild3" presStyleCnt="0"/>
      <dgm:spPr/>
    </dgm:pt>
    <dgm:pt modelId="{F8D5D794-AF5F-4274-8314-37DF8401D8F2}" type="pres">
      <dgm:prSet presAssocID="{C01B4394-F5D0-4C8A-BA33-A1CF7506F875}" presName="Name19" presStyleLbl="parChTrans1D2" presStyleIdx="2" presStyleCnt="3"/>
      <dgm:spPr/>
      <dgm:t>
        <a:bodyPr/>
        <a:lstStyle/>
        <a:p>
          <a:endParaRPr lang="ru-RU"/>
        </a:p>
      </dgm:t>
    </dgm:pt>
    <dgm:pt modelId="{A8D066EB-6A26-4CFB-A92A-2F0C1C9BC666}" type="pres">
      <dgm:prSet presAssocID="{781894D6-64B1-4C36-B045-066949562DD4}" presName="Name21" presStyleCnt="0"/>
      <dgm:spPr/>
    </dgm:pt>
    <dgm:pt modelId="{4DB82EA5-259C-4B36-A791-D27E9C3028BA}" type="pres">
      <dgm:prSet presAssocID="{781894D6-64B1-4C36-B045-066949562DD4}" presName="level2Shape" presStyleLbl="node2" presStyleIdx="2" presStyleCnt="3"/>
      <dgm:spPr/>
      <dgm:t>
        <a:bodyPr/>
        <a:lstStyle/>
        <a:p>
          <a:endParaRPr lang="ru-RU"/>
        </a:p>
      </dgm:t>
    </dgm:pt>
    <dgm:pt modelId="{F9EB6546-108B-49F4-BDE1-C2E6E27F1F42}" type="pres">
      <dgm:prSet presAssocID="{781894D6-64B1-4C36-B045-066949562DD4}" presName="hierChild3" presStyleCnt="0"/>
      <dgm:spPr/>
    </dgm:pt>
    <dgm:pt modelId="{FE58A997-08C1-464D-8691-C80330622C13}" type="pres">
      <dgm:prSet presAssocID="{1BFA2025-3F17-4E88-85C7-CCFAB8B0C86A}" presName="Name19" presStyleLbl="parChTrans1D3" presStyleIdx="2" presStyleCnt="3"/>
      <dgm:spPr/>
      <dgm:t>
        <a:bodyPr/>
        <a:lstStyle/>
        <a:p>
          <a:endParaRPr lang="ru-RU"/>
        </a:p>
      </dgm:t>
    </dgm:pt>
    <dgm:pt modelId="{C8D8BCD0-22A6-4FF3-9F11-5DC776F9EA36}" type="pres">
      <dgm:prSet presAssocID="{A12424F5-CC59-476D-BC1B-B034004ABE44}" presName="Name21" presStyleCnt="0"/>
      <dgm:spPr/>
    </dgm:pt>
    <dgm:pt modelId="{C1581285-73B9-4831-9EC1-BE52DD818FA0}" type="pres">
      <dgm:prSet presAssocID="{A12424F5-CC59-476D-BC1B-B034004ABE44}" presName="level2Shape" presStyleLbl="node3" presStyleIdx="2" presStyleCnt="3"/>
      <dgm:spPr/>
      <dgm:t>
        <a:bodyPr/>
        <a:lstStyle/>
        <a:p>
          <a:endParaRPr lang="ru-RU"/>
        </a:p>
      </dgm:t>
    </dgm:pt>
    <dgm:pt modelId="{C8F3A430-4903-4945-9D9E-79635216A435}" type="pres">
      <dgm:prSet presAssocID="{A12424F5-CC59-476D-BC1B-B034004ABE44}" presName="hierChild3" presStyleCnt="0"/>
      <dgm:spPr/>
    </dgm:pt>
    <dgm:pt modelId="{32221AD7-7586-4453-B4D2-FFC160875FB1}" type="pres">
      <dgm:prSet presAssocID="{86524119-9C0B-4770-829C-63D640E75899}" presName="bgShapesFlow" presStyleCnt="0"/>
      <dgm:spPr/>
    </dgm:pt>
  </dgm:ptLst>
  <dgm:cxnLst>
    <dgm:cxn modelId="{1CCCA16C-832F-46E9-AD87-028C9F55C369}" type="presOf" srcId="{9256A9CF-3C3B-45A4-9B7C-9824CC49FBB1}" destId="{08364195-3FAC-4B6F-A74F-8019DC77BD68}" srcOrd="0" destOrd="0" presId="urn:microsoft.com/office/officeart/2005/8/layout/hierarchy6"/>
    <dgm:cxn modelId="{AE3B2163-2408-4D28-BB05-4A157BF1AA35}" srcId="{8B8AA186-321F-4C1D-94AE-C5379E31AF81}" destId="{781894D6-64B1-4C36-B045-066949562DD4}" srcOrd="2" destOrd="0" parTransId="{C01B4394-F5D0-4C8A-BA33-A1CF7506F875}" sibTransId="{B405A1ED-2133-4E34-82BE-A9E792464269}"/>
    <dgm:cxn modelId="{A6D8C044-7B27-463E-A1F3-29722774F753}" type="presOf" srcId="{CCEDF916-D7B7-42F3-90DF-D7DB8A72BF0B}" destId="{9ED824DD-752C-4027-B21C-7E0C608E9625}" srcOrd="0" destOrd="0" presId="urn:microsoft.com/office/officeart/2005/8/layout/hierarchy6"/>
    <dgm:cxn modelId="{FDA46DC0-1090-4F38-8F76-01AD1275959C}" type="presOf" srcId="{B2C7A29A-0CCB-490A-92F8-1614D347AB78}" destId="{4C0588D8-0F85-4126-B977-B2DE5002F543}" srcOrd="0" destOrd="0" presId="urn:microsoft.com/office/officeart/2005/8/layout/hierarchy6"/>
    <dgm:cxn modelId="{36A30168-1F44-4CAA-ADC1-1CDF0F7FBB26}" type="presOf" srcId="{8B8AA186-321F-4C1D-94AE-C5379E31AF81}" destId="{72068A38-77E3-4826-B15E-B3A7F43C9AF2}" srcOrd="0" destOrd="0" presId="urn:microsoft.com/office/officeart/2005/8/layout/hierarchy6"/>
    <dgm:cxn modelId="{38438829-EBC8-4753-A269-F4199540CAF6}" type="presOf" srcId="{86524119-9C0B-4770-829C-63D640E75899}" destId="{C72A1D99-52A5-42AA-898E-833C9C9F1034}" srcOrd="0" destOrd="0" presId="urn:microsoft.com/office/officeart/2005/8/layout/hierarchy6"/>
    <dgm:cxn modelId="{5E0C4233-EF24-4E2C-AB57-5A7D9C72A7E4}" type="presOf" srcId="{5DB11450-0FDA-4A00-9E1F-7300E43F0ABB}" destId="{36E6B564-841F-417E-BA32-02C758861C3D}" srcOrd="0" destOrd="0" presId="urn:microsoft.com/office/officeart/2005/8/layout/hierarchy6"/>
    <dgm:cxn modelId="{93E6EB0C-01DA-4FF9-8CB4-4F9DB57A6428}" type="presOf" srcId="{BA9956FF-1DC5-4E01-9455-442CD2B562B3}" destId="{2E2422F5-98BD-4915-B826-09DC699B7069}" srcOrd="0" destOrd="0" presId="urn:microsoft.com/office/officeart/2005/8/layout/hierarchy6"/>
    <dgm:cxn modelId="{970B3B84-C0C0-4417-9754-C317B4544CE9}" srcId="{9256A9CF-3C3B-45A4-9B7C-9824CC49FBB1}" destId="{CDAA6F58-F0E9-430A-A63F-D0CEA0E6B526}" srcOrd="0" destOrd="0" parTransId="{CCEDF916-D7B7-42F3-90DF-D7DB8A72BF0B}" sibTransId="{417EA210-4C3B-497C-B844-7867A1B431F2}"/>
    <dgm:cxn modelId="{674B6DE4-FEF3-4905-A5A4-3D99AD022237}" srcId="{9256A9CF-3C3B-45A4-9B7C-9824CC49FBB1}" destId="{BA9956FF-1DC5-4E01-9455-442CD2B562B3}" srcOrd="1" destOrd="0" parTransId="{01EA1597-BAFF-4631-BF8B-253737254D26}" sibTransId="{1B071991-309E-4182-AEF9-951B91950DFE}"/>
    <dgm:cxn modelId="{B2D03E60-BFF7-4EC9-AB89-E3434AF9DA36}" type="presOf" srcId="{1BFA2025-3F17-4E88-85C7-CCFAB8B0C86A}" destId="{FE58A997-08C1-464D-8691-C80330622C13}" srcOrd="0" destOrd="0" presId="urn:microsoft.com/office/officeart/2005/8/layout/hierarchy6"/>
    <dgm:cxn modelId="{2B3DE8DE-207B-46DE-927A-AE537CAD1365}" type="presOf" srcId="{A12424F5-CC59-476D-BC1B-B034004ABE44}" destId="{C1581285-73B9-4831-9EC1-BE52DD818FA0}" srcOrd="0" destOrd="0" presId="urn:microsoft.com/office/officeart/2005/8/layout/hierarchy6"/>
    <dgm:cxn modelId="{27755CB6-38CD-4EC0-B7EB-3230504818F5}" type="presOf" srcId="{CDAA6F58-F0E9-430A-A63F-D0CEA0E6B526}" destId="{A05D1A77-F19B-4D68-8BDF-6C00414BA728}" srcOrd="0" destOrd="0" presId="urn:microsoft.com/office/officeart/2005/8/layout/hierarchy6"/>
    <dgm:cxn modelId="{CDE77286-0CF5-4C9C-B5D7-64C926754896}" srcId="{8B8AA186-321F-4C1D-94AE-C5379E31AF81}" destId="{B2C7A29A-0CCB-490A-92F8-1614D347AB78}" srcOrd="1" destOrd="0" parTransId="{5DB11450-0FDA-4A00-9E1F-7300E43F0ABB}" sibTransId="{9C6C51A9-5D9B-43B7-B699-CECEE508ED13}"/>
    <dgm:cxn modelId="{B1E8FFC4-DBF6-43E1-8C21-74D1ABCAAC32}" type="presOf" srcId="{781894D6-64B1-4C36-B045-066949562DD4}" destId="{4DB82EA5-259C-4B36-A791-D27E9C3028BA}" srcOrd="0" destOrd="0" presId="urn:microsoft.com/office/officeart/2005/8/layout/hierarchy6"/>
    <dgm:cxn modelId="{CD53059D-8AD0-4081-BD73-D3F8E3B2465B}" type="presOf" srcId="{B2D66C3B-34C9-4F0B-A6B6-82F381C85A95}" destId="{22CE5439-2860-42C9-9DF0-695743EC918C}" srcOrd="0" destOrd="0" presId="urn:microsoft.com/office/officeart/2005/8/layout/hierarchy6"/>
    <dgm:cxn modelId="{F5E706FA-70BE-4DF0-AE16-BCDF4027E146}" type="presOf" srcId="{01EA1597-BAFF-4631-BF8B-253737254D26}" destId="{162EC408-3A95-4B3D-A51C-DA154CFCD34E}" srcOrd="0" destOrd="0" presId="urn:microsoft.com/office/officeart/2005/8/layout/hierarchy6"/>
    <dgm:cxn modelId="{BD98A4D0-653C-4CBC-B37A-8AA9CBC67377}" srcId="{86524119-9C0B-4770-829C-63D640E75899}" destId="{8B8AA186-321F-4C1D-94AE-C5379E31AF81}" srcOrd="0" destOrd="0" parTransId="{F0C94B35-CC27-4809-8E7E-973C44260528}" sibTransId="{8527481A-4CD5-41E2-A07D-8C7FA0CE38F6}"/>
    <dgm:cxn modelId="{FBD3C8D8-F3E3-479D-BD59-42E7843E88E2}" srcId="{781894D6-64B1-4C36-B045-066949562DD4}" destId="{A12424F5-CC59-476D-BC1B-B034004ABE44}" srcOrd="0" destOrd="0" parTransId="{1BFA2025-3F17-4E88-85C7-CCFAB8B0C86A}" sibTransId="{F7E6FEBA-9695-40EC-BC82-B1245A797D63}"/>
    <dgm:cxn modelId="{E7163FC7-6262-4461-9178-B15712552F94}" type="presOf" srcId="{C01B4394-F5D0-4C8A-BA33-A1CF7506F875}" destId="{F8D5D794-AF5F-4274-8314-37DF8401D8F2}" srcOrd="0" destOrd="0" presId="urn:microsoft.com/office/officeart/2005/8/layout/hierarchy6"/>
    <dgm:cxn modelId="{3F682A49-0E04-45CF-BD13-4E19854F5916}" srcId="{8B8AA186-321F-4C1D-94AE-C5379E31AF81}" destId="{9256A9CF-3C3B-45A4-9B7C-9824CC49FBB1}" srcOrd="0" destOrd="0" parTransId="{B2D66C3B-34C9-4F0B-A6B6-82F381C85A95}" sibTransId="{E4A613DF-0A17-4866-AB5A-5C3209BF9082}"/>
    <dgm:cxn modelId="{408F41F4-0104-4A65-932D-37CA56F8EC9B}" type="presParOf" srcId="{C72A1D99-52A5-42AA-898E-833C9C9F1034}" destId="{7DF80B83-0CF3-4A7E-AFD1-33B10E81A722}" srcOrd="0" destOrd="0" presId="urn:microsoft.com/office/officeart/2005/8/layout/hierarchy6"/>
    <dgm:cxn modelId="{CC86C762-1868-454F-9C33-292149D8690D}" type="presParOf" srcId="{7DF80B83-0CF3-4A7E-AFD1-33B10E81A722}" destId="{411814E1-076B-4F9B-BCC8-E7AD2D0A84C4}" srcOrd="0" destOrd="0" presId="urn:microsoft.com/office/officeart/2005/8/layout/hierarchy6"/>
    <dgm:cxn modelId="{762E76D0-9745-4E2F-943A-92077BE3AA17}" type="presParOf" srcId="{411814E1-076B-4F9B-BCC8-E7AD2D0A84C4}" destId="{CD05184F-462A-4AEC-9FA7-B2887EA1BD4A}" srcOrd="0" destOrd="0" presId="urn:microsoft.com/office/officeart/2005/8/layout/hierarchy6"/>
    <dgm:cxn modelId="{B43F8788-B59E-4DF0-9000-3725318587AD}" type="presParOf" srcId="{CD05184F-462A-4AEC-9FA7-B2887EA1BD4A}" destId="{72068A38-77E3-4826-B15E-B3A7F43C9AF2}" srcOrd="0" destOrd="0" presId="urn:microsoft.com/office/officeart/2005/8/layout/hierarchy6"/>
    <dgm:cxn modelId="{E6672A5A-C63D-4F46-84C8-AEA9D1EC222B}" type="presParOf" srcId="{CD05184F-462A-4AEC-9FA7-B2887EA1BD4A}" destId="{22C29269-2776-470E-9B67-9BB85DF43175}" srcOrd="1" destOrd="0" presId="urn:microsoft.com/office/officeart/2005/8/layout/hierarchy6"/>
    <dgm:cxn modelId="{3133C93D-E572-407F-9DD7-9D532CE9E7C2}" type="presParOf" srcId="{22C29269-2776-470E-9B67-9BB85DF43175}" destId="{22CE5439-2860-42C9-9DF0-695743EC918C}" srcOrd="0" destOrd="0" presId="urn:microsoft.com/office/officeart/2005/8/layout/hierarchy6"/>
    <dgm:cxn modelId="{EC320A8A-EC3E-4B0F-8968-E50E7003CBFB}" type="presParOf" srcId="{22C29269-2776-470E-9B67-9BB85DF43175}" destId="{3D3A1028-F880-4F1F-B2B5-10ED6EDCDD18}" srcOrd="1" destOrd="0" presId="urn:microsoft.com/office/officeart/2005/8/layout/hierarchy6"/>
    <dgm:cxn modelId="{FBD992EB-1867-4803-A9DA-72025C4107AF}" type="presParOf" srcId="{3D3A1028-F880-4F1F-B2B5-10ED6EDCDD18}" destId="{08364195-3FAC-4B6F-A74F-8019DC77BD68}" srcOrd="0" destOrd="0" presId="urn:microsoft.com/office/officeart/2005/8/layout/hierarchy6"/>
    <dgm:cxn modelId="{0E062978-C5EA-4FA0-B676-EDEBC8E95B74}" type="presParOf" srcId="{3D3A1028-F880-4F1F-B2B5-10ED6EDCDD18}" destId="{84C35CEF-A552-4674-9CC3-86CED36E4990}" srcOrd="1" destOrd="0" presId="urn:microsoft.com/office/officeart/2005/8/layout/hierarchy6"/>
    <dgm:cxn modelId="{2CA30202-12E2-4C6E-94E7-8E1F1871B02D}" type="presParOf" srcId="{84C35CEF-A552-4674-9CC3-86CED36E4990}" destId="{9ED824DD-752C-4027-B21C-7E0C608E9625}" srcOrd="0" destOrd="0" presId="urn:microsoft.com/office/officeart/2005/8/layout/hierarchy6"/>
    <dgm:cxn modelId="{7B89249F-ABE3-4EE7-BDD2-81299E7E7258}" type="presParOf" srcId="{84C35CEF-A552-4674-9CC3-86CED36E4990}" destId="{201C03B4-A9C2-4FE1-A802-71884DE9F16A}" srcOrd="1" destOrd="0" presId="urn:microsoft.com/office/officeart/2005/8/layout/hierarchy6"/>
    <dgm:cxn modelId="{AF05DD34-FD81-42B6-AC0C-388C9358B472}" type="presParOf" srcId="{201C03B4-A9C2-4FE1-A802-71884DE9F16A}" destId="{A05D1A77-F19B-4D68-8BDF-6C00414BA728}" srcOrd="0" destOrd="0" presId="urn:microsoft.com/office/officeart/2005/8/layout/hierarchy6"/>
    <dgm:cxn modelId="{E11C815B-11B2-44FA-8411-08359D2FBA12}" type="presParOf" srcId="{201C03B4-A9C2-4FE1-A802-71884DE9F16A}" destId="{A3C209DC-D798-4134-A65F-59C9F5A286B4}" srcOrd="1" destOrd="0" presId="urn:microsoft.com/office/officeart/2005/8/layout/hierarchy6"/>
    <dgm:cxn modelId="{5983C815-1230-4DCC-AF16-85D38DC19458}" type="presParOf" srcId="{84C35CEF-A552-4674-9CC3-86CED36E4990}" destId="{162EC408-3A95-4B3D-A51C-DA154CFCD34E}" srcOrd="2" destOrd="0" presId="urn:microsoft.com/office/officeart/2005/8/layout/hierarchy6"/>
    <dgm:cxn modelId="{704F5EA8-AEF0-4AB4-BFCB-14CFE6C8E20A}" type="presParOf" srcId="{84C35CEF-A552-4674-9CC3-86CED36E4990}" destId="{2E4D6C5E-D681-4943-B612-3BB77E00DE75}" srcOrd="3" destOrd="0" presId="urn:microsoft.com/office/officeart/2005/8/layout/hierarchy6"/>
    <dgm:cxn modelId="{12845F96-770C-4BE9-8341-8761C6B1888C}" type="presParOf" srcId="{2E4D6C5E-D681-4943-B612-3BB77E00DE75}" destId="{2E2422F5-98BD-4915-B826-09DC699B7069}" srcOrd="0" destOrd="0" presId="urn:microsoft.com/office/officeart/2005/8/layout/hierarchy6"/>
    <dgm:cxn modelId="{4B8832A4-5417-435C-853A-3A0432057A41}" type="presParOf" srcId="{2E4D6C5E-D681-4943-B612-3BB77E00DE75}" destId="{FDB2726A-6C1F-433A-B3E6-602C20D8F110}" srcOrd="1" destOrd="0" presId="urn:microsoft.com/office/officeart/2005/8/layout/hierarchy6"/>
    <dgm:cxn modelId="{10A50002-52CE-46CB-A1FB-22A8A87CC512}" type="presParOf" srcId="{22C29269-2776-470E-9B67-9BB85DF43175}" destId="{36E6B564-841F-417E-BA32-02C758861C3D}" srcOrd="2" destOrd="0" presId="urn:microsoft.com/office/officeart/2005/8/layout/hierarchy6"/>
    <dgm:cxn modelId="{87F8A70D-953E-4C56-A473-EFF730A44E61}" type="presParOf" srcId="{22C29269-2776-470E-9B67-9BB85DF43175}" destId="{60F39190-3574-469F-9CEC-86B2911219A7}" srcOrd="3" destOrd="0" presId="urn:microsoft.com/office/officeart/2005/8/layout/hierarchy6"/>
    <dgm:cxn modelId="{E52A370C-165F-4179-BE3A-3D8DD7C158B8}" type="presParOf" srcId="{60F39190-3574-469F-9CEC-86B2911219A7}" destId="{4C0588D8-0F85-4126-B977-B2DE5002F543}" srcOrd="0" destOrd="0" presId="urn:microsoft.com/office/officeart/2005/8/layout/hierarchy6"/>
    <dgm:cxn modelId="{6E0AFEFA-DC44-4A1F-A80D-EA176C9F003A}" type="presParOf" srcId="{60F39190-3574-469F-9CEC-86B2911219A7}" destId="{8F52F15B-FB88-46F2-BB86-7EA5B5C8C3C1}" srcOrd="1" destOrd="0" presId="urn:microsoft.com/office/officeart/2005/8/layout/hierarchy6"/>
    <dgm:cxn modelId="{C49361CB-E3B1-49F9-8949-88F60EDABD05}" type="presParOf" srcId="{22C29269-2776-470E-9B67-9BB85DF43175}" destId="{F8D5D794-AF5F-4274-8314-37DF8401D8F2}" srcOrd="4" destOrd="0" presId="urn:microsoft.com/office/officeart/2005/8/layout/hierarchy6"/>
    <dgm:cxn modelId="{DCEEE6A2-4D23-4D35-8ED3-55B643BB8DC6}" type="presParOf" srcId="{22C29269-2776-470E-9B67-9BB85DF43175}" destId="{A8D066EB-6A26-4CFB-A92A-2F0C1C9BC666}" srcOrd="5" destOrd="0" presId="urn:microsoft.com/office/officeart/2005/8/layout/hierarchy6"/>
    <dgm:cxn modelId="{B51E1CFB-69B8-46D7-B76C-FA19DBD14632}" type="presParOf" srcId="{A8D066EB-6A26-4CFB-A92A-2F0C1C9BC666}" destId="{4DB82EA5-259C-4B36-A791-D27E9C3028BA}" srcOrd="0" destOrd="0" presId="urn:microsoft.com/office/officeart/2005/8/layout/hierarchy6"/>
    <dgm:cxn modelId="{E820C399-AA09-4D98-81AB-3105E6B77C06}" type="presParOf" srcId="{A8D066EB-6A26-4CFB-A92A-2F0C1C9BC666}" destId="{F9EB6546-108B-49F4-BDE1-C2E6E27F1F42}" srcOrd="1" destOrd="0" presId="urn:microsoft.com/office/officeart/2005/8/layout/hierarchy6"/>
    <dgm:cxn modelId="{9D68D602-8EEF-46B1-B58A-7A5553DBA300}" type="presParOf" srcId="{F9EB6546-108B-49F4-BDE1-C2E6E27F1F42}" destId="{FE58A997-08C1-464D-8691-C80330622C13}" srcOrd="0" destOrd="0" presId="urn:microsoft.com/office/officeart/2005/8/layout/hierarchy6"/>
    <dgm:cxn modelId="{53F1DEF8-09A6-4630-ABA9-966034E5862D}" type="presParOf" srcId="{F9EB6546-108B-49F4-BDE1-C2E6E27F1F42}" destId="{C8D8BCD0-22A6-4FF3-9F11-5DC776F9EA36}" srcOrd="1" destOrd="0" presId="urn:microsoft.com/office/officeart/2005/8/layout/hierarchy6"/>
    <dgm:cxn modelId="{07CDCB85-D07A-4D27-BB07-6072A3DC7B0F}" type="presParOf" srcId="{C8D8BCD0-22A6-4FF3-9F11-5DC776F9EA36}" destId="{C1581285-73B9-4831-9EC1-BE52DD818FA0}" srcOrd="0" destOrd="0" presId="urn:microsoft.com/office/officeart/2005/8/layout/hierarchy6"/>
    <dgm:cxn modelId="{8E79987B-8B01-4631-985E-80AADE68142C}" type="presParOf" srcId="{C8D8BCD0-22A6-4FF3-9F11-5DC776F9EA36}" destId="{C8F3A430-4903-4945-9D9E-79635216A435}" srcOrd="1" destOrd="0" presId="urn:microsoft.com/office/officeart/2005/8/layout/hierarchy6"/>
    <dgm:cxn modelId="{F0C51602-1D22-4485-A133-F046B4ED5708}" type="presParOf" srcId="{C72A1D99-52A5-42AA-898E-833C9C9F1034}" destId="{32221AD7-7586-4453-B4D2-FFC160875FB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161A1-C7D4-4613-99A5-1F4CE59A59E9}">
      <dsp:nvSpPr>
        <dsp:cNvPr id="0" name=""/>
        <dsp:cNvSpPr/>
      </dsp:nvSpPr>
      <dsp:spPr>
        <a:xfrm rot="5400000">
          <a:off x="-208038" y="208438"/>
          <a:ext cx="1386924" cy="970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2001</a:t>
          </a:r>
        </a:p>
      </dsp:txBody>
      <dsp:txXfrm rot="5400000">
        <a:off x="-208038" y="208438"/>
        <a:ext cx="1386924" cy="970847"/>
      </dsp:txXfrm>
    </dsp:sp>
    <dsp:sp modelId="{491650EF-E80A-461A-ACA2-EC37142F4F26}">
      <dsp:nvSpPr>
        <dsp:cNvPr id="0" name=""/>
        <dsp:cNvSpPr/>
      </dsp:nvSpPr>
      <dsp:spPr>
        <a:xfrm rot="5400000">
          <a:off x="3263648" y="-2292401"/>
          <a:ext cx="901500" cy="5487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Создание в 2001 году, ООО Офис-Дизайн, ООО Частный интерьер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Организация производства офисной мебели </a:t>
          </a:r>
        </a:p>
      </dsp:txBody>
      <dsp:txXfrm rot="5400000">
        <a:off x="3263648" y="-2292401"/>
        <a:ext cx="901500" cy="5487102"/>
      </dsp:txXfrm>
    </dsp:sp>
    <dsp:sp modelId="{4565D85B-24E0-4A43-B4DF-4016BA386CA5}">
      <dsp:nvSpPr>
        <dsp:cNvPr id="0" name=""/>
        <dsp:cNvSpPr/>
      </dsp:nvSpPr>
      <dsp:spPr>
        <a:xfrm rot="5400000">
          <a:off x="-208038" y="1398144"/>
          <a:ext cx="1386924" cy="970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2007</a:t>
          </a:r>
        </a:p>
      </dsp:txBody>
      <dsp:txXfrm rot="5400000">
        <a:off x="-208038" y="1398144"/>
        <a:ext cx="1386924" cy="970847"/>
      </dsp:txXfrm>
    </dsp:sp>
    <dsp:sp modelId="{E1A31936-F973-42CB-9DE1-683E2434F9E0}">
      <dsp:nvSpPr>
        <dsp:cNvPr id="0" name=""/>
        <dsp:cNvSpPr/>
      </dsp:nvSpPr>
      <dsp:spPr>
        <a:xfrm rot="5400000">
          <a:off x="3263648" y="-1102694"/>
          <a:ext cx="901500" cy="5487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Смена направления деятельности (ООО Хаус Люкс, ООО Офис-Интерьер)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Продажи кухонной мебели собственного производства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 Заключение эксклюзивных контрактов с европейскими производителями кухонь</a:t>
          </a:r>
        </a:p>
      </dsp:txBody>
      <dsp:txXfrm rot="5400000">
        <a:off x="3263648" y="-1102694"/>
        <a:ext cx="901500" cy="5487102"/>
      </dsp:txXfrm>
    </dsp:sp>
    <dsp:sp modelId="{F9AE4F8C-C054-4283-BFF8-D72CD5F5AAB2}">
      <dsp:nvSpPr>
        <dsp:cNvPr id="0" name=""/>
        <dsp:cNvSpPr/>
      </dsp:nvSpPr>
      <dsp:spPr>
        <a:xfrm rot="5400000">
          <a:off x="-208038" y="2587851"/>
          <a:ext cx="1386924" cy="970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2021</a:t>
          </a:r>
        </a:p>
      </dsp:txBody>
      <dsp:txXfrm rot="5400000">
        <a:off x="-208038" y="2587851"/>
        <a:ext cx="1386924" cy="970847"/>
      </dsp:txXfrm>
    </dsp:sp>
    <dsp:sp modelId="{62D1D321-2806-4C62-805D-39507055163C}">
      <dsp:nvSpPr>
        <dsp:cNvPr id="0" name=""/>
        <dsp:cNvSpPr/>
      </dsp:nvSpPr>
      <dsp:spPr>
        <a:xfrm rot="5400000">
          <a:off x="3263648" y="87011"/>
          <a:ext cx="901500" cy="5487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 Лидер в продажах кухонь премиального класса в Калининградском регионе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 Достижение максимальных показателей в продажах и прибыли </a:t>
          </a:r>
        </a:p>
      </dsp:txBody>
      <dsp:txXfrm rot="5400000">
        <a:off x="3263648" y="87011"/>
        <a:ext cx="901500" cy="54871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068A38-77E3-4826-B15E-B3A7F43C9AF2}">
      <dsp:nvSpPr>
        <dsp:cNvPr id="0" name=""/>
        <dsp:cNvSpPr/>
      </dsp:nvSpPr>
      <dsp:spPr>
        <a:xfrm>
          <a:off x="3049105" y="275252"/>
          <a:ext cx="1562291" cy="104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Директор </a:t>
          </a:r>
        </a:p>
      </dsp:txBody>
      <dsp:txXfrm>
        <a:off x="3049105" y="275252"/>
        <a:ext cx="1562291" cy="1041527"/>
      </dsp:txXfrm>
    </dsp:sp>
    <dsp:sp modelId="{22CE5439-2860-42C9-9DF0-695743EC918C}">
      <dsp:nvSpPr>
        <dsp:cNvPr id="0" name=""/>
        <dsp:cNvSpPr/>
      </dsp:nvSpPr>
      <dsp:spPr>
        <a:xfrm>
          <a:off x="1799271" y="1316780"/>
          <a:ext cx="2030979" cy="416611"/>
        </a:xfrm>
        <a:custGeom>
          <a:avLst/>
          <a:gdLst/>
          <a:ahLst/>
          <a:cxnLst/>
          <a:rect l="0" t="0" r="0" b="0"/>
          <a:pathLst>
            <a:path>
              <a:moveTo>
                <a:pt x="2030979" y="0"/>
              </a:moveTo>
              <a:lnTo>
                <a:pt x="2030979" y="208305"/>
              </a:lnTo>
              <a:lnTo>
                <a:pt x="0" y="208305"/>
              </a:lnTo>
              <a:lnTo>
                <a:pt x="0" y="416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64195-3FAC-4B6F-A74F-8019DC77BD68}">
      <dsp:nvSpPr>
        <dsp:cNvPr id="0" name=""/>
        <dsp:cNvSpPr/>
      </dsp:nvSpPr>
      <dsp:spPr>
        <a:xfrm>
          <a:off x="1018125" y="1733392"/>
          <a:ext cx="1562291" cy="104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Зам по производству</a:t>
          </a:r>
        </a:p>
      </dsp:txBody>
      <dsp:txXfrm>
        <a:off x="1018125" y="1733392"/>
        <a:ext cx="1562291" cy="1041527"/>
      </dsp:txXfrm>
    </dsp:sp>
    <dsp:sp modelId="{9ED824DD-752C-4027-B21C-7E0C608E9625}">
      <dsp:nvSpPr>
        <dsp:cNvPr id="0" name=""/>
        <dsp:cNvSpPr/>
      </dsp:nvSpPr>
      <dsp:spPr>
        <a:xfrm>
          <a:off x="783782" y="2774919"/>
          <a:ext cx="1015489" cy="416611"/>
        </a:xfrm>
        <a:custGeom>
          <a:avLst/>
          <a:gdLst/>
          <a:ahLst/>
          <a:cxnLst/>
          <a:rect l="0" t="0" r="0" b="0"/>
          <a:pathLst>
            <a:path>
              <a:moveTo>
                <a:pt x="1015489" y="0"/>
              </a:moveTo>
              <a:lnTo>
                <a:pt x="1015489" y="208305"/>
              </a:lnTo>
              <a:lnTo>
                <a:pt x="0" y="208305"/>
              </a:lnTo>
              <a:lnTo>
                <a:pt x="0" y="416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D1A77-F19B-4D68-8BDF-6C00414BA728}">
      <dsp:nvSpPr>
        <dsp:cNvPr id="0" name=""/>
        <dsp:cNvSpPr/>
      </dsp:nvSpPr>
      <dsp:spPr>
        <a:xfrm>
          <a:off x="2636" y="3191531"/>
          <a:ext cx="1562291" cy="104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Оператор станка 2 чел</a:t>
          </a:r>
        </a:p>
      </dsp:txBody>
      <dsp:txXfrm>
        <a:off x="2636" y="3191531"/>
        <a:ext cx="1562291" cy="1041527"/>
      </dsp:txXfrm>
    </dsp:sp>
    <dsp:sp modelId="{162EC408-3A95-4B3D-A51C-DA154CFCD34E}">
      <dsp:nvSpPr>
        <dsp:cNvPr id="0" name=""/>
        <dsp:cNvSpPr/>
      </dsp:nvSpPr>
      <dsp:spPr>
        <a:xfrm>
          <a:off x="1799271" y="2774919"/>
          <a:ext cx="1015489" cy="416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05"/>
              </a:lnTo>
              <a:lnTo>
                <a:pt x="1015489" y="208305"/>
              </a:lnTo>
              <a:lnTo>
                <a:pt x="1015489" y="416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422F5-98BD-4915-B826-09DC699B7069}">
      <dsp:nvSpPr>
        <dsp:cNvPr id="0" name=""/>
        <dsp:cNvSpPr/>
      </dsp:nvSpPr>
      <dsp:spPr>
        <a:xfrm>
          <a:off x="2033615" y="3191531"/>
          <a:ext cx="1562291" cy="104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Сборщик 3 чел</a:t>
          </a:r>
        </a:p>
      </dsp:txBody>
      <dsp:txXfrm>
        <a:off x="2033615" y="3191531"/>
        <a:ext cx="1562291" cy="1041527"/>
      </dsp:txXfrm>
    </dsp:sp>
    <dsp:sp modelId="{36E6B564-841F-417E-BA32-02C758861C3D}">
      <dsp:nvSpPr>
        <dsp:cNvPr id="0" name=""/>
        <dsp:cNvSpPr/>
      </dsp:nvSpPr>
      <dsp:spPr>
        <a:xfrm>
          <a:off x="3784531" y="1316780"/>
          <a:ext cx="91440" cy="416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588D8-0F85-4126-B977-B2DE5002F543}">
      <dsp:nvSpPr>
        <dsp:cNvPr id="0" name=""/>
        <dsp:cNvSpPr/>
      </dsp:nvSpPr>
      <dsp:spPr>
        <a:xfrm>
          <a:off x="3049105" y="1733392"/>
          <a:ext cx="1562291" cy="104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Бухгалтер</a:t>
          </a:r>
        </a:p>
      </dsp:txBody>
      <dsp:txXfrm>
        <a:off x="3049105" y="1733392"/>
        <a:ext cx="1562291" cy="1041527"/>
      </dsp:txXfrm>
    </dsp:sp>
    <dsp:sp modelId="{F8D5D794-AF5F-4274-8314-37DF8401D8F2}">
      <dsp:nvSpPr>
        <dsp:cNvPr id="0" name=""/>
        <dsp:cNvSpPr/>
      </dsp:nvSpPr>
      <dsp:spPr>
        <a:xfrm>
          <a:off x="3830251" y="1316780"/>
          <a:ext cx="2030979" cy="416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05"/>
              </a:lnTo>
              <a:lnTo>
                <a:pt x="2030979" y="208305"/>
              </a:lnTo>
              <a:lnTo>
                <a:pt x="2030979" y="416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82EA5-259C-4B36-A791-D27E9C3028BA}">
      <dsp:nvSpPr>
        <dsp:cNvPr id="0" name=""/>
        <dsp:cNvSpPr/>
      </dsp:nvSpPr>
      <dsp:spPr>
        <a:xfrm>
          <a:off x="5080084" y="1733392"/>
          <a:ext cx="1562291" cy="104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Зам по продажам</a:t>
          </a:r>
        </a:p>
      </dsp:txBody>
      <dsp:txXfrm>
        <a:off x="5080084" y="1733392"/>
        <a:ext cx="1562291" cy="1041527"/>
      </dsp:txXfrm>
    </dsp:sp>
    <dsp:sp modelId="{FE58A997-08C1-464D-8691-C80330622C13}">
      <dsp:nvSpPr>
        <dsp:cNvPr id="0" name=""/>
        <dsp:cNvSpPr/>
      </dsp:nvSpPr>
      <dsp:spPr>
        <a:xfrm>
          <a:off x="5815510" y="2774919"/>
          <a:ext cx="91440" cy="416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81285-73B9-4831-9EC1-BE52DD818FA0}">
      <dsp:nvSpPr>
        <dsp:cNvPr id="0" name=""/>
        <dsp:cNvSpPr/>
      </dsp:nvSpPr>
      <dsp:spPr>
        <a:xfrm>
          <a:off x="5080084" y="3191531"/>
          <a:ext cx="1562291" cy="104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Дизайнер (менеджер по продажам) 4 чел</a:t>
          </a:r>
        </a:p>
      </dsp:txBody>
      <dsp:txXfrm>
        <a:off x="5080084" y="3191531"/>
        <a:ext cx="1562291" cy="1041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0B6D75-7ECF-4161-A09B-5C785894AD98}" type="datetime1">
              <a:rPr lang="ru-RU" smtClean="0"/>
              <a:pPr rtl="0"/>
              <a:t>16.06.2023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AF8A362-CAFC-4987-9A50-47570528395E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23749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674D4D-D272-4E2F-8D55-F211A55E4FBA}" type="datetime1">
              <a:rPr lang="ru-RU" smtClean="0"/>
              <a:pPr rtl="0"/>
              <a:t>16.06.2023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4EEB602-95FC-483A-B12D-216A7AD7EA2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58430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E23180-3D16-4251-87F3-C015ECEE305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C848E7B-0E20-439F-8D28-B978EF53933E}" type="datetime1">
              <a:rPr lang="ru-RU" smtClean="0"/>
              <a:pPr rtl="0"/>
              <a:t>16.06.2023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745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6CC9D1-92BD-408C-AB47-87308F3D76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217C6A4-F3AA-4968-8091-0A65EE445937}" type="datetime1">
              <a:rPr lang="ru-RU" smtClean="0"/>
              <a:pPr rtl="0"/>
              <a:t>16.06.2023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406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D0D667-8AD0-4B43-A9CB-F727D6561B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0CAD059-5FC9-4125-AC3B-C5018339EA16}" type="datetime1">
              <a:rPr lang="ru-RU" smtClean="0"/>
              <a:pPr rtl="0"/>
              <a:t>16.06.2023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06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xmlns="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z="4400">
                <a:solidFill>
                  <a:schemeClr val="bg1"/>
                </a:solidFill>
              </a:rPr>
              <a:t>ЩЕЛКНИТЕ, ЧТОБЫ ДОБАВИТЬ ЗАГОЛОВОК</a:t>
            </a:r>
          </a:p>
        </p:txBody>
      </p:sp>
      <p:sp>
        <p:nvSpPr>
          <p:cNvPr id="55" name="Подзаголовок 2">
            <a:extLst>
              <a:ext uri="{FF2B5EF4-FFF2-40B4-BE49-F238E27FC236}">
                <a16:creationId xmlns:a16="http://schemas.microsoft.com/office/drawing/2014/main" xmlns="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rtlCol="0" anchor="t">
            <a:noAutofit/>
          </a:bodyPr>
          <a:lstStyle>
            <a:lvl1pPr>
              <a:defRPr sz="2400" b="0"/>
            </a:lvl1pPr>
          </a:lstStyle>
          <a:p>
            <a:pPr rtl="0"/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Подзаголовок слайда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8" name="Нижний колонтитул 4">
            <a:extLst>
              <a:ext uri="{FF2B5EF4-FFF2-40B4-BE49-F238E27FC236}">
                <a16:creationId xmlns:a16="http://schemas.microsoft.com/office/drawing/2014/main" xmlns="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 rtlCol="0"/>
          <a:lstStyle/>
          <a:p>
            <a:pPr algn="l" rtl="0"/>
            <a:r>
              <a:rPr lang="ru-RU"/>
              <a:t>Заголовок презентации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1" name="Дата 35">
            <a:extLst>
              <a:ext uri="{FF2B5EF4-FFF2-40B4-BE49-F238E27FC236}">
                <a16:creationId xmlns:a16="http://schemas.microsoft.com/office/drawing/2014/main" xmlns="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 rtlCol="0"/>
          <a:lstStyle/>
          <a:p>
            <a:pPr algn="l" rtl="0"/>
            <a:r>
              <a:rPr lang="ru-RU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1 февраля 20XX</a:t>
            </a:r>
            <a:endParaRPr lang="ru-RU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Номер слайда 36">
            <a:extLst>
              <a:ext uri="{FF2B5EF4-FFF2-40B4-BE49-F238E27FC236}">
                <a16:creationId xmlns:a16="http://schemas.microsoft.com/office/drawing/2014/main" xmlns="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rtl="0"/>
              <a:t>‹#›</a:t>
            </a:fld>
            <a:endParaRPr lang="ru-RU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Рисунок 64">
            <a:extLst>
              <a:ext uri="{FF2B5EF4-FFF2-40B4-BE49-F238E27FC236}">
                <a16:creationId xmlns:a16="http://schemas.microsoft.com/office/drawing/2014/main" xmlns="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xmlns="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A19A957-1FB5-43F8-B325-BBD9FEF23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FA5410A-92A6-4C0B-9D89-186B7DDB2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1A26073-23A2-4B91-A128-79AA1BE935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14D5DFA-0CEA-43F0-98EE-6C9F741F7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rtlCol="0"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ru-RU"/>
              <a:t> Текст слайда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rtlCol="0"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ru-RU"/>
              <a:t> Текст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352712D-F957-4B22-8B50-BE10410FF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Нижний колонтитул 29">
            <a:extLst>
              <a:ext uri="{FF2B5EF4-FFF2-40B4-BE49-F238E27FC236}">
                <a16:creationId xmlns:a16="http://schemas.microsoft.com/office/drawing/2014/main" xmlns="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Дата 28">
            <a:extLst>
              <a:ext uri="{FF2B5EF4-FFF2-40B4-BE49-F238E27FC236}">
                <a16:creationId xmlns:a16="http://schemas.microsoft.com/office/drawing/2014/main" xmlns="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12" name="Номер слайда 30">
            <a:extLst>
              <a:ext uri="{FF2B5EF4-FFF2-40B4-BE49-F238E27FC236}">
                <a16:creationId xmlns:a16="http://schemas.microsoft.com/office/drawing/2014/main" xmlns="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0B696A3-EA34-4924-9037-E330B1CB89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91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25A2F16-8CE0-4F2E-933C-EFDFB1E19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8C70705-E2EE-4992-AE78-FDBE1285C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 rtlCol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8730F6-0DF6-48BC-86CC-00BE18350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2D31104-1E19-4E17-A3FE-2B2C551344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ru-RU"/>
              <a:t> Текст слайда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ru-RU"/>
              <a:t> Текст слайда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rtlCol="0"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pPr rtl="0"/>
            <a:r>
              <a:rPr lang="ru-RU"/>
              <a:t> Текст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DA7A17E-1562-4B10-9BC8-AB6B45E6BD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D37258C-9B58-4DC0-BC98-826A38D4B6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Нижний колонтитул 29">
            <a:extLst>
              <a:ext uri="{FF2B5EF4-FFF2-40B4-BE49-F238E27FC236}">
                <a16:creationId xmlns:a16="http://schemas.microsoft.com/office/drawing/2014/main" xmlns="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Дата 28">
            <a:extLst>
              <a:ext uri="{FF2B5EF4-FFF2-40B4-BE49-F238E27FC236}">
                <a16:creationId xmlns:a16="http://schemas.microsoft.com/office/drawing/2014/main" xmlns="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11" name="Номер слайда 30">
            <a:extLst>
              <a:ext uri="{FF2B5EF4-FFF2-40B4-BE49-F238E27FC236}">
                <a16:creationId xmlns:a16="http://schemas.microsoft.com/office/drawing/2014/main" xmlns="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3C66564-535A-4715-9B27-B8AB14F77E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3821E99-F411-4BAB-8211-C344272A2A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F0D6D9-A64A-415F-BA44-494062CA6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777B49C-9749-4042-A729-C27F58365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1B79F49-5021-4A8F-A90A-5E08F7FB5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xmlns="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  <p:sp>
        <p:nvSpPr>
          <p:cNvPr id="24" name="Рисунок 19">
            <a:extLst>
              <a:ext uri="{FF2B5EF4-FFF2-40B4-BE49-F238E27FC236}">
                <a16:creationId xmlns:a16="http://schemas.microsoft.com/office/drawing/2014/main" xmlns="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  <p:sp>
        <p:nvSpPr>
          <p:cNvPr id="25" name="Рисунок 19">
            <a:extLst>
              <a:ext uri="{FF2B5EF4-FFF2-40B4-BE49-F238E27FC236}">
                <a16:creationId xmlns:a16="http://schemas.microsoft.com/office/drawing/2014/main" xmlns="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rtlCol="0"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pPr rtl="0"/>
            <a:r>
              <a:rPr lang="ru-RU"/>
              <a:t> Текст слайда</a:t>
            </a:r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xmlns="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xmlns="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xmlns="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84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3DC2F0A-1748-49AE-AF72-D6BBB4F8F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83DF7B1-E0C5-4E09-BB5C-F11EA14D7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ЩЕЛКНИТЕ, ЧТОБЫ ДОБАВИТЬ ЗАГОЛОВОК</a:t>
            </a:r>
          </a:p>
        </p:txBody>
      </p:sp>
      <p:sp>
        <p:nvSpPr>
          <p:cNvPr id="25" name="Рисунок 21">
            <a:extLst>
              <a:ext uri="{FF2B5EF4-FFF2-40B4-BE49-F238E27FC236}">
                <a16:creationId xmlns:a16="http://schemas.microsoft.com/office/drawing/2014/main" xmlns="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24" name="Рисунок 21">
            <a:extLst>
              <a:ext uri="{FF2B5EF4-FFF2-40B4-BE49-F238E27FC236}">
                <a16:creationId xmlns:a16="http://schemas.microsoft.com/office/drawing/2014/main" xmlns="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E74E69A-5ABD-42DF-A2B0-997A626257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C2B6D0A-4A1F-4B59-B429-AD3FABC74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2B66529-F6B7-4C1C-8291-8139628DF6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72245B9-34B5-4F89-8EA6-C018B9D4FA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90814BE-76E8-43EC-9616-A1F02F053A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17" name="Нижний колонтитул 12">
            <a:extLst>
              <a:ext uri="{FF2B5EF4-FFF2-40B4-BE49-F238E27FC236}">
                <a16:creationId xmlns:a16="http://schemas.microsoft.com/office/drawing/2014/main" xmlns="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4727536-E532-4015-A178-0ABB6B09C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Дата 11">
            <a:extLst>
              <a:ext uri="{FF2B5EF4-FFF2-40B4-BE49-F238E27FC236}">
                <a16:creationId xmlns:a16="http://schemas.microsoft.com/office/drawing/2014/main" xmlns="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20" name="Номер слайда 15">
            <a:extLst>
              <a:ext uri="{FF2B5EF4-FFF2-40B4-BE49-F238E27FC236}">
                <a16:creationId xmlns:a16="http://schemas.microsoft.com/office/drawing/2014/main" xmlns="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7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F5F5DFA-1BC3-4062-9356-6145C9F7C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6B5D461-AEC0-477F-A77A-6227F95A8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E1A041D-DE47-45FA-AC78-CC7FD0257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1614254-52EF-4F58-99B1-CDA7C3922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rtlCol="0" anchor="t">
            <a:normAutofit/>
          </a:bodyPr>
          <a:lstStyle>
            <a:lvl1pPr>
              <a:defRPr sz="2000" b="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837301C-2B9B-4119-9002-BD6DB2AB8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12738D-D0ED-4899-A01C-42439B5B3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EED261D-45B9-40C1-8341-8B8B796E8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Нижний колонтитул 7">
            <a:extLst>
              <a:ext uri="{FF2B5EF4-FFF2-40B4-BE49-F238E27FC236}">
                <a16:creationId xmlns:a16="http://schemas.microsoft.com/office/drawing/2014/main" xmlns="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E23953F-BF80-48E0-8282-62907D6C29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Дата 5">
            <a:extLst>
              <a:ext uri="{FF2B5EF4-FFF2-40B4-BE49-F238E27FC236}">
                <a16:creationId xmlns:a16="http://schemas.microsoft.com/office/drawing/2014/main" xmlns="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20" name="Номер слайда 9">
            <a:extLst>
              <a:ext uri="{FF2B5EF4-FFF2-40B4-BE49-F238E27FC236}">
                <a16:creationId xmlns:a16="http://schemas.microsoft.com/office/drawing/2014/main" xmlns="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73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C341663-7159-49AD-AAF3-4B3C490D81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6DEFA91-CCB3-4B9E-9CFC-AA9D92073B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83D2425-8E71-4C9D-8737-018CE4452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0F2EB12-394C-40E4-9186-CBD6635B5D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5" name="Рисунок 5">
            <a:extLst>
              <a:ext uri="{FF2B5EF4-FFF2-40B4-BE49-F238E27FC236}">
                <a16:creationId xmlns:a16="http://schemas.microsoft.com/office/drawing/2014/main" xmlns="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34" name="Рисунок 5">
            <a:extLst>
              <a:ext uri="{FF2B5EF4-FFF2-40B4-BE49-F238E27FC236}">
                <a16:creationId xmlns:a16="http://schemas.microsoft.com/office/drawing/2014/main" xmlns="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rtlCol="0" anchor="t">
            <a:normAutofit/>
          </a:bodyPr>
          <a:lstStyle>
            <a:lvl1pPr>
              <a:defRPr sz="1600" b="0" baseline="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 rtlCol="0"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>
                <a:solidFill>
                  <a:schemeClr val="tx2"/>
                </a:solidFill>
              </a:rPr>
              <a:t>1 февраля 20XX</a:t>
            </a:r>
            <a:endParaRPr lang="ru-RU" dirty="0"/>
          </a:p>
        </p:txBody>
      </p:sp>
      <p:sp>
        <p:nvSpPr>
          <p:cNvPr id="32" name="Номер слайда 5">
            <a:extLst>
              <a:ext uri="{FF2B5EF4-FFF2-40B4-BE49-F238E27FC236}">
                <a16:creationId xmlns:a16="http://schemas.microsoft.com/office/drawing/2014/main" xmlns="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85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rtlCol="0" anchor="b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ru-RU" sz="3600" b="1" cap="none">
                <a:solidFill>
                  <a:schemeClr val="tx2"/>
                </a:solidFill>
              </a:rPr>
              <a:t>Заголовок слайда</a:t>
            </a:r>
          </a:p>
        </p:txBody>
      </p: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xmlns="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rtlCol="0" anchor="t">
            <a:normAutofit/>
          </a:bodyPr>
          <a:lstStyle>
            <a:lvl1pPr>
              <a:defRPr sz="1600" b="0"/>
            </a:lvl1pPr>
          </a:lstStyle>
          <a:p>
            <a:pPr rtl="0"/>
            <a:r>
              <a:rPr lang="ru-RU" sz="2000">
                <a:solidFill>
                  <a:schemeClr val="tx2"/>
                </a:solidFill>
              </a:rPr>
              <a:t>Подзаголовок слайда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0" name="Рисунок 38">
            <a:extLst>
              <a:ext uri="{FF2B5EF4-FFF2-40B4-BE49-F238E27FC236}">
                <a16:creationId xmlns:a16="http://schemas.microsoft.com/office/drawing/2014/main" xmlns="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</p:spTree>
    <p:extLst>
      <p:ext uri="{BB962C8B-B14F-4D97-AF65-F5344CB8AC3E}">
        <p14:creationId xmlns:p14="http://schemas.microsoft.com/office/powerpoint/2010/main" xmlns="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Нижний колонтитул 4">
            <a:extLst>
              <a:ext uri="{FF2B5EF4-FFF2-40B4-BE49-F238E27FC236}">
                <a16:creationId xmlns:a16="http://schemas.microsoft.com/office/drawing/2014/main" xmlns="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 rtlCol="0"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xmlns="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xmlns="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4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 rtlCol="0"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xmlns="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A8A107B-E23F-4793-95B4-335240DB9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rtlCol="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ЩЕЛКНИТЕ, ЧТОБЫ ИЗМЕНИТЬ СТИЛЬ ОБРАЗЦА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rtlCol="0"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xmlns="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26" name="Дата 3">
            <a:extLst>
              <a:ext uri="{FF2B5EF4-FFF2-40B4-BE49-F238E27FC236}">
                <a16:creationId xmlns:a16="http://schemas.microsoft.com/office/drawing/2014/main" xmlns="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27" name="Номер слайда 6">
            <a:extLst>
              <a:ext uri="{FF2B5EF4-FFF2-40B4-BE49-F238E27FC236}">
                <a16:creationId xmlns:a16="http://schemas.microsoft.com/office/drawing/2014/main" xmlns="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79315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3" name="Нижний колонтитул 4">
            <a:extLst>
              <a:ext uri="{FF2B5EF4-FFF2-40B4-BE49-F238E27FC236}">
                <a16:creationId xmlns:a16="http://schemas.microsoft.com/office/drawing/2014/main" xmlns="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34" name="Дата 3">
            <a:extLst>
              <a:ext uri="{FF2B5EF4-FFF2-40B4-BE49-F238E27FC236}">
                <a16:creationId xmlns:a16="http://schemas.microsoft.com/office/drawing/2014/main" xmlns="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35" name="Номер слайда 5">
            <a:extLst>
              <a:ext uri="{FF2B5EF4-FFF2-40B4-BE49-F238E27FC236}">
                <a16:creationId xmlns:a16="http://schemas.microsoft.com/office/drawing/2014/main" xmlns="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25997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xmlns="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FAEF9944-A4F6-4C59-AEBD-678D6480B8EA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5" y="1057275"/>
            <a:ext cx="5122545" cy="2173288"/>
          </a:xfrm>
        </p:spPr>
        <p:txBody>
          <a:bodyPr vert="horz" lIns="109728" tIns="109728" rIns="109728" bIns="9144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540385" algn="l"/>
                <a:tab pos="630555" algn="l"/>
                <a:tab pos="8102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Выпускная аттестационная работа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«Внедрение единой информационной системы как способ реинжиниринга бизнес-процессов на примере 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ООО ОФИС-ИНТЕРЬЕР»</a:t>
            </a:r>
            <a:r>
              <a:rPr lang="ru-RU" sz="2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2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643" y="3751119"/>
            <a:ext cx="4985065" cy="1606163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algn="r" rt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Слушателя:</a:t>
            </a:r>
          </a:p>
          <a:p>
            <a:pPr algn="r" rt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Середенко Елены Александровны</a:t>
            </a:r>
          </a:p>
          <a:p>
            <a:pPr algn="r" rt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Кочелаба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Жанна Викторовна, к.э.н., доцент</a:t>
            </a:r>
          </a:p>
        </p:txBody>
      </p:sp>
      <p:pic>
        <p:nvPicPr>
          <p:cNvPr id="41" name="Рисунок 40" descr="Большая комната со стеклянными стенами&#10;">
            <a:extLst>
              <a:ext uri="{FF2B5EF4-FFF2-40B4-BE49-F238E27FC236}">
                <a16:creationId xmlns:a16="http://schemas.microsoft.com/office/drawing/2014/main" xmlns="" id="{9FB4A3D7-302B-4FAB-B9BD-5F75A796A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59936" y="-2"/>
            <a:ext cx="5332064" cy="6858002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029686-87BE-4E75-8373-8D06DD44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rtl="0"/>
            <a:r>
              <a:rPr lang="ru-RU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19 июня 2023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2A0352-7A16-48F0-9C66-57C647D3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ru-RU" dirty="0"/>
              <a:t>Калининград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33138F-06C1-46B9-8F23-C4B5783F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ru-RU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rtl="0"/>
              <a:t>1</a:t>
            </a:fld>
            <a:endParaRPr lang="ru-RU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048004-1434-05BC-20F5-0E7437F809AB}"/>
              </a:ext>
            </a:extLst>
          </p:cNvPr>
          <p:cNvSpPr txBox="1"/>
          <p:nvPr/>
        </p:nvSpPr>
        <p:spPr>
          <a:xfrm>
            <a:off x="62820" y="63239"/>
            <a:ext cx="6583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Roboto Slab Bold"/>
              </a:rPr>
              <a:t>МИНИСТЕРСТВО ОБРАЗОВАНИЯ И НАУКИ РФ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Roboto Slab Bold"/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Roboto Slab Bold"/>
              </a:rPr>
              <a:t>БАЛТИЙСКИЙ ФЕДЕРАЛЬНЫЙ УНИВЕРСИТЕТ ИМЕНИ ИММАНУИЛА КАНТА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Roboto Slab Bold"/>
            </a:endParaRPr>
          </a:p>
          <a:p>
            <a:pPr algn="ctr" eaLnBrk="1" hangingPunct="1">
              <a:defRPr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Roboto Slab Bold"/>
              </a:rPr>
              <a:t> 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Roboto Slab Bold"/>
              </a:rPr>
              <a:t>ПРЕЗИДЕНТСКАЯ ПРОГРАММА ПОДГОТОВКИ УПРАВЛЕНЧЕСКИХ КАДРОВ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boto Slab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54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583"/>
    </mc:Choice>
    <mc:Fallback>
      <p:transition spd="slow" advTm="145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170D1272-60AF-E557-3CFD-B610FF81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300" dirty="0"/>
              <a:t>1С УНФ – оптимальное решение для автоматизации 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8DE5D44B-4EBC-C189-5966-4C512755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3323" y="6309360"/>
            <a:ext cx="5994109" cy="457200"/>
          </a:xfrm>
        </p:spPr>
        <p:txBody>
          <a:bodyPr/>
          <a:lstStyle/>
          <a:p>
            <a:pPr rtl="0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ЕИС в компании как способ реинжиниринга БП</a:t>
            </a:r>
            <a:endParaRPr lang="ru-RU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FDAECF20-7EF3-2494-05B3-6D1FB170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dirty="0"/>
              <a:t>19 июня 2023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B813438-19CD-7369-0692-BAD0B3BC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CDBE9D8-25F9-BBE8-1933-C4C430865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" t="10004"/>
          <a:stretch/>
        </p:blipFill>
        <p:spPr>
          <a:xfrm>
            <a:off x="2110812" y="2238998"/>
            <a:ext cx="8807866" cy="40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19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0C710-1ED9-3A0A-3315-46F11663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dirty="0"/>
              <a:t>Выбор варианта внедрения 1С УНФ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F5EB79-E064-0086-9E1B-2BEAFD51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79829" cy="457200"/>
          </a:xfrm>
        </p:spPr>
        <p:txBody>
          <a:bodyPr/>
          <a:lstStyle/>
          <a:p>
            <a:pPr rtl="0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ЕИС в компании как способ реинжиниринга БП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1C9299-CA6E-FA7E-FEF2-64FDADFD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dirty="0"/>
              <a:t>19 июня 2023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2AF560A-8167-12FB-E598-F5F51C00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ru-RU" smtClean="0"/>
              <a:pPr rtl="0"/>
              <a:t>11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991185-83E0-E9CE-428D-335A62913BD9}"/>
                  </a:ext>
                </a:extLst>
              </p:cNvPr>
              <p:cNvSpPr txBox="1"/>
              <p:nvPr/>
            </p:nvSpPr>
            <p:spPr>
              <a:xfrm>
                <a:off x="1382282" y="181117"/>
                <a:ext cx="10445097" cy="840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истый дисконтированный доход двух вариантов проекта 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NPV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по формуле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NPV</m:t>
                    </m:r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nary>
                      <m:naryPr>
                        <m:chr m:val="∑"/>
                        <m:grow m:val="on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  <m:r>
                                  <a:rPr lang="ru-RU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991185-83E0-E9CE-428D-335A6291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82" y="181117"/>
                <a:ext cx="10445097" cy="840615"/>
              </a:xfrm>
              <a:prstGeom prst="rect">
                <a:avLst/>
              </a:prstGeom>
              <a:blipFill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05261C-A81B-0099-E884-6D757122BEC2}"/>
                  </a:ext>
                </a:extLst>
              </p:cNvPr>
              <p:cNvSpPr txBox="1"/>
              <p:nvPr/>
            </p:nvSpPr>
            <p:spPr>
              <a:xfrm>
                <a:off x="1535371" y="1081847"/>
                <a:ext cx="10292008" cy="474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Ставка дисконтирования методом кумулятивного построения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𝐷𝑅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𝐷𝑅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ru-RU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=27,7%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105261C-A81B-0099-E884-6D757122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71" y="1081847"/>
                <a:ext cx="10292008" cy="474617"/>
              </a:xfrm>
              <a:prstGeom prst="rect">
                <a:avLst/>
              </a:prstGeom>
              <a:blipFill>
                <a:blip r:embed="rId3"/>
                <a:stretch>
                  <a:fillRect l="-533" t="-74359" b="-1410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21A69A3-0077-B994-459F-EA6F2CDBC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660" y="2030927"/>
            <a:ext cx="5147440" cy="25804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B3888C6-A45E-EABB-3FEE-3EB7F53BC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103" y="2062710"/>
            <a:ext cx="4926970" cy="251687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A9FDDC3-D766-B006-67EF-58C21098C993}"/>
              </a:ext>
            </a:extLst>
          </p:cNvPr>
          <p:cNvSpPr/>
          <p:nvPr/>
        </p:nvSpPr>
        <p:spPr>
          <a:xfrm>
            <a:off x="1467004" y="1602500"/>
            <a:ext cx="4805608" cy="31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NPV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внедрения локальной версии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D336240-338D-4FF6-3F5C-953D86ED39C8}"/>
              </a:ext>
            </a:extLst>
          </p:cNvPr>
          <p:cNvSpPr/>
          <p:nvPr/>
        </p:nvSpPr>
        <p:spPr>
          <a:xfrm>
            <a:off x="6800412" y="1601998"/>
            <a:ext cx="4805608" cy="31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NPV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внедрения облачной версии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247067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A7ED49-0411-6907-A560-F81C3BA1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План-график внедрения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6F6DED-5257-8C96-CCFB-493392F6A3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68575" y="1572005"/>
            <a:ext cx="4727735" cy="465155"/>
          </a:xfrm>
        </p:spPr>
        <p:txBody>
          <a:bodyPr/>
          <a:lstStyle/>
          <a:p>
            <a:pPr algn="ctr"/>
            <a:r>
              <a:rPr lang="ru-RU" dirty="0"/>
              <a:t>План-график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4A7B4F5B-C339-2421-2F3C-C7561A4C7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64" y="2198414"/>
            <a:ext cx="4958646" cy="3964397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2125235-3853-3667-4ACB-9DB735D351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90002" y="1572005"/>
            <a:ext cx="4727735" cy="465155"/>
          </a:xfrm>
        </p:spPr>
        <p:txBody>
          <a:bodyPr/>
          <a:lstStyle/>
          <a:p>
            <a:pPr algn="ctr"/>
            <a:r>
              <a:rPr lang="ru-RU" dirty="0"/>
              <a:t>Диаграмма </a:t>
            </a:r>
            <a:r>
              <a:rPr lang="ru-RU" dirty="0" err="1"/>
              <a:t>Ганта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7212921D-E382-A492-8571-704525359DD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841627" y="2183709"/>
            <a:ext cx="5968661" cy="3665402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4343FA0D-3E1B-F6C6-2544-051B4F23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ЕИС в компании как способ реинжиниринга БП</a:t>
            </a:r>
            <a:endParaRPr lang="ru-RU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26332242-C04D-BA52-7791-F663C425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97463" y="6309360"/>
            <a:ext cx="3411973" cy="457200"/>
          </a:xfrm>
        </p:spPr>
        <p:txBody>
          <a:bodyPr/>
          <a:lstStyle/>
          <a:p>
            <a:pPr rtl="0"/>
            <a:r>
              <a:rPr lang="ru-RU" dirty="0"/>
              <a:t>19 июня 2023 г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97878E-A450-B935-B057-8DADCADC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107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2C69F6-6119-1578-5420-5D8EA485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Прогнозные показатели эффективности внедрения 1С УНФ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1134873-2BDB-DA59-CFFA-51629D10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6270" y="6252103"/>
            <a:ext cx="5865286" cy="457200"/>
          </a:xfrm>
        </p:spPr>
        <p:txBody>
          <a:bodyPr/>
          <a:lstStyle/>
          <a:p>
            <a:pPr rtl="0"/>
            <a:r>
              <a:rPr lang="ru-RU" dirty="0"/>
              <a:t>Внедрение ЕИС в компании как способ реинжиниринга БП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C616D1-FA91-CED0-79C7-66060BCD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dirty="0"/>
              <a:t>19 июня 2023 г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1FBFA82-05F8-D01D-9790-FAD85721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ru-RU" smtClean="0"/>
              <a:pPr rtl="0"/>
              <a:t>13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6521823-B676-0C62-79C8-33701EEB1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92" y="91440"/>
            <a:ext cx="5144568" cy="4780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7F77BB8-0802-5877-0DF1-0269180989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30" t="15246"/>
          <a:stretch>
            <a:fillRect/>
          </a:stretch>
        </p:blipFill>
        <p:spPr>
          <a:xfrm>
            <a:off x="6483179" y="667266"/>
            <a:ext cx="5378643" cy="3402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3925" y="3698789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Тыс. 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130" y="115330"/>
            <a:ext cx="5313405" cy="5519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Прирост показателей в абсолютных величинах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3525" y="4157538"/>
            <a:ext cx="5392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Снижение переменных расходов на 10% предполагает увеличение прибыли на 70 %</a:t>
            </a:r>
          </a:p>
          <a:p>
            <a:r>
              <a:rPr lang="ru-RU" sz="1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Уменьшение времени обработки предполагает увеличение продаж (выручки) на 30%</a:t>
            </a:r>
          </a:p>
        </p:txBody>
      </p:sp>
    </p:spTree>
    <p:extLst>
      <p:ext uri="{BB962C8B-B14F-4D97-AF65-F5344CB8AC3E}">
        <p14:creationId xmlns:p14="http://schemas.microsoft.com/office/powerpoint/2010/main" xmlns="" val="345098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38041"/>
            <a:ext cx="4862811" cy="201948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000" dirty="0"/>
              <a:t>СПАСИБО ЗА ВНИМАНИЕ</a:t>
            </a:r>
          </a:p>
        </p:txBody>
      </p:sp>
      <p:pic>
        <p:nvPicPr>
          <p:cNvPr id="32" name="Рисунок 31" descr="Два человека работают в ноутбуке и планшете с диаграммами и таблицами ">
            <a:extLst>
              <a:ext uri="{FF2B5EF4-FFF2-40B4-BE49-F238E27FC236}">
                <a16:creationId xmlns:a16="http://schemas.microsoft.com/office/drawing/2014/main" xmlns="" id="{C4A8B214-180D-446B-9616-62B7371F3D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58023" y="4941"/>
            <a:ext cx="5333977" cy="3392053"/>
          </a:xfrm>
        </p:spPr>
      </p:pic>
      <p:pic>
        <p:nvPicPr>
          <p:cNvPr id="30" name="Рисунок 29" descr="Лестницы в офисе, свисающие светильники">
            <a:extLst>
              <a:ext uri="{FF2B5EF4-FFF2-40B4-BE49-F238E27FC236}">
                <a16:creationId xmlns:a16="http://schemas.microsoft.com/office/drawing/2014/main" xmlns="" id="{C1CA27C7-F47D-4606-AAE8-32BD4D0698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67712" y="3461002"/>
            <a:ext cx="5728215" cy="3396997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762" y="3928342"/>
            <a:ext cx="4162319" cy="2285000"/>
          </a:xfrm>
        </p:spPr>
        <p:txBody>
          <a:bodyPr rtlCol="0">
            <a:normAutofit/>
          </a:bodyPr>
          <a:lstStyle/>
          <a:p>
            <a:pPr algn="r" rtl="0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Середенко </a:t>
            </a:r>
          </a:p>
          <a:p>
            <a:pPr algn="r" rtl="0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бухгалтер </a:t>
            </a:r>
          </a:p>
          <a:p>
            <a:pPr algn="r" rtl="0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Офис-Интерьер</a:t>
            </a:r>
          </a:p>
        </p:txBody>
      </p:sp>
      <p:sp>
        <p:nvSpPr>
          <p:cNvPr id="34" name="Нижний колонтитул 33">
            <a:extLst>
              <a:ext uri="{FF2B5EF4-FFF2-40B4-BE49-F238E27FC236}">
                <a16:creationId xmlns:a16="http://schemas.microsoft.com/office/drawing/2014/main" xmlns="" id="{263FD36A-B869-46D7-A4E1-FAA91F31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 rtlCol="0"/>
          <a:lstStyle/>
          <a:p>
            <a:pPr rtl="0"/>
            <a:r>
              <a:rPr lang="ru-RU" sz="10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ЕИС в компании как способ реинжиниринга БП</a:t>
            </a:r>
            <a:endParaRPr lang="ru-RU" sz="1000" dirty="0"/>
          </a:p>
        </p:txBody>
      </p:sp>
      <p:sp>
        <p:nvSpPr>
          <p:cNvPr id="33" name="Дата 32">
            <a:extLst>
              <a:ext uri="{FF2B5EF4-FFF2-40B4-BE49-F238E27FC236}">
                <a16:creationId xmlns:a16="http://schemas.microsoft.com/office/drawing/2014/main" xmlns="" id="{0D675628-85B5-4093-90F8-769A1F34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 rtlCol="0"/>
          <a:lstStyle/>
          <a:p>
            <a:pPr rtl="0"/>
            <a:r>
              <a:rPr lang="ru-RU" dirty="0"/>
              <a:t>19 июня 2023 г</a:t>
            </a:r>
          </a:p>
        </p:txBody>
      </p:sp>
      <p:sp>
        <p:nvSpPr>
          <p:cNvPr id="35" name="Номер слайда 34">
            <a:extLst>
              <a:ext uri="{FF2B5EF4-FFF2-40B4-BE49-F238E27FC236}">
                <a16:creationId xmlns:a16="http://schemas.microsoft.com/office/drawing/2014/main" xmlns="" id="{6F05ADB0-C4C0-4EB9-ACD6-D5D69C07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20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199"/>
    </mc:Choice>
    <mc:Fallback>
      <p:transition spd="slow" advTm="111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791861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 – совершенствование работы компании путем реинжиниринга процесса управления ООО «Офис-Интерьер» и внедрения единой информационной системы.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0EB58E2-A9A0-481A-8B5B-381B836C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502047"/>
            <a:ext cx="6623039" cy="3030599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Объект исследования –ООО «Офис-Интерьер» (ТМ Хаус Люкс).</a:t>
            </a:r>
          </a:p>
          <a:p>
            <a:pPr rtl="0">
              <a:lnSpc>
                <a:spcPct val="10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Предмет исслед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ования – бизнес-процессы компании, проверка эффективности их работы.</a:t>
            </a:r>
          </a:p>
          <a:p>
            <a:pPr rtl="0">
              <a:lnSpc>
                <a:spcPct val="10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Поставленные задачи:</a:t>
            </a:r>
          </a:p>
          <a:p>
            <a:pPr marL="285750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и проанализировать основные бизнес-процессы предприятия на выявление проблем в действующих моделях;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мероприятия для повышения эффективности этих моделей.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rtl="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rtl="0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Цифровая панель мониторинга финансов">
            <a:extLst>
              <a:ext uri="{FF2B5EF4-FFF2-40B4-BE49-F238E27FC236}">
                <a16:creationId xmlns:a16="http://schemas.microsoft.com/office/drawing/2014/main" xmlns="" id="{5924239E-C490-438F-B9C9-111D931D0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94348" y="1085431"/>
            <a:ext cx="3997652" cy="5037857"/>
          </a:xfrm>
        </p:spPr>
      </p:pic>
      <p:sp>
        <p:nvSpPr>
          <p:cNvPr id="23" name="Нижний колонтитул 22">
            <a:extLst>
              <a:ext uri="{FF2B5EF4-FFF2-40B4-BE49-F238E27FC236}">
                <a16:creationId xmlns:a16="http://schemas.microsoft.com/office/drawing/2014/main" xmlns="" id="{C50BB1C4-223C-42B9-AF6A-F40E305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 rtlCol="0"/>
          <a:lstStyle/>
          <a:p>
            <a:pPr rtl="0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ЕИС в компании как способ реинжиниринга БП</a:t>
            </a:r>
            <a:endParaRPr lang="ru-RU" dirty="0"/>
          </a:p>
        </p:txBody>
      </p:sp>
      <p:sp>
        <p:nvSpPr>
          <p:cNvPr id="21" name="Дата 20">
            <a:extLst>
              <a:ext uri="{FF2B5EF4-FFF2-40B4-BE49-F238E27FC236}">
                <a16:creationId xmlns:a16="http://schemas.microsoft.com/office/drawing/2014/main" xmlns="" id="{9DE3C7A9-21F2-4569-A617-6303685E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 rtlCol="0"/>
          <a:lstStyle/>
          <a:p>
            <a:pPr rtl="0"/>
            <a:r>
              <a:rPr lang="ru-RU" dirty="0"/>
              <a:t>19 июня 2023</a:t>
            </a: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xmlns="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829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190"/>
    </mc:Choice>
    <mc:Fallback>
      <p:transition spd="slow" advTm="101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EDB7E63-0AD5-451A-9802-48AB1D44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915" y="673308"/>
            <a:ext cx="6457717" cy="1580890"/>
          </a:xfrm>
        </p:spPr>
        <p:txBody>
          <a:bodyPr rtlCol="0">
            <a:normAutofit/>
          </a:bodyPr>
          <a:lstStyle/>
          <a:p>
            <a:pPr rtl="0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Краткая справка о компании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88B0CCE5-6DEA-8089-A235-7EA1EB3AC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5835114"/>
              </p:ext>
            </p:extLst>
          </p:nvPr>
        </p:nvGraphicFramePr>
        <p:xfrm>
          <a:off x="5205413" y="2354263"/>
          <a:ext cx="6457950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xmlns="" id="{A0C89215-7880-40F7-A389-2C9A09EE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 rtlCol="0"/>
          <a:lstStyle/>
          <a:p>
            <a:pPr rtl="0"/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ДЕЯТЕЛЬНОСТИ КОМПАНИИ ХАУС ЛЮКС</a:t>
            </a:r>
            <a:endParaRPr lang="ru-RU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3FE66FD-2026-4582-A911-F6DABAE0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 rtlCol="0"/>
          <a:lstStyle/>
          <a:p>
            <a:pPr rtl="0"/>
            <a:r>
              <a:rPr lang="ru-RU" dirty="0"/>
              <a:t>19 июня 2023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1CFAACA4-65B8-42F6-BCD5-C3D1E8D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343CFB-91E9-DD6E-14F7-16436E4BA4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 l="4301" r="430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CD7D257-6658-8FE7-0C55-E8522A898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3428999"/>
            <a:ext cx="4613547" cy="34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33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434"/>
    </mc:Choice>
    <mc:Fallback>
      <p:transition spd="slow" advTm="1743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/>
          <a:p>
            <a:pPr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SWOT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 компании Хаус Люкс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6FB33DA-2432-4BA6-8EC0-7CA2F9A3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 rtlCol="0"/>
          <a:lstStyle/>
          <a:p>
            <a:pPr rtl="0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ЕИС в компании как способ реинжиниринга БП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3F8203-3B39-4BFE-8E62-89B62CFF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ru-RU" dirty="0"/>
              <a:t>19 июня 2023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F3BF995-3A96-4426-B458-AE23D83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4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0AE77AB-3EAE-AEEA-A93A-B760A8B92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0867810"/>
              </p:ext>
            </p:extLst>
          </p:nvPr>
        </p:nvGraphicFramePr>
        <p:xfrm>
          <a:off x="1971413" y="2273417"/>
          <a:ext cx="9194334" cy="41601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5587">
                  <a:extLst>
                    <a:ext uri="{9D8B030D-6E8A-4147-A177-3AD203B41FA5}">
                      <a16:colId xmlns:a16="http://schemas.microsoft.com/office/drawing/2014/main" xmlns="" val="106300330"/>
                    </a:ext>
                  </a:extLst>
                </a:gridCol>
                <a:gridCol w="3069041">
                  <a:extLst>
                    <a:ext uri="{9D8B030D-6E8A-4147-A177-3AD203B41FA5}">
                      <a16:colId xmlns:a16="http://schemas.microsoft.com/office/drawing/2014/main" xmlns="" val="728515328"/>
                    </a:ext>
                  </a:extLst>
                </a:gridCol>
                <a:gridCol w="3089706">
                  <a:extLst>
                    <a:ext uri="{9D8B030D-6E8A-4147-A177-3AD203B41FA5}">
                      <a16:colId xmlns:a16="http://schemas.microsoft.com/office/drawing/2014/main" xmlns="" val="1782197193"/>
                    </a:ext>
                  </a:extLst>
                </a:gridCol>
              </a:tblGrid>
              <a:tr h="1006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66" marR="38566" marT="535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Возможности (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Прирост населения за счет мигрантов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Постоянное совершенствование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предлагаемых к продаже товаров.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Образ (стиль жизни) покупателей (красота+ удобство)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66" marR="38566" marT="5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Угрозы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(T)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Спад темпов строительства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Снижение покупательской способности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Санкции (в части логистики и расчетов в Евро)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66" marR="38566" marT="5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4153993"/>
                  </a:ext>
                </a:extLst>
              </a:tr>
              <a:tr h="1683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Сильные стороны</a:t>
                      </a: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(S)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Репутация компании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Квалифицированный персонал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Связи собственника (общение в деловых кругах, узнаваемо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ть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Самая большая и разнообразная выставка в шоуруме (салоне)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66" marR="38566" marT="5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Проведение презентаций, специализированных мероприятий (в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тч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 дизайнерами) в салоне с демонстрацией своих возможностей 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2,3 –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2;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–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Сбор и анализ потребностей клиентов, приезжающих в регион, разработка предложений на основе этих данных 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–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Поддержание качества и сервиса 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–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66" marR="38566" marT="5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Запуск предложения по реновации ранее установленных мебельных комплектов 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–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Предложение более приемлемых по цене сегментов мебели с характеристиками, аналогичными Премиум сегменту, в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тч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собственного производства 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–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Перевод расчетов с поставщиками в альтернативные валюты, разработка новых маршрутов доставки 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–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66" marR="38566" marT="5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1829716"/>
                  </a:ext>
                </a:extLst>
              </a:tr>
              <a:tr h="1345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Слабые стороны</a:t>
                      </a: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(W)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Отсутствие четкой организации этапов поставок и производства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Минимальное использование инфосистем для управления бизнес-процессами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Увеличение сроков исполнения заказов.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66" marR="38566" marT="5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Повышение эффективности производства и поставок с помощью использования инфосистем 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ERP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Битрикс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CRM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Использование инфосистем для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 отладки бизнес-процессов 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 –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создания полноценной клиентской базы  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–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66" marR="38566" marT="5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Поиск альтернативных брендов в РФ и </a:t>
                      </a:r>
                      <a:r>
                        <a:rPr lang="ru-RU" sz="1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Китае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–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Снижение (оптимизация) издержек за счет упорядочивания бизнес-процессов (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– 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66" marR="38566" marT="53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719554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5963CE7-EC76-008E-57CC-AFC8A08D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413" y="2273417"/>
            <a:ext cx="2994870" cy="10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02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631"/>
    </mc:Choice>
    <mc:Fallback>
      <p:transition spd="slow" advTm="4163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565E3F-4997-2F23-979E-C8B6971E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897" y="271850"/>
            <a:ext cx="7166919" cy="551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уровня безубыточности и предпринимательского риска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xmlns="" id="{52A0C8A5-385B-6871-4EAA-41DBD854B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4396177"/>
              </p:ext>
            </p:extLst>
          </p:nvPr>
        </p:nvGraphicFramePr>
        <p:xfrm>
          <a:off x="5114797" y="879690"/>
          <a:ext cx="6714737" cy="526245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38630">
                  <a:extLst>
                    <a:ext uri="{9D8B030D-6E8A-4147-A177-3AD203B41FA5}">
                      <a16:colId xmlns:a16="http://schemas.microsoft.com/office/drawing/2014/main" xmlns="" val="1018021968"/>
                    </a:ext>
                  </a:extLst>
                </a:gridCol>
                <a:gridCol w="1325816">
                  <a:extLst>
                    <a:ext uri="{9D8B030D-6E8A-4147-A177-3AD203B41FA5}">
                      <a16:colId xmlns:a16="http://schemas.microsoft.com/office/drawing/2014/main" xmlns="" val="3057967242"/>
                    </a:ext>
                  </a:extLst>
                </a:gridCol>
                <a:gridCol w="1220011">
                  <a:extLst>
                    <a:ext uri="{9D8B030D-6E8A-4147-A177-3AD203B41FA5}">
                      <a16:colId xmlns:a16="http://schemas.microsoft.com/office/drawing/2014/main" xmlns="" val="995658479"/>
                    </a:ext>
                  </a:extLst>
                </a:gridCol>
                <a:gridCol w="1630280">
                  <a:extLst>
                    <a:ext uri="{9D8B030D-6E8A-4147-A177-3AD203B41FA5}">
                      <a16:colId xmlns:a16="http://schemas.microsoft.com/office/drawing/2014/main" xmlns="" val="135278908"/>
                    </a:ext>
                  </a:extLst>
                </a:gridCol>
              </a:tblGrid>
              <a:tr h="31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27538" marR="275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  <a:endParaRPr lang="ru-RU" sz="1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27538" marR="275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Отчетный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  <a:endParaRPr lang="ru-RU" sz="1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27538" marR="275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 (+, -)</a:t>
                      </a:r>
                      <a:endParaRPr lang="ru-RU" sz="1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27538" marR="27538" marT="0" marB="0"/>
                </a:tc>
                <a:extLst>
                  <a:ext uri="{0D108BD9-81ED-4DB2-BD59-A6C34878D82A}">
                    <a16:rowId xmlns:a16="http://schemas.microsoft.com/office/drawing/2014/main" xmlns="" val="2386831695"/>
                  </a:ext>
                </a:extLst>
              </a:tr>
              <a:tr h="4911939">
                <a:tc>
                  <a:txBody>
                    <a:bodyPr/>
                    <a:lstStyle/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 Выручка, тыс. руб.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 Переменные расходы, тыс. руб.                           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 Маржинальная прибыль от продаж, тыс. руб.    (п.1 - п.2)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 Уровень маржинальной прибыли, %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(п.3 : п.1 х 100)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 Постоянные расходы, тыс. руб.      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 Прибыль от продаж, тыс. руб.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(п.3 - п.5)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 Продажи в точке безубыточности, тыс. руб.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(п.5 : (п.4 : 100))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 Запас финансовой прочности, </a:t>
                      </a:r>
                      <a:b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  (п.1 - п.7)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 Уровень запаса финансовой прочности, %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(п.8 : п.7 х 100)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10.Операционный рычаг по объему, раз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(п.3 : п.6)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11.Операционный рычаг по цене, раз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(п.1 : п.6)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12.Операционный рычаг по переменным расходам, раз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(п.2 : п.6)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13.Операционный рычаг по постоянным расходам, раз</a:t>
                      </a:r>
                    </a:p>
                    <a:p>
                      <a:pPr marL="12509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(п.5 : п.6)</a:t>
                      </a:r>
                      <a:endParaRPr lang="ru-RU" sz="1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27538" marR="275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33 579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18 575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15 004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13 496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1 508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30 192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3 387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11,2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27538" marR="275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68 340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47 746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20 594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13 760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6 834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45 867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22 473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27538" marR="275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34 761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29 201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5 590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-14,7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5 326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15 675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19 086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37,8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-7</a:t>
                      </a:r>
                      <a:endParaRPr lang="ru-RU" sz="1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27538" marR="27538" marT="0" marB="0"/>
                </a:tc>
                <a:extLst>
                  <a:ext uri="{0D108BD9-81ED-4DB2-BD59-A6C34878D82A}">
                    <a16:rowId xmlns:a16="http://schemas.microsoft.com/office/drawing/2014/main" xmlns="" val="2252302850"/>
                  </a:ext>
                </a:extLst>
              </a:tr>
            </a:tbl>
          </a:graphicData>
        </a:graphic>
      </p:graphicFrame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73DA6ADF-0774-4D4F-04F9-AFA5E307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95" y="6506327"/>
            <a:ext cx="4613191" cy="260233"/>
          </a:xfrm>
        </p:spPr>
        <p:txBody>
          <a:bodyPr/>
          <a:lstStyle/>
          <a:p>
            <a:endParaRPr lang="ru-RU" sz="10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rtl="0"/>
            <a:r>
              <a:rPr lang="ru-RU" sz="10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ЕИС в компании как способ реинжиниринга БП</a:t>
            </a:r>
            <a:endParaRPr lang="ru-RU" sz="1000" dirty="0"/>
          </a:p>
          <a:p>
            <a:endParaRPr lang="ru-RU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8A891012-6962-8263-BC2A-A5803C74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z="1000" dirty="0"/>
              <a:t>19 июня 2023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53EB4A-AAE7-3FE2-AD01-394F7FCE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ru-RU" smtClean="0"/>
              <a:pPr rtl="0"/>
              <a:t>5</a:t>
            </a:fld>
            <a:endParaRPr lang="ru-RU" dirty="0"/>
          </a:p>
        </p:txBody>
      </p:sp>
      <p:graphicFrame>
        <p:nvGraphicFramePr>
          <p:cNvPr id="18" name="Рисунок 17"/>
          <p:cNvGraphicFramePr>
            <a:graphicFrameLocks noGrp="1"/>
          </p:cNvGraphicFramePr>
          <p:nvPr>
            <p:ph type="pic" sz="quarter" idx="14"/>
          </p:nvPr>
        </p:nvGraphicFramePr>
        <p:xfrm>
          <a:off x="0" y="395416"/>
          <a:ext cx="4613191" cy="2938848"/>
        </p:xfrm>
        <a:graphic>
          <a:graphicData uri="http://schemas.openxmlformats.org/drawingml/2006/table">
            <a:tbl>
              <a:tblPr/>
              <a:tblGrid>
                <a:gridCol w="108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1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11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54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11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Показатели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Базовый период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Отчетный период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Отклонение (+,-)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Сумма, тыс. руб.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Удельный вес, %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Сумма, тыс. руб.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Удельный вес, %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Сумма, тыс. руб.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Удельный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вес, %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018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Себестоимость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96215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продаж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96215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Коммерческие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96215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расходы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Управленческие</a:t>
                      </a:r>
                      <a:r>
                        <a:rPr lang="ru-RU" sz="9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расходы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27 824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4 247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86,8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13,2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56 050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5 456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91,1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8,9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28 226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1 209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4,3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-4,3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Итого расходов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(п.1+п.2+п.3)      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32 071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61 506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29 435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52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6215" algn="l"/>
                        </a:tabLs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Выручка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Расходы на один рубль выручки 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33 579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0,95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68 340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0,90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34 761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-0,06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473" marR="52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" y="3723502"/>
          <a:ext cx="4580237" cy="2753576"/>
        </p:xfrm>
        <a:graphic>
          <a:graphicData uri="http://schemas.openxmlformats.org/drawingml/2006/table">
            <a:tbl>
              <a:tblPr/>
              <a:tblGrid>
                <a:gridCol w="1223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56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40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60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0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15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Базовый период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Отчетный период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Отклонение (+,-)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Сумма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Удельный вес, 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Сумма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Удельный вес, 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Сумма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Удельный вес, 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125095" indent="-125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Совокупные расходы, тыс.  руб.</a:t>
                      </a:r>
                    </a:p>
                    <a:p>
                      <a:pPr marL="125095" indent="-125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в том числе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32 071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61 506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29 435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125095" indent="-125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Переменные расходы, тыс. руб.</a:t>
                      </a:r>
                    </a:p>
                    <a:p>
                      <a:pPr marL="125095" indent="-125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18 575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57,9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47 746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77,6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29 171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125095" indent="-125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Постоянные расходы, тыс. руб.</a:t>
                      </a:r>
                    </a:p>
                    <a:p>
                      <a:pPr marL="125095" indent="-125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13 496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42,1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13 760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-19,7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249">
                <a:tc>
                  <a:txBody>
                    <a:bodyPr/>
                    <a:lstStyle/>
                    <a:p>
                      <a:pPr marL="125095" indent="-125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Выручка, тыс. руб.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33 579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68 340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34 761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125095" indent="-1250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 Прибыль (убыток) от продаж, тыс. руб.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1 508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6 834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5 326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  <a:endParaRPr lang="ru-R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11892" y="98854"/>
            <a:ext cx="3838832" cy="222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latin typeface="Arial" pitchFamily="34" charset="0"/>
                <a:cs typeface="Arial" pitchFamily="34" charset="0"/>
              </a:rPr>
              <a:t>Динамический анализ структуры расходов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1935" y="3476369"/>
            <a:ext cx="3739979" cy="205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latin typeface="Arial" pitchFamily="34" charset="0"/>
                <a:cs typeface="Arial" pitchFamily="34" charset="0"/>
              </a:rPr>
              <a:t>Зависимость «расходы – доходы - прибыль» </a:t>
            </a:r>
          </a:p>
        </p:txBody>
      </p:sp>
    </p:spTree>
    <p:extLst>
      <p:ext uri="{BB962C8B-B14F-4D97-AF65-F5344CB8AC3E}">
        <p14:creationId xmlns:p14="http://schemas.microsoft.com/office/powerpoint/2010/main" xmlns="" val="240119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259"/>
    </mc:Choice>
    <mc:Fallback>
      <p:transition spd="slow" advTm="2425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8D0AE722-3A17-4292-8B0C-015DEE23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5" y="180644"/>
            <a:ext cx="10900146" cy="766707"/>
          </a:xfrm>
        </p:spPr>
        <p:txBody>
          <a:bodyPr rtlCol="0">
            <a:noAutofit/>
          </a:bodyPr>
          <a:lstStyle/>
          <a:p>
            <a:pPr algn="ctr" rtl="0"/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доходности, ликвидности, финансовой устойчивости </a:t>
            </a:r>
            <a:b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деловой активности компании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9E1BABDF-2D81-4200-AB3D-E2AC2AA8519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30053" y="1362807"/>
            <a:ext cx="3519028" cy="382426"/>
          </a:xfrm>
        </p:spPr>
        <p:txBody>
          <a:bodyPr rtlCol="0"/>
          <a:lstStyle/>
          <a:p>
            <a:pPr algn="ctr" rtl="0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Показатели ликвидности баланса и платежеспособности 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E1A468-4484-47F2-8588-752552EE4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835" y="6309360"/>
            <a:ext cx="4387442" cy="457200"/>
          </a:xfrm>
        </p:spPr>
        <p:txBody>
          <a:bodyPr rtlCol="0"/>
          <a:lstStyle/>
          <a:p>
            <a:pPr rtl="0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ЕИС в компании как способ реинжиниринга БП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6EABB9-3A4D-494A-BBFF-20F1A5F8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 rtlCol="0"/>
          <a:lstStyle/>
          <a:p>
            <a:pPr rtl="0"/>
            <a:r>
              <a:rPr lang="ru-RU" dirty="0"/>
              <a:t>19 июня 2023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75989F-94E4-487A-845C-A4F547DD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xmlns="" id="{98A93BCF-7682-4066-8958-65ED5DD2241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61200" y="1474129"/>
            <a:ext cx="3519028" cy="292803"/>
          </a:xfrm>
        </p:spPr>
        <p:txBody>
          <a:bodyPr rtlCol="0"/>
          <a:lstStyle/>
          <a:p>
            <a:pPr rtl="0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оказатели  финансовой устойчивости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DA519990-3C01-4761-BF8E-8A8BC2C56B3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984" y="1471541"/>
            <a:ext cx="3519028" cy="295391"/>
          </a:xfrm>
        </p:spPr>
        <p:txBody>
          <a:bodyPr rtlCol="0"/>
          <a:lstStyle/>
          <a:p>
            <a:pPr rtl="0"/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Рентабельность собственного капитала</a:t>
            </a:r>
          </a:p>
        </p:txBody>
      </p:sp>
      <p:graphicFrame>
        <p:nvGraphicFramePr>
          <p:cNvPr id="89" name="Таблица 89">
            <a:extLst>
              <a:ext uri="{FF2B5EF4-FFF2-40B4-BE49-F238E27FC236}">
                <a16:creationId xmlns:a16="http://schemas.microsoft.com/office/drawing/2014/main" xmlns="" id="{694068AA-FE86-7C4B-D4CE-FA40B6138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2526893"/>
              </p:ext>
            </p:extLst>
          </p:nvPr>
        </p:nvGraphicFramePr>
        <p:xfrm>
          <a:off x="194054" y="2078648"/>
          <a:ext cx="3811977" cy="3504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207">
                  <a:extLst>
                    <a:ext uri="{9D8B030D-6E8A-4147-A177-3AD203B41FA5}">
                      <a16:colId xmlns:a16="http://schemas.microsoft.com/office/drawing/2014/main" xmlns="" val="2348232243"/>
                    </a:ext>
                  </a:extLst>
                </a:gridCol>
                <a:gridCol w="704675">
                  <a:extLst>
                    <a:ext uri="{9D8B030D-6E8A-4147-A177-3AD203B41FA5}">
                      <a16:colId xmlns:a16="http://schemas.microsoft.com/office/drawing/2014/main" xmlns="" val="3314758176"/>
                    </a:ext>
                  </a:extLst>
                </a:gridCol>
                <a:gridCol w="780176">
                  <a:extLst>
                    <a:ext uri="{9D8B030D-6E8A-4147-A177-3AD203B41FA5}">
                      <a16:colId xmlns:a16="http://schemas.microsoft.com/office/drawing/2014/main" xmlns="" val="3346774505"/>
                    </a:ext>
                  </a:extLst>
                </a:gridCol>
                <a:gridCol w="673919">
                  <a:extLst>
                    <a:ext uri="{9D8B030D-6E8A-4147-A177-3AD203B41FA5}">
                      <a16:colId xmlns:a16="http://schemas.microsoft.com/office/drawing/2014/main" xmlns="" val="1747911012"/>
                    </a:ext>
                  </a:extLst>
                </a:gridCol>
              </a:tblGrid>
              <a:tr h="574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 период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Отчетный период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Измене-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ние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(+/-)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4181259"/>
                  </a:ext>
                </a:extLst>
              </a:tr>
              <a:tr h="2930093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1.Выручка, тыс. руб. 2.Средняя величина активов, тыс. руб.  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3.Средняя величина собственного капитала, тыс. руб.  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4.Чистый финансовый результат, руб. 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5.Рентабельность продаж 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(п.4 : п.1)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6.Оборачиваемость активов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(п.1 : п.2)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7.Обеспеченность активов собственным капиталом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(п.2 : п.3)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8.Рентабельность собственного капитала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(п.5 * п.6 * п.7)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33 579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13 689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7 895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1 124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2,45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68 340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16 212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10 903,5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4 893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4,21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1,49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34 761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2 523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3 008,5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3 796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1,76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-0,24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5406310"/>
                  </a:ext>
                </a:extLst>
              </a:tr>
            </a:tbl>
          </a:graphicData>
        </a:graphic>
      </p:graphicFrame>
      <p:graphicFrame>
        <p:nvGraphicFramePr>
          <p:cNvPr id="95" name="Таблица 94">
            <a:extLst>
              <a:ext uri="{FF2B5EF4-FFF2-40B4-BE49-F238E27FC236}">
                <a16:creationId xmlns:a16="http://schemas.microsoft.com/office/drawing/2014/main" xmlns="" id="{4CF6FE16-67FE-CDAE-AEBF-2B938B726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4370581"/>
              </p:ext>
            </p:extLst>
          </p:nvPr>
        </p:nvGraphicFramePr>
        <p:xfrm>
          <a:off x="4135012" y="2100348"/>
          <a:ext cx="3995957" cy="3505200"/>
        </p:xfrm>
        <a:graphic>
          <a:graphicData uri="http://schemas.openxmlformats.org/drawingml/2006/table">
            <a:tbl>
              <a:tblPr/>
              <a:tblGrid>
                <a:gridCol w="2105574">
                  <a:extLst>
                    <a:ext uri="{9D8B030D-6E8A-4147-A177-3AD203B41FA5}">
                      <a16:colId xmlns:a16="http://schemas.microsoft.com/office/drawing/2014/main" xmlns="" val="236619243"/>
                    </a:ext>
                  </a:extLst>
                </a:gridCol>
                <a:gridCol w="754768">
                  <a:extLst>
                    <a:ext uri="{9D8B030D-6E8A-4147-A177-3AD203B41FA5}">
                      <a16:colId xmlns:a16="http://schemas.microsoft.com/office/drawing/2014/main" xmlns="" val="3639047071"/>
                    </a:ext>
                  </a:extLst>
                </a:gridCol>
                <a:gridCol w="607224">
                  <a:extLst>
                    <a:ext uri="{9D8B030D-6E8A-4147-A177-3AD203B41FA5}">
                      <a16:colId xmlns:a16="http://schemas.microsoft.com/office/drawing/2014/main" xmlns="" val="1812645364"/>
                    </a:ext>
                  </a:extLst>
                </a:gridCol>
                <a:gridCol w="528391">
                  <a:extLst>
                    <a:ext uri="{9D8B030D-6E8A-4147-A177-3AD203B41FA5}">
                      <a16:colId xmlns:a16="http://schemas.microsoft.com/office/drawing/2014/main" xmlns="" val="4155162686"/>
                    </a:ext>
                  </a:extLst>
                </a:gridCol>
              </a:tblGrid>
              <a:tr h="485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начало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конец периода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(+, -)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3952479"/>
                  </a:ext>
                </a:extLst>
              </a:tr>
              <a:tr h="2798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соотношения  заемных и собственных средств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обеспеченности собственными источниками финансирования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финансовой независимости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финансовой устойчивости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финансовой независимости в части формирования запасов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- 0,41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0,08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9352563"/>
                  </a:ext>
                </a:extLst>
              </a:tr>
            </a:tbl>
          </a:graphicData>
        </a:graphic>
      </p:graphicFrame>
      <p:graphicFrame>
        <p:nvGraphicFramePr>
          <p:cNvPr id="97" name="Таблица 96">
            <a:extLst>
              <a:ext uri="{FF2B5EF4-FFF2-40B4-BE49-F238E27FC236}">
                <a16:creationId xmlns:a16="http://schemas.microsoft.com/office/drawing/2014/main" xmlns="" id="{1DB8D0E0-0010-2AA4-3A3B-B6AB86410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2128917"/>
              </p:ext>
            </p:extLst>
          </p:nvPr>
        </p:nvGraphicFramePr>
        <p:xfrm>
          <a:off x="8259950" y="2100348"/>
          <a:ext cx="3519029" cy="3482593"/>
        </p:xfrm>
        <a:graphic>
          <a:graphicData uri="http://schemas.openxmlformats.org/drawingml/2006/table">
            <a:tbl>
              <a:tblPr/>
              <a:tblGrid>
                <a:gridCol w="1681607">
                  <a:extLst>
                    <a:ext uri="{9D8B030D-6E8A-4147-A177-3AD203B41FA5}">
                      <a16:colId xmlns:a16="http://schemas.microsoft.com/office/drawing/2014/main" xmlns="" val="4037674059"/>
                    </a:ext>
                  </a:extLst>
                </a:gridCol>
                <a:gridCol w="687416">
                  <a:extLst>
                    <a:ext uri="{9D8B030D-6E8A-4147-A177-3AD203B41FA5}">
                      <a16:colId xmlns:a16="http://schemas.microsoft.com/office/drawing/2014/main" xmlns="" val="2251624507"/>
                    </a:ext>
                  </a:extLst>
                </a:gridCol>
                <a:gridCol w="614630">
                  <a:extLst>
                    <a:ext uri="{9D8B030D-6E8A-4147-A177-3AD203B41FA5}">
                      <a16:colId xmlns:a16="http://schemas.microsoft.com/office/drawing/2014/main" xmlns="" val="173817464"/>
                    </a:ext>
                  </a:extLst>
                </a:gridCol>
                <a:gridCol w="535376">
                  <a:extLst>
                    <a:ext uri="{9D8B030D-6E8A-4147-A177-3AD203B41FA5}">
                      <a16:colId xmlns:a16="http://schemas.microsoft.com/office/drawing/2014/main" xmlns="" val="3461044301"/>
                    </a:ext>
                  </a:extLst>
                </a:gridCol>
              </a:tblGrid>
              <a:tr h="64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начало периода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конец периода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(+, -)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0756375"/>
                  </a:ext>
                </a:extLst>
              </a:tr>
              <a:tr h="2838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абсолютной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ликвидности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«критической оценки»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текущей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ликвидности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маневренности функционирующего капитала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восстановления платежеспособности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утраты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платежеспособности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- 0,33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7768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054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433"/>
    </mc:Choice>
    <mc:Fallback>
      <p:transition spd="slow" advTm="2743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8C2D784D-505F-2F84-1BE0-A9EAD7FE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067" y="218600"/>
            <a:ext cx="7100579" cy="103192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 компании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2A1E0C8-6BEC-F15B-820D-0D5EA3D0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279" y="6452075"/>
            <a:ext cx="4303552" cy="314485"/>
          </a:xfrm>
        </p:spPr>
        <p:txBody>
          <a:bodyPr/>
          <a:lstStyle/>
          <a:p>
            <a:pPr rtl="0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ЕИС в компании как способ реинжиниринга БП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2851CD-FCB4-389F-787F-9DB413CE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dirty="0"/>
              <a:t>19 июня 2023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77CD7D9-9BDB-64E0-8F25-FD60F6FD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ru-RU" smtClean="0"/>
              <a:pPr rtl="0"/>
              <a:t>7</a:t>
            </a:fld>
            <a:endParaRPr lang="ru-RU" dirty="0"/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494E6C66-302B-7F22-D9D1-3AE7AFAB8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92159050"/>
              </p:ext>
            </p:extLst>
          </p:nvPr>
        </p:nvGraphicFramePr>
        <p:xfrm>
          <a:off x="4904068" y="1532140"/>
          <a:ext cx="6645013" cy="45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A40BAFF-D108-AF04-0529-7F32F1C467B5}"/>
              </a:ext>
            </a:extLst>
          </p:cNvPr>
          <p:cNvSpPr txBox="1"/>
          <p:nvPr/>
        </p:nvSpPr>
        <p:spPr>
          <a:xfrm>
            <a:off x="92279" y="96364"/>
            <a:ext cx="44461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u="sng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Клановая организационная культура: </a:t>
            </a:r>
          </a:p>
          <a:p>
            <a:r>
              <a:rPr lang="ru-RU" sz="1200" dirty="0">
                <a:solidFill>
                  <a:srgbClr val="343A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очень дружественное место работы</a:t>
            </a:r>
          </a:p>
          <a:p>
            <a:r>
              <a:rPr lang="ru-RU" sz="120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у людей масса общего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сильны семейные связи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коллектив слажен и не изменен на протяжении 5 лет</a:t>
            </a:r>
          </a:p>
          <a:p>
            <a:r>
              <a:rPr lang="ru-RU" sz="120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 делает акцент на долгосрочной выгоде совершенствования личности, придает значение высокой степени сплоченности коллектива и моральному климату. Успех определяется как доброе чувство к потребителям и забота о людях.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4C92025-6CE0-A1DE-DF76-CE2C04644770}"/>
              </a:ext>
            </a:extLst>
          </p:cNvPr>
          <p:cNvSpPr txBox="1"/>
          <p:nvPr/>
        </p:nvSpPr>
        <p:spPr>
          <a:xfrm>
            <a:off x="0" y="2283539"/>
            <a:ext cx="45384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43A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</a:t>
            </a:r>
            <a:r>
              <a:rPr lang="ru-RU" sz="120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отрудник, ответственный за работу с персоналом, отсутствует</a:t>
            </a:r>
          </a:p>
          <a:p>
            <a:r>
              <a:rPr lang="ru-RU" sz="120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Кадровый учет ведется бухгалтером</a:t>
            </a:r>
            <a:endParaRPr lang="ru-RU" sz="1200" dirty="0">
              <a:solidFill>
                <a:srgbClr val="343A4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остальные функции от поиска, найма и до обучения сотрудников выполняет директор</a:t>
            </a:r>
          </a:p>
          <a:p>
            <a:r>
              <a:rPr lang="ru-RU" sz="1200" dirty="0">
                <a:solidFill>
                  <a:srgbClr val="343A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</a:t>
            </a:r>
            <a:r>
              <a:rPr lang="ru-RU" sz="120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оиск сотрудников осуществляется в большей степени по знакомству, по рекомендациям </a:t>
            </a:r>
          </a:p>
          <a:p>
            <a:r>
              <a:rPr lang="ru-RU" sz="1200" dirty="0">
                <a:solidFill>
                  <a:srgbClr val="343A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а</a:t>
            </a:r>
            <a:r>
              <a:rPr lang="ru-RU" sz="120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даптация персонала происходит путем наставничества по желанию</a:t>
            </a:r>
          </a:p>
          <a:p>
            <a:r>
              <a:rPr lang="ru-RU" sz="120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персонала проходит ежегодно</a:t>
            </a:r>
          </a:p>
          <a:p>
            <a:r>
              <a:rPr lang="ru-RU" sz="120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стимулирования у менеджеров по продажам – оклад плюс премиальная часть (процент от продаж). 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A7F06CC-C782-7F9B-FC27-5EC921BCC25E}"/>
              </a:ext>
            </a:extLst>
          </p:cNvPr>
          <p:cNvSpPr txBox="1"/>
          <p:nvPr/>
        </p:nvSpPr>
        <p:spPr>
          <a:xfrm>
            <a:off x="-1" y="4655457"/>
            <a:ext cx="46139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12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едостатки имеющейся структуры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четких регламентов работы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отказ от использования информационной системы, которая могла бы объединить бизнес-процессы в одну матрицу для успешного контроля поставленных задач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сильные семейные связи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15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085"/>
    </mc:Choice>
    <mc:Fallback>
      <p:transition spd="slow" advTm="2108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D38D00B6-CC05-62C0-191E-D08F8106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Выявленные проблемы и </a:t>
            </a:r>
            <a:br>
              <a:rPr lang="ru-RU" sz="25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i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их решению 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1A614EDF-0852-31C7-D05E-4937EC7F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451972"/>
            <a:ext cx="5732061" cy="457200"/>
          </a:xfrm>
        </p:spPr>
        <p:txBody>
          <a:bodyPr/>
          <a:lstStyle/>
          <a:p>
            <a:pPr rtl="0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ЕИС в компании как способ реинжиниринга БП</a:t>
            </a:r>
            <a:endParaRPr lang="ru-RU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65CA374B-E145-86C9-D9EA-74B14331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442744"/>
            <a:ext cx="2148840" cy="323815"/>
          </a:xfrm>
        </p:spPr>
        <p:txBody>
          <a:bodyPr/>
          <a:lstStyle/>
          <a:p>
            <a:pPr rtl="0"/>
            <a:r>
              <a:rPr lang="ru-RU" dirty="0"/>
              <a:t>19 июня 2023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2FF784A-AE1A-FC77-1020-21AAE05A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xmlns="" id="{796CC02F-A51E-16A8-4E13-20F0C831B5BE}"/>
              </a:ext>
            </a:extLst>
          </p:cNvPr>
          <p:cNvSpPr/>
          <p:nvPr/>
        </p:nvSpPr>
        <p:spPr>
          <a:xfrm>
            <a:off x="1150810" y="2427005"/>
            <a:ext cx="1951313" cy="2700471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Отсутствие упорядоченности в бизнес-процессах и хаотичное исполнение задач</a:t>
            </a:r>
          </a:p>
        </p:txBody>
      </p:sp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xmlns="" id="{676DDAA4-D798-4F4F-5203-392A2DF1137F}"/>
              </a:ext>
            </a:extLst>
          </p:cNvPr>
          <p:cNvSpPr/>
          <p:nvPr/>
        </p:nvSpPr>
        <p:spPr>
          <a:xfrm>
            <a:off x="3065816" y="3619142"/>
            <a:ext cx="1099188" cy="31619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Приводит к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766DF142-863F-9298-A6C1-ED8B2F676D71}"/>
              </a:ext>
            </a:extLst>
          </p:cNvPr>
          <p:cNvSpPr/>
          <p:nvPr/>
        </p:nvSpPr>
        <p:spPr>
          <a:xfrm>
            <a:off x="4177950" y="2501776"/>
            <a:ext cx="1783200" cy="2625698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Потери времени, увеличение расходов, снижение прибыльности</a:t>
            </a: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xmlns="" id="{FB37EBE8-D26E-2EDC-3AB2-A3B347017474}"/>
              </a:ext>
            </a:extLst>
          </p:cNvPr>
          <p:cNvSpPr/>
          <p:nvPr/>
        </p:nvSpPr>
        <p:spPr>
          <a:xfrm>
            <a:off x="7203671" y="2556855"/>
            <a:ext cx="1641998" cy="2625698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Реинжиниринг основных бизнес-процессов</a:t>
            </a:r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xmlns="" id="{D4265A73-9890-8C45-2EDD-EDA96D62A67D}"/>
              </a:ext>
            </a:extLst>
          </p:cNvPr>
          <p:cNvSpPr/>
          <p:nvPr/>
        </p:nvSpPr>
        <p:spPr>
          <a:xfrm>
            <a:off x="5987042" y="3656528"/>
            <a:ext cx="1190737" cy="31619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</a:rPr>
              <a:t>Необходим</a:t>
            </a: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xmlns="" id="{48EC3946-1559-3530-3630-D063ED501A2A}"/>
              </a:ext>
            </a:extLst>
          </p:cNvPr>
          <p:cNvSpPr/>
          <p:nvPr/>
        </p:nvSpPr>
        <p:spPr>
          <a:xfrm>
            <a:off x="8845669" y="3647027"/>
            <a:ext cx="1190737" cy="31619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</a:rPr>
              <a:t>Исправить и внедрить</a:t>
            </a:r>
          </a:p>
        </p:txBody>
      </p:sp>
      <p:sp>
        <p:nvSpPr>
          <p:cNvPr id="12" name="Прямоугольник: усеченные противолежащие углы 11">
            <a:extLst>
              <a:ext uri="{FF2B5EF4-FFF2-40B4-BE49-F238E27FC236}">
                <a16:creationId xmlns:a16="http://schemas.microsoft.com/office/drawing/2014/main" xmlns="" id="{E6E7D391-2D74-38C1-D216-C8AB830A3C82}"/>
              </a:ext>
            </a:extLst>
          </p:cNvPr>
          <p:cNvSpPr/>
          <p:nvPr/>
        </p:nvSpPr>
        <p:spPr>
          <a:xfrm>
            <a:off x="10062698" y="2558652"/>
            <a:ext cx="1538498" cy="2625698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err="1"/>
              <a:t>Автомати</a:t>
            </a:r>
            <a:r>
              <a:rPr lang="ru-RU" sz="1350" dirty="0"/>
              <a:t>-</a:t>
            </a:r>
          </a:p>
          <a:p>
            <a:pPr algn="ctr"/>
            <a:r>
              <a:rPr lang="ru-RU" sz="1350" dirty="0" err="1"/>
              <a:t>зация</a:t>
            </a:r>
            <a:r>
              <a:rPr lang="ru-RU" sz="1350" dirty="0"/>
              <a:t> </a:t>
            </a:r>
          </a:p>
          <a:p>
            <a:pPr algn="ctr"/>
            <a:r>
              <a:rPr lang="ru-RU" sz="1350" dirty="0"/>
              <a:t>бизнес-процессов</a:t>
            </a:r>
          </a:p>
        </p:txBody>
      </p:sp>
      <p:pic>
        <p:nvPicPr>
          <p:cNvPr id="17" name="Рисунок 16" descr="Часы со сплошной заливкой">
            <a:extLst>
              <a:ext uri="{FF2B5EF4-FFF2-40B4-BE49-F238E27FC236}">
                <a16:creationId xmlns:a16="http://schemas.microsoft.com/office/drawing/2014/main" xmlns="" id="{C8A9C9AC-D0EA-3E63-0DFF-91B18A0D8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37921" y="5512841"/>
            <a:ext cx="665504" cy="665504"/>
          </a:xfrm>
          <a:prstGeom prst="rect">
            <a:avLst/>
          </a:prstGeom>
        </p:spPr>
      </p:pic>
      <p:pic>
        <p:nvPicPr>
          <p:cNvPr id="19" name="Рисунок 18" descr="Подключения со сплошной заливкой">
            <a:extLst>
              <a:ext uri="{FF2B5EF4-FFF2-40B4-BE49-F238E27FC236}">
                <a16:creationId xmlns:a16="http://schemas.microsoft.com/office/drawing/2014/main" xmlns="" id="{2D258BBB-C839-663A-14BB-05AFDFCC9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95646" y="5535840"/>
            <a:ext cx="665504" cy="665504"/>
          </a:xfrm>
          <a:prstGeom prst="rect">
            <a:avLst/>
          </a:prstGeom>
        </p:spPr>
      </p:pic>
      <p:pic>
        <p:nvPicPr>
          <p:cNvPr id="21" name="Рисунок 20" descr="Деньги со сплошной заливкой">
            <a:extLst>
              <a:ext uri="{FF2B5EF4-FFF2-40B4-BE49-F238E27FC236}">
                <a16:creationId xmlns:a16="http://schemas.microsoft.com/office/drawing/2014/main" xmlns="" id="{DDE74DB7-2F62-99C5-E975-62E8B050A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32219" y="5463508"/>
            <a:ext cx="665504" cy="665504"/>
          </a:xfrm>
          <a:prstGeom prst="rect">
            <a:avLst/>
          </a:prstGeom>
        </p:spPr>
      </p:pic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748D0224-DC96-808D-C3F5-C96D97961561}"/>
              </a:ext>
            </a:extLst>
          </p:cNvPr>
          <p:cNvSpPr/>
          <p:nvPr/>
        </p:nvSpPr>
        <p:spPr>
          <a:xfrm>
            <a:off x="1375873" y="5554837"/>
            <a:ext cx="3537959" cy="7545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Ожидания от автоматизации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2DB580F-8C02-3DFB-DF32-BF0BF574D710}"/>
              </a:ext>
            </a:extLst>
          </p:cNvPr>
          <p:cNvSpPr/>
          <p:nvPr/>
        </p:nvSpPr>
        <p:spPr>
          <a:xfrm>
            <a:off x="6054812" y="5499874"/>
            <a:ext cx="1290782" cy="752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Четкое исполнение задач, минимизация ошибок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1812F4D-FD2D-93F4-CFE2-4FED2FAA73A0}"/>
              </a:ext>
            </a:extLst>
          </p:cNvPr>
          <p:cNvSpPr/>
          <p:nvPr/>
        </p:nvSpPr>
        <p:spPr>
          <a:xfrm>
            <a:off x="8146868" y="5612103"/>
            <a:ext cx="1294170" cy="569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Планирование и контроль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C34147E-F25C-7B79-0B3A-7087A8CC6806}"/>
              </a:ext>
            </a:extLst>
          </p:cNvPr>
          <p:cNvSpPr/>
          <p:nvPr/>
        </p:nvSpPr>
        <p:spPr>
          <a:xfrm>
            <a:off x="10288905" y="5609304"/>
            <a:ext cx="1635549" cy="66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Сокращение расходов 10-15%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Рост выручки 30%</a:t>
            </a:r>
          </a:p>
        </p:txBody>
      </p:sp>
    </p:spTree>
    <p:extLst>
      <p:ext uri="{BB962C8B-B14F-4D97-AF65-F5344CB8AC3E}">
        <p14:creationId xmlns:p14="http://schemas.microsoft.com/office/powerpoint/2010/main" xmlns="" val="1536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414"/>
    </mc:Choice>
    <mc:Fallback>
      <p:transition spd="slow" advTm="4041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14A622-13E1-0345-CE29-C8BE99DD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Модели БП «Производство и сборка мебели собственно компанией</a:t>
            </a:r>
            <a:br>
              <a:rPr lang="ru-RU" sz="2000" dirty="0"/>
            </a:br>
            <a:r>
              <a:rPr lang="ru-RU" sz="2000" dirty="0"/>
              <a:t>«Как есть» и «Как должно быть»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C99A74-B740-894D-6A43-09827791400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2917" y="1406175"/>
            <a:ext cx="4727735" cy="457200"/>
          </a:xfrm>
        </p:spPr>
        <p:txBody>
          <a:bodyPr/>
          <a:lstStyle/>
          <a:p>
            <a:pPr algn="ctr"/>
            <a:r>
              <a:rPr lang="ru-RU" sz="1800" dirty="0"/>
              <a:t>Модель </a:t>
            </a:r>
            <a:r>
              <a:rPr lang="en-US" sz="1800" dirty="0"/>
              <a:t>As is </a:t>
            </a:r>
            <a:r>
              <a:rPr lang="ru-RU" sz="1800" dirty="0"/>
              <a:t>«Как есть»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0D27447-BA86-1C0C-272A-7416B9F7C3E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95998" y="1406174"/>
            <a:ext cx="5697198" cy="396989"/>
          </a:xfrm>
        </p:spPr>
        <p:txBody>
          <a:bodyPr/>
          <a:lstStyle/>
          <a:p>
            <a:pPr algn="ctr"/>
            <a:r>
              <a:rPr lang="ru-RU" sz="1800" dirty="0"/>
              <a:t>Модель </a:t>
            </a:r>
            <a:r>
              <a:rPr lang="en-US" sz="1800" dirty="0"/>
              <a:t>To be </a:t>
            </a:r>
            <a:r>
              <a:rPr lang="ru-RU" sz="1800" dirty="0"/>
              <a:t>«Как должно быть»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07419516-6E98-EA7D-E448-1A5B8AFF4FD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007140" y="1914523"/>
            <a:ext cx="5697198" cy="3854913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9BB9176-E25F-944C-AFF9-72089F7C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58" y="6309360"/>
            <a:ext cx="4443813" cy="457200"/>
          </a:xfrm>
        </p:spPr>
        <p:txBody>
          <a:bodyPr/>
          <a:lstStyle/>
          <a:p>
            <a:pPr rtl="0"/>
            <a:r>
              <a:rPr lang="ru-RU" dirty="0"/>
              <a:t>Внедрение ЕИС в компании как способ реинжиниринга БП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AF09918D-E3F0-DCD0-281C-55F7406A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dirty="0"/>
              <a:t>19 июня 2023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4AC09A-D328-29FF-32F8-E335331D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ru-RU" smtClean="0"/>
              <a:pPr rtl="0"/>
              <a:t>9</a:t>
            </a:fld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0A98BCAD-DD2C-4776-27E1-B2398FBDB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171" y="1914524"/>
            <a:ext cx="5481587" cy="38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114318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74514628.tgt.Office_50301648_TF56000440_Win32_OJ112196103.potx" id="{2CAD1127-FFA6-4DA3-8FC7-59947F152CB9}" vid="{1F4B8534-2AE0-4DA0-8399-80F86C195FE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F8CEDD-DC61-403E-AD0F-EF7523F62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F9B764-6365-43A2-B92A-B9C4DD6E9B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00F1594-3EA9-4B35-B72A-00D8B89F015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Дизайн Седзи</Template>
  <TotalTime>1329</TotalTime>
  <Words>1476</Words>
  <Application>Microsoft Office PowerPoint</Application>
  <PresentationFormat>Произвольный</PresentationFormat>
  <Paragraphs>597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ShojiVTI</vt:lpstr>
      <vt:lpstr>Выпускная аттестационная работа «Внедрение единой информационной системы как способ реинжиниринга бизнес-процессов на примере  ООО ОФИС-ИНТЕРЬЕР» </vt:lpstr>
      <vt:lpstr>Цель работы – совершенствование работы компании путем реинжиниринга процесса управления ООО «Офис-Интерьер» и внедрения единой информационной системы.</vt:lpstr>
      <vt:lpstr>Краткая справка о компании</vt:lpstr>
      <vt:lpstr>SWOT анализ компании Хаус Люкс</vt:lpstr>
      <vt:lpstr>Оценка уровня безубыточности и предпринимательского риска</vt:lpstr>
      <vt:lpstr>Анализ доходности, ликвидности, финансовой устойчивости  и деловой активности компании</vt:lpstr>
      <vt:lpstr>Организационная структура компании</vt:lpstr>
      <vt:lpstr>Выявленные проблемы и  предложения по их решению </vt:lpstr>
      <vt:lpstr>Модели БП «Производство и сборка мебели собственно компанией «Как есть» и «Как должно быть»</vt:lpstr>
      <vt:lpstr>1С УНФ – оптимальное решение для автоматизации </vt:lpstr>
      <vt:lpstr>Выбор варианта внедрения 1С УНФ</vt:lpstr>
      <vt:lpstr>План-график внедрения</vt:lpstr>
      <vt:lpstr>Прогнозные показатели эффективности внедрения 1С УНФ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КОМПАНИИ ХАУС ЛЮКС  (ООО ОФИС-ИНТЕРЬЕР) И ВЫЯВЛЕНИЕ ПРОБЛЕМ, ТРЕБУЮЩИХ РЕШЕНИЯ</dc:title>
  <dc:creator>Elena S</dc:creator>
  <cp:lastModifiedBy>Елена</cp:lastModifiedBy>
  <cp:revision>62</cp:revision>
  <dcterms:created xsi:type="dcterms:W3CDTF">2023-01-15T16:12:54Z</dcterms:created>
  <dcterms:modified xsi:type="dcterms:W3CDTF">2023-06-16T08:05:21Z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