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7" r:id="rId1"/>
  </p:sldMasterIdLst>
  <p:notesMasterIdLst>
    <p:notesMasterId r:id="rId15"/>
  </p:notesMasterIdLst>
  <p:sldIdLst>
    <p:sldId id="321" r:id="rId2"/>
    <p:sldId id="329" r:id="rId3"/>
    <p:sldId id="309" r:id="rId4"/>
    <p:sldId id="311" r:id="rId5"/>
    <p:sldId id="312" r:id="rId6"/>
    <p:sldId id="323" r:id="rId7"/>
    <p:sldId id="325" r:id="rId8"/>
    <p:sldId id="331" r:id="rId9"/>
    <p:sldId id="333" r:id="rId10"/>
    <p:sldId id="326" r:id="rId11"/>
    <p:sldId id="334" r:id="rId12"/>
    <p:sldId id="335" r:id="rId13"/>
    <p:sldId id="301" r:id="rId14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CC"/>
    <a:srgbClr val="0000FF"/>
    <a:srgbClr val="FFCCFF"/>
    <a:srgbClr val="33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8099" autoAdjust="0"/>
  </p:normalViewPr>
  <p:slideViewPr>
    <p:cSldViewPr>
      <p:cViewPr varScale="1">
        <p:scale>
          <a:sx n="102" d="100"/>
          <a:sy n="102" d="100"/>
        </p:scale>
        <p:origin x="20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A0608-5B8D-4BAC-96D6-6A469A84C2B2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E6530-9B18-4A02-B070-BB047B4BD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39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E6530-9B18-4A02-B070-BB047B4BD5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9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E6530-9B18-4A02-B070-BB047B4BD57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03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B1B8-267D-4510-80BD-6CD5FE7C1BB1}" type="datetime1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5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BCA-7B56-4DDE-8526-C5D70965A8CF}" type="datetime1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8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739C-3DE2-42B9-A050-3E2D36A6FCED}" type="datetime1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0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E845-D1FE-43DE-8130-4BBC931067AA}" type="datetime1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1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583-1771-47C1-9AB1-CB7F5BBEC558}" type="datetime1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06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0B3D-7463-43E0-BA17-E1CBCF2A4C6B}" type="datetime1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C986-D83C-4196-B63B-35C3B754C498}" type="datetime1">
              <a:rPr lang="ru-RU" smtClean="0"/>
              <a:t>19.06.2023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1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D98A-D19D-4AFD-93FC-6087F1365BAB}" type="datetime1">
              <a:rPr lang="ru-RU" smtClean="0"/>
              <a:t>19.06.2023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7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8683-7583-4F10-90A7-CCABBC073F7E}" type="datetime1">
              <a:rPr lang="ru-RU" smtClean="0"/>
              <a:t>19.06.2023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52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496B-0977-4B92-874B-B090493C6D7F}" type="datetime1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7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773B-BDA7-450E-A4E1-4D8F600CB3C0}" type="datetime1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6031C-3C1F-4542-8715-C9E5B6BC3C91}" type="datetime1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1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16000" r="-1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96944" cy="1899592"/>
          </a:xfrm>
        </p:spPr>
        <p:txBody>
          <a:bodyPr>
            <a:noAutofit/>
          </a:bodyPr>
          <a:lstStyle/>
          <a:p>
            <a:pPr algn="ctr"/>
            <a:r>
              <a:rPr lang="ru-RU" sz="1400" b="1" spc="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НАУКИ И ВЫСШЕГО ОБРАЗОВАНИЯ РФ</a:t>
            </a:r>
            <a:br>
              <a:rPr lang="ru-RU" sz="1400" b="1" spc="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spc="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1400" b="1" spc="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spc="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ФГАОУ ВО «БАЛТИЙСКИЙ ФЕДЕРАЛЬНЫЙ УНИВЕРСИТЕТ</a:t>
            </a:r>
            <a:br>
              <a:rPr lang="ru-RU" sz="1400" b="1" spc="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spc="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ИММАНУИЛА КАНТА»</a:t>
            </a:r>
            <a:br>
              <a:rPr lang="ru-RU" sz="1400" b="1" spc="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spc="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1400" b="1" spc="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spc="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 «Институт управления и территориального развития»</a:t>
            </a:r>
            <a:br>
              <a:rPr lang="ru-RU" sz="1400" b="1" spc="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spc="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бизнеса и предпринимательства</a:t>
            </a:r>
            <a:br>
              <a:rPr lang="ru-RU" sz="1400" b="1" spc="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spc="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Президентская программа подготовки управленческих </a:t>
            </a:r>
            <a:r>
              <a:rPr lang="ru-RU" sz="1400" b="1" spc="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</a:t>
            </a:r>
            <a:endParaRPr lang="ru-RU" sz="1400" b="1" spc="3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3779912" y="4797152"/>
            <a:ext cx="4968552" cy="17281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spc="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Слушатель: </a:t>
            </a:r>
            <a:br>
              <a:rPr lang="ru-RU" sz="1400" b="1" spc="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spc="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Капитонова Вероника Александровна</a:t>
            </a:r>
            <a:br>
              <a:rPr lang="ru-RU" sz="1400" b="1" spc="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spc="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spc="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spc="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Руководитель:</a:t>
            </a:r>
            <a:br>
              <a:rPr lang="ru-RU" sz="1400" b="1" spc="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spc="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Бородавкина Наталья Юрьевна </a:t>
            </a:r>
            <a:br>
              <a:rPr lang="ru-RU" sz="1400" b="1" spc="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spc="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к.э.н., доцент</a:t>
            </a:r>
          </a:p>
          <a:p>
            <a:pPr algn="r"/>
            <a:endParaRPr lang="ru-RU" sz="1400" b="1" spc="3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b="1" spc="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КАЛИНИНГРАД 2023 </a:t>
            </a:r>
            <a:endParaRPr lang="ru-RU" sz="1400" b="1" spc="3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251520" y="2291444"/>
            <a:ext cx="8064896" cy="2361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spc="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Выпускная аттестационная работа </a:t>
            </a:r>
          </a:p>
          <a:p>
            <a:pPr algn="ctr"/>
            <a:r>
              <a:rPr lang="ru-RU" sz="2500" b="1" spc="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тему: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b="1" spc="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стратегии контрактного производства кухонной мебели для ООО «Торговый дом «Лазурит»</a:t>
            </a:r>
            <a:endParaRPr lang="ru-RU" sz="1400" b="1" spc="3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60648"/>
            <a:ext cx="2886478" cy="62873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17386" y="756050"/>
            <a:ext cx="6984776" cy="739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45710" y="1448780"/>
            <a:ext cx="8352928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>
              <a:lnSpc>
                <a:spcPct val="150000"/>
              </a:lnSpc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33461" y="756050"/>
            <a:ext cx="7560840" cy="540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SWOT-Матрица реализации стратегии контрактного производства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в ООО «НИКА» для ООО ТД «ЛАЗУРИТ» 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485332"/>
              </p:ext>
            </p:extLst>
          </p:nvPr>
        </p:nvGraphicFramePr>
        <p:xfrm>
          <a:off x="755576" y="1384789"/>
          <a:ext cx="7917991" cy="4852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3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377"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  <a:cs typeface="Arial" pitchFamily="34" charset="0"/>
                        </a:rPr>
                        <a:t>ВОЗМОЖНОСТИ</a:t>
                      </a:r>
                      <a:endParaRPr lang="ru-RU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  <a:cs typeface="Arial" pitchFamily="34" charset="0"/>
                        </a:rPr>
                        <a:t>УГРОЗЫ</a:t>
                      </a:r>
                      <a:endParaRPr lang="ru-RU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985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  <a:cs typeface="Arial" pitchFamily="34" charset="0"/>
                        </a:rPr>
                        <a:t>СИЛЬНЫЕ СТОРОНЫ</a:t>
                      </a:r>
                      <a:endParaRPr lang="ru-RU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Реализация собственных уникальных дизайнерский решений, сохранение бренда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Лазурит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Сокращение сроков поставки кухонных гарнитуров до конечного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потребителя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Привлечение большего количества покупателей за счет наиболее выгодных конкурентных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преимуществ</a:t>
                      </a:r>
                      <a:r>
                        <a:rPr lang="ru-RU" sz="13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 Стандартизация бизнес-процессов по запуску контрактного производства</a:t>
                      </a:r>
                      <a:b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 Постоянное поддержание обратной связи, информирование об объеме возможных заказах</a:t>
                      </a:r>
                      <a:b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3. Работа в рамках договора поставки, указание штрафных санкций за несоблюдение условий</a:t>
                      </a:r>
                      <a:endParaRPr lang="ru-RU" sz="1300" b="1" dirty="0" smtClean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8161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  <a:cs typeface="Arial" pitchFamily="34" charset="0"/>
                        </a:rPr>
                        <a:t>СЛАБЫЕ</a:t>
                      </a:r>
                      <a:r>
                        <a:rPr lang="ru-RU" sz="1300" b="1" baseline="0" dirty="0" smtClean="0">
                          <a:latin typeface="+mn-lt"/>
                          <a:cs typeface="Arial" pitchFamily="34" charset="0"/>
                        </a:rPr>
                        <a:t> СТОРОНЫ</a:t>
                      </a:r>
                      <a:endParaRPr lang="ru-RU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 Поддержание базы данных контрактных производств в актуальном состоянии</a:t>
                      </a:r>
                      <a:b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 При увеличении объемов продаж рассмотреть вариант запуска 2-го поставщика</a:t>
                      </a:r>
                      <a:endParaRPr lang="ru-RU" sz="1300" b="1" dirty="0" smtClean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 Оперативный поиск новых фабрик для контрактного производства</a:t>
                      </a:r>
                      <a:b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 Перевод клиентского фокуса на продукцию ООО "Модуль-онлайн" (стандартные кухонные гарнитуры)</a:t>
                      </a:r>
                      <a:endParaRPr lang="ru-RU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771800" y="6342782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4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60648"/>
            <a:ext cx="2886478" cy="62873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788468"/>
            <a:ext cx="6984776" cy="84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45710" y="2156620"/>
            <a:ext cx="8352928" cy="3828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>
              <a:lnSpc>
                <a:spcPct val="150000"/>
              </a:lnSpc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8502" y="530142"/>
            <a:ext cx="8280920" cy="1027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Фрагмент плана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мероприятий по реализации проекта контрактного производства кухонной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мебели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771800" y="6341288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231887"/>
              </p:ext>
            </p:extLst>
          </p:nvPr>
        </p:nvGraphicFramePr>
        <p:xfrm>
          <a:off x="395547" y="1716164"/>
          <a:ext cx="8352900" cy="4295658"/>
        </p:xfrm>
        <a:graphic>
          <a:graphicData uri="http://schemas.openxmlformats.org/drawingml/2006/table">
            <a:tbl>
              <a:tblPr/>
              <a:tblGrid>
                <a:gridCol w="2552946">
                  <a:extLst>
                    <a:ext uri="{9D8B030D-6E8A-4147-A177-3AD203B41FA5}">
                      <a16:colId xmlns:a16="http://schemas.microsoft.com/office/drawing/2014/main" val="3274400043"/>
                    </a:ext>
                  </a:extLst>
                </a:gridCol>
                <a:gridCol w="1587614">
                  <a:extLst>
                    <a:ext uri="{9D8B030D-6E8A-4147-A177-3AD203B41FA5}">
                      <a16:colId xmlns:a16="http://schemas.microsoft.com/office/drawing/2014/main" val="3618997584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4181496370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3233587798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4127762810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2966379143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1478422598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1845406372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2488399088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4009272228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3645151299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3740624432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3378940839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3061128254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827391222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1657273158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1773906437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1116447669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1337479700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2585971104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2631875018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3795332169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1686438727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1612468307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3457831855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1782849647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686489975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4258026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2242063387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1351931542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3093689106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2573418642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2443544207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1991521594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4101654982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1806599571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1204194815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1532338292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1943178502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2665008386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1170282868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3803535279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4247743994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1993095517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3846888865"/>
                    </a:ext>
                  </a:extLst>
                </a:gridCol>
                <a:gridCol w="95735">
                  <a:extLst>
                    <a:ext uri="{9D8B030D-6E8A-4147-A177-3AD203B41FA5}">
                      <a16:colId xmlns:a16="http://schemas.microsoft.com/office/drawing/2014/main" val="1911977026"/>
                    </a:ext>
                  </a:extLst>
                </a:gridCol>
              </a:tblGrid>
              <a:tr h="4352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Этапы проекта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Ответственный</a:t>
                      </a:r>
                    </a:p>
                  </a:txBody>
                  <a:tcPr marL="7535" marR="7535" marT="7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апр.23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май.23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июн.23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июл.23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авг.23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сен.23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окт.23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ноя.23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дек.23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янв.24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фев.24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170849"/>
                  </a:ext>
                </a:extLst>
              </a:tr>
              <a:tr h="336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Формирование таблицы цветов, кромок, подготовка новых текстур и пр.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Начальник отдела сопровождения заказов "Кухни"</a:t>
                      </a:r>
                    </a:p>
                  </a:txBody>
                  <a:tcPr marL="7535" marR="7535" marT="7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337978"/>
                  </a:ext>
                </a:extLst>
              </a:tr>
              <a:tr h="336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Адаптация этикетки и упаковки требованиям Лазурит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Начальник отдела сопровождения заказов "Кухни"/ООО "Ника"</a:t>
                      </a:r>
                    </a:p>
                  </a:txBody>
                  <a:tcPr marL="7535" marR="7535" marT="7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739136"/>
                  </a:ext>
                </a:extLst>
              </a:tr>
              <a:tr h="336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конструкторской документации, заведение в базу ООО "Ника"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Бренд-менеджер "Лазурит"/ООО "Ника"</a:t>
                      </a:r>
                    </a:p>
                  </a:txBody>
                  <a:tcPr marL="7535" marR="7535" marT="7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663987"/>
                  </a:ext>
                </a:extLst>
              </a:tr>
              <a:tr h="336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каталога в Е-китчен, разработка Е-китченом выгрузки  для ООО "Ника"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Е-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китчен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/Начальник отдела сопровождения заказов "Кухни"</a:t>
                      </a:r>
                    </a:p>
                  </a:txBody>
                  <a:tcPr marL="7535" marR="7535" marT="7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685949"/>
                  </a:ext>
                </a:extLst>
              </a:tr>
              <a:tr h="336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Внесение изменений в 1С "Лазурит"для работы с ООО "Ника" (номенклатура, цены, обмены данными)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Начальник отдела сопровождения заказов "Кухни"</a:t>
                      </a:r>
                    </a:p>
                  </a:txBody>
                  <a:tcPr marL="7535" marR="7535" marT="7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812574"/>
                  </a:ext>
                </a:extLst>
              </a:tr>
              <a:tr h="336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Заказ/доставка материалов ООО "Ника"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ООО "Ника"</a:t>
                      </a:r>
                    </a:p>
                  </a:txBody>
                  <a:tcPr marL="7535" marR="7535" marT="7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213000"/>
                  </a:ext>
                </a:extLst>
              </a:tr>
              <a:tr h="336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Смена выставочных образцов в тестовом регионе "Урал"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Начальник проектного бюро "Кухни"/ООО "Ника"</a:t>
                      </a:r>
                    </a:p>
                  </a:txBody>
                  <a:tcPr marL="7535" marR="7535" marT="7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927847"/>
                  </a:ext>
                </a:extLst>
              </a:tr>
              <a:tr h="336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Внедрение проекта на тестовом регионе "Урал"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Начальник отдела сопровождения заказов "Кухни"</a:t>
                      </a:r>
                    </a:p>
                  </a:txBody>
                  <a:tcPr marL="7535" marR="7535" marT="7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767349"/>
                  </a:ext>
                </a:extLst>
              </a:tr>
              <a:tr h="336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Тестирование бизнес-процессов проекта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ООО "Ника"/Начальник отдела сопровождения заказов "Кухни"</a:t>
                      </a:r>
                    </a:p>
                  </a:txBody>
                  <a:tcPr marL="7535" marR="7535" marT="7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931944"/>
                  </a:ext>
                </a:extLst>
              </a:tr>
              <a:tr h="336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Внедрение проекта во всех Регионах</a:t>
                      </a:r>
                    </a:p>
                  </a:txBody>
                  <a:tcPr marL="7535" marR="7535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Руководитель Департмента "Кухни"</a:t>
                      </a:r>
                    </a:p>
                  </a:txBody>
                  <a:tcPr marL="7535" marR="7535" marT="7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35" marR="7535" marT="7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641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3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60648"/>
            <a:ext cx="2886478" cy="62873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788468"/>
            <a:ext cx="6984776" cy="84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45710" y="1844824"/>
            <a:ext cx="8352928" cy="4140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>
              <a:lnSpc>
                <a:spcPct val="150000"/>
              </a:lnSpc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908450"/>
            <a:ext cx="7632848" cy="739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Оценка эффективности внедрения проекта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контрактного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производства в ООО «Ника» для ООО ТД «ЛАЗУРИТ»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843808" y="6309295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274167"/>
              </p:ext>
            </p:extLst>
          </p:nvPr>
        </p:nvGraphicFramePr>
        <p:xfrm>
          <a:off x="755577" y="1952814"/>
          <a:ext cx="7560840" cy="3420400"/>
        </p:xfrm>
        <a:graphic>
          <a:graphicData uri="http://schemas.openxmlformats.org/drawingml/2006/table">
            <a:tbl>
              <a:tblPr firstRow="1" firstCol="1" bandRow="1"/>
              <a:tblGrid>
                <a:gridCol w="5144765">
                  <a:extLst>
                    <a:ext uri="{9D8B030D-6E8A-4147-A177-3AD203B41FA5}">
                      <a16:colId xmlns:a16="http://schemas.microsoft.com/office/drawing/2014/main" val="117298944"/>
                    </a:ext>
                  </a:extLst>
                </a:gridCol>
                <a:gridCol w="1196872">
                  <a:extLst>
                    <a:ext uri="{9D8B030D-6E8A-4147-A177-3AD203B41FA5}">
                      <a16:colId xmlns:a16="http://schemas.microsoft.com/office/drawing/2014/main" val="4193702093"/>
                    </a:ext>
                  </a:extLst>
                </a:gridCol>
                <a:gridCol w="1219203">
                  <a:extLst>
                    <a:ext uri="{9D8B030D-6E8A-4147-A177-3AD203B41FA5}">
                      <a16:colId xmlns:a16="http://schemas.microsoft.com/office/drawing/2014/main" val="3223702022"/>
                    </a:ext>
                  </a:extLst>
                </a:gridCol>
              </a:tblGrid>
              <a:tr h="4275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 расходов: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Месяц,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Год,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864987"/>
                  </a:ext>
                </a:extLst>
              </a:tr>
              <a:tr h="4275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Экономия на стоимости кухонных гарнитуров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5 728 679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68 744 148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119822"/>
                  </a:ext>
                </a:extLst>
              </a:tr>
              <a:tr h="4275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Экономия на стоимости транспортных услуг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3 151 538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37 818 462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080056"/>
                  </a:ext>
                </a:extLst>
              </a:tr>
              <a:tr h="4275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Экономия при отказе от дизайнерской программы "20/20"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670 530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8 046 360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38735"/>
                  </a:ext>
                </a:extLst>
              </a:tr>
              <a:tr h="4275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общий размер сокращения расходов: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9 550 747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114 608 970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986618"/>
                  </a:ext>
                </a:extLst>
              </a:tr>
              <a:tr h="4275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Замена выставочных образцов в салонах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-1 120 000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-13 440 000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245759"/>
                  </a:ext>
                </a:extLst>
              </a:tr>
              <a:tr h="4275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общий размер дополнительных расходов: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-1 120 000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-13 440 000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50428"/>
                  </a:ext>
                </a:extLst>
              </a:tr>
              <a:tr h="4275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общий размер экономии от реализации проекта: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8 430 747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101 168 970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019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83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411760" y="2780928"/>
            <a:ext cx="496855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 !</a:t>
            </a:r>
            <a:endParaRPr lang="ru-RU" sz="3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6"/>
            <a:ext cx="2886478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60648"/>
            <a:ext cx="2886478" cy="62873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7208" y="635857"/>
            <a:ext cx="6624736" cy="54714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Цели и задачи аттестационной работы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021677" y="3373074"/>
            <a:ext cx="1054379" cy="352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66C50C-98D9-C04B-84B2-3842F646A464}"/>
              </a:ext>
            </a:extLst>
          </p:cNvPr>
          <p:cNvSpPr txBox="1"/>
          <p:nvPr/>
        </p:nvSpPr>
        <p:spPr>
          <a:xfrm>
            <a:off x="916870" y="1207750"/>
            <a:ext cx="83227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ЦЕЛЬ: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4C5B4B-8FDF-F740-9588-45ADD8D32570}"/>
              </a:ext>
            </a:extLst>
          </p:cNvPr>
          <p:cNvSpPr txBox="1"/>
          <p:nvPr/>
        </p:nvSpPr>
        <p:spPr>
          <a:xfrm>
            <a:off x="916870" y="2965672"/>
            <a:ext cx="110639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ЗАДАЧИ: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4C5B4B-8FDF-F740-9588-45ADD8D32570}"/>
              </a:ext>
            </a:extLst>
          </p:cNvPr>
          <p:cNvSpPr txBox="1"/>
          <p:nvPr/>
        </p:nvSpPr>
        <p:spPr>
          <a:xfrm>
            <a:off x="5612545" y="1207750"/>
            <a:ext cx="2931828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ОБЪЕКТ ИССЛЕДОВАНИЯ: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8602" y="1667806"/>
            <a:ext cx="45574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план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и обоснование эффективности внедрения стратегии контрактного производства кухонной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мебели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16807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«Торговый дом «Лазурит»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519" y="3379877"/>
            <a:ext cx="77978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анализ факторов внутренней и внешней среды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выявить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оценить стратегию развития кухонного направления;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оценить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компании для успешной реализации проекта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контрактного  производства кухонной продукции под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брендом «Лазурит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выявить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преимущества и риски контрактного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выработать комплексный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проекта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контрактного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экономическую оценку внедрения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771800" y="6342650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4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25" y="5157192"/>
            <a:ext cx="8352441" cy="14331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6" y="188640"/>
            <a:ext cx="8742237" cy="482453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771800" y="6334321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42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60648"/>
            <a:ext cx="2886478" cy="62873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819593"/>
            <a:ext cx="7416824" cy="809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Изменение доли продукции ФМ Лазурит в общем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товарообороте ТД Лазурит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771800" y="6304235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36" y="1628801"/>
            <a:ext cx="8383760" cy="41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60648"/>
            <a:ext cx="2886478" cy="62873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71600" y="620688"/>
            <a:ext cx="76328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Проблемы кухонного направления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Lazurit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1560" y="1720142"/>
            <a:ext cx="8352928" cy="1636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en-US" sz="1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340768"/>
            <a:ext cx="7992888" cy="1852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 основные проблемы: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ДОРОГОЕ СЫРЬЕ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             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ДОЛГАЯ ЛОГИСТИКА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 как следствие: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07218" y="2915277"/>
            <a:ext cx="7488832" cy="1315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Увеличение закупочной цены кухонных гарнитуров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Увеличение сроков поставки до конечного потребителя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13591" y="4183123"/>
            <a:ext cx="3528392" cy="40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что ведет: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794234" y="6309320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835631" y="4726198"/>
            <a:ext cx="35283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2. Уменьшению количества заключенных договоров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27584" y="4689629"/>
            <a:ext cx="35283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1. К серьезной потере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конкурентных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преимуществ </a:t>
            </a:r>
          </a:p>
        </p:txBody>
      </p:sp>
    </p:spTree>
    <p:extLst>
      <p:ext uri="{BB962C8B-B14F-4D97-AF65-F5344CB8AC3E}">
        <p14:creationId xmlns:p14="http://schemas.microsoft.com/office/powerpoint/2010/main" val="382581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60648"/>
            <a:ext cx="2886478" cy="62873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620688"/>
            <a:ext cx="6984776" cy="739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Стратегия развития кухонного направления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45710" y="1448780"/>
            <a:ext cx="8352928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>
              <a:lnSpc>
                <a:spcPct val="150000"/>
              </a:lnSpc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01702" y="1311053"/>
            <a:ext cx="3384376" cy="50108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РЕАЛИЗАЦИЯ ГОТОВЫХ МОДУЛЬНЫХ КУХОНЬ ФАБРИКИ 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ООО «Модуль Онлайн», Беларусь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К</a:t>
            </a:r>
            <a:r>
              <a:rPr lang="ru-RU" sz="1600" b="1" dirty="0" smtClean="0">
                <a:solidFill>
                  <a:schemeClr val="tx1"/>
                </a:solidFill>
              </a:rPr>
              <a:t>лиент собирает кухонной гарнитур из стандартных модулей, нет возможности сделать модуль размером, который не представлен </a:t>
            </a:r>
            <a:r>
              <a:rPr lang="ru-RU" sz="1600" b="1" smtClean="0">
                <a:solidFill>
                  <a:schemeClr val="tx1"/>
                </a:solidFill>
              </a:rPr>
              <a:t>в линейке </a:t>
            </a:r>
            <a:r>
              <a:rPr lang="ru-RU" sz="1600" b="1" dirty="0" smtClean="0">
                <a:solidFill>
                  <a:schemeClr val="tx1"/>
                </a:solidFill>
              </a:rPr>
              <a:t>фабрики 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(продажа со склада готовых изделий)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1536" y="1360102"/>
            <a:ext cx="3384376" cy="4961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2. ПОИСК ФАБРИКИ МЕБЕЛИ ДЛЯ КОНТРАКТНОГО ПРОИЗВОДСТВА КУХОННЫХ ГАРНИТУРОВ под брендом «ЛАЗУРИТ» 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Кухонный гарнитур изготавливается с учетом проекта, есть возможность сделать любой нестандартный модуль в любом размере и декоре 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00FF"/>
                </a:solidFill>
              </a:rPr>
              <a:t>(производство под проект клиента)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4524152" y="1988840"/>
            <a:ext cx="396044" cy="216024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771800" y="6321865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001702" y="3356992"/>
            <a:ext cx="338437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71536" y="3353995"/>
            <a:ext cx="338437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60648"/>
            <a:ext cx="2886478" cy="62873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70" y="461369"/>
            <a:ext cx="7920880" cy="739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Сравнительный анализ контрактных поставщиков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45710" y="1448780"/>
            <a:ext cx="8352928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>
              <a:lnSpc>
                <a:spcPct val="150000"/>
              </a:lnSpc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793622" y="6343957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193688"/>
              </p:ext>
            </p:extLst>
          </p:nvPr>
        </p:nvGraphicFramePr>
        <p:xfrm>
          <a:off x="467545" y="1046739"/>
          <a:ext cx="8352930" cy="5250678"/>
        </p:xfrm>
        <a:graphic>
          <a:graphicData uri="http://schemas.openxmlformats.org/drawingml/2006/table">
            <a:tbl>
              <a:tblPr/>
              <a:tblGrid>
                <a:gridCol w="1152127">
                  <a:extLst>
                    <a:ext uri="{9D8B030D-6E8A-4147-A177-3AD203B41FA5}">
                      <a16:colId xmlns:a16="http://schemas.microsoft.com/office/drawing/2014/main" val="366981067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33455103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07621629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55287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3008318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7715082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20077338"/>
                    </a:ext>
                  </a:extLst>
                </a:gridCol>
                <a:gridCol w="1584179">
                  <a:extLst>
                    <a:ext uri="{9D8B030D-6E8A-4147-A177-3AD203B41FA5}">
                      <a16:colId xmlns:a16="http://schemas.microsoft.com/office/drawing/2014/main" val="1474812910"/>
                    </a:ext>
                  </a:extLst>
                </a:gridCol>
              </a:tblGrid>
              <a:tr h="486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Производитель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ЛАЗУРИТ г.Калининград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НЕМАН -МЕБЕЛЬ  г.Гродно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ЭЛЛЕГРУМ г. Бобруйск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МОНТАНЬЯ Гродненская обл.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ЗОВ г.Гродно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ЛОРЕНА г.Миасс ООО «Ника»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РИМИ г. Железнодорожный, д.Дятловск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688492"/>
                  </a:ext>
                </a:extLst>
              </a:tr>
              <a:tr h="266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Кухня № 1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ОРТЛЕР комплект, руб.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74 949 </a:t>
                      </a:r>
                    </a:p>
                  </a:txBody>
                  <a:tcPr marL="7702" marR="7702" marT="7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50 151 ₽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63 000 ₽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59 531 ₽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58 712 ₽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70 664 </a:t>
                      </a:r>
                    </a:p>
                  </a:txBody>
                  <a:tcPr marL="7702" marR="7702" marT="7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66 802 ₽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975158"/>
                  </a:ext>
                </a:extLst>
              </a:tr>
              <a:tr h="266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Кухня № 2 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МАЕЛЛА комплект, руб.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120 527 </a:t>
                      </a:r>
                    </a:p>
                  </a:txBody>
                  <a:tcPr marL="7702" marR="7702" marT="7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121 571 ₽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95 200 ₽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102 523 ₽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111 083 ₽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94 911 </a:t>
                      </a:r>
                    </a:p>
                  </a:txBody>
                  <a:tcPr marL="7702" marR="7702" marT="7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100 311 ₽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817567"/>
                  </a:ext>
                </a:extLst>
              </a:tr>
              <a:tr h="266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Кухня №3 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Гавия комплект, руб.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303 719 </a:t>
                      </a:r>
                    </a:p>
                  </a:txBody>
                  <a:tcPr marL="7702" marR="7702" marT="7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166 272 ₽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184 800 ₽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194 854 ₽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172 724 ₽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250 931 </a:t>
                      </a:r>
                    </a:p>
                  </a:txBody>
                  <a:tcPr marL="7702" marR="7702" marT="7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221 168 ₽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138874"/>
                  </a:ext>
                </a:extLst>
              </a:tr>
              <a:tr h="136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Срок изготовления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дн.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дн.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21-60 дн.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35-45 дн.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дн.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дн. (мин.14 дн.)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20 - 40  дн.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593748"/>
                  </a:ext>
                </a:extLst>
              </a:tr>
              <a:tr h="266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Программа приема заказов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20/20 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e-kitchen 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cad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20/20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20/20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20/20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cad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e-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kitchen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e-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kitchen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076999"/>
                  </a:ext>
                </a:extLst>
              </a:tr>
              <a:tr h="136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Упаковка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сборке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разборе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разборе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разборе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разборе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сборе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сборе/разборе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368136"/>
                  </a:ext>
                </a:extLst>
              </a:tr>
              <a:tr h="3214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Материал корпуса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мм невлагостойкая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мм невлагостойкая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18мм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невлагостойкая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18мм невлагостойкая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18мм</a:t>
                      </a: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невлагостойкая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16мм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невлагостойкая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18мм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невлагостойкая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444659"/>
                  </a:ext>
                </a:extLst>
              </a:tr>
              <a:tr h="1008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Производство полуфабрикатов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(что делают сами)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Фасады из Польши/Италии ДСП, МДФ  акрил, профиль гола,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длиномеры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Своя покраска фасадов и окутывание пленкой МДФ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Своя покраска фасадов, наклейка пластика на плиты ДСП, МДФ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Своя покраска фасадов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Своя покраска фасадов , окутывание пленкой МДФ, наклейка пластика на плиты ДСП, МДФ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Окутывание фасадов пленкой  МДФ, своя линия лакирования (нет  эмали), окутывание профилей, профиль гола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Своя покраска фасадов,  окутывание пленкой МДФ,    наклейка пластика на плиты ДСП, МДФ, окутывание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Pet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профилей МДФ, производство профилей МДФ; профиль гола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алюм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228210"/>
                  </a:ext>
                </a:extLst>
              </a:tr>
              <a:tr h="917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Производство фасадов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18-22 мм ЛСП, МДФ акрил, древесные текстуры, глянец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16-19мм ЛДСП;МДФ краска глянец/мат, пленка ПВХ, акрил, пластик, рамка алюм.со стеклом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18мм -22мм, ЛДСП; МДФ краска глянец/мат, пленка ПВХ, акрил, пластик, рамка алюм.со стеклом, витражи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18мм -22мм (краска) ЛДСП;МДФ краска глянец/мат, акрил, пластик, рамка алюм.со стеклом, витражи. Пленки ПВХ нет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18мм -22мм  (краска) ЛДСП;МДФ краска глянец/мат, пленка ПВХ, акрил, пластик, рамка алюм.со стеклом, витражи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18-19-22-25мм (краска) ЛДСП;МДФ краска глянец/мат, пленка ПВХ, акрил, пластик, рамка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алюм.со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стеклом, витражи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18-19-22-25мм  (краска) ЛДСП;МДФ краска глянец/мат, пленка ПВХ, акрил, пластик, рамка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алюм.со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стеклом, витражи.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716922"/>
                  </a:ext>
                </a:extLst>
              </a:tr>
              <a:tr h="531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Используемая фурнитура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GTV / BLUM /HETTICH/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Рейс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Инокса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Roberto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Marella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GTV / BLUM /HETTICH/ Боярд/Рейс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GTV / BLUM /HETTICH/ Боярд/Инокса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GTV / BLUM /HETTICH/ Боярд/Рейс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GTV / BLUM /HETTICH/ Боярд/Инокса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GTV / BLUM /HETTICH/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Боярд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Инокса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/DTC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SALICE/HETTICH/КИТАЙ/KESSEBOEHMER/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Инокса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Italiana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Ferramenta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559635"/>
                  </a:ext>
                </a:extLst>
              </a:tr>
              <a:tr h="37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Поставщик столешниц 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Лигрон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Москва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Pfleiderer / Kronospan / КЕДР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Эггер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Эггер /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компакт Турция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Эггер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Свое производство столешниц</a:t>
                      </a: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Эггер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Слотекс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36" marR="5936" marT="5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595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5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60648"/>
            <a:ext cx="2886478" cy="62873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33742" y="672416"/>
            <a:ext cx="7776864" cy="739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Основные преимущества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и риски контрактного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производства на мощностях ООО «НИКА»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для ТД «ЛАЗУРИТ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45710" y="1448780"/>
            <a:ext cx="8352928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>
              <a:lnSpc>
                <a:spcPct val="150000"/>
              </a:lnSpc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1704" y="1573857"/>
            <a:ext cx="3810266" cy="27973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ПРЕИМУЩЕСТВА: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Сокращение сроков производства кухонных гарнитуров – на 15 дней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Снижение закупочных цен кухонных гарнитуров – на 10-15%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Возможность отказаться от дизайнерской программы 20/20 – обслуживание </a:t>
            </a:r>
          </a:p>
          <a:p>
            <a:pPr>
              <a:lnSpc>
                <a:spcPct val="150000"/>
              </a:lnSpc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        93 тыс.евро в 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4169" y="1573857"/>
            <a:ext cx="2348240" cy="27973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РИСКИ: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Отсутствие полного контроля над производством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Превращение производителя в конкурента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Зависимость от производителя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636912"/>
            <a:ext cx="1392098" cy="68867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793622" y="6343957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97626" y="4550069"/>
            <a:ext cx="7608688" cy="434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+mn-lt"/>
                <a:cs typeface="Arial" panose="020B0604020202020204" pitchFamily="34" charset="0"/>
              </a:rPr>
              <a:t>Сравнение закупочных цен ФМ «Лазурит» и ООО «Ника»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756868"/>
              </p:ext>
            </p:extLst>
          </p:nvPr>
        </p:nvGraphicFramePr>
        <p:xfrm>
          <a:off x="545712" y="4984386"/>
          <a:ext cx="7922119" cy="1411625"/>
        </p:xfrm>
        <a:graphic>
          <a:graphicData uri="http://schemas.openxmlformats.org/drawingml/2006/table">
            <a:tbl>
              <a:tblPr/>
              <a:tblGrid>
                <a:gridCol w="1794271">
                  <a:extLst>
                    <a:ext uri="{9D8B030D-6E8A-4147-A177-3AD203B41FA5}">
                      <a16:colId xmlns:a16="http://schemas.microsoft.com/office/drawing/2014/main" val="1855708078"/>
                    </a:ext>
                  </a:extLst>
                </a:gridCol>
                <a:gridCol w="1041502">
                  <a:extLst>
                    <a:ext uri="{9D8B030D-6E8A-4147-A177-3AD203B41FA5}">
                      <a16:colId xmlns:a16="http://schemas.microsoft.com/office/drawing/2014/main" val="1955125592"/>
                    </a:ext>
                  </a:extLst>
                </a:gridCol>
                <a:gridCol w="1082750">
                  <a:extLst>
                    <a:ext uri="{9D8B030D-6E8A-4147-A177-3AD203B41FA5}">
                      <a16:colId xmlns:a16="http://schemas.microsoft.com/office/drawing/2014/main" val="2051613665"/>
                    </a:ext>
                  </a:extLst>
                </a:gridCol>
                <a:gridCol w="794017">
                  <a:extLst>
                    <a:ext uri="{9D8B030D-6E8A-4147-A177-3AD203B41FA5}">
                      <a16:colId xmlns:a16="http://schemas.microsoft.com/office/drawing/2014/main" val="1024823597"/>
                    </a:ext>
                  </a:extLst>
                </a:gridCol>
                <a:gridCol w="814640">
                  <a:extLst>
                    <a:ext uri="{9D8B030D-6E8A-4147-A177-3AD203B41FA5}">
                      <a16:colId xmlns:a16="http://schemas.microsoft.com/office/drawing/2014/main" val="100384020"/>
                    </a:ext>
                  </a:extLst>
                </a:gridCol>
                <a:gridCol w="824952">
                  <a:extLst>
                    <a:ext uri="{9D8B030D-6E8A-4147-A177-3AD203B41FA5}">
                      <a16:colId xmlns:a16="http://schemas.microsoft.com/office/drawing/2014/main" val="1156846647"/>
                    </a:ext>
                  </a:extLst>
                </a:gridCol>
                <a:gridCol w="711521">
                  <a:extLst>
                    <a:ext uri="{9D8B030D-6E8A-4147-A177-3AD203B41FA5}">
                      <a16:colId xmlns:a16="http://schemas.microsoft.com/office/drawing/2014/main" val="4077123523"/>
                    </a:ext>
                  </a:extLst>
                </a:gridCol>
                <a:gridCol w="858466">
                  <a:extLst>
                    <a:ext uri="{9D8B030D-6E8A-4147-A177-3AD203B41FA5}">
                      <a16:colId xmlns:a16="http://schemas.microsoft.com/office/drawing/2014/main" val="576505616"/>
                    </a:ext>
                  </a:extLst>
                </a:gridCol>
              </a:tblGrid>
              <a:tr h="7303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Кухонный гарнитур (без столешниц)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Стоимость 1 шт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ФМ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Лазурит, руб.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Стоимость 1 шт.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ООО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«Ника», руб.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месяц, шт.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Сумма закупа у ФМ Лазурит, в месяц, руб.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Сумма закупа у ООО «Ника», в месяц, руб.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закупочных цен на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  <a:p>
                      <a:pPr algn="ctr" rtl="0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Общая сумма экономии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реализации  проекта в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месяц в руб.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208403"/>
                  </a:ext>
                </a:extLst>
              </a:tr>
              <a:tr h="170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Кухня № 1 ОРТЛЕР комплект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74 949 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70 664 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 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18 737 125 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17 666 000 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1 071 125 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086404"/>
                  </a:ext>
                </a:extLst>
              </a:tr>
              <a:tr h="170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Кухня № 2 МАЕЛЛА комплект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120 527 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94 911 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 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14 463 240 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11 389 320 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3 073 920 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013115"/>
                  </a:ext>
                </a:extLst>
              </a:tr>
              <a:tr h="170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Кухня № 3 ГАВИЯ комплект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303 719 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250 931 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9 111 564 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7 527 930 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1 583 634 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558872"/>
                  </a:ext>
                </a:extLst>
              </a:tr>
              <a:tr h="170326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Итого: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42 311 929 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36 583 250 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5 728 679 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02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85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60648"/>
            <a:ext cx="2886478" cy="62873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12746" y="668709"/>
            <a:ext cx="7920880" cy="645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Изменение транспортных расходов при реализации проекта контрактного производства в ООО «Ника» по сравнению с ФМ Лазурит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45710" y="1448780"/>
            <a:ext cx="8352928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>
              <a:lnSpc>
                <a:spcPct val="150000"/>
              </a:lnSpc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793622" y="6343957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5" y="1328225"/>
            <a:ext cx="7889700" cy="22166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59632" y="348444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 г.Калининграда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99748" y="348444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66"/>
                </a:solidFill>
              </a:rPr>
              <a:t>и</a:t>
            </a:r>
            <a:r>
              <a:rPr lang="ru-RU" dirty="0" smtClean="0">
                <a:solidFill>
                  <a:srgbClr val="FF0066"/>
                </a:solidFill>
              </a:rPr>
              <a:t>з г.Миасса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576" y="2420888"/>
            <a:ext cx="797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  <a:t>Калининград</a:t>
            </a:r>
            <a:endParaRPr lang="ru-RU" sz="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36784" y="237174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800" b="1" dirty="0" smtClean="0">
                <a:solidFill>
                  <a:srgbClr val="FF0066"/>
                </a:solidFill>
              </a:rPr>
              <a:t>Миасс</a:t>
            </a:r>
            <a:endParaRPr lang="ru-RU" sz="800" b="1" dirty="0">
              <a:solidFill>
                <a:srgbClr val="FF0066"/>
              </a:solidFill>
            </a:endParaRPr>
          </a:p>
        </p:txBody>
      </p:sp>
      <p:sp>
        <p:nvSpPr>
          <p:cNvPr id="35" name="Ромб 34"/>
          <p:cNvSpPr/>
          <p:nvPr/>
        </p:nvSpPr>
        <p:spPr>
          <a:xfrm>
            <a:off x="5324816" y="2349194"/>
            <a:ext cx="77962" cy="71694"/>
          </a:xfrm>
          <a:prstGeom prst="diamond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40" name="Ромб 39"/>
          <p:cNvSpPr/>
          <p:nvPr/>
        </p:nvSpPr>
        <p:spPr>
          <a:xfrm>
            <a:off x="5506566" y="2026856"/>
            <a:ext cx="73546" cy="88485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омб 40"/>
          <p:cNvSpPr/>
          <p:nvPr/>
        </p:nvSpPr>
        <p:spPr>
          <a:xfrm>
            <a:off x="8100392" y="2417041"/>
            <a:ext cx="73546" cy="88485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омб 41"/>
          <p:cNvSpPr/>
          <p:nvPr/>
        </p:nvSpPr>
        <p:spPr>
          <a:xfrm>
            <a:off x="2839549" y="2266194"/>
            <a:ext cx="73546" cy="88485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омб 42"/>
          <p:cNvSpPr/>
          <p:nvPr/>
        </p:nvSpPr>
        <p:spPr>
          <a:xfrm>
            <a:off x="1979712" y="1342136"/>
            <a:ext cx="73546" cy="88485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омб 43"/>
          <p:cNvSpPr/>
          <p:nvPr/>
        </p:nvSpPr>
        <p:spPr>
          <a:xfrm>
            <a:off x="883823" y="2413697"/>
            <a:ext cx="82786" cy="768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811523" y="1404054"/>
            <a:ext cx="1022995" cy="1049586"/>
          </a:xfrm>
          <a:custGeom>
            <a:avLst/>
            <a:gdLst>
              <a:gd name="connsiteX0" fmla="*/ 125737 w 1022995"/>
              <a:gd name="connsiteY0" fmla="*/ 1049586 h 1049586"/>
              <a:gd name="connsiteX1" fmla="*/ 19057 w 1022995"/>
              <a:gd name="connsiteY1" fmla="*/ 409506 h 1049586"/>
              <a:gd name="connsiteX2" fmla="*/ 468637 w 1022995"/>
              <a:gd name="connsiteY2" fmla="*/ 28506 h 1049586"/>
              <a:gd name="connsiteX3" fmla="*/ 986797 w 1022995"/>
              <a:gd name="connsiteY3" fmla="*/ 28506 h 1049586"/>
              <a:gd name="connsiteX4" fmla="*/ 979177 w 1022995"/>
              <a:gd name="connsiteY4" fmla="*/ 36126 h 1049586"/>
              <a:gd name="connsiteX5" fmla="*/ 979177 w 1022995"/>
              <a:gd name="connsiteY5" fmla="*/ 28506 h 1049586"/>
              <a:gd name="connsiteX6" fmla="*/ 994417 w 1022995"/>
              <a:gd name="connsiteY6" fmla="*/ 36126 h 10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2995" h="1049586">
                <a:moveTo>
                  <a:pt x="125737" y="1049586"/>
                </a:moveTo>
                <a:cubicBezTo>
                  <a:pt x="43822" y="814636"/>
                  <a:pt x="-38093" y="579686"/>
                  <a:pt x="19057" y="409506"/>
                </a:cubicBezTo>
                <a:cubicBezTo>
                  <a:pt x="76207" y="239326"/>
                  <a:pt x="307347" y="92006"/>
                  <a:pt x="468637" y="28506"/>
                </a:cubicBezTo>
                <a:cubicBezTo>
                  <a:pt x="629927" y="-34994"/>
                  <a:pt x="901707" y="27236"/>
                  <a:pt x="986797" y="28506"/>
                </a:cubicBezTo>
                <a:cubicBezTo>
                  <a:pt x="1071887" y="29776"/>
                  <a:pt x="980447" y="36126"/>
                  <a:pt x="979177" y="36126"/>
                </a:cubicBezTo>
                <a:cubicBezTo>
                  <a:pt x="977907" y="36126"/>
                  <a:pt x="976637" y="28506"/>
                  <a:pt x="979177" y="28506"/>
                </a:cubicBezTo>
                <a:cubicBezTo>
                  <a:pt x="981717" y="28506"/>
                  <a:pt x="988067" y="32316"/>
                  <a:pt x="994417" y="361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1647496" y="1446343"/>
            <a:ext cx="6202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  <a:t>Усть-Луга</a:t>
            </a:r>
            <a:endParaRPr lang="ru-RU" sz="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9" name="Ромб 58"/>
          <p:cNvSpPr/>
          <p:nvPr/>
        </p:nvSpPr>
        <p:spPr>
          <a:xfrm>
            <a:off x="1793125" y="1407906"/>
            <a:ext cx="82786" cy="768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" name="Прямая со стрелкой 78"/>
          <p:cNvCxnSpPr>
            <a:stCxn id="35" idx="3"/>
          </p:cNvCxnSpPr>
          <p:nvPr/>
        </p:nvCxnSpPr>
        <p:spPr>
          <a:xfrm>
            <a:off x="5402778" y="2385041"/>
            <a:ext cx="2697614" cy="84344"/>
          </a:xfrm>
          <a:prstGeom prst="straightConnector1">
            <a:avLst/>
          </a:prstGeom>
          <a:ln w="127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5370042" y="2117134"/>
            <a:ext cx="136524" cy="240595"/>
          </a:xfrm>
          <a:prstGeom prst="straightConnector1">
            <a:avLst/>
          </a:prstGeom>
          <a:ln w="127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35" idx="1"/>
          </p:cNvCxnSpPr>
          <p:nvPr/>
        </p:nvCxnSpPr>
        <p:spPr>
          <a:xfrm flipH="1" flipV="1">
            <a:off x="2062500" y="1404055"/>
            <a:ext cx="3262316" cy="980986"/>
          </a:xfrm>
          <a:prstGeom prst="straightConnector1">
            <a:avLst/>
          </a:prstGeom>
          <a:ln w="127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35" idx="1"/>
          </p:cNvCxnSpPr>
          <p:nvPr/>
        </p:nvCxnSpPr>
        <p:spPr>
          <a:xfrm flipH="1" flipV="1">
            <a:off x="2911492" y="2317857"/>
            <a:ext cx="2413324" cy="67184"/>
          </a:xfrm>
          <a:prstGeom prst="straightConnector1">
            <a:avLst/>
          </a:prstGeom>
          <a:ln w="127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59" idx="3"/>
            <a:endCxn id="43" idx="1"/>
          </p:cNvCxnSpPr>
          <p:nvPr/>
        </p:nvCxnSpPr>
        <p:spPr>
          <a:xfrm flipV="1">
            <a:off x="1875911" y="1386379"/>
            <a:ext cx="103801" cy="59964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1843760" y="1496056"/>
            <a:ext cx="972360" cy="77013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1843760" y="1484779"/>
            <a:ext cx="3647216" cy="578909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3347864" y="2122310"/>
            <a:ext cx="4789301" cy="314246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>
            <a:endCxn id="59" idx="2"/>
          </p:cNvCxnSpPr>
          <p:nvPr/>
        </p:nvCxnSpPr>
        <p:spPr>
          <a:xfrm flipH="1" flipV="1">
            <a:off x="1834518" y="1484779"/>
            <a:ext cx="1513346" cy="637531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4" name="Таблица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381684"/>
              </p:ext>
            </p:extLst>
          </p:nvPr>
        </p:nvGraphicFramePr>
        <p:xfrm>
          <a:off x="545710" y="3918264"/>
          <a:ext cx="7886697" cy="2540430"/>
        </p:xfrm>
        <a:graphic>
          <a:graphicData uri="http://schemas.openxmlformats.org/drawingml/2006/table">
            <a:tbl>
              <a:tblPr firstRow="1" firstCol="1" bandRow="1"/>
              <a:tblGrid>
                <a:gridCol w="606669">
                  <a:extLst>
                    <a:ext uri="{9D8B030D-6E8A-4147-A177-3AD203B41FA5}">
                      <a16:colId xmlns:a16="http://schemas.microsoft.com/office/drawing/2014/main" val="1544296100"/>
                    </a:ext>
                  </a:extLst>
                </a:gridCol>
                <a:gridCol w="729801">
                  <a:extLst>
                    <a:ext uri="{9D8B030D-6E8A-4147-A177-3AD203B41FA5}">
                      <a16:colId xmlns:a16="http://schemas.microsoft.com/office/drawing/2014/main" val="61539813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5306833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44004207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76166398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869164777"/>
                    </a:ext>
                  </a:extLst>
                </a:gridCol>
                <a:gridCol w="461941">
                  <a:extLst>
                    <a:ext uri="{9D8B030D-6E8A-4147-A177-3AD203B41FA5}">
                      <a16:colId xmlns:a16="http://schemas.microsoft.com/office/drawing/2014/main" val="1194691708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304763446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3351026766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4030457373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2146775956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4201517235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1446310762"/>
                    </a:ext>
                  </a:extLst>
                </a:gridCol>
              </a:tblGrid>
              <a:tr h="720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Начало маршрута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Конец маршрута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Транспорт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Стоимость в расчете на 1 кухню, руб.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кухонь в месяц, шт.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 трансп. расходы, руб. в месяц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79" marR="9479" marT="94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Начало маршрута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Конец маршрута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Транспорт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Стоимость в расчете на 1 кухню, руб.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кухонь в месяц, шт.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 трансп. расходы, руб. в месяц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463351"/>
                  </a:ext>
                </a:extLst>
              </a:tr>
              <a:tr h="303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Калининград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Усть -Луга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паром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7 692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3 076 923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79" marR="9479" marT="94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Миасс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Москва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фура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8 038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1 125 385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158878"/>
                  </a:ext>
                </a:extLst>
              </a:tr>
              <a:tr h="303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Усть -Луга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Москва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фура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6 269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877 692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79" marR="9479" marT="94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Миасс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Питер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фура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13 115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1 705 000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128389"/>
                  </a:ext>
                </a:extLst>
              </a:tr>
              <a:tr h="303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Усть -Луга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Екатеринбург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фура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16 154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1 292 308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79" marR="9479" marT="94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Миасс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Урал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фура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4 577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366 154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79207"/>
                  </a:ext>
                </a:extLst>
              </a:tr>
              <a:tr h="303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Усть -Луга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Новосибирск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фура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28 577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1 428 846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79" marR="9479" marT="94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Миасс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Новосибирск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фура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12 154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607 692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832540"/>
                  </a:ext>
                </a:extLst>
              </a:tr>
              <a:tr h="303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Усть -Луга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Санкт-Петербург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фура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2 154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280 000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79" marR="9479" marT="94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Итого: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3 804 231</a:t>
                      </a:r>
                    </a:p>
                  </a:txBody>
                  <a:tcPr marL="9479" marR="9479" marT="94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577195"/>
                  </a:ext>
                </a:extLst>
              </a:tr>
              <a:tr h="303335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Итого:</a:t>
                      </a: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6 955 769</a:t>
                      </a:r>
                    </a:p>
                  </a:txBody>
                  <a:tcPr marL="9479" marR="9479" marT="94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79" marR="9479" marT="94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 общая сумма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экономии транспортных расходов от реализации проекта в месяц,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руб.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79" marR="9479" marT="9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3 151 538</a:t>
                      </a:r>
                    </a:p>
                  </a:txBody>
                  <a:tcPr marL="9479" marR="9479" marT="94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826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5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2699</TotalTime>
  <Words>1546</Words>
  <Application>Microsoft Office PowerPoint</Application>
  <PresentationFormat>Экран (4:3)</PresentationFormat>
  <Paragraphs>806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League Spartan</vt:lpstr>
      <vt:lpstr>Times New Roman</vt:lpstr>
      <vt:lpstr>Wingdings</vt:lpstr>
      <vt:lpstr>Office Theme</vt:lpstr>
      <vt:lpstr>МИНИСТЕРСТВО НАУКИ И ВЫСШЕГО ОБРАЗОВАНИЯ РФ   ФГАОУ ВО «БАЛТИЙСКИЙ ФЕДЕРАЛЬНЫЙ УНИВЕРСИТЕТ ИМЕНИ ИММАНУИЛА КАНТА»   ОНК «Институт управления и территориального развития» Высшая школа бизнеса и предпринимательства Президентская программа подготовки управленческих кадров</vt:lpstr>
      <vt:lpstr>      Цели и задачи аттестационной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АНАЛИЗ ДЕЯТЕЛЬНОСТИ КОМПАНИИ «___________________»                                                                                              И ВЫЯВЛЕНИЕ ПРОБЛЕМ, ТРЕБУЮЩИХ РЕШЕНИЯ</dc:title>
  <dc:creator>Администратор</dc:creator>
  <cp:lastModifiedBy>Cloud</cp:lastModifiedBy>
  <cp:revision>213</cp:revision>
  <cp:lastPrinted>2023-01-17T13:07:55Z</cp:lastPrinted>
  <dcterms:created xsi:type="dcterms:W3CDTF">2015-03-24T17:14:06Z</dcterms:created>
  <dcterms:modified xsi:type="dcterms:W3CDTF">2023-06-19T10:46:16Z</dcterms:modified>
</cp:coreProperties>
</file>