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87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13262795275574"/>
          <c:y val="8.437499480960918E-2"/>
          <c:w val="0.54285986712598477"/>
          <c:h val="0.8142897505973332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производства</c:v>
                </c:pt>
              </c:strCache>
            </c:strRef>
          </c:tx>
          <c:spPr>
            <a:solidFill>
              <a:srgbClr val="39B335"/>
            </a:solidFill>
            <a:ln>
              <a:noFill/>
            </a:ln>
          </c:spPr>
          <c:explosion val="3"/>
          <c:dPt>
            <c:idx val="0"/>
            <c:bubble3D val="0"/>
            <c:explosion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31-4BDD-80DF-5ECEF23C301C}"/>
              </c:ext>
            </c:extLst>
          </c:dPt>
          <c:dPt>
            <c:idx val="1"/>
            <c:bubble3D val="0"/>
            <c:explosion val="0"/>
            <c:spPr>
              <a:solidFill>
                <a:srgbClr val="39B3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31-4BDD-80DF-5ECEF23C301C}"/>
              </c:ext>
            </c:extLst>
          </c:dPt>
          <c:dPt>
            <c:idx val="2"/>
            <c:bubble3D val="0"/>
            <c:spPr>
              <a:solidFill>
                <a:srgbClr val="39B3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231-4BDD-80DF-5ECEF23C301C}"/>
              </c:ext>
            </c:extLst>
          </c:dPt>
          <c:dPt>
            <c:idx val="3"/>
            <c:bubble3D val="0"/>
            <c:spPr>
              <a:solidFill>
                <a:srgbClr val="39B3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231-4BDD-80DF-5ECEF23C301C}"/>
              </c:ext>
            </c:extLst>
          </c:dPt>
          <c:cat>
            <c:strRef>
              <c:f>Лист1!$A$2:$A$5</c:f>
              <c:strCache>
                <c:ptCount val="2"/>
                <c:pt idx="0">
                  <c:v>Экспорт</c:v>
                </c:pt>
                <c:pt idx="1">
                  <c:v>Внутренний рынок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1353647</c:v>
                </c:pt>
                <c:pt idx="1">
                  <c:v>2673486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31-4BDD-80DF-5ECEF23C3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title>
      <c:tx>
        <c:rich>
          <a:bodyPr rot="0"/>
          <a:lstStyle/>
          <a:p>
            <a:pPr>
              <a:defRPr lang="ru-RU" sz="2000" b="0" strike="noStrike" spc="-1">
                <a:solidFill>
                  <a:srgbClr val="000000"/>
                </a:solidFill>
                <a:latin typeface="Tahoma"/>
                <a:ea typeface="DejaVu Sans"/>
              </a:defRPr>
            </a:pPr>
            <a:r>
              <a:rPr lang="ru-RU" sz="2000" b="0" strike="noStrike" spc="-1">
                <a:solidFill>
                  <a:srgbClr val="000000"/>
                </a:solidFill>
                <a:latin typeface="Tahoma"/>
                <a:ea typeface="DejaVu Sans"/>
              </a:rPr>
              <a:t>Динамика выручки 
КАО «Азот», млн.руб. </a:t>
            </a:r>
          </a:p>
        </c:rich>
      </c:tx>
      <c:layout>
        <c:manualLayout>
          <c:xMode val="edge"/>
          <c:yMode val="edge"/>
          <c:x val="0.19736575481256299"/>
          <c:y val="0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012158054711199"/>
          <c:y val="0.13223511793335799"/>
          <c:w val="0.84984802431610895"/>
          <c:h val="0.71613627854736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990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C78-4DCF-AE14-03E405ADD7F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300" b="0" strike="noStrike" spc="-1">
                        <a:latin typeface="Arial"/>
                      </a:rPr>
                      <a:t>65385</a:t>
                    </a:r>
                  </a:p>
                </c:rich>
              </c:tx>
              <c:numFmt formatCode="General" sourceLinked="0"/>
              <c:spPr/>
              <c:dLblPos val="in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C78-4DCF-AE14-03E405ADD7F4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Tahoma"/>
                    <a:ea typeface="DejaVu San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Выручка, тыс. руб.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65385000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78-4DCF-AE14-03E405ADD7F4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AFABAB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C78-4DCF-AE14-03E405ADD7F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300" b="0" strike="noStrike" spc="-1">
                        <a:latin typeface="Arial"/>
                      </a:rPr>
                      <a:t>45971</a:t>
                    </a:r>
                  </a:p>
                </c:rich>
              </c:tx>
              <c:numFmt formatCode="General" sourceLinked="0"/>
              <c:spPr/>
              <c:dLblPos val="in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C78-4DCF-AE14-03E405ADD7F4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Tahoma"/>
                    <a:ea typeface="DejaVu San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Выручка, тыс. руб.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"/>
                <c:pt idx="0">
                  <c:v>45971100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78-4DCF-AE14-03E405ADD7F4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C78-4DCF-AE14-03E405ADD7F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300" b="0" strike="noStrike" spc="-1">
                        <a:latin typeface="Arial"/>
                      </a:rPr>
                      <a:t>47559</a:t>
                    </a:r>
                  </a:p>
                </c:rich>
              </c:tx>
              <c:numFmt formatCode="General" sourceLinked="0"/>
              <c:spPr/>
              <c:dLblPos val="in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C78-4DCF-AE14-03E405ADD7F4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Tahoma"/>
                    <a:ea typeface="DejaVu San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Выручка, тыс. руб.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"/>
                <c:pt idx="0">
                  <c:v>47559600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78-4DCF-AE14-03E405ADD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995833"/>
        <c:axId val="10084568"/>
      </c:barChart>
      <c:catAx>
        <c:axId val="7499583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084568"/>
        <c:crosses val="autoZero"/>
        <c:auto val="1"/>
        <c:lblAlgn val="ctr"/>
        <c:lblOffset val="100"/>
        <c:noMultiLvlLbl val="0"/>
      </c:catAx>
      <c:valAx>
        <c:axId val="10084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4995833"/>
        <c:crosses val="autoZero"/>
        <c:crossBetween val="between"/>
      </c:valAx>
      <c:spPr>
        <a:noFill/>
        <a:ln w="0">
          <a:noFill/>
        </a:ln>
      </c:spPr>
    </c:plotArea>
    <c:legend>
      <c:legendPos val="b"/>
      <c:layout>
        <c:manualLayout>
          <c:xMode val="edge"/>
          <c:yMode val="edge"/>
          <c:x val="0.24920977527743801"/>
          <c:y val="0.86175655799345297"/>
          <c:w val="0.75079021573339799"/>
          <c:h val="9.6603224807573204E-2"/>
        </c:manualLayout>
      </c:layout>
      <c:overlay val="1"/>
      <c:spPr>
        <a:noFill/>
        <a:ln w="0">
          <a:noFill/>
        </a:ln>
      </c:spPr>
      <c:txPr>
        <a:bodyPr/>
        <a:lstStyle/>
        <a:p>
          <a:pPr>
            <a:defRPr sz="1800" b="0" strike="noStrike" spc="-1">
              <a:solidFill>
                <a:srgbClr val="000000"/>
              </a:solidFill>
              <a:latin typeface="Tahoma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solidFill>
        <a:srgbClr val="D9D9D9"/>
      </a:solidFill>
      <a:round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title>
      <c:tx>
        <c:rich>
          <a:bodyPr rot="0"/>
          <a:lstStyle/>
          <a:p>
            <a:pPr>
              <a:defRPr lang="ru-RU" sz="2000" b="0" strike="noStrike" spc="-1">
                <a:solidFill>
                  <a:srgbClr val="000000"/>
                </a:solidFill>
                <a:latin typeface="Tahoma"/>
                <a:ea typeface="DejaVu Sans"/>
              </a:defRPr>
            </a:pPr>
            <a:r>
              <a:rPr lang="ru-RU" sz="2000" b="0" strike="noStrike" spc="-1">
                <a:solidFill>
                  <a:srgbClr val="000000"/>
                </a:solidFill>
                <a:latin typeface="Tahoma"/>
                <a:ea typeface="DejaVu Sans"/>
              </a:rPr>
              <a:t>Себестоимость, млн. руб.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9144471347861198E-2"/>
          <c:y val="0.26414649481295199"/>
          <c:w val="0.921509281678773"/>
          <c:h val="0.61293618359006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990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AE1-4B01-9387-1131D74F600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300" b="0" strike="noStrike" spc="-1">
                        <a:latin typeface="Arial"/>
                      </a:rPr>
                      <a:t>29476</a:t>
                    </a:r>
                  </a:p>
                </c:rich>
              </c:tx>
              <c:numFmt formatCode="General" sourceLinked="0"/>
              <c:spPr/>
              <c:dLblPos val="in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AE1-4B01-9387-1131D74F600E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Tahoma"/>
                    <a:ea typeface="DejaVu San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Себестоимость продаж, тыс. руб.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29476600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E1-4B01-9387-1131D74F600E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AFABAB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AE1-4B01-9387-1131D74F600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300" b="0" strike="noStrike" spc="-1">
                        <a:latin typeface="Arial"/>
                      </a:rPr>
                      <a:t>28889</a:t>
                    </a:r>
                  </a:p>
                </c:rich>
              </c:tx>
              <c:numFmt formatCode="General" sourceLinked="0"/>
              <c:spPr/>
              <c:dLblPos val="in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AE1-4B01-9387-1131D74F600E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Tahoma"/>
                    <a:ea typeface="DejaVu San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Себестоимость продаж, тыс. руб.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"/>
                <c:pt idx="0">
                  <c:v>28889200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E1-4B01-9387-1131D74F600E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AE1-4B01-9387-1131D74F600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300" b="0" strike="noStrike" spc="-1">
                        <a:latin typeface="Arial"/>
                      </a:rPr>
                      <a:t>36144</a:t>
                    </a:r>
                  </a:p>
                </c:rich>
              </c:tx>
              <c:numFmt formatCode="General" sourceLinked="0"/>
              <c:spPr/>
              <c:dLblPos val="in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AE1-4B01-9387-1131D74F600E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Tahoma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Себестоимость продаж, тыс. руб.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"/>
                <c:pt idx="0">
                  <c:v>36144900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E1-4B01-9387-1131D74F6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175479"/>
        <c:axId val="50250067"/>
      </c:barChart>
      <c:catAx>
        <c:axId val="9717547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0250067"/>
        <c:crosses val="autoZero"/>
        <c:auto val="1"/>
        <c:lblAlgn val="ctr"/>
        <c:lblOffset val="100"/>
        <c:noMultiLvlLbl val="0"/>
      </c:catAx>
      <c:valAx>
        <c:axId val="50250067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7175479"/>
        <c:crosses val="autoZero"/>
        <c:crossBetween val="between"/>
      </c:valAx>
      <c:spPr>
        <a:solidFill>
          <a:srgbClr val="FFFFFF"/>
        </a:solidFill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800" b="0" strike="noStrike" spc="-1">
              <a:solidFill>
                <a:srgbClr val="000000"/>
              </a:solidFill>
              <a:latin typeface="Tahoma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solidFill>
        <a:srgbClr val="D9D9D9"/>
      </a:solidFill>
      <a:round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title>
      <c:tx>
        <c:rich>
          <a:bodyPr rot="0"/>
          <a:lstStyle/>
          <a:p>
            <a:pPr>
              <a:defRPr lang="ru-RU" sz="2000" b="0" strike="noStrike" spc="-1">
                <a:solidFill>
                  <a:srgbClr val="000000"/>
                </a:solidFill>
                <a:latin typeface="Tahoma"/>
                <a:ea typeface="DejaVu Sans"/>
              </a:defRPr>
            </a:pPr>
            <a:r>
              <a:rPr lang="ru-RU" sz="2000" b="0" strike="noStrike" spc="-1">
                <a:solidFill>
                  <a:srgbClr val="000000"/>
                </a:solidFill>
                <a:latin typeface="Tahoma"/>
                <a:ea typeface="DejaVu Sans"/>
              </a:rPr>
              <a:t>Чистая прибыль, млн. руб.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"/>
          <c:y val="0.26320481390684197"/>
          <c:w val="0.81034782608695699"/>
          <c:h val="0.57417725280439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990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702-44C1-95DE-56089B2FA163}"/>
              </c:ext>
            </c:extLst>
          </c:dPt>
          <c:dLbls>
            <c:dLbl>
              <c:idx val="0"/>
              <c:layout>
                <c:manualLayout>
                  <c:x val="1.20288155469928E-3"/>
                  <c:y val="0.117637507902753"/>
                </c:manualLayout>
              </c:layout>
              <c:tx>
                <c:rich>
                  <a:bodyPr/>
                  <a:lstStyle/>
                  <a:p>
                    <a:r>
                      <a:rPr lang="en-US" sz="1300" b="0" strike="noStrike" spc="-1">
                        <a:latin typeface="Arial"/>
                      </a:rPr>
                      <a:t>8194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702-44C1-95DE-56089B2FA163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Tahoma"/>
                    <a:ea typeface="DejaVu San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Чистая прибыль, тыс. руб.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8194010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02-44C1-95DE-56089B2FA163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AFABAB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702-44C1-95DE-56089B2FA16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300" b="0" strike="noStrike" spc="-1">
                        <a:latin typeface="Arial"/>
                      </a:rPr>
                      <a:t>-9945</a:t>
                    </a:r>
                  </a:p>
                </c:rich>
              </c:tx>
              <c:numFmt formatCode="General" sourceLinked="0"/>
              <c:spPr/>
              <c:dLblPos val="in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702-44C1-95DE-56089B2FA1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Tahoma"/>
                    <a:ea typeface="DejaVu San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Чистая прибыль, тыс. руб.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"/>
                <c:pt idx="0">
                  <c:v>-9945840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02-44C1-95DE-56089B2FA163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702-44C1-95DE-56089B2FA16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300" b="0" strike="noStrike" spc="-1">
                        <a:latin typeface="Arial"/>
                      </a:rPr>
                      <a:t>16090</a:t>
                    </a:r>
                  </a:p>
                </c:rich>
              </c:tx>
              <c:numFmt formatCode="General" sourceLinked="0"/>
              <c:spPr/>
              <c:dLblPos val="in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702-44C1-95DE-56089B2FA163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Tahoma"/>
                    <a:ea typeface="DejaVu San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Чистая прибыль, тыс. руб.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"/>
                <c:pt idx="0">
                  <c:v>16090100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02-44C1-95DE-56089B2FA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39518"/>
        <c:axId val="43938902"/>
      </c:barChart>
      <c:catAx>
        <c:axId val="3343951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3938902"/>
        <c:crosses val="autoZero"/>
        <c:auto val="1"/>
        <c:lblAlgn val="ctr"/>
        <c:lblOffset val="100"/>
        <c:noMultiLvlLbl val="0"/>
      </c:catAx>
      <c:valAx>
        <c:axId val="4393890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3439518"/>
        <c:crosses val="autoZero"/>
        <c:crossBetween val="between"/>
      </c:valAx>
      <c:spPr>
        <a:solidFill>
          <a:srgbClr val="FFFFFF"/>
        </a:solidFill>
        <a:ln w="0">
          <a:noFill/>
        </a:ln>
      </c:spPr>
    </c:plotArea>
    <c:legend>
      <c:legendPos val="b"/>
      <c:layout>
        <c:manualLayout>
          <c:xMode val="edge"/>
          <c:yMode val="edge"/>
          <c:x val="0.183663720891272"/>
          <c:y val="0.83754526122190898"/>
          <c:w val="0.64995362542872404"/>
          <c:h val="0.100410943157653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800" b="0" strike="noStrike" spc="-1">
              <a:solidFill>
                <a:srgbClr val="000000"/>
              </a:solidFill>
              <a:latin typeface="Tahoma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solidFill>
        <a:srgbClr val="D9D9D9"/>
      </a:solidFill>
      <a:round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title>
      <c:tx>
        <c:rich>
          <a:bodyPr rot="0"/>
          <a:lstStyle/>
          <a:p>
            <a:pPr>
              <a:defRPr lang="ru-RU" sz="2000" b="0" strike="noStrike" spc="-1">
                <a:solidFill>
                  <a:srgbClr val="000000"/>
                </a:solidFill>
                <a:latin typeface="Tahoma"/>
                <a:ea typeface="DejaVu Sans"/>
              </a:defRPr>
            </a:pPr>
            <a:r>
              <a:rPr lang="ru-RU" sz="2000" b="0" strike="noStrike" spc="-1">
                <a:solidFill>
                  <a:srgbClr val="000000"/>
                </a:solidFill>
                <a:latin typeface="Tahoma"/>
                <a:ea typeface="DejaVu Sans"/>
              </a:rPr>
              <a:t>Динамика показателей формирующих производительность труда</a:t>
            </a:r>
          </a:p>
        </c:rich>
      </c:tx>
      <c:layout>
        <c:manualLayout>
          <c:xMode val="edge"/>
          <c:yMode val="edge"/>
          <c:x val="0.19626287562781999"/>
          <c:y val="5.1503914297486601E-3"/>
        </c:manualLayout>
      </c:layout>
      <c:overlay val="0"/>
      <c:spPr>
        <a:noFill/>
        <a:ln w="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9900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600" b="0" strike="noStrike" spc="-1">
                    <a:solidFill>
                      <a:srgbClr val="000000"/>
                    </a:solidFill>
                    <a:latin typeface="Tahoma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Выручка, млн. руб.</c:v>
                </c:pt>
                <c:pt idx="1">
                  <c:v>Среднегодовая численность персонала, чел.</c:v>
                </c:pt>
                <c:pt idx="2">
                  <c:v>Производительность труда, тыс. руб./чел.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65385</c:v>
                </c:pt>
                <c:pt idx="1">
                  <c:v>5434</c:v>
                </c:pt>
                <c:pt idx="2">
                  <c:v>12032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34-4A3E-8453-7CF4901CC49F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AFABAB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600" b="0" strike="noStrike" spc="-1">
                    <a:solidFill>
                      <a:srgbClr val="000000"/>
                    </a:solidFill>
                    <a:latin typeface="Tahoma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Выручка, млн. руб.</c:v>
                </c:pt>
                <c:pt idx="1">
                  <c:v>Среднегодовая численность персонала, чел.</c:v>
                </c:pt>
                <c:pt idx="2">
                  <c:v>Производительность труда, тыс. руб./чел.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45971</c:v>
                </c:pt>
                <c:pt idx="1">
                  <c:v>5593</c:v>
                </c:pt>
                <c:pt idx="2">
                  <c:v>8219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34-4A3E-8453-7CF4901CC49F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600" b="0" strike="noStrike" spc="-1">
                    <a:solidFill>
                      <a:srgbClr val="000000"/>
                    </a:solidFill>
                    <a:latin typeface="Tahoma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Выручка, млн. руб.</c:v>
                </c:pt>
                <c:pt idx="1">
                  <c:v>Среднегодовая численность персонала, чел.</c:v>
                </c:pt>
                <c:pt idx="2">
                  <c:v>Производительность труда, тыс. руб./чел.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47559</c:v>
                </c:pt>
                <c:pt idx="1">
                  <c:v>5670</c:v>
                </c:pt>
                <c:pt idx="2">
                  <c:v>8387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34-4A3E-8453-7CF4901CC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966336"/>
        <c:axId val="86630282"/>
      </c:barChart>
      <c:catAx>
        <c:axId val="54966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2000" b="0" strike="noStrike" spc="-1">
                <a:solidFill>
                  <a:srgbClr val="000000"/>
                </a:solidFill>
                <a:latin typeface="Tahoma"/>
                <a:ea typeface="DejaVu Sans"/>
              </a:defRPr>
            </a:pPr>
            <a:endParaRPr lang="ru-RU"/>
          </a:p>
        </c:txPr>
        <c:crossAx val="86630282"/>
        <c:crosses val="autoZero"/>
        <c:auto val="1"/>
        <c:lblAlgn val="ctr"/>
        <c:lblOffset val="100"/>
        <c:noMultiLvlLbl val="0"/>
      </c:catAx>
      <c:valAx>
        <c:axId val="8663028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4966336"/>
        <c:crosses val="autoZero"/>
        <c:crossBetween val="between"/>
      </c:valAx>
      <c:spPr>
        <a:solidFill>
          <a:srgbClr val="FFFFFF"/>
        </a:solidFill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2000" b="0" strike="noStrike" spc="-1">
              <a:solidFill>
                <a:srgbClr val="000000"/>
              </a:solidFill>
              <a:latin typeface="Tahoma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solidFill>
        <a:srgbClr val="D9D9D9"/>
      </a:solidFill>
      <a:round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62531724649564602"/>
          <c:y val="0.112328953638777"/>
          <c:w val="0.31705126703369602"/>
          <c:h val="0.80638573081898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9900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Tahoma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Фонд оплаты труда, млн. руб.</c:v>
                </c:pt>
                <c:pt idx="1">
                  <c:v>Среднегодовая заработная плата, тыс. руб./ чел.</c:v>
                </c:pt>
                <c:pt idx="2">
                  <c:v>Среднегодовая численность персонала, чел.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3387</c:v>
                </c:pt>
                <c:pt idx="1">
                  <c:v>623</c:v>
                </c:pt>
                <c:pt idx="2">
                  <c:v>5434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B3-41DF-B14A-35E2451FFF8D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AFABAB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Tahoma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Фонд оплаты труда, млн. руб.</c:v>
                </c:pt>
                <c:pt idx="1">
                  <c:v>Среднегодовая заработная плата, тыс. руб./ чел.</c:v>
                </c:pt>
                <c:pt idx="2">
                  <c:v>Среднегодовая численность персонала, чел.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3754</c:v>
                </c:pt>
                <c:pt idx="1">
                  <c:v>675</c:v>
                </c:pt>
                <c:pt idx="2">
                  <c:v>5593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B3-41DF-B14A-35E2451FFF8D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Tahoma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Фонд оплаты труда, млн. руб.</c:v>
                </c:pt>
                <c:pt idx="1">
                  <c:v>Среднегодовая заработная плата, тыс. руб./ чел.</c:v>
                </c:pt>
                <c:pt idx="2">
                  <c:v>Среднегодовая численность персонала, чел.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3987</c:v>
                </c:pt>
                <c:pt idx="1">
                  <c:v>702</c:v>
                </c:pt>
                <c:pt idx="2">
                  <c:v>5670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B3-41DF-B14A-35E2451FFF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44712"/>
        <c:axId val="14782936"/>
      </c:barChart>
      <c:catAx>
        <c:axId val="304447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2000" b="0" strike="noStrike" spc="-1">
                <a:solidFill>
                  <a:srgbClr val="000000"/>
                </a:solidFill>
                <a:latin typeface="Tahoma"/>
                <a:ea typeface="DejaVu Sans"/>
              </a:defRPr>
            </a:pPr>
            <a:endParaRPr lang="ru-RU"/>
          </a:p>
        </c:txPr>
        <c:crossAx val="14782936"/>
        <c:crosses val="autoZero"/>
        <c:auto val="1"/>
        <c:lblAlgn val="ctr"/>
        <c:lblOffset val="100"/>
        <c:noMultiLvlLbl val="0"/>
      </c:catAx>
      <c:valAx>
        <c:axId val="14782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0444712"/>
        <c:crosses val="autoZero"/>
        <c:crossBetween val="between"/>
      </c:valAx>
      <c:spPr>
        <a:solidFill>
          <a:srgbClr val="FFFFFF"/>
        </a:solidFill>
        <a:ln w="0">
          <a:noFill/>
        </a:ln>
      </c:spPr>
    </c:plotArea>
    <c:legend>
      <c:legendPos val="b"/>
      <c:layout>
        <c:manualLayout>
          <c:xMode val="edge"/>
          <c:yMode val="edge"/>
          <c:x val="0.30085826771653501"/>
          <c:y val="0.91136582983180903"/>
          <c:w val="0.43374425271309203"/>
          <c:h val="7.3686452122244603E-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800" b="0" strike="noStrike" spc="-1">
              <a:solidFill>
                <a:srgbClr val="000000"/>
              </a:solidFill>
              <a:latin typeface="Tahoma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solidFill>
        <a:srgbClr val="D9D9D9"/>
      </a:solidFill>
      <a:round/>
    </a:ln>
  </c:spPr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0.64817</cdr:x>
      <cdr:y>0.02028</cdr:y>
    </cdr:from>
    <cdr:to>
      <cdr:x>0.9734</cdr:x>
      <cdr:y>0.19967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70671" y="75799"/>
          <a:ext cx="1791664" cy="670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0" dirty="0"/>
            <a:t>Экспорт</a:t>
          </a:r>
        </a:p>
        <a:p xmlns:a="http://schemas.openxmlformats.org/drawingml/2006/main">
          <a:r>
            <a:rPr lang="ru-RU" sz="1800" b="0" dirty="0"/>
            <a:t>1 353 647 </a:t>
          </a:r>
          <a:r>
            <a:rPr lang="ru-RU" sz="1800" b="0" dirty="0" err="1"/>
            <a:t>тн</a:t>
          </a:r>
          <a:endParaRPr lang="ru-RU" sz="1800" b="0" dirty="0"/>
        </a:p>
      </cdr:txBody>
    </cdr:sp>
  </cdr:relSizeAnchor>
  <cdr:relSizeAnchor xmlns:cdr="http://schemas.openxmlformats.org/drawingml/2006/chartDrawing">
    <cdr:from>
      <cdr:x>0.67104</cdr:x>
      <cdr:y>0.19373</cdr:y>
    </cdr:from>
    <cdr:to>
      <cdr:x>0.73883</cdr:x>
      <cdr:y>0.26512</cdr:y>
    </cdr:to>
    <cdr:cxnSp macro="">
      <cdr:nvCxnSpPr>
        <cdr:cNvPr id="8" name="Прямая соединительная линия 7">
          <a:extLst xmlns:a="http://schemas.openxmlformats.org/drawingml/2006/main">
            <a:ext uri="{FF2B5EF4-FFF2-40B4-BE49-F238E27FC236}">
              <a16:creationId xmlns:a16="http://schemas.microsoft.com/office/drawing/2014/main" id="{B6D72F18-7960-4F06-8BD3-80E7C52F1E6F}"/>
            </a:ext>
          </a:extLst>
        </cdr:cNvPr>
        <cdr:cNvCxnSpPr/>
      </cdr:nvCxnSpPr>
      <cdr:spPr>
        <a:xfrm xmlns:a="http://schemas.openxmlformats.org/drawingml/2006/main" flipV="1">
          <a:off x="3696661" y="724142"/>
          <a:ext cx="373445" cy="26685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0.73904</cdr:x>
      <cdr:y>0.19373</cdr:y>
    </cdr:from>
    <cdr:to>
      <cdr:x>0.9105</cdr:x>
      <cdr:y>0.19525</cdr:y>
    </cdr:to>
    <cdr:cxnSp macro="">
      <cdr:nvCxnSpPr>
        <cdr:cNvPr id="10" name="Прямая соединительная линия 9">
          <a:extLst xmlns:a="http://schemas.openxmlformats.org/drawingml/2006/main">
            <a:ext uri="{FF2B5EF4-FFF2-40B4-BE49-F238E27FC236}">
              <a16:creationId xmlns:a16="http://schemas.microsoft.com/office/drawing/2014/main" id="{EEAD1FB5-836D-48B7-8EB0-1D36D3780130}"/>
            </a:ext>
          </a:extLst>
        </cdr:cNvPr>
        <cdr:cNvCxnSpPr/>
      </cdr:nvCxnSpPr>
      <cdr:spPr>
        <a:xfrm xmlns:a="http://schemas.openxmlformats.org/drawingml/2006/main">
          <a:off x="4071263" y="724142"/>
          <a:ext cx="944549" cy="568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0.26459</cdr:x>
      <cdr:y>0.22469</cdr:y>
    </cdr:from>
    <cdr:to>
      <cdr:x>0.30171</cdr:x>
      <cdr:y>0.27136</cdr:y>
    </cdr:to>
    <cdr:cxnSp macro="">
      <cdr:nvCxnSpPr>
        <cdr:cNvPr id="16" name="Прямая соединительная линия 15">
          <a:extLst xmlns:a="http://schemas.openxmlformats.org/drawingml/2006/main">
            <a:ext uri="{FF2B5EF4-FFF2-40B4-BE49-F238E27FC236}">
              <a16:creationId xmlns:a16="http://schemas.microsoft.com/office/drawing/2014/main" id="{A6EC5586-F4B6-476F-AAE3-6B2C849FACB4}"/>
            </a:ext>
          </a:extLst>
        </cdr:cNvPr>
        <cdr:cNvCxnSpPr/>
      </cdr:nvCxnSpPr>
      <cdr:spPr>
        <a:xfrm xmlns:a="http://schemas.openxmlformats.org/drawingml/2006/main">
          <a:off x="1457579" y="839899"/>
          <a:ext cx="204494" cy="17443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0.30962</cdr:x>
      <cdr:y>0.20478</cdr:y>
    </cdr:from>
    <cdr:to>
      <cdr:x>0.6901</cdr:x>
      <cdr:y>0.77377</cdr:y>
    </cdr:to>
    <cdr:sp macro="" textlink="">
      <cdr:nvSpPr>
        <cdr:cNvPr id="20" name="Овал 19"/>
        <cdr:cNvSpPr/>
      </cdr:nvSpPr>
      <cdr:spPr>
        <a:xfrm xmlns:a="http://schemas.openxmlformats.org/drawingml/2006/main">
          <a:off x="2516591" y="1109635"/>
          <a:ext cx="3092579" cy="308316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2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0" dirty="0">
              <a:solidFill>
                <a:schemeClr val="tx1"/>
              </a:solidFill>
            </a:rPr>
            <a:t>Объем производства </a:t>
          </a:r>
        </a:p>
        <a:p xmlns:a="http://schemas.openxmlformats.org/drawingml/2006/main">
          <a:pPr algn="ctr"/>
          <a:r>
            <a:rPr lang="ru-RU" sz="1600" b="0" dirty="0">
              <a:solidFill>
                <a:schemeClr val="tx1"/>
              </a:solidFill>
            </a:rPr>
            <a:t>4 027 133 т</a:t>
          </a:r>
        </a:p>
      </cdr:txBody>
    </cdr:sp>
  </cdr:relSizeAnchor>
  <cdr:relSizeAnchor xmlns:cdr="http://schemas.openxmlformats.org/drawingml/2006/chartDrawing">
    <cdr:from>
      <cdr:x>0.0466</cdr:x>
      <cdr:y>0.0223</cdr:y>
    </cdr:from>
    <cdr:to>
      <cdr:x>0.1591</cdr:x>
      <cdr:y>0.19105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256717" y="83360"/>
          <a:ext cx="619746" cy="6307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0" dirty="0"/>
            <a:t>Внутренний рынок</a:t>
          </a:r>
        </a:p>
        <a:p xmlns:a="http://schemas.openxmlformats.org/drawingml/2006/main">
          <a:r>
            <a:rPr lang="ru-RU" sz="1800" b="0" dirty="0"/>
            <a:t>2 673 486 т</a:t>
          </a:r>
        </a:p>
      </cdr:txBody>
    </cdr:sp>
  </cdr:relSizeAnchor>
  <cdr:relSizeAnchor xmlns:cdr="http://schemas.openxmlformats.org/drawingml/2006/chartDrawing">
    <cdr:from>
      <cdr:x>0.0694</cdr:x>
      <cdr:y>0.2245</cdr:y>
    </cdr:from>
    <cdr:to>
      <cdr:x>0.26851</cdr:x>
      <cdr:y>0.22476</cdr:y>
    </cdr:to>
    <cdr:sp macro="" textlink="">
      <cdr:nvSpPr>
        <cdr:cNvPr id="12" name="Прямая соединительная линия 11"/>
        <cdr:cNvSpPr/>
      </cdr:nvSpPr>
      <cdr:spPr>
        <a:xfrm xmlns:a="http://schemas.openxmlformats.org/drawingml/2006/main" flipH="1" flipV="1">
          <a:off x="382324" y="839183"/>
          <a:ext cx="1096869" cy="97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16EA2-7E8E-4544-A628-C94C2EB94B95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D6C12-3296-459B-A040-8936B5595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331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D6C12-3296-459B-A040-8936B55952A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120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D6C12-3296-459B-A040-8936B55952A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2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B3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827280" y="6267240"/>
            <a:ext cx="570960" cy="320040"/>
          </a:xfrm>
          <a:prstGeom prst="parallelogram">
            <a:avLst>
              <a:gd name="adj" fmla="val 25000"/>
            </a:avLst>
          </a:prstGeom>
          <a:solidFill>
            <a:srgbClr val="39B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" name="Graphic 4"/>
          <p:cNvPicPr/>
          <p:nvPr/>
        </p:nvPicPr>
        <p:blipFill>
          <a:blip r:embed="rId14"/>
          <a:stretch/>
        </p:blipFill>
        <p:spPr>
          <a:xfrm>
            <a:off x="833400" y="518760"/>
            <a:ext cx="1480680" cy="370080"/>
          </a:xfrm>
          <a:prstGeom prst="rect">
            <a:avLst/>
          </a:prstGeom>
          <a:ln w="0">
            <a:noFill/>
          </a:ln>
        </p:spPr>
      </p:pic>
      <p:sp>
        <p:nvSpPr>
          <p:cNvPr id="2" name="CustomShape 2"/>
          <p:cNvSpPr/>
          <p:nvPr/>
        </p:nvSpPr>
        <p:spPr>
          <a:xfrm>
            <a:off x="896040" y="6059880"/>
            <a:ext cx="1856160" cy="340200"/>
          </a:xfrm>
          <a:prstGeom prst="parallelogram">
            <a:avLst>
              <a:gd name="adj" fmla="val 25000"/>
            </a:avLst>
          </a:prstGeom>
          <a:solidFill>
            <a:srgbClr val="03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Picture 7" descr="A picture containing fabric&#10;&#10;Description generated with very high confidence"/>
          <p:cNvPicPr/>
          <p:nvPr/>
        </p:nvPicPr>
        <p:blipFill>
          <a:blip r:embed="rId15"/>
          <a:stretch/>
        </p:blipFill>
        <p:spPr>
          <a:xfrm>
            <a:off x="5325840" y="2160"/>
            <a:ext cx="6863400" cy="6853320"/>
          </a:xfrm>
          <a:prstGeom prst="rect">
            <a:avLst/>
          </a:prstGeom>
          <a:ln w="0">
            <a:noFill/>
          </a:ln>
        </p:spPr>
      </p:pic>
      <p:pic>
        <p:nvPicPr>
          <p:cNvPr id="4" name="Graphic 5"/>
          <p:cNvPicPr/>
          <p:nvPr/>
        </p:nvPicPr>
        <p:blipFill>
          <a:blip r:embed="rId16"/>
          <a:stretch/>
        </p:blipFill>
        <p:spPr>
          <a:xfrm>
            <a:off x="896040" y="518760"/>
            <a:ext cx="1539360" cy="37800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827280" y="6267240"/>
            <a:ext cx="570960" cy="320040"/>
          </a:xfrm>
          <a:prstGeom prst="parallelogram">
            <a:avLst>
              <a:gd name="adj" fmla="val 25000"/>
            </a:avLst>
          </a:prstGeom>
          <a:solidFill>
            <a:srgbClr val="39B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Graphic 4"/>
          <p:cNvPicPr/>
          <p:nvPr/>
        </p:nvPicPr>
        <p:blipFill>
          <a:blip r:embed="rId14"/>
          <a:stretch/>
        </p:blipFill>
        <p:spPr>
          <a:xfrm>
            <a:off x="833400" y="518760"/>
            <a:ext cx="1480680" cy="370080"/>
          </a:xfrm>
          <a:prstGeom prst="rect">
            <a:avLst/>
          </a:prstGeom>
          <a:ln w="0">
            <a:noFill/>
          </a:ln>
        </p:spPr>
      </p:pic>
      <p:sp>
        <p:nvSpPr>
          <p:cNvPr id="45" name="CustomShape 2"/>
          <p:cNvSpPr/>
          <p:nvPr/>
        </p:nvSpPr>
        <p:spPr>
          <a:xfrm>
            <a:off x="847800" y="6262920"/>
            <a:ext cx="5137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fld id="{D2A0402E-DEB1-4AC7-A1CB-C7E58936638D}" type="slidenum">
              <a:rPr lang="ru-RU" sz="1400" b="0" strike="noStrike" spc="-1">
                <a:solidFill>
                  <a:srgbClr val="FFFFFF"/>
                </a:solidFill>
                <a:latin typeface="Stem"/>
                <a:ea typeface="Stem"/>
              </a:rPr>
              <a:t>‹#›</a:t>
            </a:fld>
            <a:endParaRPr lang="ru-RU" sz="1400" b="0" strike="noStrike" spc="-1">
              <a:latin typeface="Arial"/>
            </a:endParaRPr>
          </a:p>
        </p:txBody>
      </p:sp>
      <p:sp>
        <p:nvSpPr>
          <p:cNvPr id="46" name="Line 3"/>
          <p:cNvSpPr/>
          <p:nvPr/>
        </p:nvSpPr>
        <p:spPr>
          <a:xfrm>
            <a:off x="660960" y="6172200"/>
            <a:ext cx="10858680" cy="0"/>
          </a:xfrm>
          <a:prstGeom prst="line">
            <a:avLst/>
          </a:prstGeom>
          <a:ln>
            <a:solidFill>
              <a:srgbClr val="39B3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827280" y="6267240"/>
            <a:ext cx="570960" cy="320040"/>
          </a:xfrm>
          <a:prstGeom prst="parallelogram">
            <a:avLst>
              <a:gd name="adj" fmla="val 25000"/>
            </a:avLst>
          </a:prstGeom>
          <a:solidFill>
            <a:srgbClr val="39B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6" name="Graphic 4"/>
          <p:cNvPicPr/>
          <p:nvPr/>
        </p:nvPicPr>
        <p:blipFill>
          <a:blip r:embed="rId14"/>
          <a:stretch/>
        </p:blipFill>
        <p:spPr>
          <a:xfrm>
            <a:off x="833400" y="518760"/>
            <a:ext cx="1480680" cy="370080"/>
          </a:xfrm>
          <a:prstGeom prst="rect">
            <a:avLst/>
          </a:prstGeom>
          <a:ln w="0">
            <a:noFill/>
          </a:ln>
        </p:spPr>
      </p:pic>
      <p:sp>
        <p:nvSpPr>
          <p:cNvPr id="87" name="CustomShape 2"/>
          <p:cNvSpPr/>
          <p:nvPr/>
        </p:nvSpPr>
        <p:spPr>
          <a:xfrm>
            <a:off x="847800" y="6262920"/>
            <a:ext cx="5137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fld id="{B8F8BB75-EA1C-48A2-B7F6-67AD8464CA14}" type="slidenum">
              <a:rPr lang="ru-RU" sz="1400" b="0" strike="noStrike" spc="-1">
                <a:solidFill>
                  <a:srgbClr val="FFFFFF"/>
                </a:solidFill>
                <a:latin typeface="Stem"/>
                <a:ea typeface="Stem"/>
              </a:rPr>
              <a:t>‹#›</a:t>
            </a:fld>
            <a:endParaRPr lang="ru-RU" sz="1400" b="0" strike="noStrike" spc="-1">
              <a:latin typeface="Arial"/>
            </a:endParaRPr>
          </a:p>
        </p:txBody>
      </p:sp>
      <p:sp>
        <p:nvSpPr>
          <p:cNvPr id="88" name="Line 3"/>
          <p:cNvSpPr/>
          <p:nvPr/>
        </p:nvSpPr>
        <p:spPr>
          <a:xfrm>
            <a:off x="750960" y="6172200"/>
            <a:ext cx="10858320" cy="0"/>
          </a:xfrm>
          <a:prstGeom prst="line">
            <a:avLst/>
          </a:prstGeom>
          <a:ln>
            <a:solidFill>
              <a:srgbClr val="39B3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rofeev_A.aleksey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rofeev_A.aleksey@mail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nam.ru/publications/ite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896040" y="6059880"/>
            <a:ext cx="1894320" cy="34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0" strike="noStrike" spc="-1" dirty="0">
                <a:solidFill>
                  <a:schemeClr val="bg1"/>
                </a:solidFill>
                <a:latin typeface="Stem"/>
                <a:ea typeface="Stem"/>
              </a:rPr>
              <a:t>Кемерово 2023 г.</a:t>
            </a: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896040" y="999176"/>
            <a:ext cx="9702360" cy="57539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chemeClr val="bg1"/>
                </a:solidFill>
                <a:latin typeface="Tahoma"/>
                <a:ea typeface="Tahoma"/>
              </a:rPr>
              <a:t>РАЗРАБОТКА МЕРОПРИЯТИЙ ПО ПОВЫШЕНИЮ ПРОИЗВОДИТЕЛЬНОСТИ ТРУДА В КАО «АЗОТ»</a:t>
            </a:r>
            <a:r>
              <a:rPr lang="ru-RU" sz="3200" b="0" strike="noStrike" spc="-1" dirty="0">
                <a:solidFill>
                  <a:schemeClr val="bg1"/>
                </a:solidFill>
                <a:latin typeface="Tahoma"/>
                <a:ea typeface="Tahoma"/>
              </a:rPr>
              <a:t>»</a:t>
            </a:r>
            <a:endParaRPr lang="ru-RU" sz="32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bg1"/>
                </a:solidFill>
                <a:latin typeface="Tahoma"/>
                <a:ea typeface="Tahoma"/>
              </a:rPr>
              <a:t>Выполнил:</a:t>
            </a: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bg1"/>
                </a:solidFill>
                <a:latin typeface="Tahoma"/>
                <a:ea typeface="Tahoma"/>
              </a:rPr>
              <a:t>Ерофеев Алексей Владимирович</a:t>
            </a: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chemeClr val="bg1"/>
                </a:solidFill>
                <a:latin typeface="Tahoma"/>
                <a:ea typeface="Tahoma"/>
              </a:rPr>
              <a:t>Mail</a:t>
            </a:r>
            <a:r>
              <a:rPr lang="ru-RU" sz="1600" b="0" strike="noStrike" spc="-1">
                <a:solidFill>
                  <a:schemeClr val="bg1"/>
                </a:solidFill>
                <a:latin typeface="Tahoma"/>
                <a:ea typeface="Tahoma"/>
              </a:rPr>
              <a:t>: </a:t>
            </a:r>
            <a:r>
              <a:rPr lang="en-US" sz="1600" b="0" u="sng" strike="noStrike" spc="-1">
                <a:solidFill>
                  <a:schemeClr val="bg1"/>
                </a:solidFill>
                <a:uFillTx/>
                <a:latin typeface="Tahoma"/>
                <a:ea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Erofeev</a:t>
            </a:r>
            <a:r>
              <a:rPr lang="en-US" sz="1600" b="0" u="sng" strike="noStrike" spc="-1" dirty="0">
                <a:solidFill>
                  <a:schemeClr val="bg1"/>
                </a:solidFill>
                <a:uFillTx/>
                <a:latin typeface="Tahoma"/>
                <a:ea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_A.aleksey@mail.ru</a:t>
            </a: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bg1"/>
                </a:solidFill>
                <a:latin typeface="Tahoma"/>
                <a:ea typeface="Tahoma"/>
              </a:rPr>
              <a:t>Руководитель: </a:t>
            </a: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bg1"/>
                </a:solidFill>
                <a:latin typeface="Tahoma"/>
                <a:ea typeface="Tahoma"/>
              </a:rPr>
              <a:t>к.э.н., профессор,</a:t>
            </a: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 err="1">
                <a:solidFill>
                  <a:schemeClr val="bg1"/>
                </a:solidFill>
                <a:latin typeface="Tahoma"/>
                <a:ea typeface="Tahoma"/>
              </a:rPr>
              <a:t>Голофастова</a:t>
            </a:r>
            <a:r>
              <a:rPr lang="ru-RU" sz="1600" b="0" strike="noStrike" spc="-1" dirty="0">
                <a:solidFill>
                  <a:schemeClr val="bg1"/>
                </a:solidFill>
                <a:latin typeface="Tahoma"/>
                <a:ea typeface="Tahoma"/>
              </a:rPr>
              <a:t> Наталья Николаевна</a:t>
            </a: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4002840" y="1018800"/>
            <a:ext cx="363564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ahoma"/>
                <a:ea typeface="DejaVu Sans"/>
              </a:rPr>
              <a:t>ДИАГРАММА «СПАГЕТТИ»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61" name="Рисунок 5"/>
          <p:cNvPicPr/>
          <p:nvPr/>
        </p:nvPicPr>
        <p:blipFill>
          <a:blip r:embed="rId2">
            <a:lum contrast="40000"/>
          </a:blip>
          <a:srcRect l="18900" t="58532" r="57487" b="22083"/>
          <a:stretch/>
        </p:blipFill>
        <p:spPr>
          <a:xfrm>
            <a:off x="4055400" y="1419120"/>
            <a:ext cx="3772800" cy="4708440"/>
          </a:xfrm>
          <a:prstGeom prst="rect">
            <a:avLst/>
          </a:prstGeom>
          <a:ln w="0">
            <a:solidFill>
              <a:srgbClr val="FFFF00"/>
            </a:solidFill>
          </a:ln>
        </p:spPr>
      </p:pic>
      <p:pic>
        <p:nvPicPr>
          <p:cNvPr id="162" name="Рисунок 7" descr="Изображение выглядит как земля, внешний, дорога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45720" y="1419120"/>
            <a:ext cx="3687480" cy="4745160"/>
          </a:xfrm>
          <a:prstGeom prst="rect">
            <a:avLst/>
          </a:prstGeom>
          <a:ln w="0">
            <a:solidFill>
              <a:srgbClr val="FFFF00"/>
            </a:solidFill>
          </a:ln>
        </p:spPr>
      </p:pic>
      <p:pic>
        <p:nvPicPr>
          <p:cNvPr id="163" name="Рисунок 8" descr="Изображение выглядит как внутренний, прилавок, в линейку, линия&#10;&#10;Автоматически созданное описание"/>
          <p:cNvPicPr/>
          <p:nvPr/>
        </p:nvPicPr>
        <p:blipFill>
          <a:blip r:embed="rId4"/>
          <a:srcRect t="34048" b="9425"/>
          <a:stretch/>
        </p:blipFill>
        <p:spPr>
          <a:xfrm>
            <a:off x="8366760" y="1432440"/>
            <a:ext cx="3778920" cy="4723560"/>
          </a:xfrm>
          <a:prstGeom prst="rect">
            <a:avLst/>
          </a:prstGeom>
          <a:ln w="0">
            <a:solidFill>
              <a:srgbClr val="FFFF00"/>
            </a:solidFill>
          </a:ln>
        </p:spPr>
      </p:pic>
      <p:sp>
        <p:nvSpPr>
          <p:cNvPr id="164" name="CustomShape 2"/>
          <p:cNvSpPr/>
          <p:nvPr/>
        </p:nvSpPr>
        <p:spPr>
          <a:xfrm>
            <a:off x="3753360" y="2590560"/>
            <a:ext cx="360720" cy="2368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CustomShape 3"/>
          <p:cNvSpPr/>
          <p:nvPr/>
        </p:nvSpPr>
        <p:spPr>
          <a:xfrm>
            <a:off x="7981920" y="2606040"/>
            <a:ext cx="369000" cy="2368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CustomShape 4"/>
          <p:cNvSpPr/>
          <p:nvPr/>
        </p:nvSpPr>
        <p:spPr>
          <a:xfrm>
            <a:off x="1393920" y="1036440"/>
            <a:ext cx="184788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ahoma"/>
                <a:ea typeface="DejaVu Sans"/>
              </a:rPr>
              <a:t>НАСТОЯЩЕЕ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67" name="CustomShape 5"/>
          <p:cNvSpPr/>
          <p:nvPr/>
        </p:nvSpPr>
        <p:spPr>
          <a:xfrm>
            <a:off x="9743400" y="1036440"/>
            <a:ext cx="148680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ahoma"/>
                <a:ea typeface="DejaVu Sans"/>
              </a:rPr>
              <a:t>БУДУЩЕЕ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68" name="CustomShape 6"/>
          <p:cNvSpPr/>
          <p:nvPr/>
        </p:nvSpPr>
        <p:spPr>
          <a:xfrm>
            <a:off x="2443320" y="225720"/>
            <a:ext cx="9589320" cy="67176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ahoma"/>
                <a:ea typeface="Tahoma"/>
              </a:rPr>
              <a:t>БЕРЕЖЛИВОЕ ПРОИЗВОДСТВО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69" name="CustomShape 7"/>
          <p:cNvSpPr/>
          <p:nvPr/>
        </p:nvSpPr>
        <p:spPr>
          <a:xfrm>
            <a:off x="698760" y="4256640"/>
            <a:ext cx="2014560" cy="1907640"/>
          </a:xfrm>
          <a:prstGeom prst="ellipse">
            <a:avLst/>
          </a:prstGeom>
          <a:solidFill>
            <a:srgbClr val="39B335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ahoma"/>
                <a:ea typeface="DejaVu Sans"/>
              </a:rPr>
              <a:t>Время погрузки – 148 мин.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70" name="CustomShape 8"/>
          <p:cNvSpPr/>
          <p:nvPr/>
        </p:nvSpPr>
        <p:spPr>
          <a:xfrm>
            <a:off x="9370080" y="4248720"/>
            <a:ext cx="2014560" cy="1907640"/>
          </a:xfrm>
          <a:prstGeom prst="ellipse">
            <a:avLst/>
          </a:prstGeom>
          <a:solidFill>
            <a:srgbClr val="39B335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ahoma"/>
                <a:ea typeface="DejaVu Sans"/>
              </a:rPr>
              <a:t>Время погрузки – 117 мин.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71" name="CustomShape 9"/>
          <p:cNvSpPr/>
          <p:nvPr/>
        </p:nvSpPr>
        <p:spPr>
          <a:xfrm>
            <a:off x="5178600" y="5438880"/>
            <a:ext cx="1718640" cy="1353600"/>
          </a:xfrm>
          <a:prstGeom prst="ellipse">
            <a:avLst/>
          </a:prstGeom>
          <a:solidFill>
            <a:srgbClr val="39B335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ahoma"/>
                <a:ea typeface="DejaVu Sans"/>
              </a:rPr>
              <a:t>ПТ рост 30%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2" descr="https://avatars.dzeninfra.ru/get-zen_doc/1707183/pub_5eb80ee59f339d116671981f_5eb80f708a5b343ca05a8fd8/scale_1200"/>
          <p:cNvPicPr/>
          <p:nvPr/>
        </p:nvPicPr>
        <p:blipFill>
          <a:blip r:embed="rId2"/>
          <a:stretch/>
        </p:blipFill>
        <p:spPr>
          <a:xfrm>
            <a:off x="140400" y="960120"/>
            <a:ext cx="4141440" cy="5135040"/>
          </a:xfrm>
          <a:prstGeom prst="rect">
            <a:avLst/>
          </a:prstGeom>
          <a:ln w="0">
            <a:noFill/>
          </a:ln>
        </p:spPr>
      </p:pic>
      <p:pic>
        <p:nvPicPr>
          <p:cNvPr id="173" name="Изображение2"/>
          <p:cNvPicPr/>
          <p:nvPr/>
        </p:nvPicPr>
        <p:blipFill>
          <a:blip r:embed="rId3"/>
          <a:srcRect l="21018" t="43616" r="41881" b="37622"/>
          <a:stretch/>
        </p:blipFill>
        <p:spPr>
          <a:xfrm>
            <a:off x="5990760" y="1055520"/>
            <a:ext cx="3336840" cy="2300400"/>
          </a:xfrm>
          <a:prstGeom prst="rect">
            <a:avLst/>
          </a:prstGeom>
          <a:ln w="0">
            <a:solidFill>
              <a:srgbClr val="FFFF00"/>
            </a:solidFill>
          </a:ln>
        </p:spPr>
      </p:pic>
      <p:pic>
        <p:nvPicPr>
          <p:cNvPr id="174" name="Изображение2"/>
          <p:cNvPicPr/>
          <p:nvPr/>
        </p:nvPicPr>
        <p:blipFill>
          <a:blip r:embed="rId3"/>
          <a:srcRect l="61183" t="42686" r="12218" b="36567"/>
          <a:stretch/>
        </p:blipFill>
        <p:spPr>
          <a:xfrm>
            <a:off x="8578080" y="3429000"/>
            <a:ext cx="3415320" cy="2728080"/>
          </a:xfrm>
          <a:prstGeom prst="rect">
            <a:avLst/>
          </a:prstGeom>
          <a:ln w="0">
            <a:solidFill>
              <a:srgbClr val="FFFF00"/>
            </a:solidFill>
          </a:ln>
        </p:spPr>
      </p:pic>
      <p:sp>
        <p:nvSpPr>
          <p:cNvPr id="175" name="CustomShape 1"/>
          <p:cNvSpPr/>
          <p:nvPr/>
        </p:nvSpPr>
        <p:spPr>
          <a:xfrm flipH="1">
            <a:off x="9460440" y="1707480"/>
            <a:ext cx="194004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ahoma"/>
                <a:ea typeface="DejaVu Sans"/>
              </a:rPr>
              <a:t>НАСТОЯЩЕЕ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7216560" y="4394880"/>
            <a:ext cx="163728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ahoma"/>
                <a:ea typeface="DejaVu Sans"/>
              </a:rPr>
              <a:t>БУДУЩЕЕ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77" name="Picture 4" descr="https://up-pro.ru/image/catalog/library/production_management/lean/kuzbass/1.jpeg"/>
          <p:cNvPicPr/>
          <p:nvPr/>
        </p:nvPicPr>
        <p:blipFill>
          <a:blip r:embed="rId4"/>
          <a:stretch/>
        </p:blipFill>
        <p:spPr>
          <a:xfrm>
            <a:off x="4156200" y="3465720"/>
            <a:ext cx="3135600" cy="2698560"/>
          </a:xfrm>
          <a:prstGeom prst="rect">
            <a:avLst/>
          </a:prstGeom>
          <a:ln w="0">
            <a:solidFill>
              <a:srgbClr val="FFFF00"/>
            </a:solidFill>
          </a:ln>
        </p:spPr>
      </p:pic>
      <p:sp>
        <p:nvSpPr>
          <p:cNvPr id="178" name="CustomShape 3"/>
          <p:cNvSpPr/>
          <p:nvPr/>
        </p:nvSpPr>
        <p:spPr>
          <a:xfrm>
            <a:off x="3111120" y="1612800"/>
            <a:ext cx="234216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ahoma"/>
                <a:ea typeface="DejaVu Sans"/>
              </a:rPr>
              <a:t>СИСТЕМА </a:t>
            </a:r>
            <a:r>
              <a:rPr lang="en-US" sz="2000" b="1" strike="noStrike" spc="-1">
                <a:solidFill>
                  <a:srgbClr val="000000"/>
                </a:solidFill>
                <a:latin typeface="Tahoma"/>
                <a:ea typeface="DejaVu Sans"/>
              </a:rPr>
              <a:t>5 S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79" name="CustomShape 4"/>
          <p:cNvSpPr/>
          <p:nvPr/>
        </p:nvSpPr>
        <p:spPr>
          <a:xfrm>
            <a:off x="2443320" y="225720"/>
            <a:ext cx="9589320" cy="67176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ahoma"/>
                <a:ea typeface="Tahoma"/>
              </a:rPr>
              <a:t>БЕРЕЖЛИВОЕ ПРОИЗВОДСТВО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2286000" y="123840"/>
            <a:ext cx="913392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ahoma"/>
                <a:ea typeface="Tahoma"/>
              </a:rPr>
              <a:t>КАРТА ПОТОКА СОЗДАНИЯ ЦЕННОСТИ В СИСТЕМЕ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ahoma"/>
                <a:ea typeface="Tahoma"/>
              </a:rPr>
              <a:t> БЕРЕЖЛИВОГО ПРОИЗВОДСТВА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81" name="Изображение5"/>
          <p:cNvPicPr/>
          <p:nvPr/>
        </p:nvPicPr>
        <p:blipFill>
          <a:blip r:embed="rId2"/>
          <a:srcRect l="10063" t="22183" r="7931" b="24176"/>
          <a:stretch/>
        </p:blipFill>
        <p:spPr>
          <a:xfrm>
            <a:off x="838080" y="1074600"/>
            <a:ext cx="11170080" cy="5066640"/>
          </a:xfrm>
          <a:prstGeom prst="rect">
            <a:avLst/>
          </a:prstGeom>
          <a:ln w="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104760" y="1577160"/>
            <a:ext cx="7867080" cy="424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45720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300" b="0" strike="noStrike" spc="-1">
                <a:solidFill>
                  <a:srgbClr val="000000"/>
                </a:solidFill>
                <a:latin typeface="Tahoma"/>
                <a:ea typeface="Tahoma"/>
              </a:rPr>
              <a:t>увеличение производительности труда  в 3-10 раз;</a:t>
            </a:r>
            <a:endParaRPr lang="ru-RU" sz="2300" b="0" strike="noStrike" spc="-1">
              <a:latin typeface="Arial"/>
            </a:endParaRPr>
          </a:p>
          <a:p>
            <a:pPr marL="216000" indent="45720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300" b="0" strike="noStrike" spc="-1">
                <a:solidFill>
                  <a:srgbClr val="000000"/>
                </a:solidFill>
                <a:latin typeface="Tahoma"/>
                <a:ea typeface="Tahoma"/>
              </a:rPr>
              <a:t> снижение простоев в 5-20 раз;</a:t>
            </a:r>
            <a:endParaRPr lang="ru-RU" sz="2300" b="0" strike="noStrike" spc="-1">
              <a:latin typeface="Arial"/>
            </a:endParaRPr>
          </a:p>
          <a:p>
            <a:pPr marL="216000" indent="45720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300" b="0" strike="noStrike" spc="-1">
                <a:solidFill>
                  <a:srgbClr val="000000"/>
                </a:solidFill>
                <a:latin typeface="Tahoma"/>
                <a:ea typeface="Tahoma"/>
              </a:rPr>
              <a:t> сокращение производственного цикла в 10-100 раз;</a:t>
            </a:r>
            <a:endParaRPr lang="ru-RU" sz="2300" b="0" strike="noStrike" spc="-1">
              <a:latin typeface="Arial"/>
            </a:endParaRPr>
          </a:p>
          <a:p>
            <a:pPr marL="216000" indent="45720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300" b="0" strike="noStrike" spc="-1">
                <a:solidFill>
                  <a:srgbClr val="000000"/>
                </a:solidFill>
                <a:latin typeface="Tahoma"/>
                <a:ea typeface="Tahoma"/>
              </a:rPr>
              <a:t> сокращение объема хранения на складах в 2-5 раз;</a:t>
            </a:r>
            <a:endParaRPr lang="ru-RU" sz="2300" b="0" strike="noStrike" spc="-1">
              <a:latin typeface="Arial"/>
            </a:endParaRPr>
          </a:p>
          <a:p>
            <a:pPr marL="216000" indent="45720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300" b="0" strike="noStrike" spc="-1">
                <a:solidFill>
                  <a:srgbClr val="000000"/>
                </a:solidFill>
                <a:latin typeface="Tahoma"/>
                <a:ea typeface="Tahoma"/>
              </a:rPr>
              <a:t> сокращение производственного брака в 5-50 раз;</a:t>
            </a:r>
            <a:endParaRPr lang="ru-RU" sz="2300" b="0" strike="noStrike" spc="-1">
              <a:latin typeface="Arial"/>
            </a:endParaRPr>
          </a:p>
          <a:p>
            <a:pPr marL="216000" indent="45720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300" b="0" strike="noStrike" spc="-1">
                <a:solidFill>
                  <a:srgbClr val="000000"/>
                </a:solidFill>
                <a:latin typeface="Tahoma"/>
                <a:ea typeface="Tahoma"/>
              </a:rPr>
              <a:t> ускорение выпуска новинок в 2-5 раз.</a:t>
            </a:r>
            <a:endParaRPr lang="ru-RU" sz="2300" b="0" strike="noStrike" spc="-1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2486160" y="536760"/>
            <a:ext cx="919980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ahoma"/>
                <a:ea typeface="Tahoma"/>
              </a:rPr>
              <a:t>РЕЗУЛЬТАТ ВНЕДРЕНИЯ БЕРЕЖЛИВОГО ПРОИЗВОДСТВА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84" name="Picture 2"/>
          <p:cNvPicPr/>
          <p:nvPr/>
        </p:nvPicPr>
        <p:blipFill>
          <a:blip r:embed="rId2"/>
          <a:stretch/>
        </p:blipFill>
        <p:spPr>
          <a:xfrm>
            <a:off x="8153280" y="1415160"/>
            <a:ext cx="3752280" cy="1875600"/>
          </a:xfrm>
          <a:prstGeom prst="rect">
            <a:avLst/>
          </a:prstGeom>
          <a:ln w="0">
            <a:noFill/>
          </a:ln>
        </p:spPr>
      </p:pic>
      <p:pic>
        <p:nvPicPr>
          <p:cNvPr id="185" name="Picture 4"/>
          <p:cNvPicPr/>
          <p:nvPr/>
        </p:nvPicPr>
        <p:blipFill>
          <a:blip r:embed="rId3"/>
          <a:stretch/>
        </p:blipFill>
        <p:spPr>
          <a:xfrm>
            <a:off x="8025480" y="3566520"/>
            <a:ext cx="3880080" cy="2481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268920" y="774360"/>
            <a:ext cx="7360560" cy="374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Tahoma"/>
                <a:ea typeface="Tahoma"/>
              </a:rPr>
              <a:t>изучены теоретические основы повышения производительности труда на предприятии;</a:t>
            </a:r>
            <a:endParaRPr lang="ru-RU" sz="2000" b="0" strike="noStrike" spc="-1"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Tahoma"/>
                <a:ea typeface="Tahoma"/>
              </a:rPr>
              <a:t>проведен экономический анализ эффективности деятельности и трудовых ресурсов  предприятия КАО «Азот»;</a:t>
            </a:r>
            <a:endParaRPr lang="ru-RU" sz="2000" b="0" strike="noStrike" spc="-1"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Tahoma"/>
                <a:ea typeface="Tahoma"/>
              </a:rPr>
              <a:t>разработаны мероприятия по повышению производительности труда в КАО «Азот».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4381200" y="154080"/>
            <a:ext cx="243936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ahoma"/>
                <a:ea typeface="Tahoma"/>
              </a:rPr>
              <a:t>ЗАКЛЮЧЕНИЕ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88" name="Picture 2"/>
          <p:cNvPicPr/>
          <p:nvPr/>
        </p:nvPicPr>
        <p:blipFill>
          <a:blip r:embed="rId2"/>
          <a:stretch/>
        </p:blipFill>
        <p:spPr>
          <a:xfrm>
            <a:off x="8124840" y="85680"/>
            <a:ext cx="4066560" cy="3047400"/>
          </a:xfrm>
          <a:prstGeom prst="rect">
            <a:avLst/>
          </a:prstGeom>
          <a:ln w="0">
            <a:noFill/>
          </a:ln>
        </p:spPr>
      </p:pic>
      <p:pic>
        <p:nvPicPr>
          <p:cNvPr id="189" name="Picture 4"/>
          <p:cNvPicPr/>
          <p:nvPr/>
        </p:nvPicPr>
        <p:blipFill>
          <a:blip r:embed="rId3"/>
          <a:stretch/>
        </p:blipFill>
        <p:spPr>
          <a:xfrm>
            <a:off x="8124840" y="2968560"/>
            <a:ext cx="3894840" cy="3047400"/>
          </a:xfrm>
          <a:prstGeom prst="rect">
            <a:avLst/>
          </a:prstGeom>
          <a:ln w="0">
            <a:noFill/>
          </a:ln>
        </p:spPr>
      </p:pic>
      <p:sp>
        <p:nvSpPr>
          <p:cNvPr id="190" name="CustomShape 3"/>
          <p:cNvSpPr/>
          <p:nvPr/>
        </p:nvSpPr>
        <p:spPr>
          <a:xfrm>
            <a:off x="3291480" y="4877640"/>
            <a:ext cx="1550880" cy="6152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9B335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CustomShape 4"/>
          <p:cNvSpPr/>
          <p:nvPr/>
        </p:nvSpPr>
        <p:spPr>
          <a:xfrm>
            <a:off x="416520" y="4392360"/>
            <a:ext cx="2685600" cy="1513080"/>
          </a:xfrm>
          <a:prstGeom prst="rect">
            <a:avLst/>
          </a:prstGeom>
          <a:solidFill>
            <a:srgbClr val="00B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ahoma"/>
                <a:ea typeface="DejaVu Sans"/>
              </a:rPr>
              <a:t>Цех «Карбамид»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92" name="CustomShape 5"/>
          <p:cNvSpPr/>
          <p:nvPr/>
        </p:nvSpPr>
        <p:spPr>
          <a:xfrm>
            <a:off x="4941000" y="4392360"/>
            <a:ext cx="2921040" cy="1513080"/>
          </a:xfrm>
          <a:prstGeom prst="rect">
            <a:avLst/>
          </a:prstGeom>
          <a:solidFill>
            <a:srgbClr val="00B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ahoma"/>
                <a:ea typeface="DejaVu Sans"/>
              </a:rPr>
              <a:t>Рост ПТ  - на 5%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ahoma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ahoma"/>
                <a:ea typeface="DejaVu Sans"/>
              </a:rPr>
              <a:t>Экономия ресурсов – 140 млн. руб.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896040" y="6059880"/>
            <a:ext cx="1894320" cy="34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0" strike="noStrike" spc="-1" dirty="0">
                <a:solidFill>
                  <a:schemeClr val="bg1"/>
                </a:solidFill>
                <a:latin typeface="Stem"/>
                <a:ea typeface="Stem"/>
              </a:rPr>
              <a:t>Кемерово 2023 г.</a:t>
            </a: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896040" y="999176"/>
            <a:ext cx="9702360" cy="57539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chemeClr val="bg1"/>
                </a:solidFill>
                <a:latin typeface="Tahoma"/>
                <a:ea typeface="Tahoma"/>
              </a:rPr>
              <a:t>РАЗРАБОТКА МЕРОПРИЯТИЙ ПО ПОВЫШЕНИЮ ПРОИЗВОДИТЕЛЬНОСТИ ТРУДА В КАО «АЗОТ»</a:t>
            </a:r>
            <a:r>
              <a:rPr lang="ru-RU" sz="3200" b="0" strike="noStrike" spc="-1" dirty="0">
                <a:solidFill>
                  <a:schemeClr val="bg1"/>
                </a:solidFill>
                <a:latin typeface="Tahoma"/>
                <a:ea typeface="Tahoma"/>
              </a:rPr>
              <a:t>»</a:t>
            </a:r>
            <a:endParaRPr lang="ru-RU" sz="32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bg1"/>
                </a:solidFill>
                <a:latin typeface="Tahoma"/>
                <a:ea typeface="Tahoma"/>
              </a:rPr>
              <a:t>Выполнил:</a:t>
            </a: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bg1"/>
                </a:solidFill>
                <a:latin typeface="Tahoma"/>
                <a:ea typeface="Tahoma"/>
              </a:rPr>
              <a:t>Ерофеев Алексей Владимирович</a:t>
            </a: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chemeClr val="bg1"/>
                </a:solidFill>
                <a:latin typeface="Tahoma"/>
                <a:ea typeface="Tahoma"/>
              </a:rPr>
              <a:t>Mail</a:t>
            </a:r>
            <a:r>
              <a:rPr lang="ru-RU" sz="1600" b="0" strike="noStrike" spc="-1" dirty="0">
                <a:solidFill>
                  <a:schemeClr val="bg1"/>
                </a:solidFill>
                <a:latin typeface="Tahoma"/>
                <a:ea typeface="Tahoma"/>
              </a:rPr>
              <a:t>: </a:t>
            </a:r>
            <a:r>
              <a:rPr lang="en-US" sz="1600" b="0" u="sng" strike="noStrike" spc="-1" dirty="0">
                <a:solidFill>
                  <a:schemeClr val="bg1"/>
                </a:solidFill>
                <a:uFillTx/>
                <a:latin typeface="Tahoma"/>
                <a:ea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Erofeev_A.aleksey@mail.ru</a:t>
            </a: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bg1"/>
                </a:solidFill>
                <a:latin typeface="Tahoma"/>
                <a:ea typeface="Tahoma"/>
              </a:rPr>
              <a:t>Руководитель: </a:t>
            </a: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bg1"/>
                </a:solidFill>
                <a:latin typeface="Tahoma"/>
                <a:ea typeface="Tahoma"/>
              </a:rPr>
              <a:t>к.э.н., профессор,</a:t>
            </a: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 err="1">
                <a:solidFill>
                  <a:schemeClr val="bg1"/>
                </a:solidFill>
                <a:latin typeface="Tahoma"/>
                <a:ea typeface="Tahoma"/>
              </a:rPr>
              <a:t>Голофастова</a:t>
            </a:r>
            <a:r>
              <a:rPr lang="ru-RU" sz="1600" b="0" strike="noStrike" spc="-1" dirty="0">
                <a:solidFill>
                  <a:schemeClr val="bg1"/>
                </a:solidFill>
                <a:latin typeface="Tahoma"/>
                <a:ea typeface="Tahoma"/>
              </a:rPr>
              <a:t> Наталья Николаевна</a:t>
            </a: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5826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4032360" y="502920"/>
            <a:ext cx="412632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ahoma"/>
                <a:ea typeface="Tahoma"/>
              </a:rPr>
              <a:t>АКТУАЛЬНОСТЬ РАБОТЫ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853560" y="1109520"/>
            <a:ext cx="11017800" cy="79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1"/>
              </a:spcAft>
            </a:pPr>
            <a:r>
              <a:rPr lang="ru-RU" sz="2000" b="0" strike="noStrike" spc="-1">
                <a:solidFill>
                  <a:srgbClr val="000000"/>
                </a:solidFill>
                <a:latin typeface="Tahoma"/>
                <a:ea typeface="Tahoma"/>
              </a:rPr>
              <a:t>Среднегодовой прирост и уровень производительности труда в странах БРИК, Казахстане, США и мире в целом, 2000–2021 гг., в %*</a:t>
            </a:r>
            <a:endParaRPr lang="ru-RU" sz="2000" b="0" strike="noStrike" spc="-1">
              <a:latin typeface="Arial"/>
            </a:endParaRPr>
          </a:p>
        </p:txBody>
      </p:sp>
      <p:graphicFrame>
        <p:nvGraphicFramePr>
          <p:cNvPr id="131" name="Table 3"/>
          <p:cNvGraphicFramePr/>
          <p:nvPr/>
        </p:nvGraphicFramePr>
        <p:xfrm>
          <a:off x="2016720" y="1914120"/>
          <a:ext cx="8127720" cy="3058080"/>
        </p:xfrm>
        <a:graphic>
          <a:graphicData uri="http://schemas.openxmlformats.org/drawingml/2006/table">
            <a:tbl>
              <a:tblPr/>
              <a:tblGrid>
                <a:gridCol w="1841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0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3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6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8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Страна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2000-2009 гг.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2010-2018 гг.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2019 гг.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2020 гг.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2021 г.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(прогноз)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 от уровня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США, 2021 г.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Китай (офиц.данные)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9,6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7,6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6,2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2,6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7,9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23,7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Индия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5,3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6,8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-1,3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Россия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4,4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2,9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-1,1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5,1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42,6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Бразилия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0,8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0,8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-0,6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4,1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-0,9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25,4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Казахстан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5,8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-3,0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39,8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США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1,6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0,8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2,3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Мир в целом*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1,7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0,7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-2,3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38,8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2" name="CustomShape 4"/>
          <p:cNvSpPr/>
          <p:nvPr/>
        </p:nvSpPr>
        <p:spPr>
          <a:xfrm>
            <a:off x="609480" y="5025960"/>
            <a:ext cx="11017800" cy="11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>
              <a:lnSpc>
                <a:spcPct val="115000"/>
              </a:lnSpc>
              <a:spcAft>
                <a:spcPts val="1001"/>
              </a:spcAft>
            </a:pPr>
            <a:r>
              <a:rPr lang="ru-RU" sz="2000" b="0" strike="noStrike" spc="-1">
                <a:solidFill>
                  <a:srgbClr val="000000"/>
                </a:solidFill>
                <a:latin typeface="Tahoma"/>
                <a:ea typeface="Tahoma"/>
              </a:rPr>
              <a:t>*Новости международных рынков. ВВП Японии в 1 квартале увеличился на 1,6% в пересчете на год - сильнее прогноза -[Электронный ресурс].- </a:t>
            </a:r>
            <a:r>
              <a:rPr lang="ru-RU" sz="2000" b="0" u="sng" strike="noStrike" spc="-1">
                <a:solidFill>
                  <a:srgbClr val="0563C1"/>
                </a:solidFill>
                <a:uFillTx/>
                <a:latin typeface="Tahoma"/>
                <a:ea typeface="Tahoma"/>
                <a:hlinkClick r:id="rId2"/>
              </a:rPr>
              <a:t>https://www.finam.ru/publications/ite</a:t>
            </a:r>
            <a:r>
              <a:rPr lang="ru-RU" sz="2000" b="0" u="sng" strike="noStrike" spc="-1">
                <a:solidFill>
                  <a:srgbClr val="000000"/>
                </a:solidFill>
                <a:uFillTx/>
                <a:latin typeface="Tahoma"/>
                <a:ea typeface="Tahoma"/>
              </a:rPr>
              <a:t>. (дата обращения 14.05.2023).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3350520" y="536760"/>
            <a:ext cx="549036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ahoma"/>
                <a:ea typeface="Tahoma"/>
              </a:rPr>
              <a:t>ЦЕЛЬ И ЗАДАЧИ ИССЛЕДОВАНИЯ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710280" y="1704600"/>
            <a:ext cx="10643040" cy="433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ahoma"/>
                <a:ea typeface="Times New Roman"/>
              </a:rPr>
              <a:t>Цель</a:t>
            </a:r>
            <a:r>
              <a:rPr lang="ru-RU" sz="2400" b="0" strike="noStrike" spc="-1">
                <a:solidFill>
                  <a:srgbClr val="000000"/>
                </a:solidFill>
                <a:latin typeface="Tahoma"/>
                <a:ea typeface="Times New Roman"/>
              </a:rPr>
              <a:t> - разработка и обоснование мероприятий, направленных на повышение производительности труда на КАО «Азот».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ahoma"/>
                <a:ea typeface="Stem"/>
              </a:rPr>
              <a:t>Задачи: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Tahoma"/>
                <a:ea typeface="Stem"/>
              </a:rPr>
              <a:t>- изучить </a:t>
            </a:r>
            <a:r>
              <a:rPr lang="ru-RU" sz="2400" b="0" strike="noStrike" spc="-1">
                <a:solidFill>
                  <a:srgbClr val="000000"/>
                </a:solidFill>
                <a:latin typeface="Tahoma"/>
                <a:ea typeface="Calibri"/>
              </a:rPr>
              <a:t>теоретические основы повышения производительности труда на предприятии;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Tahoma"/>
                <a:ea typeface="Stem"/>
              </a:rPr>
              <a:t>- </a:t>
            </a:r>
            <a:r>
              <a:rPr lang="ru-RU" sz="2400" b="0" strike="noStrike" spc="-1">
                <a:solidFill>
                  <a:srgbClr val="000000"/>
                </a:solidFill>
                <a:latin typeface="Tahoma"/>
                <a:ea typeface="Calibri"/>
              </a:rPr>
              <a:t> провести экономический анализ эффективности деятельности и трудовых ресурсов  предприятия КАО «Азот»;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Tahoma"/>
                <a:ea typeface="Stem"/>
              </a:rPr>
              <a:t>- </a:t>
            </a:r>
            <a:r>
              <a:rPr lang="ru-RU" sz="2400" b="0" strike="noStrike" spc="-1">
                <a:solidFill>
                  <a:srgbClr val="000000"/>
                </a:solidFill>
                <a:latin typeface="Tahoma"/>
                <a:ea typeface="Calibri"/>
              </a:rPr>
              <a:t> разработать мероприятия по повышению производительности труда в КАО «Азот».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"/>
          <p:cNvPicPr/>
          <p:nvPr/>
        </p:nvPicPr>
        <p:blipFill>
          <a:blip r:embed="rId2"/>
          <a:srcRect t="16147" b="43550"/>
          <a:stretch/>
        </p:blipFill>
        <p:spPr>
          <a:xfrm>
            <a:off x="609380" y="891720"/>
            <a:ext cx="3342600" cy="2963520"/>
          </a:xfrm>
          <a:prstGeom prst="rect">
            <a:avLst/>
          </a:prstGeom>
          <a:ln w="9525"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693360" y="3942360"/>
            <a:ext cx="10979640" cy="259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Tahoma"/>
                <a:ea typeface="DejaVu Sans"/>
              </a:rPr>
              <a:t>Миссия КАО «Азот»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ahoma"/>
                <a:ea typeface="DejaVu Sans"/>
              </a:rPr>
              <a:t>Развивая себя и своих партнёров, мы создаём уникальную среду, в которой каждый может воплотить в жизнь свою мечту. С нами начинаются победы!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ahoma"/>
                <a:ea typeface="DejaVu Sans"/>
              </a:rPr>
              <a:t>КАО «Азот» является членом Российской ассоциации 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ahoma"/>
                <a:ea typeface="DejaVu Sans"/>
              </a:rPr>
              <a:t>производителей удобрений. 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br>
              <a:rPr dirty="0"/>
            </a:br>
            <a:endParaRPr lang="ru-RU" sz="2000" b="0" strike="noStrike" spc="-1" dirty="0">
              <a:latin typeface="Arial"/>
            </a:endParaRPr>
          </a:p>
        </p:txBody>
      </p:sp>
      <p:pic>
        <p:nvPicPr>
          <p:cNvPr id="138" name="Рисунок 10"/>
          <p:cNvPicPr/>
          <p:nvPr/>
        </p:nvPicPr>
        <p:blipFill>
          <a:blip r:embed="rId3">
            <a:lum bright="-30000"/>
          </a:blip>
          <a:srcRect t="29841" r="8901" b="7684"/>
          <a:stretch/>
        </p:blipFill>
        <p:spPr>
          <a:xfrm>
            <a:off x="8734680" y="899280"/>
            <a:ext cx="3304080" cy="2940480"/>
          </a:xfrm>
          <a:prstGeom prst="rect">
            <a:avLst/>
          </a:prstGeom>
          <a:ln w="0">
            <a:noFill/>
          </a:ln>
        </p:spPr>
      </p:pic>
      <p:pic>
        <p:nvPicPr>
          <p:cNvPr id="139" name="Picture 2" descr="https://sar-news.ru/wp-content/uploads/2022/12/2022-12-29_09-59-28.png"/>
          <p:cNvPicPr/>
          <p:nvPr/>
        </p:nvPicPr>
        <p:blipFill>
          <a:blip r:embed="rId4"/>
          <a:stretch/>
        </p:blipFill>
        <p:spPr>
          <a:xfrm>
            <a:off x="7257240" y="5120640"/>
            <a:ext cx="1946880" cy="9594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E6551EC-FDFD-441E-8C06-2D8CECA24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7613387"/>
              </p:ext>
            </p:extLst>
          </p:nvPr>
        </p:nvGraphicFramePr>
        <p:xfrm>
          <a:off x="3695263" y="500528"/>
          <a:ext cx="5508857" cy="373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2306880" y="547200"/>
            <a:ext cx="994284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ahoma"/>
                <a:ea typeface="DejaVu Sans"/>
              </a:rPr>
              <a:t>ДИНАМИКА ФИНАНСОВЫХ РЕЗУЛЬТАТОВ КАО «АЗОТ»</a:t>
            </a:r>
            <a:endParaRPr lang="ru-RU" sz="2400" b="0" strike="noStrike" spc="-1">
              <a:latin typeface="Arial"/>
            </a:endParaRPr>
          </a:p>
        </p:txBody>
      </p:sp>
      <p:graphicFrame>
        <p:nvGraphicFramePr>
          <p:cNvPr id="141" name="Диаграмма 4"/>
          <p:cNvGraphicFramePr/>
          <p:nvPr/>
        </p:nvGraphicFramePr>
        <p:xfrm>
          <a:off x="380880" y="1287720"/>
          <a:ext cx="3552840" cy="480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2" name="Диаграмма 9"/>
          <p:cNvGraphicFramePr/>
          <p:nvPr/>
        </p:nvGraphicFramePr>
        <p:xfrm>
          <a:off x="3581280" y="1347480"/>
          <a:ext cx="3567960" cy="458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3" name="Диаграмма 12"/>
          <p:cNvGraphicFramePr/>
          <p:nvPr/>
        </p:nvGraphicFramePr>
        <p:xfrm>
          <a:off x="6819840" y="1356480"/>
          <a:ext cx="4139640" cy="484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2318040" y="536760"/>
            <a:ext cx="755532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ahoma"/>
                <a:ea typeface="Tahoma"/>
              </a:rPr>
              <a:t>АНАЛИЗ ТРУДОВЫХ РЕСУРСОВ ПРЕДПРИЯТИЯ</a:t>
            </a:r>
            <a:endParaRPr lang="ru-RU" sz="2400" b="0" strike="noStrike" spc="-1">
              <a:latin typeface="Arial"/>
            </a:endParaRPr>
          </a:p>
        </p:txBody>
      </p:sp>
      <p:graphicFrame>
        <p:nvGraphicFramePr>
          <p:cNvPr id="145" name="Диаграмма 3"/>
          <p:cNvGraphicFramePr/>
          <p:nvPr/>
        </p:nvGraphicFramePr>
        <p:xfrm>
          <a:off x="1876320" y="914400"/>
          <a:ext cx="8457480" cy="524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2345400" y="536760"/>
            <a:ext cx="974700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ahoma"/>
                <a:ea typeface="Tahoma"/>
              </a:rPr>
              <a:t>ДИНАМИКА ИЗМЕНЕНИЯ ЧИСЛЕННОСТИ ПЕРСОНАЛА И ФОТ</a:t>
            </a:r>
            <a:endParaRPr lang="ru-RU" sz="2400" b="0" strike="noStrike" spc="-1">
              <a:latin typeface="Arial"/>
            </a:endParaRPr>
          </a:p>
        </p:txBody>
      </p:sp>
      <p:graphicFrame>
        <p:nvGraphicFramePr>
          <p:cNvPr id="147" name="Диаграмма 10"/>
          <p:cNvGraphicFramePr/>
          <p:nvPr/>
        </p:nvGraphicFramePr>
        <p:xfrm>
          <a:off x="0" y="868680"/>
          <a:ext cx="9219600" cy="528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3537000" y="536760"/>
            <a:ext cx="511704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Tahoma"/>
                <a:ea typeface="Tahoma"/>
              </a:rPr>
              <a:t>SWOT- </a:t>
            </a:r>
            <a:r>
              <a:rPr lang="ru-RU" sz="2400" b="1" strike="noStrike" spc="-1">
                <a:solidFill>
                  <a:srgbClr val="000000"/>
                </a:solidFill>
                <a:latin typeface="Tahoma"/>
                <a:ea typeface="Tahoma"/>
              </a:rPr>
              <a:t>АНАЛИЗ ПРЕДПРИЯТИЯ</a:t>
            </a:r>
            <a:endParaRPr lang="ru-RU" sz="2400" b="0" strike="noStrike" spc="-1">
              <a:latin typeface="Arial"/>
            </a:endParaRPr>
          </a:p>
        </p:txBody>
      </p:sp>
      <p:graphicFrame>
        <p:nvGraphicFramePr>
          <p:cNvPr id="149" name="Table 2"/>
          <p:cNvGraphicFramePr/>
          <p:nvPr/>
        </p:nvGraphicFramePr>
        <p:xfrm>
          <a:off x="1135440" y="1012680"/>
          <a:ext cx="9951120" cy="5112720"/>
        </p:xfrm>
        <a:graphic>
          <a:graphicData uri="http://schemas.openxmlformats.org/drawingml/2006/table">
            <a:tbl>
              <a:tblPr/>
              <a:tblGrid>
                <a:gridCol w="4975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latin typeface="Tahoma"/>
                          <a:ea typeface="Tahoma"/>
                        </a:rPr>
                        <a:t>Сильные стороны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latin typeface="Tahoma"/>
                          <a:ea typeface="Tahoma"/>
                        </a:rPr>
                        <a:t>Возможности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3680">
                <a:tc>
                  <a:txBody>
                    <a:bodyPr/>
                    <a:lstStyle/>
                    <a:p>
                      <a:pPr marL="216000" indent="-215640" algn="just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 Длительный период нахождения на рынке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marL="216000" indent="-215640" algn="just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 Значительная доля на рынке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marL="216000" indent="-215640" algn="just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 Высокая востребованность продукта в национальной экономике и за рубежом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marL="216000" indent="-215640" algn="just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Высокая квалификация персонала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marL="216000" indent="-215640" algn="just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Вхождение в группу компаний АО ГК «СДС - АЗОТ»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6000" indent="-21564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 Возможность выхода на новые рынки сбыта продукции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marL="216000" indent="-21564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 Использование государственной поддержки через национальный проект «Повышение производительности труда и занятости населения»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marL="216000" indent="-21564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 Применение принципов бережливого производства для снижения себестоимости продукции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latin typeface="Tahoma"/>
                          <a:ea typeface="Tahoma"/>
                        </a:rPr>
                        <a:t>Слабые стороны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latin typeface="Tahoma"/>
                          <a:ea typeface="Tahoma"/>
                        </a:rPr>
                        <a:t>Угрозы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3720">
                <a:tc>
                  <a:txBody>
                    <a:bodyPr/>
                    <a:lstStyle/>
                    <a:p>
                      <a:pPr marL="216000" indent="-215640" algn="just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 Рост себестоимости производства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marL="216000" indent="-215640" algn="just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 Несвоевременный расчет потребителей за продукцию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marL="216000" indent="-215640" algn="just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 Недостаточность оборотных средств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marL="216000" indent="-215640" algn="just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 Превышение темпа роста себестоимости над темпами роста выручки от продаж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6000" indent="-21564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 </a:t>
                      </a: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Необходимость изменения логистики в связи с экономическими санкциями Евросоюза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marL="216000" indent="-21564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 Удорожание продукции в связи с изменением логистики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marL="216000" indent="-21564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 Недостаточный уровень производительности труда в связи с наличием производственных потерь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4650480" y="536760"/>
            <a:ext cx="289044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ahoma"/>
                <a:ea typeface="Tahoma"/>
              </a:rPr>
              <a:t>Цех «Карбамид»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51" name="Picture 2" descr="https://glavagronom.ru/media/uploads/_eFyGH0dj-kuzbas-udobreniya.jpg"/>
          <p:cNvPicPr/>
          <p:nvPr/>
        </p:nvPicPr>
        <p:blipFill>
          <a:blip r:embed="rId2"/>
          <a:stretch/>
        </p:blipFill>
        <p:spPr>
          <a:xfrm>
            <a:off x="630360" y="3596760"/>
            <a:ext cx="5516280" cy="2531880"/>
          </a:xfrm>
          <a:prstGeom prst="rect">
            <a:avLst/>
          </a:prstGeom>
          <a:ln w="0">
            <a:solidFill>
              <a:srgbClr val="FFFF00"/>
            </a:solidFill>
          </a:ln>
        </p:spPr>
      </p:pic>
      <p:sp>
        <p:nvSpPr>
          <p:cNvPr id="152" name="Custom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3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4" name="Picture 22" descr="https://rapu.ru/upload/iblock/adc/%D0%A1%D0%94%D0%A1%20%D0%90%D0%97%D0%9E%D0%A2%20(10).jpg"/>
          <p:cNvPicPr/>
          <p:nvPr/>
        </p:nvPicPr>
        <p:blipFill>
          <a:blip r:embed="rId3"/>
          <a:stretch/>
        </p:blipFill>
        <p:spPr>
          <a:xfrm>
            <a:off x="642240" y="950760"/>
            <a:ext cx="5523480" cy="2620440"/>
          </a:xfrm>
          <a:prstGeom prst="rect">
            <a:avLst/>
          </a:prstGeom>
          <a:ln w="0">
            <a:solidFill>
              <a:srgbClr val="FFFF00"/>
            </a:solidFill>
          </a:ln>
        </p:spPr>
      </p:pic>
      <p:pic>
        <p:nvPicPr>
          <p:cNvPr id="155" name="Picture 34" descr="https://controleng.ru/wp-content/uploads/N_Azot-_1-pic.jpg"/>
          <p:cNvPicPr/>
          <p:nvPr/>
        </p:nvPicPr>
        <p:blipFill>
          <a:blip r:embed="rId4"/>
          <a:stretch/>
        </p:blipFill>
        <p:spPr>
          <a:xfrm>
            <a:off x="6207840" y="960120"/>
            <a:ext cx="5511240" cy="2605320"/>
          </a:xfrm>
          <a:prstGeom prst="rect">
            <a:avLst/>
          </a:prstGeom>
          <a:ln w="0">
            <a:solidFill>
              <a:srgbClr val="FFFF00"/>
            </a:solidFill>
          </a:ln>
        </p:spPr>
      </p:pic>
      <p:pic>
        <p:nvPicPr>
          <p:cNvPr id="156" name="Picture 36" descr="https://edaizm.ru/wp-content/uploads/2022/10/3-CHto-takoe-mochevina.jpg"/>
          <p:cNvPicPr/>
          <p:nvPr/>
        </p:nvPicPr>
        <p:blipFill>
          <a:blip r:embed="rId5"/>
          <a:stretch/>
        </p:blipFill>
        <p:spPr>
          <a:xfrm>
            <a:off x="6203880" y="3602160"/>
            <a:ext cx="5513040" cy="2544480"/>
          </a:xfrm>
          <a:prstGeom prst="rect">
            <a:avLst/>
          </a:prstGeom>
          <a:ln w="0">
            <a:solidFill>
              <a:srgbClr val="FFFF00"/>
            </a:solidFill>
          </a:ln>
        </p:spPr>
      </p:pic>
      <p:sp>
        <p:nvSpPr>
          <p:cNvPr id="157" name="CustomShape 4"/>
          <p:cNvSpPr/>
          <p:nvPr/>
        </p:nvSpPr>
        <p:spPr>
          <a:xfrm>
            <a:off x="9935640" y="4392000"/>
            <a:ext cx="1781280" cy="1717200"/>
          </a:xfrm>
          <a:prstGeom prst="ellipse">
            <a:avLst/>
          </a:prstGeom>
          <a:solidFill>
            <a:srgbClr val="39B335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ahoma"/>
                <a:ea typeface="DejaVu Sans"/>
              </a:rPr>
              <a:t>2022 год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ahoma"/>
                <a:ea typeface="DejaVu Sans"/>
              </a:rPr>
              <a:t>ПТ– 21,9 млн. руб./чел.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58" name="CustomShape 5"/>
          <p:cNvSpPr/>
          <p:nvPr/>
        </p:nvSpPr>
        <p:spPr>
          <a:xfrm>
            <a:off x="5194080" y="2710440"/>
            <a:ext cx="1933560" cy="1789200"/>
          </a:xfrm>
          <a:prstGeom prst="ellipse">
            <a:avLst/>
          </a:prstGeom>
          <a:solidFill>
            <a:srgbClr val="39B335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ahoma"/>
                <a:ea typeface="DejaVu Sans"/>
              </a:rPr>
              <a:t>2021 год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ahoma"/>
                <a:ea typeface="DejaVu Sans"/>
              </a:rPr>
              <a:t>ПТ– 22,5 млн. руб./чел.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59" name="CustomShape 6"/>
          <p:cNvSpPr/>
          <p:nvPr/>
        </p:nvSpPr>
        <p:spPr>
          <a:xfrm>
            <a:off x="642240" y="986760"/>
            <a:ext cx="1852560" cy="1803600"/>
          </a:xfrm>
          <a:prstGeom prst="ellipse">
            <a:avLst/>
          </a:prstGeom>
          <a:solidFill>
            <a:srgbClr val="39B335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ahoma"/>
                <a:ea typeface="DejaVu Sans"/>
              </a:rPr>
              <a:t>2020 год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ahoma"/>
                <a:ea typeface="DejaVu Sans"/>
              </a:rPr>
              <a:t>ПТ– 23,4 млн. руб./чел.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19614</TotalTime>
  <Words>735</Words>
  <Application>Microsoft Office PowerPoint</Application>
  <PresentationFormat>Широкоэкранный</PresentationFormat>
  <Paragraphs>188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Stem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NAVertikova</dc:creator>
  <dc:description/>
  <cp:lastModifiedBy>CifronPro</cp:lastModifiedBy>
  <cp:revision>1143</cp:revision>
  <cp:lastPrinted>2021-02-03T04:03:28Z</cp:lastPrinted>
  <dcterms:created xsi:type="dcterms:W3CDTF">2020-04-14T07:10:14Z</dcterms:created>
  <dcterms:modified xsi:type="dcterms:W3CDTF">2023-05-25T10:52:44Z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15</vt:i4>
  </property>
</Properties>
</file>