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66" r:id="rId3"/>
    <p:sldId id="267" r:id="rId4"/>
    <p:sldId id="268" r:id="rId5"/>
    <p:sldId id="277" r:id="rId6"/>
    <p:sldId id="278" r:id="rId7"/>
    <p:sldId id="273" r:id="rId8"/>
    <p:sldId id="271" r:id="rId9"/>
    <p:sldId id="280" r:id="rId10"/>
    <p:sldId id="274" r:id="rId11"/>
    <p:sldId id="275" r:id="rId12"/>
    <p:sldId id="272" r:id="rId13"/>
    <p:sldId id="279" r:id="rId14"/>
    <p:sldId id="276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594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3628D-45D7-4042-9108-16EC261D0290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3B3C0-0844-4B9C-A94D-808B27105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64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0095-67B2-437C-A5CC-B9F463D004CF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15BE-AD53-4E28-855B-AF2DFBF61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0095-67B2-437C-A5CC-B9F463D004CF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15BE-AD53-4E28-855B-AF2DFBF61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0095-67B2-437C-A5CC-B9F463D004CF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15BE-AD53-4E28-855B-AF2DFBF61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0095-67B2-437C-A5CC-B9F463D004CF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15BE-AD53-4E28-855B-AF2DFBF61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0095-67B2-437C-A5CC-B9F463D004CF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15BE-AD53-4E28-855B-AF2DFBF61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0095-67B2-437C-A5CC-B9F463D004CF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15BE-AD53-4E28-855B-AF2DFBF61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0095-67B2-437C-A5CC-B9F463D004CF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15BE-AD53-4E28-855B-AF2DFBF61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0095-67B2-437C-A5CC-B9F463D004CF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15BE-AD53-4E28-855B-AF2DFBF61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0095-67B2-437C-A5CC-B9F463D004CF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15BE-AD53-4E28-855B-AF2DFBF61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0095-67B2-437C-A5CC-B9F463D004CF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15BE-AD53-4E28-855B-AF2DFBF61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0095-67B2-437C-A5CC-B9F463D004CF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15BE-AD53-4E28-855B-AF2DFBF61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D0095-67B2-437C-A5CC-B9F463D004CF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315BE-AD53-4E28-855B-AF2DFBF61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Проект  (по реализации стратегической цели)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Цель проекта</a:t>
            </a:r>
          </a:p>
          <a:p>
            <a:r>
              <a:rPr lang="ru-RU" sz="2400" dirty="0" smtClean="0"/>
              <a:t>Описание продукта  (услуг), цена, конкурентные преимущества </a:t>
            </a:r>
          </a:p>
          <a:p>
            <a:r>
              <a:rPr lang="ru-RU" sz="2400" dirty="0" smtClean="0"/>
              <a:t>Команда проекта</a:t>
            </a:r>
          </a:p>
          <a:p>
            <a:r>
              <a:rPr lang="ru-RU" sz="2400" dirty="0" smtClean="0"/>
              <a:t>Необходимые ресурсы (материальные, трудовые, финансовые)</a:t>
            </a:r>
          </a:p>
          <a:p>
            <a:r>
              <a:rPr lang="ru-RU" sz="2400" dirty="0" smtClean="0"/>
              <a:t>Инвестиции и их источники </a:t>
            </a:r>
          </a:p>
          <a:p>
            <a:r>
              <a:rPr lang="ru-RU" sz="2400" dirty="0" smtClean="0"/>
              <a:t>Оценка эффективности инвестиций </a:t>
            </a:r>
          </a:p>
          <a:p>
            <a:r>
              <a:rPr lang="ru-RU" sz="2400" dirty="0" smtClean="0"/>
              <a:t>Этапы и график реализации проекта. Ответственные за этапы </a:t>
            </a:r>
          </a:p>
          <a:p>
            <a:r>
              <a:rPr lang="ru-RU" sz="2400" dirty="0" smtClean="0"/>
              <a:t>Риски и мероприятия по их снижению</a:t>
            </a:r>
          </a:p>
          <a:p>
            <a:endParaRPr lang="ru-RU" sz="2400" dirty="0" smtClean="0"/>
          </a:p>
          <a:p>
            <a:r>
              <a:rPr lang="ru-RU" sz="2400" dirty="0" smtClean="0"/>
              <a:t>До 5 слайдов</a:t>
            </a:r>
          </a:p>
          <a:p>
            <a:endParaRPr lang="ru-RU" sz="2400" dirty="0"/>
          </a:p>
        </p:txBody>
      </p:sp>
      <p:pic>
        <p:nvPicPr>
          <p:cNvPr id="4" name="Picture 3" descr="O:\Шубина С.В\Дегустация 27.02.- СОШ 74\для презентации\фон для презентаци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10"/>
            <a:ext cx="10129197" cy="687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787770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solidFill>
                  <a:schemeClr val="bg1"/>
                </a:solidFill>
              </a:rPr>
              <a:t>ФГБОУ </a:t>
            </a:r>
            <a:r>
              <a:rPr lang="ru-RU" sz="1400" b="1" cap="all" dirty="0" smtClean="0">
                <a:solidFill>
                  <a:schemeClr val="bg1"/>
                </a:solidFill>
              </a:rPr>
              <a:t>ВО </a:t>
            </a:r>
            <a:r>
              <a:rPr lang="ru-RU" sz="1400" b="1" cap="all" dirty="0">
                <a:solidFill>
                  <a:schemeClr val="bg1"/>
                </a:solidFill>
              </a:rPr>
              <a:t>«Кемеровский государственный университет» (</a:t>
            </a:r>
            <a:r>
              <a:rPr lang="ru-RU" sz="1400" b="1" dirty="0" err="1">
                <a:solidFill>
                  <a:schemeClr val="bg1"/>
                </a:solidFill>
              </a:rPr>
              <a:t>КемГУ</a:t>
            </a:r>
            <a:r>
              <a:rPr lang="ru-RU" sz="1400" b="1" cap="all" dirty="0">
                <a:solidFill>
                  <a:schemeClr val="bg1"/>
                </a:solidFill>
              </a:rPr>
              <a:t>)</a:t>
            </a:r>
            <a:r>
              <a:rPr lang="ru-RU" sz="1400" b="1" dirty="0">
                <a:solidFill>
                  <a:schemeClr val="bg1"/>
                </a:solidFill>
              </a:rPr>
              <a:t/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cap="all" dirty="0">
                <a:solidFill>
                  <a:schemeClr val="bg1"/>
                </a:solidFill>
              </a:rPr>
              <a:t> Образовательная программа подготовки управленческих кадров для организаций народного хозяйства Российской федерации</a:t>
            </a:r>
            <a:r>
              <a:rPr lang="ru-RU" sz="1400" b="1" dirty="0">
                <a:solidFill>
                  <a:schemeClr val="bg1"/>
                </a:solidFill>
              </a:rPr>
              <a:t/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cap="all" dirty="0">
                <a:solidFill>
                  <a:schemeClr val="bg1"/>
                </a:solidFill>
              </a:rPr>
              <a:t>«Управление развитием организации»</a:t>
            </a:r>
            <a:r>
              <a:rPr lang="ru-RU" sz="1400" b="1" dirty="0">
                <a:solidFill>
                  <a:schemeClr val="bg1"/>
                </a:solidFill>
              </a:rPr>
              <a:t/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Направление: Менеджмент  (В)</a:t>
            </a:r>
            <a:br>
              <a:rPr lang="ru-RU" sz="1400" b="1" dirty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43608" y="2276872"/>
            <a:ext cx="7992888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100" b="1" dirty="0" smtClean="0">
                <a:solidFill>
                  <a:schemeClr val="bg1"/>
                </a:solidFill>
              </a:rPr>
              <a:t>Проект создания производственно-логистического центра для МАУ «Школьное питание»</a:t>
            </a:r>
            <a:endParaRPr lang="ru-RU" sz="51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4400" b="1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      Лихачева Светлана </a:t>
            </a:r>
            <a:r>
              <a:rPr lang="ru-RU" sz="2400" b="1" dirty="0" err="1" smtClean="0">
                <a:solidFill>
                  <a:schemeClr val="bg1"/>
                </a:solidFill>
              </a:rPr>
              <a:t>Киприяновна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sz="2400" b="1" dirty="0">
                <a:solidFill>
                  <a:schemeClr val="bg1"/>
                </a:solidFill>
              </a:rPr>
              <a:t>		</a:t>
            </a:r>
            <a:r>
              <a:rPr lang="ru-RU" sz="2400" b="1" dirty="0" smtClean="0">
                <a:solidFill>
                  <a:schemeClr val="bg1"/>
                </a:solidFill>
              </a:rPr>
              <a:t>Немченко Елена Владимировна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5085184"/>
            <a:ext cx="703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Научный руководитель: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к.э.н., доцент  Наталья Леонидовна Грязнова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Проект  (по реализации стратегической цели)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Цель проекта</a:t>
            </a:r>
          </a:p>
          <a:p>
            <a:r>
              <a:rPr lang="ru-RU" sz="2400" dirty="0" smtClean="0"/>
              <a:t>Описание продукта  (услуг), цена, конкурентные преимущества </a:t>
            </a:r>
          </a:p>
          <a:p>
            <a:r>
              <a:rPr lang="ru-RU" sz="2400" dirty="0" smtClean="0"/>
              <a:t>Команда проекта</a:t>
            </a:r>
          </a:p>
          <a:p>
            <a:r>
              <a:rPr lang="ru-RU" sz="2400" dirty="0" smtClean="0"/>
              <a:t>Необходимые ресурсы (материальные, трудовые, финансовые)</a:t>
            </a:r>
          </a:p>
          <a:p>
            <a:r>
              <a:rPr lang="ru-RU" sz="2400" dirty="0" smtClean="0"/>
              <a:t>Инвестиции и их источники </a:t>
            </a:r>
          </a:p>
          <a:p>
            <a:r>
              <a:rPr lang="ru-RU" sz="2400" dirty="0" smtClean="0"/>
              <a:t>Оценка эффективности инвестиций </a:t>
            </a:r>
          </a:p>
          <a:p>
            <a:r>
              <a:rPr lang="ru-RU" sz="2400" dirty="0" smtClean="0"/>
              <a:t>Этапы и график реализации проекта. Ответственные за этапы </a:t>
            </a:r>
          </a:p>
          <a:p>
            <a:r>
              <a:rPr lang="ru-RU" sz="2400" dirty="0" smtClean="0"/>
              <a:t>Риски и мероприятия по их снижению</a:t>
            </a:r>
          </a:p>
          <a:p>
            <a:endParaRPr lang="ru-RU" sz="2400" dirty="0" smtClean="0"/>
          </a:p>
          <a:p>
            <a:r>
              <a:rPr lang="ru-RU" sz="2400" dirty="0" smtClean="0"/>
              <a:t>До 5 слайдов</a:t>
            </a:r>
          </a:p>
          <a:p>
            <a:endParaRPr lang="ru-RU" sz="2400" dirty="0"/>
          </a:p>
        </p:txBody>
      </p:sp>
      <p:pic>
        <p:nvPicPr>
          <p:cNvPr id="4" name="Picture 3" descr="O:\Шубина С.В\Дегустация 27.02.- СОШ 74\для презентации\фон для презентаци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129197" cy="687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26777" y="772381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43608" y="2564904"/>
            <a:ext cx="7286676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33437" y="614266"/>
            <a:ext cx="7363544" cy="62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cap="all" dirty="0" err="1" smtClean="0">
                <a:solidFill>
                  <a:schemeClr val="bg1"/>
                </a:solidFill>
              </a:rPr>
              <a:t>Swot</a:t>
            </a:r>
            <a:r>
              <a:rPr lang="ru-RU" sz="2800" cap="all" dirty="0" smtClean="0">
                <a:solidFill>
                  <a:schemeClr val="bg1"/>
                </a:solidFill>
              </a:rPr>
              <a:t>-анализ деятельности МАУ «Школьное питание»</a:t>
            </a:r>
            <a:endParaRPr lang="ru-RU" sz="2800" cap="all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113394"/>
              </p:ext>
            </p:extLst>
          </p:nvPr>
        </p:nvGraphicFramePr>
        <p:xfrm>
          <a:off x="850900" y="1166811"/>
          <a:ext cx="8293100" cy="4998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8490"/>
                <a:gridCol w="4124610"/>
              </a:tblGrid>
              <a:tr h="21938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 </a:t>
                      </a:r>
                      <a:r>
                        <a:rPr lang="ru-RU" sz="1200" b="1" u="none" strike="noStrike" dirty="0">
                          <a:effectLst/>
                        </a:rPr>
                        <a:t>Мероприятия (</a:t>
                      </a:r>
                      <a:r>
                        <a:rPr lang="en-US" sz="1200" b="1" u="none" strike="noStrike" dirty="0">
                          <a:effectLst/>
                        </a:rPr>
                        <a:t>S-O)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</a:rPr>
                        <a:t> Мероприятия (</a:t>
                      </a:r>
                      <a:r>
                        <a:rPr lang="en-US" sz="1200" b="1" u="none" strike="noStrike" dirty="0">
                          <a:effectLst/>
                        </a:rPr>
                        <a:t>S-</a:t>
                      </a:r>
                      <a:r>
                        <a:rPr lang="ru-RU" sz="1200" b="1" u="none" strike="noStrike" dirty="0">
                          <a:effectLst/>
                        </a:rPr>
                        <a:t>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b"/>
                </a:tc>
              </a:tr>
              <a:tr h="218451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1. Программа продвижения бренда (участие в конкурсах и проф. Мероприятиях разных уровней)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2. Постоянное улучшение качества оказываемых услуг - Родительский контроль!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3. Повышение квалификации, </a:t>
                      </a:r>
                      <a:r>
                        <a:rPr lang="ru-RU" sz="1200" u="none" strike="noStrike" dirty="0" err="1">
                          <a:effectLst/>
                        </a:rPr>
                        <a:t>профподготовки</a:t>
                      </a:r>
                      <a:r>
                        <a:rPr lang="ru-RU" sz="1200" u="none" strike="noStrike" dirty="0">
                          <a:effectLst/>
                        </a:rPr>
                        <a:t> и переориентации персонала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4. Участие в социальных проектах и мероприятиях города и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5. Контроль себестоимости и анализ затрат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1. Постоянное улучшение качества оказываемых услуг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2. Разработка и поиск возможности замены продуктов без потери качества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3. Мониторинг рынка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4. Мобильность в ответ на изменение внешних факторов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/>
                </a:tc>
              </a:tr>
              <a:tr h="21938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 </a:t>
                      </a:r>
                      <a:r>
                        <a:rPr lang="ru-RU" sz="1200" b="1" u="none" strike="noStrike" dirty="0">
                          <a:effectLst/>
                        </a:rPr>
                        <a:t>Мероприятия (</a:t>
                      </a:r>
                      <a:r>
                        <a:rPr lang="en-US" sz="1200" b="1" u="none" strike="noStrike" dirty="0">
                          <a:effectLst/>
                        </a:rPr>
                        <a:t>W-O)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</a:rPr>
                        <a:t> Мероприятия (</a:t>
                      </a:r>
                      <a:r>
                        <a:rPr lang="en-US" sz="1200" b="1" u="none" strike="noStrike" dirty="0">
                          <a:effectLst/>
                        </a:rPr>
                        <a:t>W-T)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b"/>
                </a:tc>
              </a:tr>
              <a:tr h="237521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1. Социальная поддержка сотрудников компании, мотивация, обучение, переквалификация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2. Строительство производственно-логистического центра (ПЛЦ)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3. Направить усилия для максимального роста в </a:t>
                      </a:r>
                      <a:r>
                        <a:rPr lang="ru-RU" sz="1200" u="none" strike="noStrike" dirty="0" err="1">
                          <a:effectLst/>
                        </a:rPr>
                        <a:t>кейтеринге</a:t>
                      </a:r>
                      <a:r>
                        <a:rPr lang="ru-RU" sz="1200" u="none" strike="noStrike" dirty="0">
                          <a:effectLst/>
                        </a:rPr>
                        <a:t>, расширение предоставляемых услуг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4. Создание на базе ПЛЦ ремонтной базы и помещений тех назначения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1. Усиление качества предоставляемых услуг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2. Фиксация цен на долгосрочный период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3. Программы поддержки бизнеса, субсидирование основных производственных направлений промышленности Кузбасса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4. Внедрение новых технологий, </a:t>
                      </a:r>
                      <a:r>
                        <a:rPr lang="ru-RU" sz="1200" u="none" strike="noStrike" dirty="0" err="1">
                          <a:effectLst/>
                        </a:rPr>
                        <a:t>цифровизации</a:t>
                      </a:r>
                      <a:r>
                        <a:rPr lang="ru-RU" sz="1200" u="none" strike="noStrike" dirty="0">
                          <a:effectLst/>
                        </a:rPr>
                        <a:t> и обновление материально-технической базы, позволяющей </a:t>
                      </a:r>
                      <a:r>
                        <a:rPr lang="ru-RU" sz="1200" u="none" strike="noStrike" dirty="0" smtClean="0">
                          <a:effectLst/>
                        </a:rPr>
                        <a:t>сократить </a:t>
                      </a:r>
                      <a:r>
                        <a:rPr lang="ru-RU" sz="1200" u="none" strike="noStrike" dirty="0">
                          <a:effectLst/>
                        </a:rPr>
                        <a:t>ручной труд и повысить </a:t>
                      </a:r>
                      <a:r>
                        <a:rPr lang="ru-RU" sz="1200" u="none" strike="noStrike" dirty="0" smtClean="0">
                          <a:effectLst/>
                        </a:rPr>
                        <a:t>производительность </a:t>
                      </a:r>
                      <a:r>
                        <a:rPr lang="ru-RU" sz="1200" u="none" strike="noStrike" dirty="0">
                          <a:effectLst/>
                        </a:rPr>
                        <a:t>труда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83" marR="7383" marT="738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098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Проект  (по реализации стратегической цели)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Цель проекта</a:t>
            </a:r>
          </a:p>
          <a:p>
            <a:r>
              <a:rPr lang="ru-RU" sz="2400" dirty="0" smtClean="0"/>
              <a:t>Описание продукта  (услуг), цена, конкурентные преимущества </a:t>
            </a:r>
          </a:p>
          <a:p>
            <a:r>
              <a:rPr lang="ru-RU" sz="2400" dirty="0" smtClean="0"/>
              <a:t>Команда проекта</a:t>
            </a:r>
          </a:p>
          <a:p>
            <a:r>
              <a:rPr lang="ru-RU" sz="2400" dirty="0" smtClean="0"/>
              <a:t>Необходимые ресурсы (материальные, трудовые, финансовые)</a:t>
            </a:r>
          </a:p>
          <a:p>
            <a:r>
              <a:rPr lang="ru-RU" sz="2400" dirty="0" smtClean="0"/>
              <a:t>Инвестиции и их источники </a:t>
            </a:r>
          </a:p>
          <a:p>
            <a:r>
              <a:rPr lang="ru-RU" sz="2400" dirty="0" smtClean="0"/>
              <a:t>Оценка эффективности инвестиций </a:t>
            </a:r>
          </a:p>
          <a:p>
            <a:r>
              <a:rPr lang="ru-RU" sz="2400" dirty="0" smtClean="0"/>
              <a:t>Этапы и график реализации проекта. Ответственные за этапы </a:t>
            </a:r>
          </a:p>
          <a:p>
            <a:r>
              <a:rPr lang="ru-RU" sz="2400" dirty="0" smtClean="0"/>
              <a:t>Риски и мероприятия по их снижению</a:t>
            </a:r>
          </a:p>
          <a:p>
            <a:endParaRPr lang="ru-RU" sz="2400" dirty="0" smtClean="0"/>
          </a:p>
          <a:p>
            <a:r>
              <a:rPr lang="ru-RU" sz="2400" dirty="0" smtClean="0"/>
              <a:t>До 5 слайдов</a:t>
            </a:r>
          </a:p>
          <a:p>
            <a:endParaRPr lang="ru-RU" sz="2400" dirty="0"/>
          </a:p>
        </p:txBody>
      </p:sp>
      <p:pic>
        <p:nvPicPr>
          <p:cNvPr id="4" name="Picture 3" descr="O:\Шубина С.В\Дегустация 27.02.- СОШ 74\для презентации\фон для презентаци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10"/>
            <a:ext cx="10129197" cy="687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26777" y="772381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43608" y="2564904"/>
            <a:ext cx="7286676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787770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Динамика стоимости Школьной </a:t>
            </a:r>
            <a:r>
              <a:rPr lang="ru-RU" sz="2400" dirty="0" smtClean="0">
                <a:solidFill>
                  <a:schemeClr val="bg1"/>
                </a:solidFill>
              </a:rPr>
              <a:t>тарелки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до и после внедрения проекта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534247"/>
              </p:ext>
            </p:extLst>
          </p:nvPr>
        </p:nvGraphicFramePr>
        <p:xfrm>
          <a:off x="827584" y="1772816"/>
          <a:ext cx="8316416" cy="3528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8093"/>
                <a:gridCol w="2096007"/>
                <a:gridCol w="2343922"/>
                <a:gridCol w="2028394"/>
              </a:tblGrid>
              <a:tr h="2117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до внедрения проекта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после внедрения проекта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экономия, руб.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экономия, 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4113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76,71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72,77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3,94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5,40%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87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24" y="0"/>
            <a:ext cx="9169254" cy="690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Овал 41"/>
          <p:cNvSpPr/>
          <p:nvPr/>
        </p:nvSpPr>
        <p:spPr>
          <a:xfrm>
            <a:off x="3114958" y="548680"/>
            <a:ext cx="2819490" cy="11521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Производственно-логистический центр МАУ Школьное питание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4" name="Блок-схема: узел 43"/>
          <p:cNvSpPr/>
          <p:nvPr/>
        </p:nvSpPr>
        <p:spPr>
          <a:xfrm>
            <a:off x="255048" y="1518066"/>
            <a:ext cx="2442733" cy="1878576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сельхоз и товаропроизводителей, предприятий малого бизнеса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лок-схема: узел 45"/>
          <p:cNvSpPr/>
          <p:nvPr/>
        </p:nvSpPr>
        <p:spPr>
          <a:xfrm>
            <a:off x="363646" y="3573015"/>
            <a:ext cx="2480162" cy="2271351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оптовых закупок с целью получения минимальных цен. Внедрение системы 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FIFO 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лок-схема: узел 46"/>
          <p:cNvSpPr/>
          <p:nvPr/>
        </p:nvSpPr>
        <p:spPr>
          <a:xfrm>
            <a:off x="3282726" y="4026238"/>
            <a:ext cx="2353853" cy="2014419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эффективности логистической структуры, исключающей лишние звенья при поставках товаров </a:t>
            </a:r>
          </a:p>
        </p:txBody>
      </p:sp>
      <p:sp>
        <p:nvSpPr>
          <p:cNvPr id="48" name="Блок-схема: узел 47"/>
          <p:cNvSpPr/>
          <p:nvPr/>
        </p:nvSpPr>
        <p:spPr>
          <a:xfrm>
            <a:off x="6012160" y="3883991"/>
            <a:ext cx="2592288" cy="204004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Организация производства по переработке сырья в полуфабрикаты (корнеплоды, мясное сырье, рыба) для дальнейшего их использования в питании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Блок-схема: узел 48"/>
          <p:cNvSpPr/>
          <p:nvPr/>
        </p:nvSpPr>
        <p:spPr>
          <a:xfrm>
            <a:off x="6339214" y="1537494"/>
            <a:ext cx="2470329" cy="2035521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централизованной проверки качества сырья и товаров для обеспечения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безопасности и качества питания.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Исключение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поставки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фальсифицированной продукции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11" descr="машенька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02796"/>
            <a:ext cx="986678" cy="119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Стрелка вниз 50"/>
          <p:cNvSpPr/>
          <p:nvPr/>
        </p:nvSpPr>
        <p:spPr>
          <a:xfrm rot="3811263">
            <a:off x="2496897" y="944089"/>
            <a:ext cx="401769" cy="980159"/>
          </a:xfrm>
          <a:prstGeom prst="downArrow">
            <a:avLst>
              <a:gd name="adj1" fmla="val 13683"/>
              <a:gd name="adj2" fmla="val 10306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2" name="Стрелка вниз 51"/>
          <p:cNvSpPr/>
          <p:nvPr/>
        </p:nvSpPr>
        <p:spPr>
          <a:xfrm rot="2001035">
            <a:off x="2848017" y="1440262"/>
            <a:ext cx="641286" cy="2625913"/>
          </a:xfrm>
          <a:prstGeom prst="downArrow">
            <a:avLst>
              <a:gd name="adj1" fmla="val 12002"/>
              <a:gd name="adj2" fmla="val 10306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4" name="Стрелка вниз 53"/>
          <p:cNvSpPr/>
          <p:nvPr/>
        </p:nvSpPr>
        <p:spPr>
          <a:xfrm rot="19707960">
            <a:off x="5350642" y="1482793"/>
            <a:ext cx="641286" cy="2817810"/>
          </a:xfrm>
          <a:prstGeom prst="downArrow">
            <a:avLst>
              <a:gd name="adj1" fmla="val 12002"/>
              <a:gd name="adj2" fmla="val 10306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5" name="Стрелка вниз 54"/>
          <p:cNvSpPr/>
          <p:nvPr/>
        </p:nvSpPr>
        <p:spPr>
          <a:xfrm rot="18187978">
            <a:off x="6142461" y="891996"/>
            <a:ext cx="475030" cy="1084346"/>
          </a:xfrm>
          <a:prstGeom prst="downArrow">
            <a:avLst>
              <a:gd name="adj1" fmla="val 2688"/>
              <a:gd name="adj2" fmla="val 10306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6" name="Стрелка вниз 55"/>
          <p:cNvSpPr/>
          <p:nvPr/>
        </p:nvSpPr>
        <p:spPr>
          <a:xfrm>
            <a:off x="4111224" y="1730546"/>
            <a:ext cx="613095" cy="2224464"/>
          </a:xfrm>
          <a:prstGeom prst="downArrow">
            <a:avLst>
              <a:gd name="adj1" fmla="val 12002"/>
              <a:gd name="adj2" fmla="val 10306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0841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Проект  (по реализации стратегической цели)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Цель проекта</a:t>
            </a:r>
          </a:p>
          <a:p>
            <a:r>
              <a:rPr lang="ru-RU" sz="2400" dirty="0" smtClean="0"/>
              <a:t>Описание продукта  (услуг), цена, конкурентные преимущества </a:t>
            </a:r>
          </a:p>
          <a:p>
            <a:r>
              <a:rPr lang="ru-RU" sz="2400" dirty="0" smtClean="0"/>
              <a:t>Команда проекта</a:t>
            </a:r>
          </a:p>
          <a:p>
            <a:r>
              <a:rPr lang="ru-RU" sz="2400" dirty="0" smtClean="0"/>
              <a:t>Необходимые ресурсы (материальные, трудовые, финансовые)</a:t>
            </a:r>
          </a:p>
          <a:p>
            <a:r>
              <a:rPr lang="ru-RU" sz="2400" dirty="0" smtClean="0"/>
              <a:t>Инвестиции и их источники </a:t>
            </a:r>
          </a:p>
          <a:p>
            <a:r>
              <a:rPr lang="ru-RU" sz="2400" dirty="0" smtClean="0"/>
              <a:t>Оценка эффективности инвестиций </a:t>
            </a:r>
          </a:p>
          <a:p>
            <a:r>
              <a:rPr lang="ru-RU" sz="2400" dirty="0" smtClean="0"/>
              <a:t>Этапы и график реализации проекта. Ответственные за этапы </a:t>
            </a:r>
          </a:p>
          <a:p>
            <a:r>
              <a:rPr lang="ru-RU" sz="2400" dirty="0" smtClean="0"/>
              <a:t>Риски и мероприятия по их снижению</a:t>
            </a:r>
          </a:p>
          <a:p>
            <a:endParaRPr lang="ru-RU" sz="2400" dirty="0" smtClean="0"/>
          </a:p>
          <a:p>
            <a:r>
              <a:rPr lang="ru-RU" sz="2400" dirty="0" smtClean="0"/>
              <a:t>До 5 слайдов</a:t>
            </a:r>
          </a:p>
          <a:p>
            <a:endParaRPr lang="ru-RU" sz="2400" dirty="0"/>
          </a:p>
        </p:txBody>
      </p:sp>
      <p:pic>
        <p:nvPicPr>
          <p:cNvPr id="4" name="Picture 3" descr="O:\Шубина С.В\Дегустация 27.02.- СОШ 74\для презентации\фон для презентаци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10"/>
            <a:ext cx="10129197" cy="687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26777" y="772381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43608" y="2564904"/>
            <a:ext cx="7286676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787770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Ожидаемые результаты от создания ПЛЦ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290778"/>
              </p:ext>
            </p:extLst>
          </p:nvPr>
        </p:nvGraphicFramePr>
        <p:xfrm>
          <a:off x="683568" y="1412775"/>
          <a:ext cx="8856984" cy="4746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6003"/>
                <a:gridCol w="4810981"/>
              </a:tblGrid>
              <a:tr h="301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</a:rPr>
                        <a:t>Экономические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6" marR="7086" marT="70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Социальные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6" marR="7086" marT="7086" marB="0" anchor="ctr"/>
                </a:tc>
              </a:tr>
              <a:tr h="8062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1. Снижение входных цен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6" marR="7086" marT="70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1. Достижение высокого уровня качества сырья и товаров, используемых в приготовлении для обеспечения безопасности питания;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6" marR="7086" marT="7086" marB="0" anchor="ctr"/>
                </a:tc>
              </a:tr>
              <a:tr h="670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2. Снижение себестоимости стоимости конечного продукта (стоимость комплекса)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6" marR="7086" marT="70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2. Централизованный контроль качества сырья и продуктов; 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6" marR="7086" marT="7086" marB="0" anchor="ctr"/>
                </a:tc>
              </a:tr>
              <a:tr h="553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3. Снижение общих логистических затрат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6" marR="7086" marT="70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3. Создание новых рабочих мест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6" marR="7086" marT="7086" marB="0" anchor="ctr"/>
                </a:tc>
              </a:tr>
              <a:tr h="670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4. Повышение скрости оборачиваемости ресурсов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6" marR="7086" marT="70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4. Социальное партнерство (привлечение молодых специалистов)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6" marR="7086" marT="7086" marB="0" anchor="ctr"/>
                </a:tc>
              </a:tr>
              <a:tr h="492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5. Уменьшение расходов на транспортировку и хранение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6" marR="7086" marT="70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5. Долгосрочная и стабильная работа предприятия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6" marR="7086" marT="7086" marB="0" anchor="ctr"/>
                </a:tc>
              </a:tr>
              <a:tr h="1113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6. Увеличение товарооборота местных сельхоз и товаропроизводителей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6" marR="7086" marT="7086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Максимальное привлечение инвестиций в Кузбасс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6" marR="7086" marT="708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461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Проект  (по реализации стратегической цели)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Цель проекта</a:t>
            </a:r>
          </a:p>
          <a:p>
            <a:r>
              <a:rPr lang="ru-RU" sz="2400" dirty="0" smtClean="0"/>
              <a:t>Описание продукта  (услуг), цена, конкурентные преимущества </a:t>
            </a:r>
          </a:p>
          <a:p>
            <a:r>
              <a:rPr lang="ru-RU" sz="2400" dirty="0" smtClean="0"/>
              <a:t>Команда проекта</a:t>
            </a:r>
          </a:p>
          <a:p>
            <a:r>
              <a:rPr lang="ru-RU" sz="2400" dirty="0" smtClean="0"/>
              <a:t>Необходимые ресурсы (материальные, трудовые, финансовые)</a:t>
            </a:r>
          </a:p>
          <a:p>
            <a:r>
              <a:rPr lang="ru-RU" sz="2400" dirty="0" smtClean="0"/>
              <a:t>Инвестиции и их источники </a:t>
            </a:r>
          </a:p>
          <a:p>
            <a:r>
              <a:rPr lang="ru-RU" sz="2400" dirty="0" smtClean="0"/>
              <a:t>Оценка эффективности инвестиций </a:t>
            </a:r>
          </a:p>
          <a:p>
            <a:r>
              <a:rPr lang="ru-RU" sz="2400" dirty="0" smtClean="0"/>
              <a:t>Этапы и график реализации проекта. Ответственные за этапы </a:t>
            </a:r>
          </a:p>
          <a:p>
            <a:r>
              <a:rPr lang="ru-RU" sz="2400" dirty="0" smtClean="0"/>
              <a:t>Риски и мероприятия по их снижению</a:t>
            </a:r>
          </a:p>
          <a:p>
            <a:endParaRPr lang="ru-RU" sz="2400" dirty="0" smtClean="0"/>
          </a:p>
          <a:p>
            <a:r>
              <a:rPr lang="ru-RU" sz="2400" dirty="0" smtClean="0"/>
              <a:t>До 5 слайдов</a:t>
            </a:r>
          </a:p>
          <a:p>
            <a:endParaRPr lang="ru-RU" sz="2400" dirty="0"/>
          </a:p>
        </p:txBody>
      </p:sp>
      <p:pic>
        <p:nvPicPr>
          <p:cNvPr id="4" name="Picture 3" descr="O:\Шубина С.В\Дегустация 27.02.- СОШ 74\для презентации\фон для презентаци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10"/>
            <a:ext cx="10129197" cy="687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26777" y="772381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43608" y="2564904"/>
            <a:ext cx="7286676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7" y="1868273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50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64" y="-315416"/>
            <a:ext cx="9169254" cy="690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489602" y="548680"/>
            <a:ext cx="8280920" cy="9888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11" descr="машенька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47" y="5147106"/>
            <a:ext cx="986678" cy="119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700808"/>
            <a:ext cx="777722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+mj-lt"/>
              <a:cs typeface="Times New Roman" pitchFamily="18" charset="0"/>
            </a:endParaRPr>
          </a:p>
          <a:p>
            <a:pPr algn="ctr"/>
            <a:endParaRPr lang="ru-RU" sz="2400" dirty="0">
              <a:latin typeface="+mj-lt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Организация централизованных поставок продуктов питания, проверки </a:t>
            </a:r>
            <a:r>
              <a:rPr lang="ru-RU" sz="3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качества сырья и товаров для обеспечения безопасности питания </a:t>
            </a:r>
            <a:r>
              <a:rPr lang="ru-RU" sz="3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детей 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в 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образовательных учреждениях 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г. Кемерово</a:t>
            </a:r>
          </a:p>
        </p:txBody>
      </p:sp>
    </p:spTree>
    <p:extLst>
      <p:ext uri="{BB962C8B-B14F-4D97-AF65-F5344CB8AC3E}">
        <p14:creationId xmlns:p14="http://schemas.microsoft.com/office/powerpoint/2010/main" val="216435660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8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711639" y="389912"/>
            <a:ext cx="5585587" cy="73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358192" y="620688"/>
            <a:ext cx="8318264" cy="1224136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</a:rPr>
              <a:t>ЦЕЛЬ: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создание производственно-логистического  центра для  МАУ «Школьное питание»</a:t>
            </a:r>
          </a:p>
          <a:p>
            <a:endParaRPr lang="ru-RU" sz="16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>
            <a:off x="367995" y="3261614"/>
            <a:ext cx="4636053" cy="959475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</a:rPr>
              <a:t>Предмет: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проект по созданию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производственно-логистического центра</a:t>
            </a:r>
          </a:p>
          <a:p>
            <a:pPr algn="ctr"/>
            <a:endParaRPr lang="ru-RU" sz="1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auto">
          <a:xfrm>
            <a:off x="358192" y="4365104"/>
            <a:ext cx="6734088" cy="1872208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200" b="1" u="sng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endParaRPr lang="ru-RU" sz="1200" b="1" u="sng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</a:rPr>
              <a:t>ЗАДАЧИ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: </a:t>
            </a:r>
          </a:p>
          <a:p>
            <a:pPr lvl="0"/>
            <a:r>
              <a:rPr lang="ru-RU" sz="1600" dirty="0" smtClean="0">
                <a:solidFill>
                  <a:schemeClr val="bg1"/>
                </a:solidFill>
              </a:rPr>
              <a:t>-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провести анализ деятельности МАУ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«Школьное питание»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-провести анализ внешней и внутренней среды МАУ «Школьное питание»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-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изучить опыт федеральных и региональных логистических центров</a:t>
            </a:r>
          </a:p>
          <a:p>
            <a:pPr lvl="0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-дать обоснование создания производственно-логистического центра </a:t>
            </a:r>
          </a:p>
          <a:p>
            <a:pPr lvl="0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-предложить проект по созданию производственно-логистического центра</a:t>
            </a:r>
          </a:p>
          <a:p>
            <a:pPr algn="just"/>
            <a:endParaRPr lang="ru-RU" sz="8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endParaRPr lang="ru-RU" sz="8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ru-RU" sz="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3" name="Picture 10" descr="вовочка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20" y="4640234"/>
            <a:ext cx="1162836" cy="117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Логистические центры под ключ по цене завода производителя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645" y="2060848"/>
            <a:ext cx="3624811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58192" y="1916834"/>
            <a:ext cx="4357823" cy="1224134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</a:rPr>
              <a:t>ОБЪЕКТ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: 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МАУ «Школьное питание»</a:t>
            </a: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993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O:\Шубина С.В\Дегустация 27.02.- СОШ 74\для презентации\фон пусто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3947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8343" y="123826"/>
            <a:ext cx="8707315" cy="735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srgbClr val="FF9900"/>
              </a:solidFill>
              <a:latin typeface="Franklin Gothic Demi Cond" panose="020B070603040202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2451" y="5580063"/>
            <a:ext cx="7992208" cy="882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2700" b="1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8343" y="317501"/>
            <a:ext cx="8707315" cy="735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4000" b="1" i="1" dirty="0">
              <a:solidFill>
                <a:srgbClr val="FFFF00"/>
              </a:solidFill>
              <a:latin typeface="Book Antiqua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4458" y="491330"/>
            <a:ext cx="8541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МАУ  «Школьное Питание»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создано  решением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Комитета по управлению муниципальным имуществом города Кемерово от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09.04.2008 г.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2664" y="1692556"/>
            <a:ext cx="8441553" cy="41044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Миссия: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постоянное совершенствование безопасности пищевой продукции, предоставляемой нашим заказчикам, мы рассматриваем как главное условие обеспечения конкурентоспособности и устойчивого положения предприятия на рынке, основу нашего лидерства и успеха</a:t>
            </a: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Основное направление деятельности: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питания в 79 пищеблоках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68 общеобразовательных  учреждении г. Кемерово, где ежедневно обучается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более 60 000 учеников</a:t>
            </a: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Дополнительные  виды деятельности: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питания в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загородных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пришкольных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лагерях.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изготовление и реализация  хлебобулочных изделий, замороженных     полуфабрикатов, предоставление услуг по поставке продукции общественного питания и обслуживанию торжественных мероприятий в г. Кемерово (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Кейтеринг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по заказам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потребителей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1" descr="машенька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96" y="2636912"/>
            <a:ext cx="155072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4860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O:\Шубина С.В\Дегустация 27.02.- СОШ 74\для презентации\фон пусто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" y="0"/>
            <a:ext cx="923947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8343" y="123826"/>
            <a:ext cx="8707315" cy="735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srgbClr val="FF9900"/>
              </a:solidFill>
              <a:latin typeface="Franklin Gothic Demi Cond" panose="020B070603040202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2451" y="5580063"/>
            <a:ext cx="7992208" cy="882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2700" b="1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8343" y="317501"/>
            <a:ext cx="8707315" cy="735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4000" b="1" i="1" dirty="0">
              <a:solidFill>
                <a:srgbClr val="FFFF00"/>
              </a:solidFill>
              <a:latin typeface="Book Antiqua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2664" y="1692556"/>
            <a:ext cx="8441553" cy="20244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2000" dirty="0">
                <a:latin typeface="Myriad Pro"/>
              </a:rPr>
              <a:t>Для обеспечения здоровым питанием школьников </a:t>
            </a:r>
          </a:p>
          <a:p>
            <a:pPr algn="ctr"/>
            <a:r>
              <a:rPr lang="ru-RU" sz="2000" dirty="0">
                <a:latin typeface="Myriad Pro"/>
              </a:rPr>
              <a:t>разработано 3 варианта примерного 20-дневного цикличного меню:</a:t>
            </a:r>
          </a:p>
          <a:p>
            <a:pPr algn="ctr"/>
            <a:endParaRPr lang="ru-RU" sz="2000" dirty="0">
              <a:latin typeface="Myriad Pro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000" dirty="0">
                <a:latin typeface="Myriad Pro"/>
              </a:rPr>
              <a:t>горячий завтрак для учащихся 1-4 классов;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000" dirty="0">
                <a:latin typeface="Myriad Pro"/>
              </a:rPr>
              <a:t>горячий завтрак для учащихся 5-11 классов;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000" dirty="0">
                <a:latin typeface="Myriad Pro"/>
              </a:rPr>
              <a:t>меню обедов для обучающихся группы продленного дня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536575" y="548680"/>
            <a:ext cx="8008084" cy="1080120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/>
              <a:t> </a:t>
            </a:r>
            <a:r>
              <a:rPr lang="ru-RU" dirty="0">
                <a:solidFill>
                  <a:schemeClr val="bg1"/>
                </a:solidFill>
              </a:rPr>
              <a:t>В МАУ «Школьное питание» трудится 760 человек, это высокопрофессиональные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работники, со специальным образованием и опытом работы в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организации питания детей. 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1156240" y="3933056"/>
            <a:ext cx="6768753" cy="936104"/>
          </a:xfrm>
          <a:prstGeom prst="roundRect">
            <a:avLst>
              <a:gd name="adj" fmla="val 16667"/>
            </a:avLst>
          </a:prstGeom>
          <a:solidFill>
            <a:srgbClr val="A7D7FF">
              <a:alpha val="6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yriad Pro"/>
              </a:rPr>
              <a:t>Еще 4 </a:t>
            </a:r>
            <a:r>
              <a:rPr lang="ru-RU" sz="2000" dirty="0">
                <a:solidFill>
                  <a:schemeClr val="bg1"/>
                </a:solidFill>
                <a:latin typeface="Myriad Pro"/>
              </a:rPr>
              <a:t>варианта </a:t>
            </a:r>
            <a:r>
              <a:rPr lang="ru-RU" sz="2000" dirty="0" smtClean="0">
                <a:solidFill>
                  <a:schemeClr val="bg1"/>
                </a:solidFill>
                <a:latin typeface="Myriad Pro"/>
              </a:rPr>
              <a:t>меню разработаны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Myriad Pro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Myriad Pro"/>
              </a:rPr>
              <a:t>учетом социальной </a:t>
            </a:r>
            <a:r>
              <a:rPr lang="ru-RU" sz="2000" dirty="0" smtClean="0">
                <a:solidFill>
                  <a:schemeClr val="bg1"/>
                </a:solidFill>
                <a:latin typeface="Myriad Pro"/>
              </a:rPr>
              <a:t>направленности</a:t>
            </a:r>
            <a:endParaRPr lang="ru-RU" sz="20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13" name="Picture 13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86447"/>
            <a:ext cx="2952328" cy="137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5251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O:\Шубина С.В\Дегустация 27.02.- СОШ 74\для презентации\фон пусто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" y="0"/>
            <a:ext cx="923947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8343" y="123826"/>
            <a:ext cx="8707315" cy="735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yriad Pro"/>
              </a:rPr>
              <a:t>Производственно-технологический процесс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2451" y="5580063"/>
            <a:ext cx="7992208" cy="882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2700" b="1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8343" y="317501"/>
            <a:ext cx="8707315" cy="735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4000" b="1" i="1" dirty="0">
              <a:solidFill>
                <a:srgbClr val="FFFF00"/>
              </a:solidFill>
              <a:latin typeface="Book Antiqua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323528" y="620688"/>
            <a:ext cx="4062413" cy="696913"/>
          </a:xfrm>
          <a:prstGeom prst="roundRect">
            <a:avLst>
              <a:gd name="adj" fmla="val 16667"/>
            </a:avLst>
          </a:prstGeom>
          <a:solidFill>
            <a:srgbClr val="A7D7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Myriad Pro"/>
              </a:rPr>
              <a:t>В школьно-базовые столовые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Myriad Pro"/>
              </a:rPr>
              <a:t>поступает продовольственное сырье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5183187" y="605178"/>
            <a:ext cx="3742471" cy="696913"/>
          </a:xfrm>
          <a:prstGeom prst="roundRect">
            <a:avLst>
              <a:gd name="adj" fmla="val 16667"/>
            </a:avLst>
          </a:prstGeom>
          <a:solidFill>
            <a:srgbClr val="A7D7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Myriad Pro"/>
              </a:rPr>
              <a:t>Из полученного сырья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Myriad Pro"/>
              </a:rPr>
              <a:t>вырабатываются полуфабрикаты</a:t>
            </a:r>
            <a:r>
              <a:rPr lang="ru-RU" sz="1900" dirty="0">
                <a:solidFill>
                  <a:schemeClr val="bg1"/>
                </a:solidFill>
                <a:latin typeface="Myriad Pro"/>
              </a:rPr>
              <a:t> 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4460768" y="713581"/>
            <a:ext cx="719138" cy="360363"/>
          </a:xfrm>
          <a:prstGeom prst="right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" name="Picture 18" descr="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40" y="1484784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02" y="1372952"/>
            <a:ext cx="1138064" cy="113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i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84784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3900"/>
            <a:ext cx="923528" cy="131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 descr="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72902"/>
            <a:ext cx="1584176" cy="128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7" descr="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945" y="1382306"/>
            <a:ext cx="1331425" cy="10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пф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590800"/>
            <a:ext cx="7062032" cy="376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6733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O:\Шубина С.В\Дегустация 27.02.- СОШ 74\для презентации\фон пусто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3947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8343" y="123826"/>
            <a:ext cx="8707315" cy="735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srgbClr val="FF9900"/>
              </a:solidFill>
              <a:latin typeface="Franklin Gothic Demi Cond" panose="020B070603040202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2451" y="5580063"/>
            <a:ext cx="7992208" cy="882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2700" b="1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8343" y="317501"/>
            <a:ext cx="8707315" cy="735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4000" b="1" i="1" dirty="0">
              <a:solidFill>
                <a:srgbClr val="FFFF00"/>
              </a:solidFill>
              <a:latin typeface="Book Antiqua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4458" y="491330"/>
            <a:ext cx="854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 опыта других регионов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2664" y="1052514"/>
            <a:ext cx="8441553" cy="4744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2000" dirty="0" smtClean="0"/>
              <a:t>АО </a:t>
            </a:r>
            <a:r>
              <a:rPr lang="ru-RU" sz="2000" dirty="0"/>
              <a:t>«Департамент продовольствия и социального питания г. Казани</a:t>
            </a:r>
            <a:r>
              <a:rPr lang="ru-RU" sz="2000" dirty="0" smtClean="0"/>
              <a:t>»</a:t>
            </a:r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marL="457200" indent="-457200" algn="just">
              <a:buAutoNum type="arabicPeriod"/>
            </a:pPr>
            <a:endParaRPr lang="ru-RU" sz="12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fontAlgn="base"/>
            <a:endParaRPr lang="ru-RU" sz="2000" dirty="0" smtClean="0"/>
          </a:p>
          <a:p>
            <a:pPr algn="just"/>
            <a:endParaRPr lang="ru-RU" sz="2000" dirty="0" smtClean="0"/>
          </a:p>
          <a:p>
            <a:pPr marL="457200" indent="-457200" algn="just">
              <a:buAutoNum type="arabicPeriod"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152450"/>
              </p:ext>
            </p:extLst>
          </p:nvPr>
        </p:nvGraphicFramePr>
        <p:xfrm>
          <a:off x="1331640" y="2132856"/>
          <a:ext cx="6696744" cy="3447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9987"/>
                <a:gridCol w="3866757"/>
              </a:tblGrid>
              <a:tr h="213238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Собственное производство</a:t>
                      </a:r>
                      <a:endParaRPr lang="ru-RU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23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Мясо-рыбный цех </a:t>
                      </a:r>
                      <a:endParaRPr lang="ru-RU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Производство полуфабрикатов  из мяса, рыбы, птицы, пельмени, рыбное и мясное филе.</a:t>
                      </a:r>
                      <a:endParaRPr lang="ru-RU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57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Молочный цех</a:t>
                      </a:r>
                      <a:endParaRPr lang="ru-RU" sz="11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Производство ассортимента «Детской молочной кухни»</a:t>
                      </a:r>
                      <a:endParaRPr lang="ru-RU" sz="11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23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Пекарские цеха</a:t>
                      </a:r>
                      <a:endParaRPr lang="ru-RU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Производство кондитерских и кулинарных изделий производят продукцию более 60 наименований</a:t>
                      </a:r>
                      <a:endParaRPr lang="ru-RU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57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Кейтеринг</a:t>
                      </a:r>
                      <a:endParaRPr lang="ru-RU" sz="11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Выездное обслуживание </a:t>
                      </a:r>
                      <a:endParaRPr lang="ru-RU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888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Производство прочей готовой продукции </a:t>
                      </a:r>
                      <a:endParaRPr lang="ru-RU" sz="11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Производство и реализация готовой кулинарии в лотках под запайку, упакованное с применением </a:t>
                      </a:r>
                      <a:r>
                        <a:rPr lang="ru-RU" sz="1000" dirty="0" err="1">
                          <a:effectLst/>
                        </a:rPr>
                        <a:t>газомодифицированной</a:t>
                      </a:r>
                      <a:r>
                        <a:rPr lang="ru-RU" sz="1000" dirty="0">
                          <a:effectLst/>
                        </a:rPr>
                        <a:t> атмосферы. </a:t>
                      </a:r>
                      <a:endParaRPr lang="ru-RU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575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Структура РЦ</a:t>
                      </a:r>
                      <a:endParaRPr lang="ru-RU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23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Наличие складов </a:t>
                      </a:r>
                      <a:endParaRPr lang="ru-RU" sz="11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Площадь 4000 кв</a:t>
                      </a:r>
                      <a:r>
                        <a:rPr lang="ru-RU" sz="1000" dirty="0" smtClean="0">
                          <a:effectLst/>
                        </a:rPr>
                        <a:t>. м  </a:t>
                      </a:r>
                      <a:r>
                        <a:rPr lang="ru-RU" sz="1000" dirty="0">
                          <a:effectLst/>
                        </a:rPr>
                        <a:t>(двухнедельный запас сырья, объем 40 тыс</a:t>
                      </a:r>
                      <a:r>
                        <a:rPr lang="ru-RU" sz="1000" dirty="0" smtClean="0">
                          <a:effectLst/>
                        </a:rPr>
                        <a:t>. тонн </a:t>
                      </a:r>
                      <a:r>
                        <a:rPr lang="ru-RU" sz="1000" dirty="0">
                          <a:effectLst/>
                        </a:rPr>
                        <a:t>в год)</a:t>
                      </a:r>
                      <a:endParaRPr lang="ru-RU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57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Наличие собственного автопарка</a:t>
                      </a:r>
                      <a:endParaRPr lang="ru-RU" sz="11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58 машин </a:t>
                      </a:r>
                      <a:endParaRPr lang="ru-RU" sz="11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08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Использование наемного транспорта</a:t>
                      </a:r>
                      <a:endParaRPr lang="ru-RU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3977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8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711639" y="389912"/>
            <a:ext cx="5585587" cy="73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82679" y="526465"/>
            <a:ext cx="7608163" cy="7019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000" b="1" u="sng" dirty="0" smtClean="0">
                <a:latin typeface="Times New Roman" pitchFamily="18" charset="0"/>
              </a:rPr>
              <a:t>Логистические центры г. Кемерово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70978"/>
              </p:ext>
            </p:extLst>
          </p:nvPr>
        </p:nvGraphicFramePr>
        <p:xfrm>
          <a:off x="539554" y="1484785"/>
          <a:ext cx="7992887" cy="2712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2342"/>
                <a:gridCol w="753749"/>
                <a:gridCol w="1334765"/>
                <a:gridCol w="1397578"/>
                <a:gridCol w="1774453"/>
              </a:tblGrid>
              <a:tr h="904109">
                <a:tc>
                  <a:txBody>
                    <a:bodyPr/>
                    <a:lstStyle/>
                    <a:p>
                      <a:pPr indent="13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Площадь, </a:t>
                      </a:r>
                      <a:r>
                        <a:rPr lang="ru-RU" sz="1400" dirty="0" err="1">
                          <a:effectLst/>
                        </a:rPr>
                        <a:t>кв.м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Удаленность от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04109">
                <a:tc>
                  <a:txBody>
                    <a:bodyPr/>
                    <a:lstStyle/>
                    <a:p>
                      <a:pPr indent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Логистический Комплекс   «Магнит»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40 000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&gt; 1 500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04109">
                <a:tc>
                  <a:txBody>
                    <a:bodyPr/>
                    <a:lstStyle/>
                    <a:p>
                      <a:pPr indent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Логистический центр «Мария Ра»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28 000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&gt; 1 000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черте города, Ленинский р-н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5" name="Рисунок 14" descr="В Кемерове 10 сентября 2021 открыли логистический центр «Мария-Ра»: зачем  он нужен | ngs42.ru - новости Кузбасс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80865"/>
            <a:ext cx="3077969" cy="1903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026bcb5ef48e159918ca2244276639f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80865"/>
            <a:ext cx="2877820" cy="189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2716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Проект  (по реализации стратегической цели)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Цель проекта</a:t>
            </a:r>
          </a:p>
          <a:p>
            <a:r>
              <a:rPr lang="ru-RU" sz="2400" dirty="0" smtClean="0"/>
              <a:t>Описание продукта  (услуг), цена, конкурентные преимущества </a:t>
            </a:r>
          </a:p>
          <a:p>
            <a:r>
              <a:rPr lang="ru-RU" sz="2400" dirty="0" smtClean="0"/>
              <a:t>Команда проекта</a:t>
            </a:r>
          </a:p>
          <a:p>
            <a:r>
              <a:rPr lang="ru-RU" sz="2400" dirty="0" smtClean="0"/>
              <a:t>Необходимые ресурсы (материальные, трудовые, финансовые)</a:t>
            </a:r>
          </a:p>
          <a:p>
            <a:r>
              <a:rPr lang="ru-RU" sz="2400" dirty="0" smtClean="0"/>
              <a:t>Инвестиции и их источники </a:t>
            </a:r>
          </a:p>
          <a:p>
            <a:r>
              <a:rPr lang="ru-RU" sz="2400" dirty="0" smtClean="0"/>
              <a:t>Оценка эффективности инвестиций </a:t>
            </a:r>
          </a:p>
          <a:p>
            <a:r>
              <a:rPr lang="ru-RU" sz="2400" dirty="0" smtClean="0"/>
              <a:t>Этапы и график реализации проекта. Ответственные за этапы </a:t>
            </a:r>
          </a:p>
          <a:p>
            <a:r>
              <a:rPr lang="ru-RU" sz="2400" dirty="0" smtClean="0"/>
              <a:t>Риски и мероприятия по их снижению</a:t>
            </a:r>
          </a:p>
          <a:p>
            <a:endParaRPr lang="ru-RU" sz="2400" dirty="0" smtClean="0"/>
          </a:p>
          <a:p>
            <a:r>
              <a:rPr lang="ru-RU" sz="2400" dirty="0" smtClean="0"/>
              <a:t>До 5 слайдов</a:t>
            </a:r>
          </a:p>
          <a:p>
            <a:endParaRPr lang="ru-RU" sz="2400" dirty="0"/>
          </a:p>
        </p:txBody>
      </p:sp>
      <p:pic>
        <p:nvPicPr>
          <p:cNvPr id="4" name="Picture 3" descr="O:\Шубина С.В\Дегустация 27.02.- СОШ 74\для презентации\фон для презентаци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129197" cy="687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26777" y="772381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43608" y="2564904"/>
            <a:ext cx="7286676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33437" y="614266"/>
            <a:ext cx="7363544" cy="62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cap="all" dirty="0" err="1" smtClean="0">
                <a:solidFill>
                  <a:schemeClr val="bg1"/>
                </a:solidFill>
              </a:rPr>
              <a:t>Swot</a:t>
            </a:r>
            <a:r>
              <a:rPr lang="ru-RU" sz="2800" cap="all" dirty="0" smtClean="0">
                <a:solidFill>
                  <a:schemeClr val="bg1"/>
                </a:solidFill>
              </a:rPr>
              <a:t>-анализ деятельности МАУ «Школьное питание»</a:t>
            </a:r>
            <a:endParaRPr lang="ru-RU" sz="2800" cap="all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48783"/>
              </p:ext>
            </p:extLst>
          </p:nvPr>
        </p:nvGraphicFramePr>
        <p:xfrm>
          <a:off x="755576" y="1242647"/>
          <a:ext cx="8443465" cy="4922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4070"/>
                <a:gridCol w="4199395"/>
              </a:tblGrid>
              <a:tr h="19590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</a:rPr>
                        <a:t>СИЛЬНЫЕ СТОРОНЫ (</a:t>
                      </a:r>
                      <a:r>
                        <a:rPr lang="en-US" sz="1200" b="1" u="none" strike="noStrike" dirty="0">
                          <a:effectLst/>
                        </a:rPr>
                        <a:t>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</a:rPr>
                        <a:t>ВОЗМОЖНОСТИ (</a:t>
                      </a:r>
                      <a:r>
                        <a:rPr lang="en-US" sz="1200" b="1" u="none" strike="noStrike" dirty="0">
                          <a:effectLst/>
                        </a:rPr>
                        <a:t>O)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</a:tr>
              <a:tr h="207726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1. Высокая квалификация и компетентность персонала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2. Опыт успешной работы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3. Стальное финансовое положение, </a:t>
                      </a:r>
                      <a:r>
                        <a:rPr lang="ru-RU" sz="1200" u="none" strike="noStrike" dirty="0" smtClean="0">
                          <a:effectLst/>
                        </a:rPr>
                        <a:t>обеспечивающее </a:t>
                      </a:r>
                      <a:r>
                        <a:rPr lang="ru-RU" sz="1200" u="none" strike="noStrike" dirty="0">
                          <a:effectLst/>
                        </a:rPr>
                        <a:t>наличие денежных средств для реализации любых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4. Внедрение новых технологий, разработка меню с больших ассортиментом блюд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5. Монополия на рынке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6. Поддержка административной власти в связи с социальной значимостью предоставляемых услуг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7. Современное оснащение материально-технической базы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8. Еда - нужна всегда!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1. Освоение новых территорий - присоединение  других районов Кузбасса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2. Оптимизация затрат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3. Создание дочерних подразделений для снижения стоимости комплекса (хлебный цех, теплицы и т.п.)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ctr"/>
                </a:tc>
              </a:tr>
              <a:tr h="19590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</a:rPr>
                        <a:t>СЛАБЫЕ СТОРОНЫ (</a:t>
                      </a:r>
                      <a:r>
                        <a:rPr lang="en-US" sz="1200" b="1" u="none" strike="noStrike" dirty="0">
                          <a:effectLst/>
                        </a:rPr>
                        <a:t>W)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</a:rPr>
                        <a:t>УГРОЗЫ (</a:t>
                      </a:r>
                      <a:r>
                        <a:rPr lang="en-US" sz="1200" b="1" u="none" strike="noStrike" dirty="0">
                          <a:effectLst/>
                        </a:rPr>
                        <a:t>T)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</a:tr>
              <a:tr h="245357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1. Дефицит кадров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2. Отсутствие централизованного закупа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3. Специфика климатических условий региона в части узкого ассортимента местных продуктов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4. Сложность логистики в связи с большим количеством мест предоставления услуги, разобщенность </a:t>
                      </a:r>
                      <a:r>
                        <a:rPr lang="ru-RU" sz="1200" u="none" strike="noStrike" dirty="0" smtClean="0">
                          <a:effectLst/>
                        </a:rPr>
                        <a:t>локаций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5. Ограниченность площадей на школах, что обуславливает невозможность организации хранения на местах (холодильные установки, </a:t>
                      </a:r>
                      <a:r>
                        <a:rPr lang="ru-RU" sz="1200" u="none" strike="noStrike" dirty="0" smtClean="0">
                          <a:effectLst/>
                        </a:rPr>
                        <a:t>складские </a:t>
                      </a:r>
                      <a:r>
                        <a:rPr lang="ru-RU" sz="1200" u="none" strike="noStrike" dirty="0">
                          <a:effectLst/>
                        </a:rPr>
                        <a:t>площади)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6. Специфика детского питания, </a:t>
                      </a:r>
                      <a:r>
                        <a:rPr lang="ru-RU" sz="1200" u="none" strike="noStrike" dirty="0" smtClean="0">
                          <a:effectLst/>
                        </a:rPr>
                        <a:t>ограниченная </a:t>
                      </a:r>
                      <a:r>
                        <a:rPr lang="ru-RU" sz="1200" u="none" strike="noStrike" dirty="0">
                          <a:effectLst/>
                        </a:rPr>
                        <a:t>нормативными документами (СанПиН, ТР ТС)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7. Отсутствие собственной логистической структуры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8. Отсутствие собственной ремонтной базы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1. Появление конкурента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2. Изменение ценообразование на продукты питания в сторону увеличения по независящим от нас факторам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3. Работа с посредниками (поставщики логистических услуг, третьи лица в цепочке закупок)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4. Ситуации ФОРС-МАЖОР (пандемии, международные события и т.п.)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5. Изменение цен на энергоносители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6. Изменение тарифы ЖКХ, вывоза ТБО </a:t>
                      </a:r>
                      <a:r>
                        <a:rPr lang="ru-RU" sz="1200" u="none" strike="noStrike" dirty="0" err="1">
                          <a:effectLst/>
                        </a:rPr>
                        <a:t>и.п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4" marR="7324" marT="732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15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1462</Words>
  <Application>Microsoft Office PowerPoint</Application>
  <PresentationFormat>Экран (4:3)</PresentationFormat>
  <Paragraphs>280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  (по реализации стратегической цели)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 (по реализации стратегической цели)  </vt:lpstr>
      <vt:lpstr>Проект  (по реализации стратегической цели)  </vt:lpstr>
      <vt:lpstr>Проект  (по реализации стратегической цели)  </vt:lpstr>
      <vt:lpstr>Презентация PowerPoint</vt:lpstr>
      <vt:lpstr>Проект  (по реализации стратегической цели)  </vt:lpstr>
      <vt:lpstr>Проект  (по реализации стратегической цели)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ВПО «Кемеровский государственный университет» (КемГУ)  Образовательная программа подготовки управленческих кадров для организаций народного хозяйства Российской федерации «Управление развитием организации» Направление: Менеджмент  (В)</dc:title>
  <dc:creator>user</dc:creator>
  <cp:lastModifiedBy>user</cp:lastModifiedBy>
  <cp:revision>66</cp:revision>
  <cp:lastPrinted>2023-05-19T03:09:43Z</cp:lastPrinted>
  <dcterms:created xsi:type="dcterms:W3CDTF">2020-11-30T02:29:36Z</dcterms:created>
  <dcterms:modified xsi:type="dcterms:W3CDTF">2023-05-29T03:45:12Z</dcterms:modified>
</cp:coreProperties>
</file>