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8" r:id="rId6"/>
    <p:sldId id="264" r:id="rId7"/>
    <p:sldId id="265" r:id="rId8"/>
    <p:sldId id="270" r:id="rId9"/>
    <p:sldId id="269" r:id="rId10"/>
    <p:sldId id="266" r:id="rId11"/>
    <p:sldId id="267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555555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F1F743-FD98-4A90-89C7-28C7893AF143}" v="1" dt="2023-07-10T17:15:58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5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327CD-1AE9-CBC3-6D21-34AC5AA91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AA977E-2B09-A4D7-CEA4-DCA4343C2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FE0E7-B545-F8E7-3CF9-95DFCAFEF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F159-02E8-4F3E-AFD0-BAF60DCCB6C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7AC6D-66B2-1551-B024-C9853E4E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0343A5-DB0C-4945-304D-7180BC40E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195-ED91-4022-AB16-59630B82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26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AB0A8-01C7-1A6A-BBFF-18752E2E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BDD34-953B-148F-0C98-A2047CED2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3AC5E6-2EF4-41CD-BD86-C8DF1982A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F159-02E8-4F3E-AFD0-BAF60DCCB6C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F213B9-F37B-84C6-AFD5-011D8716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0F6BF9-883C-1040-013E-0880D9E4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195-ED91-4022-AB16-59630B82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7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1F05B0-DEA0-7937-08C4-EB63C21CC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D91EA3-AA9A-0BD7-7F92-0B48F7395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EC1CE-22B3-0E67-3E2B-F5DA8EBA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F159-02E8-4F3E-AFD0-BAF60DCCB6C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6CA80C-1B4C-F9DF-7BDD-C6D88690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A291AD-C66E-5749-BDA8-3FA336A1A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195-ED91-4022-AB16-59630B82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02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9E45C-DC81-BD21-8D23-732743404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071E48-E087-FD2C-5E39-8581E814C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DF41A-16FD-1A87-8CD1-7B904F1C9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F159-02E8-4F3E-AFD0-BAF60DCCB6C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6394C6-0657-AEEE-6451-F74B569E4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76506F-73E6-D62D-0B6A-85E49AEE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195-ED91-4022-AB16-59630B82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39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FE6BE-38EB-32A9-4660-C1EFA73C8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84F75-8649-40DB-041E-50E916040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F70153-5B23-7C2D-65BB-7392312E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F159-02E8-4F3E-AFD0-BAF60DCCB6C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A769F4-BDE6-BA7E-AFDD-4ACB4352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05841E-39B5-17A1-F3F7-BDCDADA3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195-ED91-4022-AB16-59630B82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2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9B111-B9AF-7F21-AC16-46E0F3BC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C7647F-AEDC-B1ED-6F9C-7C5C59F30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885E57-E309-51C9-559B-04E99A1D3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5A861E-E3AE-1F46-974D-BA8BCD23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F159-02E8-4F3E-AFD0-BAF60DCCB6C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DDFEC3-95D1-9133-6DE7-49BAD0547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1F36BE-B891-2D15-4ED6-4A30ADAE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195-ED91-4022-AB16-59630B82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4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DAF1F-3274-7679-9C30-3F1724991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9BBD54-A10A-45D9-C3DB-46535D331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9BFDDC-B189-9A10-2BB1-AAD2F5796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A7DB79-7255-5AEC-033A-64068A74F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CF8313-B582-AF0D-7B47-B01629EEF1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7CC7E7-B226-1430-8603-D6DA07D7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F159-02E8-4F3E-AFD0-BAF60DCCB6C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2852C7-1BF9-490E-30BF-B2EF1B30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A956A8-9D67-954E-C8D7-8C91D6E6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195-ED91-4022-AB16-59630B82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59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E4FDF-FCCE-D760-B6CD-6EF9809E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07AE77-4D86-FFF0-598E-B9883C1A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F159-02E8-4F3E-AFD0-BAF60DCCB6C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8CC3C4-19A0-0565-4CCA-71F96478C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DCC1EA-CF66-7FE1-97CF-4346CB52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195-ED91-4022-AB16-59630B82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4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7883BF-2C52-454A-CE94-63DD2FB8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F159-02E8-4F3E-AFD0-BAF60DCCB6C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BF8785-9F08-AB76-9F28-1D640693B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8AC897-7A8A-819C-7FCE-2750ADB5A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195-ED91-4022-AB16-59630B82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5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11139-52BF-D4A3-DB46-B93A99EEB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0FF05-E985-FB3A-123C-6BFE04A6F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ADA654-B1E3-464C-C7E4-1B0540818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08284-055E-BC7F-7D80-008FEAAF1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F159-02E8-4F3E-AFD0-BAF60DCCB6C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980024-F8C3-A14D-A7CD-1635BA9E7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BEA25F-4069-DE61-6A1B-D2BA2C1AD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195-ED91-4022-AB16-59630B82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5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9BAA6-E8E0-B600-B2F5-A9D1C17D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19D6ED-C044-7DB9-9732-212E56EBC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D89C5-415F-380B-7FC6-69ACA1AA2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F2FFCB-CEA4-F411-4E14-A3C8BD7B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F159-02E8-4F3E-AFD0-BAF60DCCB6C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79B65E-CB68-89B3-A648-2C5B83E3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FC23F-BECB-F528-CCBE-0653D7D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2195-ED91-4022-AB16-59630B82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9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D66CA-913A-7448-B269-65D77A6F5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0EA7A4-9B98-9AC8-572E-8B2191DC3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A5BB74-F17B-C222-ECD6-DEFC98DFD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CF159-02E8-4F3E-AFD0-BAF60DCCB6C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4B8DDE-FB82-CBC3-362E-A753A327F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747615-688A-5CC3-47D0-4CA6DFA40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E2195-ED91-4022-AB16-59630B82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6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87690-44C2-DDFB-4F44-2F073F99A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61" y="1234640"/>
            <a:ext cx="6900845" cy="4049435"/>
          </a:xfrm>
          <a:noFill/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2"/>
                </a:solidFill>
                <a:effectLst>
                  <a:glow rad="190500">
                    <a:schemeClr val="tx1">
                      <a:alpha val="77000"/>
                    </a:schemeClr>
                  </a:glow>
                </a:effectLst>
              </a:rPr>
              <a:t>«Цифровая трансформация сварочного производства с учетом принципов «Индустрии 4.0»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A98B6F-47DC-4336-B5B3-280AC6C01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4122" y="2672037"/>
            <a:ext cx="4041401" cy="1513925"/>
          </a:xfrm>
          <a:blipFill>
            <a:blip r:embed="rId3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algn="l"/>
            <a:r>
              <a:rPr lang="ru-RU" sz="2000" dirty="0">
                <a:solidFill>
                  <a:schemeClr val="accent2"/>
                </a:solidFill>
              </a:rPr>
              <a:t>Выполнил</a:t>
            </a:r>
            <a:r>
              <a:rPr lang="en-US" sz="2000" dirty="0">
                <a:solidFill>
                  <a:schemeClr val="accent2"/>
                </a:solidFill>
              </a:rPr>
              <a:t>:</a:t>
            </a:r>
          </a:p>
          <a:p>
            <a:pPr algn="l"/>
            <a:r>
              <a:rPr lang="ru-RU" sz="1600" dirty="0">
                <a:solidFill>
                  <a:schemeClr val="accent2"/>
                </a:solidFill>
              </a:rPr>
              <a:t>слушатель программы подготовки управленческих кадров</a:t>
            </a:r>
          </a:p>
          <a:p>
            <a:pPr algn="l">
              <a:lnSpc>
                <a:spcPct val="150000"/>
              </a:lnSpc>
            </a:pPr>
            <a:r>
              <a:rPr lang="ru-RU" dirty="0">
                <a:solidFill>
                  <a:schemeClr val="accent2"/>
                </a:solidFill>
              </a:rPr>
              <a:t>Андрей Николаевич Беликов</a:t>
            </a:r>
          </a:p>
          <a:p>
            <a:pPr algn="l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F1254-5799-9760-2206-3B19C29640D8}"/>
              </a:ext>
            </a:extLst>
          </p:cNvPr>
          <p:cNvSpPr txBox="1"/>
          <p:nvPr/>
        </p:nvSpPr>
        <p:spPr>
          <a:xfrm>
            <a:off x="7944121" y="4465727"/>
            <a:ext cx="4041401" cy="150810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solidFill>
                  <a:schemeClr val="accent2"/>
                </a:solidFill>
              </a:rPr>
              <a:t>Научный руководитель:</a:t>
            </a:r>
          </a:p>
          <a:p>
            <a:pPr algn="l">
              <a:lnSpc>
                <a:spcPct val="150000"/>
              </a:lnSpc>
            </a:pPr>
            <a:r>
              <a:rPr lang="ru-RU" sz="1600" dirty="0">
                <a:solidFill>
                  <a:schemeClr val="accent2"/>
                </a:solidFill>
              </a:rPr>
              <a:t>к.э.н., доцент</a:t>
            </a:r>
          </a:p>
          <a:p>
            <a:r>
              <a:rPr lang="ru-RU" sz="2400" dirty="0">
                <a:solidFill>
                  <a:schemeClr val="accent2"/>
                </a:solidFill>
              </a:rPr>
              <a:t>Татьяна Васильевна Конорева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7574180-444E-7CB3-45A9-626C7579AED5}"/>
              </a:ext>
            </a:extLst>
          </p:cNvPr>
          <p:cNvGrpSpPr/>
          <p:nvPr/>
        </p:nvGrpSpPr>
        <p:grpSpPr>
          <a:xfrm>
            <a:off x="0" y="285358"/>
            <a:ext cx="3097162" cy="949282"/>
            <a:chOff x="9094838" y="-1"/>
            <a:chExt cx="3097162" cy="923330"/>
          </a:xfrm>
          <a:gradFill>
            <a:gsLst>
              <a:gs pos="3000">
                <a:schemeClr val="accent1">
                  <a:lumMod val="5000"/>
                  <a:lumOff val="95000"/>
                </a:schemeClr>
              </a:gs>
              <a:gs pos="70000">
                <a:schemeClr val="bg2">
                  <a:lumMod val="25000"/>
                </a:schemeClr>
              </a:gs>
            </a:gsLst>
            <a:lin ang="0" scaled="0"/>
          </a:gra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B8EAC3-EF57-DCA3-C1EC-A0F8052422BF}"/>
                </a:ext>
              </a:extLst>
            </p:cNvPr>
            <p:cNvSpPr txBox="1"/>
            <p:nvPr/>
          </p:nvSpPr>
          <p:spPr>
            <a:xfrm>
              <a:off x="9094838" y="-1"/>
              <a:ext cx="3097162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2">
                      <a:lumMod val="75000"/>
                    </a:schemeClr>
                  </a:solidFill>
                </a:rPr>
                <a:t>ЛАВАРТ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Создавая тепло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56265DEF-0EB3-1AF9-E9AE-92FF33A8C49A}"/>
                </a:ext>
              </a:extLst>
            </p:cNvPr>
            <p:cNvCxnSpPr>
              <a:cxnSpLocks/>
            </p:cNvCxnSpPr>
            <p:nvPr/>
          </p:nvCxnSpPr>
          <p:spPr>
            <a:xfrm>
              <a:off x="9778954" y="580103"/>
              <a:ext cx="1700980" cy="0"/>
            </a:xfrm>
            <a:prstGeom prst="line">
              <a:avLst/>
            </a:prstGeom>
            <a:grpFill/>
            <a:ln w="19050">
              <a:gradFill>
                <a:gsLst>
                  <a:gs pos="0">
                    <a:schemeClr val="tx2">
                      <a:lumMod val="100000"/>
                    </a:schemeClr>
                  </a:gs>
                  <a:gs pos="0">
                    <a:schemeClr val="tx2"/>
                  </a:gs>
                  <a:gs pos="100000">
                    <a:schemeClr val="tx2"/>
                  </a:gs>
                  <a:gs pos="51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tx2"/>
                  </a:gs>
                </a:gsLst>
                <a:lin ang="16080000" scaled="0"/>
              </a:gra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767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237C8-9496-B50F-DBBB-31317967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12723"/>
          </a:xfrm>
        </p:spPr>
        <p:txBody>
          <a:bodyPr/>
          <a:lstStyle/>
          <a:p>
            <a:r>
              <a:rPr lang="ru-RU" dirty="0"/>
              <a:t>Анализ отрасли</a:t>
            </a:r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FECCE61-0F17-46BA-4E32-5CE175575ABF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1012723"/>
          </a:xfrm>
          <a:prstGeom prst="rect">
            <a:avLst/>
          </a:prstGeom>
          <a:gradFill>
            <a:gsLst>
              <a:gs pos="26000">
                <a:schemeClr val="accent1">
                  <a:lumMod val="5000"/>
                  <a:lumOff val="95000"/>
                </a:schemeClr>
              </a:gs>
              <a:gs pos="70000">
                <a:schemeClr val="bg2">
                  <a:lumMod val="25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Результаты проекта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F8C04E-5956-7954-9FF8-300D675F58D7}"/>
              </a:ext>
            </a:extLst>
          </p:cNvPr>
          <p:cNvGrpSpPr/>
          <p:nvPr/>
        </p:nvGrpSpPr>
        <p:grpSpPr>
          <a:xfrm>
            <a:off x="9094838" y="-1"/>
            <a:ext cx="3097162" cy="923330"/>
            <a:chOff x="9094838" y="-1"/>
            <a:chExt cx="3097162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9781FA-D254-0907-7555-C711EE772A05}"/>
                </a:ext>
              </a:extLst>
            </p:cNvPr>
            <p:cNvSpPr txBox="1"/>
            <p:nvPr/>
          </p:nvSpPr>
          <p:spPr>
            <a:xfrm>
              <a:off x="9094838" y="-1"/>
              <a:ext cx="30971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2">
                      <a:lumMod val="75000"/>
                    </a:schemeClr>
                  </a:solidFill>
                </a:rPr>
                <a:t>ЛАВАРТ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Создавая тепло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F4A90616-8E95-9A93-E72A-27F6B053EE6F}"/>
                </a:ext>
              </a:extLst>
            </p:cNvPr>
            <p:cNvCxnSpPr>
              <a:cxnSpLocks/>
            </p:cNvCxnSpPr>
            <p:nvPr/>
          </p:nvCxnSpPr>
          <p:spPr>
            <a:xfrm>
              <a:off x="9778954" y="580103"/>
              <a:ext cx="1700980" cy="0"/>
            </a:xfrm>
            <a:prstGeom prst="line">
              <a:avLst/>
            </a:prstGeom>
            <a:ln w="19050">
              <a:gradFill>
                <a:gsLst>
                  <a:gs pos="0">
                    <a:schemeClr val="tx2">
                      <a:lumMod val="100000"/>
                    </a:schemeClr>
                  </a:gs>
                  <a:gs pos="0">
                    <a:schemeClr val="tx2"/>
                  </a:gs>
                  <a:gs pos="100000">
                    <a:schemeClr val="tx2"/>
                  </a:gs>
                  <a:gs pos="51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tx2"/>
                  </a:gs>
                </a:gsLst>
                <a:lin ang="16080000" scaled="0"/>
              </a:gra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Рисунок 3" descr="Изображение выглядит как игрушка, фигурка&#10;&#10;Автоматически созданное описание">
            <a:extLst>
              <a:ext uri="{FF2B5EF4-FFF2-40B4-BE49-F238E27FC236}">
                <a16:creationId xmlns:a16="http://schemas.microsoft.com/office/drawing/2014/main" id="{3B8C1F2A-C569-9D59-45E0-BE7EC75A95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8482"/>
            <a:ext cx="7017197" cy="5829518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C359D7B5-9915-1E55-1236-35F97F5B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022" y="1867226"/>
            <a:ext cx="4938830" cy="3963303"/>
          </a:xfrm>
          <a:effectLst>
            <a:glow rad="127000">
              <a:schemeClr val="accent2"/>
            </a:glow>
          </a:effectLst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>
                <a:solidFill>
                  <a:schemeClr val="accent2"/>
                </a:solidFill>
                <a:effectLst>
                  <a:glow>
                    <a:schemeClr val="accent2"/>
                  </a:glow>
                </a:effectLst>
              </a:rPr>
              <a:t>Автоматизация и оптимизация процесса сварки</a:t>
            </a:r>
          </a:p>
          <a:p>
            <a:pPr>
              <a:buFontTx/>
              <a:buChar char="-"/>
            </a:pPr>
            <a:endParaRPr lang="ru-RU" dirty="0">
              <a:solidFill>
                <a:schemeClr val="accent2"/>
              </a:solidFill>
              <a:effectLst>
                <a:glow>
                  <a:schemeClr val="accent2"/>
                </a:glow>
              </a:effectLst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accent2"/>
                </a:solidFill>
                <a:effectLst>
                  <a:glow>
                    <a:schemeClr val="accent2"/>
                  </a:glow>
                </a:effectLst>
              </a:rPr>
              <a:t>Мониторинг процесса сварки и производительности</a:t>
            </a:r>
          </a:p>
          <a:p>
            <a:pPr>
              <a:buFontTx/>
              <a:buChar char="-"/>
            </a:pPr>
            <a:endParaRPr lang="ru-RU" dirty="0">
              <a:solidFill>
                <a:schemeClr val="accent2"/>
              </a:solidFill>
              <a:effectLst>
                <a:glow>
                  <a:schemeClr val="accent2"/>
                </a:glow>
              </a:effectLst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accent2"/>
                </a:solidFill>
                <a:effectLst>
                  <a:glow>
                    <a:schemeClr val="accent2"/>
                  </a:glow>
                </a:effectLst>
              </a:rPr>
              <a:t>Автоматизация аналитических процессов</a:t>
            </a:r>
          </a:p>
          <a:p>
            <a:pPr>
              <a:buFontTx/>
              <a:buChar char="-"/>
            </a:pPr>
            <a:endParaRPr lang="en-US" dirty="0">
              <a:solidFill>
                <a:schemeClr val="accent2"/>
              </a:solidFill>
              <a:effectLst>
                <a:glow>
                  <a:schemeClr val="accent2"/>
                </a:glow>
              </a:effectLst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accent2"/>
                </a:solidFill>
                <a:effectLst>
                  <a:glow>
                    <a:schemeClr val="accent2"/>
                  </a:glow>
                </a:effectLst>
              </a:rPr>
              <a:t>Автоматизация управления производством</a:t>
            </a:r>
            <a:endParaRPr lang="en-US" dirty="0">
              <a:effectLst>
                <a:glow>
                  <a:schemeClr val="accent2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53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237C8-9496-B50F-DBBB-31317967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12723"/>
          </a:xfrm>
        </p:spPr>
        <p:txBody>
          <a:bodyPr/>
          <a:lstStyle/>
          <a:p>
            <a:r>
              <a:rPr lang="ru-RU" dirty="0"/>
              <a:t>Анализ отрасли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241E9-FDB0-0E11-E5BB-E60AF948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744" y="4348716"/>
            <a:ext cx="6397254" cy="250928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FECCE61-0F17-46BA-4E32-5CE175575ABF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1012723"/>
          </a:xfrm>
          <a:prstGeom prst="rect">
            <a:avLst/>
          </a:prstGeom>
          <a:gradFill>
            <a:gsLst>
              <a:gs pos="26000">
                <a:schemeClr val="accent1">
                  <a:lumMod val="5000"/>
                  <a:lumOff val="95000"/>
                </a:schemeClr>
              </a:gs>
              <a:gs pos="70000">
                <a:schemeClr val="bg2">
                  <a:lumMod val="25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Показатели эффективности проекта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F8C04E-5956-7954-9FF8-300D675F58D7}"/>
              </a:ext>
            </a:extLst>
          </p:cNvPr>
          <p:cNvGrpSpPr/>
          <p:nvPr/>
        </p:nvGrpSpPr>
        <p:grpSpPr>
          <a:xfrm>
            <a:off x="9094838" y="-1"/>
            <a:ext cx="3097162" cy="923330"/>
            <a:chOff x="9094838" y="-1"/>
            <a:chExt cx="3097162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9781FA-D254-0907-7555-C711EE772A05}"/>
                </a:ext>
              </a:extLst>
            </p:cNvPr>
            <p:cNvSpPr txBox="1"/>
            <p:nvPr/>
          </p:nvSpPr>
          <p:spPr>
            <a:xfrm>
              <a:off x="9094838" y="-1"/>
              <a:ext cx="30971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2">
                      <a:lumMod val="75000"/>
                    </a:schemeClr>
                  </a:solidFill>
                </a:rPr>
                <a:t>ЛАВАРТ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Создавая тепло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F4A90616-8E95-9A93-E72A-27F6B053EE6F}"/>
                </a:ext>
              </a:extLst>
            </p:cNvPr>
            <p:cNvCxnSpPr>
              <a:cxnSpLocks/>
            </p:cNvCxnSpPr>
            <p:nvPr/>
          </p:nvCxnSpPr>
          <p:spPr>
            <a:xfrm>
              <a:off x="9778954" y="580103"/>
              <a:ext cx="1700980" cy="0"/>
            </a:xfrm>
            <a:prstGeom prst="line">
              <a:avLst/>
            </a:prstGeom>
            <a:ln w="19050">
              <a:gradFill>
                <a:gsLst>
                  <a:gs pos="0">
                    <a:schemeClr val="tx2">
                      <a:lumMod val="100000"/>
                    </a:schemeClr>
                  </a:gs>
                  <a:gs pos="0">
                    <a:schemeClr val="tx2"/>
                  </a:gs>
                  <a:gs pos="100000">
                    <a:schemeClr val="tx2"/>
                  </a:gs>
                  <a:gs pos="51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tx2"/>
                  </a:gs>
                </a:gsLst>
                <a:lin ang="16080000" scaled="0"/>
              </a:gra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20818D-BC04-3487-8F7F-A3E375305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32" y="1842698"/>
            <a:ext cx="10693135" cy="3801018"/>
          </a:xfrm>
          <a:prstGeom prst="rect">
            <a:avLst/>
          </a:prstGeom>
          <a:effectLst>
            <a:reflection blurRad="76200" stA="99000" endPos="17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390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9000" r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237C8-9496-B50F-DBBB-31317967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12723"/>
          </a:xfrm>
        </p:spPr>
        <p:txBody>
          <a:bodyPr/>
          <a:lstStyle/>
          <a:p>
            <a:r>
              <a:rPr lang="ru-RU" dirty="0"/>
              <a:t>Анализ отрасли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241E9-FDB0-0E11-E5BB-E60AF948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744" y="4348716"/>
            <a:ext cx="6397254" cy="250928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FECCE61-0F17-46BA-4E32-5CE175575ABF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1012723"/>
          </a:xfrm>
          <a:prstGeom prst="rect">
            <a:avLst/>
          </a:prstGeom>
          <a:gradFill>
            <a:gsLst>
              <a:gs pos="26000">
                <a:schemeClr val="accent1">
                  <a:lumMod val="5000"/>
                  <a:lumOff val="95000"/>
                </a:schemeClr>
              </a:gs>
              <a:gs pos="70000">
                <a:schemeClr val="bg2">
                  <a:lumMod val="25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Перспектива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F8C04E-5956-7954-9FF8-300D675F58D7}"/>
              </a:ext>
            </a:extLst>
          </p:cNvPr>
          <p:cNvGrpSpPr/>
          <p:nvPr/>
        </p:nvGrpSpPr>
        <p:grpSpPr>
          <a:xfrm>
            <a:off x="9094838" y="-1"/>
            <a:ext cx="3097162" cy="923330"/>
            <a:chOff x="9094838" y="-1"/>
            <a:chExt cx="3097162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9781FA-D254-0907-7555-C711EE772A05}"/>
                </a:ext>
              </a:extLst>
            </p:cNvPr>
            <p:cNvSpPr txBox="1"/>
            <p:nvPr/>
          </p:nvSpPr>
          <p:spPr>
            <a:xfrm>
              <a:off x="9094838" y="-1"/>
              <a:ext cx="30971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2">
                      <a:lumMod val="75000"/>
                    </a:schemeClr>
                  </a:solidFill>
                </a:rPr>
                <a:t>ЛАВАРТ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Создавая тепло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F4A90616-8E95-9A93-E72A-27F6B053EE6F}"/>
                </a:ext>
              </a:extLst>
            </p:cNvPr>
            <p:cNvCxnSpPr>
              <a:cxnSpLocks/>
            </p:cNvCxnSpPr>
            <p:nvPr/>
          </p:nvCxnSpPr>
          <p:spPr>
            <a:xfrm>
              <a:off x="9778954" y="580103"/>
              <a:ext cx="1700980" cy="0"/>
            </a:xfrm>
            <a:prstGeom prst="line">
              <a:avLst/>
            </a:prstGeom>
            <a:ln w="19050">
              <a:gradFill>
                <a:gsLst>
                  <a:gs pos="0">
                    <a:schemeClr val="tx2">
                      <a:lumMod val="100000"/>
                    </a:schemeClr>
                  </a:gs>
                  <a:gs pos="0">
                    <a:schemeClr val="tx2"/>
                  </a:gs>
                  <a:gs pos="100000">
                    <a:schemeClr val="tx2"/>
                  </a:gs>
                  <a:gs pos="51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tx2"/>
                  </a:gs>
                </a:gsLst>
                <a:lin ang="16080000" scaled="0"/>
              </a:gra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82AF90D-99BE-E8EF-20D4-C547BB8F4D72}"/>
              </a:ext>
            </a:extLst>
          </p:cNvPr>
          <p:cNvSpPr txBox="1"/>
          <p:nvPr/>
        </p:nvSpPr>
        <p:spPr>
          <a:xfrm>
            <a:off x="516192" y="1653939"/>
            <a:ext cx="111596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gradFill>
                  <a:gsLst>
                    <a:gs pos="44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/>
                    </a:gs>
                    <a:gs pos="83000">
                      <a:srgbClr val="FF0000"/>
                    </a:gs>
                  </a:gsLst>
                  <a:lin ang="5400000" scaled="0"/>
                </a:gradFill>
                <a:effectLst>
                  <a:glow>
                    <a:schemeClr val="accent2"/>
                  </a:glow>
                  <a:outerShdw blurRad="50800" dir="6600000" sx="1000" sy="1000" algn="ctr" rotWithShape="0">
                    <a:schemeClr val="accent2">
                      <a:alpha val="66000"/>
                    </a:schemeClr>
                  </a:outerShdw>
                  <a:reflection stA="61000" endPos="23000" dir="5400000" sy="-100000" algn="bl" rotWithShape="0"/>
                </a:effectLst>
              </a:rPr>
              <a:t>Цифровая трансформация отдельно взятого предприятия </a:t>
            </a:r>
          </a:p>
          <a:p>
            <a:pPr algn="ctr"/>
            <a:r>
              <a:rPr lang="ru-RU" sz="4800" b="1" dirty="0">
                <a:gradFill>
                  <a:gsLst>
                    <a:gs pos="44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/>
                    </a:gs>
                    <a:gs pos="83000">
                      <a:srgbClr val="FF0000"/>
                    </a:gs>
                  </a:gsLst>
                  <a:lin ang="5400000" scaled="0"/>
                </a:gradFill>
                <a:effectLst>
                  <a:glow>
                    <a:schemeClr val="accent2"/>
                  </a:glow>
                  <a:outerShdw blurRad="50800" dir="6600000" sx="1000" sy="1000" algn="ctr" rotWithShape="0">
                    <a:schemeClr val="accent2">
                      <a:alpha val="66000"/>
                    </a:schemeClr>
                  </a:outerShdw>
                  <a:reflection stA="61000" endPos="23000" dir="5400000" sy="-100000" algn="bl" rotWithShape="0"/>
                </a:effectLst>
              </a:rPr>
              <a:t>– </a:t>
            </a:r>
          </a:p>
          <a:p>
            <a:pPr algn="ctr"/>
            <a:r>
              <a:rPr lang="ru-RU" sz="4800" b="1" dirty="0">
                <a:gradFill>
                  <a:gsLst>
                    <a:gs pos="44000">
                      <a:schemeClr val="accent1">
                        <a:lumMod val="5000"/>
                        <a:lumOff val="95000"/>
                      </a:schemeClr>
                    </a:gs>
                    <a:gs pos="56000">
                      <a:schemeClr val="accent1"/>
                    </a:gs>
                    <a:gs pos="83000">
                      <a:srgbClr val="FF0000"/>
                    </a:gs>
                  </a:gsLst>
                  <a:lin ang="5400000" scaled="0"/>
                </a:gradFill>
                <a:effectLst>
                  <a:glow>
                    <a:schemeClr val="accent2"/>
                  </a:glow>
                  <a:outerShdw blurRad="50800" dir="6600000" sx="1000" sy="1000" algn="ctr" rotWithShape="0">
                    <a:schemeClr val="accent2">
                      <a:alpha val="66000"/>
                    </a:schemeClr>
                  </a:outerShdw>
                  <a:reflection stA="61000" endPos="23000" dir="5400000" sy="-100000" algn="bl" rotWithShape="0"/>
                </a:effectLst>
              </a:rPr>
              <a:t>этап глобальной цифровизации промышленности региона и России в целом</a:t>
            </a:r>
            <a:endParaRPr lang="en-US" sz="4800" b="1" dirty="0">
              <a:gradFill>
                <a:gsLst>
                  <a:gs pos="44000">
                    <a:schemeClr val="accent1">
                      <a:lumMod val="5000"/>
                      <a:lumOff val="95000"/>
                    </a:schemeClr>
                  </a:gs>
                  <a:gs pos="56000">
                    <a:schemeClr val="accent1"/>
                  </a:gs>
                  <a:gs pos="83000">
                    <a:srgbClr val="FF0000"/>
                  </a:gs>
                </a:gsLst>
                <a:lin ang="5400000" scaled="0"/>
              </a:gradFill>
              <a:effectLst>
                <a:glow>
                  <a:schemeClr val="accent2"/>
                </a:glow>
                <a:outerShdw blurRad="50800" dir="6600000" sx="1000" sy="1000" algn="ctr" rotWithShape="0">
                  <a:schemeClr val="accent2">
                    <a:alpha val="66000"/>
                  </a:schemeClr>
                </a:outerShdw>
                <a:reflection stA="61000" endPos="23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794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B57973-DC1F-0C4B-56E1-39C58BE48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439" y="1592827"/>
            <a:ext cx="8583562" cy="5265174"/>
          </a:xfrm>
          <a:blipFill>
            <a:blip r:embed="rId3"/>
            <a:stretch>
              <a:fillRect/>
            </a:stretch>
          </a:blipFill>
          <a:effectLst>
            <a:glow rad="673100">
              <a:schemeClr val="accent1"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en-US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3495A9B-7915-75AD-35A7-B00F89410896}"/>
              </a:ext>
            </a:extLst>
          </p:cNvPr>
          <p:cNvSpPr txBox="1">
            <a:spLocks/>
          </p:cNvSpPr>
          <p:nvPr/>
        </p:nvSpPr>
        <p:spPr>
          <a:xfrm>
            <a:off x="127818" y="1592827"/>
            <a:ext cx="3480621" cy="526517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Основные составляющие: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-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Кибер-физические системы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IoT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Big Data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Аналитика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F5CB571-9E24-8AAE-14C0-8AC10BC6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1557"/>
          </a:xfrm>
          <a:gradFill>
            <a:gsLst>
              <a:gs pos="26000">
                <a:schemeClr val="accent1">
                  <a:lumMod val="5000"/>
                  <a:lumOff val="95000"/>
                </a:schemeClr>
              </a:gs>
              <a:gs pos="70000">
                <a:schemeClr val="bg2">
                  <a:lumMod val="25000"/>
                </a:schemeClr>
              </a:gs>
            </a:gsLst>
            <a:lin ang="0" scaled="0"/>
          </a:gradFill>
        </p:spPr>
        <p:txBody>
          <a:bodyPr/>
          <a:lstStyle/>
          <a:p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Индустрия 4.0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5E0FFF2-8EAA-089A-B36F-176198278323}"/>
              </a:ext>
            </a:extLst>
          </p:cNvPr>
          <p:cNvGrpSpPr/>
          <p:nvPr/>
        </p:nvGrpSpPr>
        <p:grpSpPr>
          <a:xfrm>
            <a:off x="9094838" y="42530"/>
            <a:ext cx="3097162" cy="923330"/>
            <a:chOff x="9094838" y="-1"/>
            <a:chExt cx="3097162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2C8CDE-1FF3-8D52-DFCC-CA644B95B9C0}"/>
                </a:ext>
              </a:extLst>
            </p:cNvPr>
            <p:cNvSpPr txBox="1"/>
            <p:nvPr/>
          </p:nvSpPr>
          <p:spPr>
            <a:xfrm>
              <a:off x="9094838" y="-1"/>
              <a:ext cx="30971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2">
                      <a:lumMod val="75000"/>
                    </a:schemeClr>
                  </a:solidFill>
                </a:rPr>
                <a:t>ЛАВАРТ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Создавая тепло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91A7CB5-D525-FB4F-23C5-9B183C78CB26}"/>
                </a:ext>
              </a:extLst>
            </p:cNvPr>
            <p:cNvCxnSpPr>
              <a:cxnSpLocks/>
            </p:cNvCxnSpPr>
            <p:nvPr/>
          </p:nvCxnSpPr>
          <p:spPr>
            <a:xfrm>
              <a:off x="9778954" y="580103"/>
              <a:ext cx="1700980" cy="0"/>
            </a:xfrm>
            <a:prstGeom prst="line">
              <a:avLst/>
            </a:prstGeom>
            <a:ln w="19050">
              <a:gradFill>
                <a:gsLst>
                  <a:gs pos="0">
                    <a:schemeClr val="tx2">
                      <a:lumMod val="100000"/>
                    </a:schemeClr>
                  </a:gs>
                  <a:gs pos="0">
                    <a:schemeClr val="tx2"/>
                  </a:gs>
                  <a:gs pos="100000">
                    <a:schemeClr val="tx2"/>
                  </a:gs>
                  <a:gs pos="51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tx2"/>
                  </a:gs>
                </a:gsLst>
                <a:lin ang="16080000" scaled="0"/>
              </a:gra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077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237C8-9496-B50F-DBBB-31317967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12723"/>
          </a:xfrm>
        </p:spPr>
        <p:txBody>
          <a:bodyPr/>
          <a:lstStyle/>
          <a:p>
            <a:r>
              <a:rPr lang="ru-RU" dirty="0"/>
              <a:t>Анализ отрасли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241E9-FDB0-0E11-E5BB-E60AF948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1012722"/>
            <a:ext cx="12192000" cy="584527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FECCE61-0F17-46BA-4E32-5CE175575ABF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1012723"/>
          </a:xfrm>
          <a:prstGeom prst="rect">
            <a:avLst/>
          </a:prstGeom>
          <a:gradFill>
            <a:gsLst>
              <a:gs pos="26000">
                <a:schemeClr val="accent1">
                  <a:lumMod val="5000"/>
                  <a:lumOff val="95000"/>
                </a:schemeClr>
              </a:gs>
              <a:gs pos="70000">
                <a:schemeClr val="bg2">
                  <a:lumMod val="25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Ожидания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F8C04E-5956-7954-9FF8-300D675F58D7}"/>
              </a:ext>
            </a:extLst>
          </p:cNvPr>
          <p:cNvGrpSpPr/>
          <p:nvPr/>
        </p:nvGrpSpPr>
        <p:grpSpPr>
          <a:xfrm>
            <a:off x="9094838" y="-1"/>
            <a:ext cx="3097162" cy="923330"/>
            <a:chOff x="9094838" y="-1"/>
            <a:chExt cx="3097162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9781FA-D254-0907-7555-C711EE772A05}"/>
                </a:ext>
              </a:extLst>
            </p:cNvPr>
            <p:cNvSpPr txBox="1"/>
            <p:nvPr/>
          </p:nvSpPr>
          <p:spPr>
            <a:xfrm>
              <a:off x="9094838" y="-1"/>
              <a:ext cx="30971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2">
                      <a:lumMod val="75000"/>
                    </a:schemeClr>
                  </a:solidFill>
                </a:rPr>
                <a:t>ЛАВАРТ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Создавая тепло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F4A90616-8E95-9A93-E72A-27F6B053EE6F}"/>
                </a:ext>
              </a:extLst>
            </p:cNvPr>
            <p:cNvCxnSpPr>
              <a:cxnSpLocks/>
            </p:cNvCxnSpPr>
            <p:nvPr/>
          </p:nvCxnSpPr>
          <p:spPr>
            <a:xfrm>
              <a:off x="9778954" y="580103"/>
              <a:ext cx="1700980" cy="0"/>
            </a:xfrm>
            <a:prstGeom prst="line">
              <a:avLst/>
            </a:prstGeom>
            <a:ln w="19050">
              <a:gradFill>
                <a:gsLst>
                  <a:gs pos="0">
                    <a:schemeClr val="tx2">
                      <a:lumMod val="100000"/>
                    </a:schemeClr>
                  </a:gs>
                  <a:gs pos="0">
                    <a:schemeClr val="tx2"/>
                  </a:gs>
                  <a:gs pos="100000">
                    <a:schemeClr val="tx2"/>
                  </a:gs>
                  <a:gs pos="51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tx2"/>
                  </a:gs>
                </a:gsLst>
                <a:lin ang="16080000" scaled="0"/>
              </a:gra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641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237C8-9496-B50F-DBBB-31317967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923329"/>
          </a:xfrm>
          <a:gradFill>
            <a:gsLst>
              <a:gs pos="26000">
                <a:schemeClr val="accent1">
                  <a:lumMod val="5000"/>
                  <a:lumOff val="95000"/>
                </a:schemeClr>
              </a:gs>
              <a:gs pos="70000">
                <a:schemeClr val="bg2">
                  <a:lumMod val="25000"/>
                </a:schemeClr>
              </a:gs>
            </a:gsLst>
            <a:lin ang="0" scaled="0"/>
          </a:gradFill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Анализ предприятия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241E9-FDB0-0E11-E5BB-E60AF948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3330"/>
            <a:ext cx="12192000" cy="593467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en-US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E30C3A9-EEF1-30BB-81F2-1DED6F1E42A2}"/>
              </a:ext>
            </a:extLst>
          </p:cNvPr>
          <p:cNvGrpSpPr/>
          <p:nvPr/>
        </p:nvGrpSpPr>
        <p:grpSpPr>
          <a:xfrm>
            <a:off x="9094838" y="-1"/>
            <a:ext cx="3097162" cy="923330"/>
            <a:chOff x="9094838" y="-1"/>
            <a:chExt cx="3097162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EB7E44-A652-99A1-2D4B-A75A2617721D}"/>
                </a:ext>
              </a:extLst>
            </p:cNvPr>
            <p:cNvSpPr txBox="1"/>
            <p:nvPr/>
          </p:nvSpPr>
          <p:spPr>
            <a:xfrm>
              <a:off x="9094838" y="-1"/>
              <a:ext cx="30971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2">
                      <a:lumMod val="75000"/>
                    </a:schemeClr>
                  </a:solidFill>
                </a:rPr>
                <a:t>ЛАВАРТ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Создавая тепло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CF22FB64-6FEE-92EE-AA00-1D636A532190}"/>
                </a:ext>
              </a:extLst>
            </p:cNvPr>
            <p:cNvCxnSpPr>
              <a:cxnSpLocks/>
            </p:cNvCxnSpPr>
            <p:nvPr/>
          </p:nvCxnSpPr>
          <p:spPr>
            <a:xfrm>
              <a:off x="9778954" y="580103"/>
              <a:ext cx="1700980" cy="0"/>
            </a:xfrm>
            <a:prstGeom prst="line">
              <a:avLst/>
            </a:prstGeom>
            <a:ln w="19050">
              <a:gradFill>
                <a:gsLst>
                  <a:gs pos="0">
                    <a:schemeClr val="tx2">
                      <a:lumMod val="100000"/>
                    </a:schemeClr>
                  </a:gs>
                  <a:gs pos="0">
                    <a:schemeClr val="tx2"/>
                  </a:gs>
                  <a:gs pos="100000">
                    <a:schemeClr val="tx2"/>
                  </a:gs>
                  <a:gs pos="51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tx2"/>
                  </a:gs>
                </a:gsLst>
                <a:lin ang="16080000" scaled="0"/>
              </a:gra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327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237C8-9496-B50F-DBBB-31317967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923329"/>
          </a:xfrm>
          <a:gradFill>
            <a:gsLst>
              <a:gs pos="26000">
                <a:schemeClr val="accent1">
                  <a:lumMod val="5000"/>
                  <a:lumOff val="95000"/>
                </a:schemeClr>
              </a:gs>
              <a:gs pos="70000">
                <a:schemeClr val="bg2">
                  <a:lumMod val="25000"/>
                </a:schemeClr>
              </a:gs>
            </a:gsLst>
            <a:lin ang="0" scaled="0"/>
          </a:gradFill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Анализ предприятия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241E9-FDB0-0E11-E5BB-E60AF948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475" y="6867525"/>
            <a:ext cx="5143500" cy="2095499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en-US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E30C3A9-EEF1-30BB-81F2-1DED6F1E42A2}"/>
              </a:ext>
            </a:extLst>
          </p:cNvPr>
          <p:cNvGrpSpPr/>
          <p:nvPr/>
        </p:nvGrpSpPr>
        <p:grpSpPr>
          <a:xfrm>
            <a:off x="9094838" y="-1"/>
            <a:ext cx="3097162" cy="923330"/>
            <a:chOff x="9094838" y="-1"/>
            <a:chExt cx="3097162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EB7E44-A652-99A1-2D4B-A75A2617721D}"/>
                </a:ext>
              </a:extLst>
            </p:cNvPr>
            <p:cNvSpPr txBox="1"/>
            <p:nvPr/>
          </p:nvSpPr>
          <p:spPr>
            <a:xfrm>
              <a:off x="9094838" y="-1"/>
              <a:ext cx="30971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2">
                      <a:lumMod val="75000"/>
                    </a:schemeClr>
                  </a:solidFill>
                </a:rPr>
                <a:t>ЛАВАРТ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Создавая тепло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CF22FB64-6FEE-92EE-AA00-1D636A532190}"/>
                </a:ext>
              </a:extLst>
            </p:cNvPr>
            <p:cNvCxnSpPr>
              <a:cxnSpLocks/>
            </p:cNvCxnSpPr>
            <p:nvPr/>
          </p:nvCxnSpPr>
          <p:spPr>
            <a:xfrm>
              <a:off x="9778954" y="580103"/>
              <a:ext cx="1700980" cy="0"/>
            </a:xfrm>
            <a:prstGeom prst="line">
              <a:avLst/>
            </a:prstGeom>
            <a:ln w="19050">
              <a:gradFill>
                <a:gsLst>
                  <a:gs pos="0">
                    <a:schemeClr val="tx2">
                      <a:lumMod val="100000"/>
                    </a:schemeClr>
                  </a:gs>
                  <a:gs pos="0">
                    <a:schemeClr val="tx2"/>
                  </a:gs>
                  <a:gs pos="100000">
                    <a:schemeClr val="tx2"/>
                  </a:gs>
                  <a:gs pos="51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tx2"/>
                  </a:gs>
                </a:gsLst>
                <a:lin ang="16080000" scaled="0"/>
              </a:gra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248435F-918B-7404-BBB1-F1EB4AFB9565}"/>
              </a:ext>
            </a:extLst>
          </p:cNvPr>
          <p:cNvSpPr txBox="1"/>
          <p:nvPr/>
        </p:nvSpPr>
        <p:spPr>
          <a:xfrm>
            <a:off x="530062" y="3954662"/>
            <a:ext cx="4915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effectLst>
                  <a:outerShdw blurRad="50800" dist="50800" dir="5400000" algn="ctr" rotWithShape="0">
                    <a:schemeClr val="accent2">
                      <a:alpha val="0"/>
                    </a:schemeClr>
                  </a:outerShdw>
                </a:effectLst>
              </a:rPr>
              <a:t>При роботизации сварочного производства произойдет высвобождение значительного количества специалистов которые могут быть переведены на другие работы в соответствии с потребностями производства.</a:t>
            </a:r>
            <a:endParaRPr lang="en-US" sz="2000" dirty="0">
              <a:solidFill>
                <a:schemeClr val="accent2"/>
              </a:solidFill>
              <a:effectLst>
                <a:outerShdw blurRad="50800" dist="50800" dir="5400000" algn="ctr" rotWithShape="0">
                  <a:schemeClr val="accent2">
                    <a:alpha val="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67D61E-CE1B-4848-11F3-55166AB04F49}"/>
              </a:ext>
            </a:extLst>
          </p:cNvPr>
          <p:cNvSpPr txBox="1"/>
          <p:nvPr/>
        </p:nvSpPr>
        <p:spPr>
          <a:xfrm>
            <a:off x="6719824" y="1160207"/>
            <a:ext cx="5142069" cy="193899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effectLst>
                  <a:outerShdw blurRad="50800" dist="50800" dir="5400000" algn="ctr" rotWithShape="0">
                    <a:schemeClr val="accent2">
                      <a:alpha val="0"/>
                    </a:schemeClr>
                  </a:outerShdw>
                </a:effectLst>
              </a:rPr>
              <a:t>Значительный объем сварочных работ имеет технологическую повторяемость. Этот объем работ можно и нужно автоматизировать.</a:t>
            </a:r>
            <a:endParaRPr lang="en-US" sz="2000" dirty="0">
              <a:solidFill>
                <a:schemeClr val="accent2"/>
              </a:solidFill>
              <a:effectLst>
                <a:outerShdw blurRad="50800" dist="50800" dir="5400000" algn="ctr" rotWithShape="0">
                  <a:schemeClr val="accent2">
                    <a:alpha val="0"/>
                  </a:schemeClr>
                </a:outerShdw>
              </a:effectLst>
            </a:endParaRPr>
          </a:p>
          <a:p>
            <a:endParaRPr lang="en-US" sz="2000" dirty="0">
              <a:solidFill>
                <a:schemeClr val="accent2"/>
              </a:solidFill>
              <a:effectLst>
                <a:outerShdw blurRad="50800" dist="50800" dir="5400000" algn="ctr" rotWithShape="0">
                  <a:schemeClr val="accent2">
                    <a:alpha val="0"/>
                  </a:schemeClr>
                </a:outerShdw>
              </a:effectLst>
            </a:endParaRPr>
          </a:p>
          <a:p>
            <a:r>
              <a:rPr lang="ru-RU" sz="2000" dirty="0">
                <a:solidFill>
                  <a:schemeClr val="accent2"/>
                </a:solidFill>
                <a:effectLst>
                  <a:outerShdw blurRad="50800" dist="50800" dir="5400000" algn="ctr" rotWithShape="0">
                    <a:schemeClr val="accent2">
                      <a:alpha val="0"/>
                    </a:schemeClr>
                  </a:outerShdw>
                </a:effectLst>
              </a:rPr>
              <a:t>После автоматизации сварочных процессов объем брака будет стремиться к нулю</a:t>
            </a:r>
            <a:endParaRPr lang="en-US" sz="2000" dirty="0">
              <a:solidFill>
                <a:schemeClr val="accent2"/>
              </a:solidFill>
              <a:effectLst>
                <a:outerShdw blurRad="50800" dist="50800" dir="5400000" algn="ctr" rotWithShape="0">
                  <a:schemeClr val="accent2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FAC1B9-6F92-5AB9-E6D1-8D4FCAA6E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27" y="1259337"/>
            <a:ext cx="6068587" cy="1839862"/>
          </a:xfrm>
          <a:prstGeom prst="rect">
            <a:avLst/>
          </a:prstGeom>
          <a:effectLst>
            <a:reflection blurRad="101600" stA="50000" endA="300" endPos="37000" dist="12700" dir="5400000" sy="-100000" algn="bl" rotWithShape="0"/>
          </a:effectLst>
          <a:scene3d>
            <a:camera prst="orthographicFront"/>
            <a:lightRig rig="threePt" dir="t"/>
          </a:scene3d>
          <a:sp3d prstMaterial="metal"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3D8DB3-D541-6504-84CA-191972F88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407" y="3954518"/>
            <a:ext cx="6202540" cy="1938993"/>
          </a:xfrm>
          <a:prstGeom prst="rect">
            <a:avLst/>
          </a:prstGeom>
          <a:effectLst>
            <a:reflection blurRad="63500" stA="50000" endA="300" endPos="36000" dist="254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6F67B1-322D-93FD-8E8E-66D8A3D6F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5833" y="3954518"/>
            <a:ext cx="6206060" cy="19389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C2209D-9655-9EEF-8ADA-457CA7C04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28" y="1259338"/>
            <a:ext cx="6068586" cy="183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6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9000" r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237C8-9496-B50F-DBBB-31317967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12723"/>
          </a:xfrm>
        </p:spPr>
        <p:txBody>
          <a:bodyPr/>
          <a:lstStyle/>
          <a:p>
            <a:r>
              <a:rPr lang="ru-RU" dirty="0"/>
              <a:t>Анализ отрасли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241E9-FDB0-0E11-E5BB-E60AF948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1012722"/>
            <a:ext cx="12192000" cy="584527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FECCE61-0F17-46BA-4E32-5CE175575ABF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1012723"/>
          </a:xfrm>
          <a:prstGeom prst="rect">
            <a:avLst/>
          </a:prstGeom>
          <a:gradFill>
            <a:gsLst>
              <a:gs pos="26000">
                <a:schemeClr val="accent1">
                  <a:lumMod val="5000"/>
                  <a:lumOff val="95000"/>
                </a:schemeClr>
              </a:gs>
              <a:gs pos="70000">
                <a:schemeClr val="bg2">
                  <a:lumMod val="25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Цель проекта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F8C04E-5956-7954-9FF8-300D675F58D7}"/>
              </a:ext>
            </a:extLst>
          </p:cNvPr>
          <p:cNvGrpSpPr/>
          <p:nvPr/>
        </p:nvGrpSpPr>
        <p:grpSpPr>
          <a:xfrm>
            <a:off x="9094838" y="-1"/>
            <a:ext cx="3097162" cy="923330"/>
            <a:chOff x="9094838" y="-1"/>
            <a:chExt cx="3097162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9781FA-D254-0907-7555-C711EE772A05}"/>
                </a:ext>
              </a:extLst>
            </p:cNvPr>
            <p:cNvSpPr txBox="1"/>
            <p:nvPr/>
          </p:nvSpPr>
          <p:spPr>
            <a:xfrm>
              <a:off x="9094838" y="-1"/>
              <a:ext cx="30971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2">
                      <a:lumMod val="75000"/>
                    </a:schemeClr>
                  </a:solidFill>
                </a:rPr>
                <a:t>ЛАВАРТ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Создавая тепло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F4A90616-8E95-9A93-E72A-27F6B053EE6F}"/>
                </a:ext>
              </a:extLst>
            </p:cNvPr>
            <p:cNvCxnSpPr>
              <a:cxnSpLocks/>
            </p:cNvCxnSpPr>
            <p:nvPr/>
          </p:nvCxnSpPr>
          <p:spPr>
            <a:xfrm>
              <a:off x="9778954" y="580103"/>
              <a:ext cx="1700980" cy="0"/>
            </a:xfrm>
            <a:prstGeom prst="line">
              <a:avLst/>
            </a:prstGeom>
            <a:ln w="19050">
              <a:gradFill>
                <a:gsLst>
                  <a:gs pos="0">
                    <a:schemeClr val="tx2">
                      <a:lumMod val="100000"/>
                    </a:schemeClr>
                  </a:gs>
                  <a:gs pos="0">
                    <a:schemeClr val="tx2"/>
                  </a:gs>
                  <a:gs pos="100000">
                    <a:schemeClr val="tx2"/>
                  </a:gs>
                  <a:gs pos="51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tx2"/>
                  </a:gs>
                </a:gsLst>
                <a:lin ang="16080000" scaled="0"/>
              </a:gra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8079129-8302-4A09-53BB-7DDA20B187C8}"/>
              </a:ext>
            </a:extLst>
          </p:cNvPr>
          <p:cNvSpPr txBox="1"/>
          <p:nvPr/>
        </p:nvSpPr>
        <p:spPr>
          <a:xfrm>
            <a:off x="0" y="1012721"/>
            <a:ext cx="12191998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29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effectLst>
                  <a:outerShdw blurRad="76200" dist="63500" dir="4860000" sx="98000" sy="98000" algn="ctr" rotWithShape="0">
                    <a:schemeClr val="bg1">
                      <a:lumMod val="85000"/>
                      <a:alpha val="17000"/>
                    </a:schemeClr>
                  </a:outerShdw>
                </a:effectLst>
                <a:cs typeface="Calibri Light"/>
              </a:rPr>
              <a:t>Выполнить цифровую трансформацию сварочного производства для улучшения качества продукции и оперативного управления производственными процессами в срок до конца 2024 года.</a:t>
            </a:r>
            <a:endParaRPr lang="en-US" sz="3200" b="1" dirty="0">
              <a:solidFill>
                <a:schemeClr val="accent2"/>
              </a:solidFill>
              <a:effectLst>
                <a:outerShdw blurRad="76200" dist="63500" dir="4860000" sx="98000" sy="98000" algn="ctr" rotWithShape="0">
                  <a:schemeClr val="bg1">
                    <a:lumMod val="85000"/>
                    <a:alpha val="17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45DA5-6CEF-CADF-568B-8294DC6B3802}"/>
              </a:ext>
            </a:extLst>
          </p:cNvPr>
          <p:cNvSpPr txBox="1"/>
          <p:nvPr/>
        </p:nvSpPr>
        <p:spPr>
          <a:xfrm>
            <a:off x="1689917" y="2750422"/>
            <a:ext cx="92841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Реализация проекта предполагает достижение следующих групп результатов: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3867C9-6E2A-A5B7-692E-55F5CF388B4E}"/>
              </a:ext>
            </a:extLst>
          </p:cNvPr>
          <p:cNvSpPr txBox="1"/>
          <p:nvPr/>
        </p:nvSpPr>
        <p:spPr>
          <a:xfrm>
            <a:off x="508820" y="3429000"/>
            <a:ext cx="533154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000" b="1" u="sng" dirty="0">
                <a:solidFill>
                  <a:schemeClr val="accent2"/>
                </a:solidFill>
              </a:rPr>
              <a:t>Для предприятия</a:t>
            </a:r>
            <a:r>
              <a:rPr lang="en-US" sz="2000" b="1" u="sng" dirty="0">
                <a:solidFill>
                  <a:schemeClr val="accent2"/>
                </a:solidFill>
              </a:rPr>
              <a:t>:</a:t>
            </a:r>
            <a:r>
              <a:rPr lang="en-US" sz="1800" b="1" u="sng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b="1" dirty="0">
                <a:solidFill>
                  <a:schemeClr val="bg1">
                    <a:lumMod val="85000"/>
                  </a:schemeClr>
                </a:solidFill>
                <a:effectLst/>
                <a:ea typeface="Times New Roman" panose="02020603050405020304" pitchFamily="18" charset="0"/>
              </a:rPr>
              <a:t>повысить эффективность производства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b="1" dirty="0">
                <a:solidFill>
                  <a:schemeClr val="bg1">
                    <a:lumMod val="85000"/>
                  </a:schemeClr>
                </a:solidFill>
                <a:effectLst/>
                <a:ea typeface="Times New Roman" panose="02020603050405020304" pitchFamily="18" charset="0"/>
              </a:rPr>
              <a:t> снизить затраты на производство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b="1" dirty="0">
                <a:solidFill>
                  <a:schemeClr val="bg1">
                    <a:lumMod val="85000"/>
                  </a:schemeClr>
                </a:solidFill>
                <a:effectLst/>
                <a:ea typeface="Times New Roman" panose="02020603050405020304" pitchFamily="18" charset="0"/>
              </a:rPr>
              <a:t> увеличить объёмы производства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b="1" dirty="0">
                <a:solidFill>
                  <a:schemeClr val="bg1">
                    <a:lumMod val="85000"/>
                  </a:schemeClr>
                </a:solidFill>
                <a:effectLst/>
                <a:ea typeface="Times New Roman" panose="02020603050405020304" pitchFamily="18" charset="0"/>
              </a:rPr>
              <a:t>повысить качество сварочных работ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b="1" dirty="0">
                <a:solidFill>
                  <a:schemeClr val="bg1">
                    <a:lumMod val="85000"/>
                  </a:schemeClr>
                </a:solidFill>
                <a:effectLst/>
                <a:ea typeface="Times New Roman" panose="02020603050405020304" pitchFamily="18" charset="0"/>
              </a:rPr>
              <a:t>снижению количества брака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b="1" dirty="0">
                <a:solidFill>
                  <a:schemeClr val="bg1">
                    <a:lumMod val="85000"/>
                  </a:schemeClr>
                </a:solidFill>
                <a:effectLst/>
                <a:ea typeface="Times New Roman" panose="02020603050405020304" pitchFamily="18" charset="0"/>
              </a:rPr>
              <a:t>улучшению качества продукции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b="1" dirty="0">
                <a:solidFill>
                  <a:schemeClr val="bg1">
                    <a:lumMod val="85000"/>
                  </a:schemeClr>
                </a:solidFill>
              </a:rPr>
              <a:t>повышение репутации предприятия на рынке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b="1" dirty="0">
                <a:solidFill>
                  <a:schemeClr val="bg1">
                    <a:lumMod val="85000"/>
                  </a:schemeClr>
                </a:solidFill>
              </a:rPr>
              <a:t>повышение инвестиционной привлекательности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31197C-DBDF-446E-50D0-01CF4798C5D5}"/>
              </a:ext>
            </a:extLst>
          </p:cNvPr>
          <p:cNvSpPr txBox="1"/>
          <p:nvPr/>
        </p:nvSpPr>
        <p:spPr>
          <a:xfrm>
            <a:off x="6024715" y="3429000"/>
            <a:ext cx="622873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000" b="1" u="sng" dirty="0">
                <a:solidFill>
                  <a:schemeClr val="accent2"/>
                </a:solidFill>
              </a:rPr>
              <a:t>Для региона: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b="1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новых рабочих мест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b="1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</a:rPr>
              <a:t>модернизации производственной базы региона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b="1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</a:rPr>
              <a:t>в</a:t>
            </a:r>
            <a:r>
              <a:rPr lang="ru-RU" sz="1800" b="1" dirty="0">
                <a:solidFill>
                  <a:schemeClr val="bg1">
                    <a:lumMod val="85000"/>
                  </a:schemeClr>
                </a:solidFill>
                <a:effectLst/>
                <a:ea typeface="Times New Roman" panose="02020603050405020304" pitchFamily="18" charset="0"/>
              </a:rPr>
              <a:t>недрение новых технологий позволит укрепить экономику региона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b="1" dirty="0">
                <a:solidFill>
                  <a:schemeClr val="bg1">
                    <a:lumMod val="85000"/>
                  </a:schemeClr>
                </a:solidFill>
                <a:effectLst/>
                <a:ea typeface="Times New Roman" panose="02020603050405020304" pitchFamily="18" charset="0"/>
              </a:rPr>
              <a:t>привлечь новые инвестиции</a:t>
            </a:r>
            <a:endParaRPr lang="ru-RU" sz="1800" b="1" dirty="0">
              <a:solidFill>
                <a:schemeClr val="bg1">
                  <a:lumMod val="85000"/>
                </a:schemeClr>
              </a:solidFill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b="1" dirty="0">
                <a:solidFill>
                  <a:schemeClr val="bg1">
                    <a:lumMod val="85000"/>
                  </a:schemeClr>
                </a:solidFill>
                <a:effectLst/>
                <a:ea typeface="Times New Roman" panose="02020603050405020304" pitchFamily="18" charset="0"/>
              </a:rPr>
              <a:t>создать благоприятные условия для развития других отраслей экономики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</a:rPr>
              <a:t>с</a:t>
            </a:r>
            <a:r>
              <a:rPr lang="ru-RU" sz="1800" b="1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</a:rPr>
              <a:t>нижение нагрузки на окружающую среду</a:t>
            </a:r>
          </a:p>
        </p:txBody>
      </p:sp>
    </p:spTree>
    <p:extLst>
      <p:ext uri="{BB962C8B-B14F-4D97-AF65-F5344CB8AC3E}">
        <p14:creationId xmlns:p14="http://schemas.microsoft.com/office/powerpoint/2010/main" val="69130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237C8-9496-B50F-DBBB-31317967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12723"/>
          </a:xfrm>
        </p:spPr>
        <p:txBody>
          <a:bodyPr/>
          <a:lstStyle/>
          <a:p>
            <a:r>
              <a:rPr lang="ru-RU" dirty="0"/>
              <a:t>Анализ отрасли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241E9-FDB0-0E11-E5BB-E60AF948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97" y="3016890"/>
            <a:ext cx="4541737" cy="364938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руководитель проекта (тоже инженер)</a:t>
            </a:r>
          </a:p>
          <a:p>
            <a:pPr>
              <a:buFontTx/>
              <a:buChar char="-"/>
            </a:pP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инженер-технолог</a:t>
            </a:r>
          </a:p>
          <a:p>
            <a:pPr>
              <a:buFontTx/>
              <a:buChar char="-"/>
            </a:pP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программист-разработчик</a:t>
            </a:r>
          </a:p>
          <a:p>
            <a:pPr>
              <a:buFontTx/>
              <a:buChar char="-"/>
            </a:pP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инженер-программист</a:t>
            </a:r>
          </a:p>
          <a:p>
            <a:pPr>
              <a:buFontTx/>
              <a:buChar char="-"/>
            </a:pP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инженер-интегратор</a:t>
            </a:r>
          </a:p>
          <a:p>
            <a:pPr>
              <a:buFontTx/>
              <a:buChar char="-"/>
            </a:pP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инженер-конструктор</a:t>
            </a:r>
          </a:p>
          <a:p>
            <a:pPr>
              <a:buFontTx/>
              <a:buChar char="-"/>
            </a:pP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менеджер по персоналу</a:t>
            </a:r>
          </a:p>
          <a:p>
            <a:pPr>
              <a:buFontTx/>
              <a:buChar char="-"/>
            </a:pP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менеджер по закупкам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FECCE61-0F17-46BA-4E32-5CE175575ABF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1012723"/>
          </a:xfrm>
          <a:prstGeom prst="rect">
            <a:avLst/>
          </a:prstGeom>
          <a:gradFill>
            <a:gsLst>
              <a:gs pos="26000">
                <a:schemeClr val="accent1">
                  <a:lumMod val="5000"/>
                  <a:lumOff val="95000"/>
                </a:schemeClr>
              </a:gs>
              <a:gs pos="70000">
                <a:schemeClr val="bg2">
                  <a:lumMod val="25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Работа над проектом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F8C04E-5956-7954-9FF8-300D675F58D7}"/>
              </a:ext>
            </a:extLst>
          </p:cNvPr>
          <p:cNvGrpSpPr/>
          <p:nvPr/>
        </p:nvGrpSpPr>
        <p:grpSpPr>
          <a:xfrm>
            <a:off x="9094838" y="-1"/>
            <a:ext cx="3097162" cy="923330"/>
            <a:chOff x="9094838" y="-1"/>
            <a:chExt cx="3097162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9781FA-D254-0907-7555-C711EE772A05}"/>
                </a:ext>
              </a:extLst>
            </p:cNvPr>
            <p:cNvSpPr txBox="1"/>
            <p:nvPr/>
          </p:nvSpPr>
          <p:spPr>
            <a:xfrm>
              <a:off x="9094838" y="-1"/>
              <a:ext cx="30971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2">
                      <a:lumMod val="75000"/>
                    </a:schemeClr>
                  </a:solidFill>
                </a:rPr>
                <a:t>ЛАВАРТ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Создавая тепло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F4A90616-8E95-9A93-E72A-27F6B053EE6F}"/>
                </a:ext>
              </a:extLst>
            </p:cNvPr>
            <p:cNvCxnSpPr>
              <a:cxnSpLocks/>
            </p:cNvCxnSpPr>
            <p:nvPr/>
          </p:nvCxnSpPr>
          <p:spPr>
            <a:xfrm>
              <a:off x="9778954" y="580103"/>
              <a:ext cx="1700980" cy="0"/>
            </a:xfrm>
            <a:prstGeom prst="line">
              <a:avLst/>
            </a:prstGeom>
            <a:ln w="19050">
              <a:gradFill>
                <a:gsLst>
                  <a:gs pos="0">
                    <a:schemeClr val="tx2">
                      <a:lumMod val="100000"/>
                    </a:schemeClr>
                  </a:gs>
                  <a:gs pos="0">
                    <a:schemeClr val="tx2"/>
                  </a:gs>
                  <a:gs pos="100000">
                    <a:schemeClr val="tx2"/>
                  </a:gs>
                  <a:gs pos="51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tx2"/>
                  </a:gs>
                </a:gsLst>
                <a:lin ang="16080000" scaled="0"/>
              </a:gra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CAA8C8A-574D-BE59-3EF1-5FB49DE9A1FB}"/>
              </a:ext>
            </a:extLst>
          </p:cNvPr>
          <p:cNvSpPr txBox="1"/>
          <p:nvPr/>
        </p:nvSpPr>
        <p:spPr>
          <a:xfrm>
            <a:off x="6938197" y="2285015"/>
            <a:ext cx="6219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600" b="1" spc="335" dirty="0">
                <a:solidFill>
                  <a:schemeClr val="accent2"/>
                </a:solidFill>
                <a:latin typeface="Calibri"/>
                <a:cs typeface="Calibri"/>
              </a:rPr>
              <a:t>8</a:t>
            </a:r>
            <a:r>
              <a:rPr lang="ru-RU" sz="2800" b="1" spc="13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ru-RU" sz="1800" b="1" spc="-5" dirty="0">
                <a:solidFill>
                  <a:schemeClr val="accent2"/>
                </a:solidFill>
                <a:latin typeface="Century Gothic"/>
                <a:cs typeface="Century Gothic"/>
              </a:rPr>
              <a:t>участников команды</a:t>
            </a:r>
            <a:endParaRPr lang="ru-RU" sz="1800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2D8953-6328-074C-7B45-E83B050271D0}"/>
              </a:ext>
            </a:extLst>
          </p:cNvPr>
          <p:cNvGrpSpPr/>
          <p:nvPr/>
        </p:nvGrpSpPr>
        <p:grpSpPr>
          <a:xfrm>
            <a:off x="174370" y="1132050"/>
            <a:ext cx="6219824" cy="4607618"/>
            <a:chOff x="538163" y="1768062"/>
            <a:chExt cx="6219824" cy="46076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44EF76-F5AA-E721-65D8-BF2A3B1FD6C0}"/>
                </a:ext>
              </a:extLst>
            </p:cNvPr>
            <p:cNvSpPr txBox="1"/>
            <p:nvPr/>
          </p:nvSpPr>
          <p:spPr>
            <a:xfrm>
              <a:off x="538163" y="1768062"/>
              <a:ext cx="621982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3600" b="1" spc="335">
                  <a:solidFill>
                    <a:schemeClr val="accent2"/>
                  </a:solidFill>
                  <a:latin typeface="Calibri"/>
                  <a:cs typeface="Calibri"/>
                </a:rPr>
                <a:t>10</a:t>
              </a:r>
              <a:r>
                <a:rPr lang="ru-RU" sz="2800" b="1" spc="-30">
                  <a:solidFill>
                    <a:schemeClr val="accent2"/>
                  </a:solidFill>
                  <a:latin typeface="Calibri"/>
                  <a:cs typeface="Calibri"/>
                </a:rPr>
                <a:t> </a:t>
              </a:r>
              <a:r>
                <a:rPr lang="ru-RU" sz="1800" b="1" spc="-95" dirty="0">
                  <a:solidFill>
                    <a:schemeClr val="accent2"/>
                  </a:solidFill>
                  <a:latin typeface="Century Gothic"/>
                  <a:cs typeface="Century Gothic"/>
                </a:rPr>
                <a:t>основных этапов работы</a:t>
              </a:r>
              <a:endParaRPr lang="ru-RU" sz="1800" dirty="0">
                <a:solidFill>
                  <a:schemeClr val="accent2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310F45-DBBD-0890-CDCF-0272CDA02658}"/>
                </a:ext>
              </a:extLst>
            </p:cNvPr>
            <p:cNvSpPr txBox="1"/>
            <p:nvPr/>
          </p:nvSpPr>
          <p:spPr>
            <a:xfrm>
              <a:off x="538163" y="2405362"/>
              <a:ext cx="6219824" cy="3970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98450" marR="5080" indent="-285750">
                <a:lnSpc>
                  <a:spcPct val="100000"/>
                </a:lnSpc>
                <a:buFontTx/>
                <a:buChar char="-"/>
              </a:pPr>
              <a:r>
                <a:rPr lang="ru-RU" spc="114" dirty="0">
                  <a:solidFill>
                    <a:schemeClr val="bg2">
                      <a:lumMod val="90000"/>
                    </a:schemeClr>
                  </a:solidFill>
                  <a:latin typeface="Arial Unicode MS"/>
                  <a:cs typeface="Arial Unicode MS"/>
                </a:rPr>
                <a:t>Создание команды для реализации проекта и последующей эксплуатации производства</a:t>
              </a:r>
            </a:p>
            <a:p>
              <a:pPr marL="298450" marR="5080" indent="-285750">
                <a:buFontTx/>
                <a:buChar char="-"/>
              </a:pPr>
              <a:r>
                <a:rPr lang="ru-RU" spc="114" dirty="0">
                  <a:solidFill>
                    <a:schemeClr val="bg2">
                      <a:lumMod val="90000"/>
                    </a:schemeClr>
                  </a:solidFill>
                  <a:latin typeface="Arial Unicode MS"/>
                  <a:cs typeface="Arial Unicode MS"/>
                </a:rPr>
                <a:t>Внедрение культуры инноваций в компании</a:t>
              </a:r>
            </a:p>
            <a:p>
              <a:pPr marL="298450" marR="5080" indent="-285750">
                <a:lnSpc>
                  <a:spcPct val="100000"/>
                </a:lnSpc>
                <a:buFontTx/>
                <a:buChar char="-"/>
              </a:pPr>
              <a:r>
                <a:rPr lang="ru-RU" spc="114" dirty="0">
                  <a:solidFill>
                    <a:schemeClr val="bg2">
                      <a:lumMod val="90000"/>
                    </a:schemeClr>
                  </a:solidFill>
                  <a:latin typeface="Arial Unicode MS"/>
                  <a:cs typeface="Arial Unicode MS"/>
                </a:rPr>
                <a:t>Работа с технологической базой</a:t>
              </a:r>
            </a:p>
            <a:p>
              <a:pPr marL="298450" marR="5080" indent="-285750">
                <a:lnSpc>
                  <a:spcPct val="100000"/>
                </a:lnSpc>
                <a:buFontTx/>
                <a:buChar char="-"/>
              </a:pPr>
              <a:r>
                <a:rPr lang="ru-RU" spc="114" dirty="0">
                  <a:solidFill>
                    <a:schemeClr val="bg2">
                      <a:lumMod val="90000"/>
                    </a:schemeClr>
                  </a:solidFill>
                  <a:latin typeface="Arial Unicode MS"/>
                  <a:cs typeface="Arial Unicode MS"/>
                </a:rPr>
                <a:t>Создание специализированного дополнительного оборудования</a:t>
              </a:r>
            </a:p>
            <a:p>
              <a:pPr marL="298450" marR="5080" indent="-285750">
                <a:lnSpc>
                  <a:spcPct val="100000"/>
                </a:lnSpc>
                <a:buFontTx/>
                <a:buChar char="-"/>
              </a:pPr>
              <a:r>
                <a:rPr lang="ru-RU" spc="114" dirty="0">
                  <a:solidFill>
                    <a:schemeClr val="bg2">
                      <a:lumMod val="90000"/>
                    </a:schemeClr>
                  </a:solidFill>
                  <a:latin typeface="Arial Unicode MS"/>
                  <a:cs typeface="Arial Unicode MS"/>
                </a:rPr>
                <a:t>Модернизация производственных площадей</a:t>
              </a:r>
            </a:p>
            <a:p>
              <a:pPr marL="298450" marR="5080" indent="-285750">
                <a:lnSpc>
                  <a:spcPct val="100000"/>
                </a:lnSpc>
                <a:buFontTx/>
                <a:buChar char="-"/>
              </a:pPr>
              <a:r>
                <a:rPr lang="ru-RU" spc="114" dirty="0">
                  <a:solidFill>
                    <a:schemeClr val="bg2">
                      <a:lumMod val="90000"/>
                    </a:schemeClr>
                  </a:solidFill>
                  <a:latin typeface="Arial Unicode MS"/>
                  <a:cs typeface="Arial Unicode MS"/>
                </a:rPr>
                <a:t>Закупка оборудования</a:t>
              </a:r>
            </a:p>
            <a:p>
              <a:pPr marL="298450" marR="5080" indent="-285750">
                <a:lnSpc>
                  <a:spcPct val="100000"/>
                </a:lnSpc>
                <a:buFontTx/>
                <a:buChar char="-"/>
              </a:pPr>
              <a:r>
                <a:rPr lang="ru-RU" spc="114" dirty="0">
                  <a:solidFill>
                    <a:schemeClr val="bg2">
                      <a:lumMod val="90000"/>
                    </a:schemeClr>
                  </a:solidFill>
                  <a:latin typeface="Arial Unicode MS"/>
                  <a:cs typeface="Arial Unicode MS"/>
                </a:rPr>
                <a:t>Монтаж и настройка оборудования</a:t>
              </a:r>
            </a:p>
            <a:p>
              <a:pPr marL="298450" marR="5080" indent="-285750">
                <a:lnSpc>
                  <a:spcPct val="100000"/>
                </a:lnSpc>
                <a:buFontTx/>
                <a:buChar char="-"/>
              </a:pPr>
              <a:r>
                <a:rPr lang="ru-RU" spc="114" dirty="0">
                  <a:solidFill>
                    <a:schemeClr val="bg2">
                      <a:lumMod val="90000"/>
                    </a:schemeClr>
                  </a:solidFill>
                  <a:latin typeface="Arial Unicode MS"/>
                  <a:cs typeface="Arial Unicode MS"/>
                </a:rPr>
                <a:t>Создание ПО для учета, контроля и анализа</a:t>
              </a:r>
            </a:p>
            <a:p>
              <a:pPr marL="298450" marR="5080" indent="-285750">
                <a:lnSpc>
                  <a:spcPct val="100000"/>
                </a:lnSpc>
                <a:buFontTx/>
                <a:buChar char="-"/>
              </a:pPr>
              <a:r>
                <a:rPr lang="ru-RU" spc="114" dirty="0">
                  <a:solidFill>
                    <a:schemeClr val="bg2">
                      <a:lumMod val="90000"/>
                    </a:schemeClr>
                  </a:solidFill>
                  <a:latin typeface="Arial Unicode MS"/>
                  <a:cs typeface="Arial Unicode MS"/>
                </a:rPr>
                <a:t>Создание ПО для сварочных роботов</a:t>
              </a:r>
            </a:p>
            <a:p>
              <a:pPr marL="298450" marR="5080" indent="-285750">
                <a:lnSpc>
                  <a:spcPct val="100000"/>
                </a:lnSpc>
                <a:buFontTx/>
                <a:buChar char="-"/>
              </a:pPr>
              <a:r>
                <a:rPr lang="ru-RU" spc="114" dirty="0">
                  <a:solidFill>
                    <a:schemeClr val="bg2">
                      <a:lumMod val="90000"/>
                    </a:schemeClr>
                  </a:solidFill>
                  <a:latin typeface="Arial Unicode MS"/>
                  <a:cs typeface="Arial Unicode MS"/>
                </a:rPr>
                <a:t>Пусконаладочные работы и ввод в эксплуатацию</a:t>
              </a:r>
            </a:p>
            <a:p>
              <a:pPr marL="298450" marR="5080" indent="-285750">
                <a:lnSpc>
                  <a:spcPct val="100000"/>
                </a:lnSpc>
                <a:buFontTx/>
                <a:buChar char="-"/>
              </a:pPr>
              <a:endParaRPr lang="ru-RU" dirty="0">
                <a:solidFill>
                  <a:schemeClr val="bg2">
                    <a:lumMod val="90000"/>
                  </a:schemeClr>
                </a:solidFill>
                <a:latin typeface="Arial Unicode MS"/>
                <a:cs typeface="Arial Unicode M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6FB7EA9-02C0-7622-801E-63E1B33F788C}"/>
              </a:ext>
            </a:extLst>
          </p:cNvPr>
          <p:cNvSpPr txBox="1"/>
          <p:nvPr/>
        </p:nvSpPr>
        <p:spPr>
          <a:xfrm>
            <a:off x="6938197" y="1098266"/>
            <a:ext cx="3405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600" b="1" spc="335" dirty="0">
                <a:solidFill>
                  <a:schemeClr val="accent2"/>
                </a:solidFill>
                <a:latin typeface="Calibri"/>
                <a:cs typeface="Calibri"/>
              </a:rPr>
              <a:t>1</a:t>
            </a:r>
            <a:r>
              <a:rPr lang="en-US" sz="3600" b="1" spc="335" dirty="0">
                <a:solidFill>
                  <a:schemeClr val="accent2"/>
                </a:solidFill>
                <a:latin typeface="Calibri"/>
                <a:cs typeface="Calibri"/>
              </a:rPr>
              <a:t>4</a:t>
            </a:r>
            <a:r>
              <a:rPr lang="ru-RU" sz="2800" b="1" spc="-3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ru-RU" sz="1800" b="1" spc="-95" dirty="0">
                <a:solidFill>
                  <a:schemeClr val="accent2"/>
                </a:solidFill>
                <a:latin typeface="Century Gothic"/>
                <a:cs typeface="Century Gothic"/>
              </a:rPr>
              <a:t>месяцев работы</a:t>
            </a:r>
            <a:endParaRPr lang="ru-RU" sz="1800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99991C-5F68-149C-2219-7CD92EC41525}"/>
              </a:ext>
            </a:extLst>
          </p:cNvPr>
          <p:cNvSpPr txBox="1"/>
          <p:nvPr/>
        </p:nvSpPr>
        <p:spPr>
          <a:xfrm>
            <a:off x="6938197" y="1830140"/>
            <a:ext cx="6281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1800" spc="114" dirty="0">
                <a:solidFill>
                  <a:schemeClr val="bg2">
                    <a:lumMod val="90000"/>
                  </a:schemeClr>
                </a:solidFill>
                <a:latin typeface="Arial Unicode MS"/>
                <a:cs typeface="Arial Unicode MS"/>
              </a:rPr>
              <a:t>6896</a:t>
            </a:r>
            <a:r>
              <a:rPr lang="ru-RU" sz="1800" spc="114" dirty="0">
                <a:solidFill>
                  <a:schemeClr val="bg2">
                    <a:lumMod val="90000"/>
                  </a:schemeClr>
                </a:solidFill>
                <a:latin typeface="Arial Unicode MS"/>
                <a:cs typeface="Arial Unicode MS"/>
              </a:rPr>
              <a:t> чел/часов работы над проектом</a:t>
            </a:r>
          </a:p>
        </p:txBody>
      </p:sp>
    </p:spTree>
    <p:extLst>
      <p:ext uri="{BB962C8B-B14F-4D97-AF65-F5344CB8AC3E}">
        <p14:creationId xmlns:p14="http://schemas.microsoft.com/office/powerpoint/2010/main" val="1509518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9000" r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0170A283-1C96-4481-EE43-26F45619B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990" y="3903078"/>
            <a:ext cx="6549189" cy="257793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>
                <a:solidFill>
                  <a:schemeClr val="accent2"/>
                </a:solidFill>
              </a:rPr>
              <a:t>Установка изделия 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2"/>
                </a:solidFill>
              </a:rPr>
              <a:t>Уточнение положения изделия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2"/>
                </a:solidFill>
              </a:rPr>
              <a:t>Поиск стыка свариваемых поверхностей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2"/>
                </a:solidFill>
              </a:rPr>
              <a:t>Процесс сварки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2"/>
                </a:solidFill>
              </a:rPr>
              <a:t>Снятие изделия</a:t>
            </a:r>
          </a:p>
          <a:p>
            <a:pPr>
              <a:buFontTx/>
              <a:buChar char="-"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FECCE61-0F17-46BA-4E32-5CE175575ABF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1012723"/>
          </a:xfrm>
          <a:prstGeom prst="rect">
            <a:avLst/>
          </a:prstGeom>
          <a:gradFill>
            <a:gsLst>
              <a:gs pos="26000">
                <a:schemeClr val="accent1">
                  <a:lumMod val="5000"/>
                  <a:lumOff val="95000"/>
                </a:schemeClr>
              </a:gs>
              <a:gs pos="70000">
                <a:schemeClr val="bg2">
                  <a:lumMod val="25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Процесс роботизированной сварки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F8C04E-5956-7954-9FF8-300D675F58D7}"/>
              </a:ext>
            </a:extLst>
          </p:cNvPr>
          <p:cNvGrpSpPr/>
          <p:nvPr/>
        </p:nvGrpSpPr>
        <p:grpSpPr>
          <a:xfrm>
            <a:off x="9094838" y="-1"/>
            <a:ext cx="3097162" cy="923330"/>
            <a:chOff x="9094838" y="-1"/>
            <a:chExt cx="3097162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9781FA-D254-0907-7555-C711EE772A05}"/>
                </a:ext>
              </a:extLst>
            </p:cNvPr>
            <p:cNvSpPr txBox="1"/>
            <p:nvPr/>
          </p:nvSpPr>
          <p:spPr>
            <a:xfrm>
              <a:off x="9094838" y="-1"/>
              <a:ext cx="30971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2">
                      <a:lumMod val="75000"/>
                    </a:schemeClr>
                  </a:solidFill>
                </a:rPr>
                <a:t>ЛАВАРТ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Создавая тепло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F4A90616-8E95-9A93-E72A-27F6B053EE6F}"/>
                </a:ext>
              </a:extLst>
            </p:cNvPr>
            <p:cNvCxnSpPr>
              <a:cxnSpLocks/>
            </p:cNvCxnSpPr>
            <p:nvPr/>
          </p:nvCxnSpPr>
          <p:spPr>
            <a:xfrm>
              <a:off x="9778954" y="580103"/>
              <a:ext cx="1700980" cy="0"/>
            </a:xfrm>
            <a:prstGeom prst="line">
              <a:avLst/>
            </a:prstGeom>
            <a:ln w="19050">
              <a:gradFill>
                <a:gsLst>
                  <a:gs pos="0">
                    <a:schemeClr val="tx2">
                      <a:lumMod val="100000"/>
                    </a:schemeClr>
                  </a:gs>
                  <a:gs pos="0">
                    <a:schemeClr val="tx2"/>
                  </a:gs>
                  <a:gs pos="100000">
                    <a:schemeClr val="tx2"/>
                  </a:gs>
                  <a:gs pos="51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tx2"/>
                  </a:gs>
                </a:gsLst>
                <a:lin ang="16080000" scaled="0"/>
              </a:gra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9CAC61-DA03-F2B8-3F88-4F7B26584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1" y="1012723"/>
            <a:ext cx="4467860" cy="314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Изображение выглядит как инструмент, велосипед,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61B62C59-9D6C-89C8-6D86-368A1B62E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2" y="3547168"/>
            <a:ext cx="4313709" cy="324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2487C53-D8BE-8EF5-4034-CBA3E2796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212" y="1012723"/>
            <a:ext cx="4742688" cy="28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6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237C8-9496-B50F-DBBB-31317967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12723"/>
          </a:xfrm>
        </p:spPr>
        <p:txBody>
          <a:bodyPr/>
          <a:lstStyle/>
          <a:p>
            <a:r>
              <a:rPr lang="ru-RU" dirty="0"/>
              <a:t>Анализ отрасли</a:t>
            </a:r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FECCE61-0F17-46BA-4E32-5CE175575ABF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1012723"/>
          </a:xfrm>
          <a:prstGeom prst="rect">
            <a:avLst/>
          </a:prstGeom>
          <a:gradFill>
            <a:gsLst>
              <a:gs pos="26000">
                <a:schemeClr val="accent1">
                  <a:lumMod val="5000"/>
                  <a:lumOff val="95000"/>
                </a:schemeClr>
              </a:gs>
              <a:gs pos="70000">
                <a:schemeClr val="bg2">
                  <a:lumMod val="25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Цифровое производство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F8C04E-5956-7954-9FF8-300D675F58D7}"/>
              </a:ext>
            </a:extLst>
          </p:cNvPr>
          <p:cNvGrpSpPr/>
          <p:nvPr/>
        </p:nvGrpSpPr>
        <p:grpSpPr>
          <a:xfrm>
            <a:off x="9094838" y="-1"/>
            <a:ext cx="3097162" cy="923330"/>
            <a:chOff x="9094838" y="-1"/>
            <a:chExt cx="3097162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9781FA-D254-0907-7555-C711EE772A05}"/>
                </a:ext>
              </a:extLst>
            </p:cNvPr>
            <p:cNvSpPr txBox="1"/>
            <p:nvPr/>
          </p:nvSpPr>
          <p:spPr>
            <a:xfrm>
              <a:off x="9094838" y="-1"/>
              <a:ext cx="30971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2">
                      <a:lumMod val="75000"/>
                    </a:schemeClr>
                  </a:solidFill>
                </a:rPr>
                <a:t>ЛАВАРТ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Создавая тепло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F4A90616-8E95-9A93-E72A-27F6B053EE6F}"/>
                </a:ext>
              </a:extLst>
            </p:cNvPr>
            <p:cNvCxnSpPr>
              <a:cxnSpLocks/>
            </p:cNvCxnSpPr>
            <p:nvPr/>
          </p:nvCxnSpPr>
          <p:spPr>
            <a:xfrm>
              <a:off x="9778954" y="580103"/>
              <a:ext cx="1700980" cy="0"/>
            </a:xfrm>
            <a:prstGeom prst="line">
              <a:avLst/>
            </a:prstGeom>
            <a:ln w="19050">
              <a:gradFill>
                <a:gsLst>
                  <a:gs pos="0">
                    <a:schemeClr val="tx2">
                      <a:lumMod val="100000"/>
                    </a:schemeClr>
                  </a:gs>
                  <a:gs pos="0">
                    <a:schemeClr val="tx2"/>
                  </a:gs>
                  <a:gs pos="100000">
                    <a:schemeClr val="tx2"/>
                  </a:gs>
                  <a:gs pos="51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tx2"/>
                  </a:gs>
                </a:gsLst>
                <a:lin ang="16080000" scaled="0"/>
              </a:gra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Рисунок 2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EB89DF9-7033-CDE6-C00C-AB843ACAA5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53" y="1012723"/>
            <a:ext cx="9216515" cy="5845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585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398</Words>
  <Application>Microsoft Office PowerPoint</Application>
  <PresentationFormat>Широкоэкранный</PresentationFormat>
  <Paragraphs>120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Unicode MS</vt:lpstr>
      <vt:lpstr>Calibri</vt:lpstr>
      <vt:lpstr>Calibri Light</vt:lpstr>
      <vt:lpstr>Century Gothic</vt:lpstr>
      <vt:lpstr>Тема Office</vt:lpstr>
      <vt:lpstr>«Цифровая трансформация сварочного производства с учетом принципов «Индустрии 4.0»</vt:lpstr>
      <vt:lpstr>Индустрия 4.0</vt:lpstr>
      <vt:lpstr>Анализ отрасли</vt:lpstr>
      <vt:lpstr>Анализ предприятия</vt:lpstr>
      <vt:lpstr>Анализ предприятия</vt:lpstr>
      <vt:lpstr>Анализ отрасли</vt:lpstr>
      <vt:lpstr>Анализ отрасли</vt:lpstr>
      <vt:lpstr>Презентация PowerPoint</vt:lpstr>
      <vt:lpstr>Анализ отрасли</vt:lpstr>
      <vt:lpstr>Анализ отрасли</vt:lpstr>
      <vt:lpstr>Анализ отрасли</vt:lpstr>
      <vt:lpstr>Анализ отрасли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«Цифровая трансформация сварочного производства с учетом принципов «Индустрии 4.0»</dc:title>
  <dc:creator>Andrey Belikov</dc:creator>
  <cp:lastModifiedBy>Andrey Belikov</cp:lastModifiedBy>
  <cp:revision>19</cp:revision>
  <dcterms:created xsi:type="dcterms:W3CDTF">2023-06-07T13:38:12Z</dcterms:created>
  <dcterms:modified xsi:type="dcterms:W3CDTF">2023-07-12T17:40:36Z</dcterms:modified>
</cp:coreProperties>
</file>