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sldIdLst>
    <p:sldId id="4750" r:id="rId2"/>
    <p:sldId id="5187" r:id="rId3"/>
    <p:sldId id="5189" r:id="rId4"/>
    <p:sldId id="5198" r:id="rId5"/>
    <p:sldId id="5193" r:id="rId6"/>
    <p:sldId id="5197" r:id="rId7"/>
    <p:sldId id="5194" r:id="rId8"/>
    <p:sldId id="5200" r:id="rId9"/>
    <p:sldId id="5196" r:id="rId10"/>
    <p:sldId id="5199" r:id="rId11"/>
    <p:sldId id="5191" r:id="rId12"/>
    <p:sldId id="5192" r:id="rId13"/>
    <p:sldId id="5201" r:id="rId14"/>
    <p:sldId id="51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ита Екатерина Игоревна" initials="ЯЕИ" lastIdx="1" clrIdx="0">
    <p:extLst>
      <p:ext uri="{19B8F6BF-5375-455C-9EA6-DF929625EA0E}">
        <p15:presenceInfo xmlns:p15="http://schemas.microsoft.com/office/powerpoint/2012/main" userId="S-1-5-21-3502908216-181598100-2883415322-216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FFCC"/>
    <a:srgbClr val="FFFFFF"/>
    <a:srgbClr val="F5E99C"/>
    <a:srgbClr val="071689"/>
    <a:srgbClr val="C00000"/>
    <a:srgbClr val="CC073C"/>
    <a:srgbClr val="4472C4"/>
    <a:srgbClr val="A9D18E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Доля рынка кредитных карт по</a:t>
            </a:r>
            <a:r>
              <a:rPr lang="ru-RU" b="1" baseline="0" dirty="0">
                <a:solidFill>
                  <a:srgbClr val="002060"/>
                </a:solidFill>
              </a:rPr>
              <a:t> портфелю по итогам 1 квартала 2023 года</a:t>
            </a:r>
            <a:endParaRPr lang="ru-RU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F5-43BC-BC51-2FC774B68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2F-49D2-B5E6-CD21783A75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0F5-43BC-BC51-2FC774B68B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F5-43BC-BC51-2FC774B68B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0F5-43BC-BC51-2FC774B68B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F5-43BC-BC51-2FC774B68B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0F5-43BC-BC51-2FC774B68B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F5-43BC-BC51-2FC774B68BD8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583B7A93-08C7-44BC-91AB-DA603B4F745B}" type="VALUE">
                      <a:rPr lang="en-US" b="1" i="0" baseline="0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F5-43BC-BC51-2FC774B68B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3B9464-E55E-4CCD-8413-C0E25747479E}" type="VALUE">
                      <a:rPr lang="en-US" b="1" i="0" baseline="0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F5-43BC-BC51-2FC774B68BD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A38CCEF-B010-4E27-A672-2D5887775677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F5-43BC-BC51-2FC774B68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Сбербанк 47,1%</c:v>
                </c:pt>
                <c:pt idx="1">
                  <c:v>Тинькофф Банк 16,1%</c:v>
                </c:pt>
                <c:pt idx="2">
                  <c:v>Альфа-Банк 11,5%</c:v>
                </c:pt>
                <c:pt idx="3">
                  <c:v>ВТБ 5,7%</c:v>
                </c:pt>
                <c:pt idx="4">
                  <c:v>Совкомбанк 5%</c:v>
                </c:pt>
                <c:pt idx="5">
                  <c:v>МТС Банк 2,5%</c:v>
                </c:pt>
                <c:pt idx="6">
                  <c:v>Почта Банк 1,5%</c:v>
                </c:pt>
                <c:pt idx="7">
                  <c:v>ФК Открытие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0.47099999999999997</c:v>
                </c:pt>
                <c:pt idx="1">
                  <c:v>0.161</c:v>
                </c:pt>
                <c:pt idx="2">
                  <c:v>0.115</c:v>
                </c:pt>
                <c:pt idx="3">
                  <c:v>5.7000000000000002E-2</c:v>
                </c:pt>
                <c:pt idx="4" formatCode="0%">
                  <c:v>0.05</c:v>
                </c:pt>
                <c:pt idx="5">
                  <c:v>2.5000000000000001E-2</c:v>
                </c:pt>
                <c:pt idx="6">
                  <c:v>1.4999999999999999E-2</c:v>
                </c:pt>
                <c:pt idx="7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5-43BC-BC51-2FC774B68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754928608961354E-2"/>
          <c:y val="0.78190195206048496"/>
          <c:w val="0.83152559055118125"/>
          <c:h val="0.19074664147572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CC4B0-0BA2-4709-87BB-AAB7F042B0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F6A76-D101-45E3-8B28-00C1875006DA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1500000" algn="tl" rotWithShape="0">
            <a:schemeClr val="bg1">
              <a:alpha val="40000"/>
            </a:schemeClr>
          </a:outerShdw>
        </a:effectLst>
      </dgm:spPr>
      <dgm:t>
        <a:bodyPr vert="vert"/>
        <a:lstStyle/>
        <a:p>
          <a:r>
            <a:rPr lang="ru-RU" sz="2000" b="1" baseline="0" dirty="0">
              <a:solidFill>
                <a:srgbClr val="002060"/>
              </a:solidFill>
            </a:rPr>
            <a:t>Разработка и выпуск новой кредитной карты АО «Почта Банк»</a:t>
          </a:r>
        </a:p>
      </dgm:t>
    </dgm:pt>
    <dgm:pt modelId="{2459FA96-CA5A-43E2-86F7-26221960B74C}" type="parTrans" cxnId="{9E98A509-ABBF-416B-8A31-4D9FCD7185A7}">
      <dgm:prSet/>
      <dgm:spPr/>
      <dgm:t>
        <a:bodyPr/>
        <a:lstStyle/>
        <a:p>
          <a:endParaRPr lang="ru-RU"/>
        </a:p>
      </dgm:t>
    </dgm:pt>
    <dgm:pt modelId="{E7E28F2B-9105-452B-A6FF-0711075C19CB}" type="sibTrans" cxnId="{9E98A509-ABBF-416B-8A31-4D9FCD7185A7}">
      <dgm:prSet/>
      <dgm:spPr/>
      <dgm:t>
        <a:bodyPr/>
        <a:lstStyle/>
        <a:p>
          <a:endParaRPr lang="ru-RU"/>
        </a:p>
      </dgm:t>
    </dgm:pt>
    <dgm:pt modelId="{2C8846BB-88C5-4CCD-88EF-E0C16A1A6F1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Подготовка информационной базы для разработки новой карты</a:t>
          </a:r>
        </a:p>
      </dgm:t>
    </dgm:pt>
    <dgm:pt modelId="{B7E72B32-4069-48FB-9179-EE2183234168}" type="parTrans" cxnId="{C59D8D97-2081-41FB-91DF-B45DFB8FEFF6}">
      <dgm:prSet/>
      <dgm:spPr/>
      <dgm:t>
        <a:bodyPr/>
        <a:lstStyle/>
        <a:p>
          <a:endParaRPr lang="ru-RU"/>
        </a:p>
      </dgm:t>
    </dgm:pt>
    <dgm:pt modelId="{8968375F-D97C-4309-9BC8-E474F17A3D42}" type="sibTrans" cxnId="{C59D8D97-2081-41FB-91DF-B45DFB8FEFF6}">
      <dgm:prSet/>
      <dgm:spPr/>
      <dgm:t>
        <a:bodyPr/>
        <a:lstStyle/>
        <a:p>
          <a:endParaRPr lang="ru-RU"/>
        </a:p>
      </dgm:t>
    </dgm:pt>
    <dgm:pt modelId="{F4F6F1FD-2BED-4B07-9FB4-D0B18E88C2B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Разработка сопроводительных документов и дизайна карты</a:t>
          </a:r>
        </a:p>
      </dgm:t>
    </dgm:pt>
    <dgm:pt modelId="{DD773BE8-8872-4B53-9BF4-A2DDDC00CF2D}" type="parTrans" cxnId="{59C44E2D-43BE-47AD-81B6-99EA9AB80C40}">
      <dgm:prSet/>
      <dgm:spPr/>
      <dgm:t>
        <a:bodyPr/>
        <a:lstStyle/>
        <a:p>
          <a:endParaRPr lang="ru-RU"/>
        </a:p>
      </dgm:t>
    </dgm:pt>
    <dgm:pt modelId="{120D4A97-AD0E-420C-9064-2109796570C1}" type="sibTrans" cxnId="{59C44E2D-43BE-47AD-81B6-99EA9AB80C40}">
      <dgm:prSet/>
      <dgm:spPr/>
      <dgm:t>
        <a:bodyPr/>
        <a:lstStyle/>
        <a:p>
          <a:endParaRPr lang="ru-RU"/>
        </a:p>
      </dgm:t>
    </dgm:pt>
    <dgm:pt modelId="{89A72B80-0A4C-4BE8-B2B4-1A8EC7B252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baseline="0" dirty="0">
              <a:solidFill>
                <a:srgbClr val="002060"/>
              </a:solidFill>
            </a:rPr>
            <a:t>Подготовка к началу продаж новой карты</a:t>
          </a:r>
        </a:p>
      </dgm:t>
    </dgm:pt>
    <dgm:pt modelId="{8E1B06BB-622C-4152-B314-7AA682C28237}" type="parTrans" cxnId="{18A4C088-6B5C-4BF1-8FDD-281F9E25EEE4}">
      <dgm:prSet/>
      <dgm:spPr/>
      <dgm:t>
        <a:bodyPr/>
        <a:lstStyle/>
        <a:p>
          <a:endParaRPr lang="ru-RU"/>
        </a:p>
      </dgm:t>
    </dgm:pt>
    <dgm:pt modelId="{FAB7047E-BEC3-47E8-AF3A-168BBCB9B62E}" type="sibTrans" cxnId="{18A4C088-6B5C-4BF1-8FDD-281F9E25EEE4}">
      <dgm:prSet/>
      <dgm:spPr/>
      <dgm:t>
        <a:bodyPr/>
        <a:lstStyle/>
        <a:p>
          <a:endParaRPr lang="ru-RU"/>
        </a:p>
      </dgm:t>
    </dgm:pt>
    <dgm:pt modelId="{E232A8FA-7CD9-4B26-AFB1-863806C51780}" type="pres">
      <dgm:prSet presAssocID="{156CC4B0-0BA2-4709-87BB-AAB7F042B0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B66347-F69F-43BA-8E33-2BADA6D95414}" type="pres">
      <dgm:prSet presAssocID="{8D5F6A76-D101-45E3-8B28-00C1875006DA}" presName="root1" presStyleCnt="0"/>
      <dgm:spPr/>
    </dgm:pt>
    <dgm:pt modelId="{AE96CEDB-A6C9-4801-8696-5B3DF1BFFB16}" type="pres">
      <dgm:prSet presAssocID="{8D5F6A76-D101-45E3-8B28-00C1875006DA}" presName="LevelOneTextNode" presStyleLbl="node0" presStyleIdx="0" presStyleCnt="1" custScaleX="152964" custScaleY="39195" custLinFactNeighborX="-8209">
        <dgm:presLayoutVars>
          <dgm:chPref val="3"/>
        </dgm:presLayoutVars>
      </dgm:prSet>
      <dgm:spPr/>
    </dgm:pt>
    <dgm:pt modelId="{EE087B8A-F7DE-49B8-B900-4E1B00063CE2}" type="pres">
      <dgm:prSet presAssocID="{8D5F6A76-D101-45E3-8B28-00C1875006DA}" presName="level2hierChild" presStyleCnt="0"/>
      <dgm:spPr/>
    </dgm:pt>
    <dgm:pt modelId="{C6DFDD23-7536-4206-B268-CA07E46E76B1}" type="pres">
      <dgm:prSet presAssocID="{B7E72B32-4069-48FB-9179-EE2183234168}" presName="conn2-1" presStyleLbl="parChTrans1D2" presStyleIdx="0" presStyleCnt="3"/>
      <dgm:spPr/>
    </dgm:pt>
    <dgm:pt modelId="{2368405F-124A-43FB-B1CD-914EC44E3A00}" type="pres">
      <dgm:prSet presAssocID="{B7E72B32-4069-48FB-9179-EE2183234168}" presName="connTx" presStyleLbl="parChTrans1D2" presStyleIdx="0" presStyleCnt="3"/>
      <dgm:spPr/>
    </dgm:pt>
    <dgm:pt modelId="{A29B113C-0C13-427B-B776-7EEC1F2B389A}" type="pres">
      <dgm:prSet presAssocID="{2C8846BB-88C5-4CCD-88EF-E0C16A1A6F12}" presName="root2" presStyleCnt="0"/>
      <dgm:spPr/>
    </dgm:pt>
    <dgm:pt modelId="{4F9E049C-16E5-4F72-B28B-A10AFC4AD118}" type="pres">
      <dgm:prSet presAssocID="{2C8846BB-88C5-4CCD-88EF-E0C16A1A6F12}" presName="LevelTwoTextNode" presStyleLbl="node2" presStyleIdx="0" presStyleCnt="3">
        <dgm:presLayoutVars>
          <dgm:chPref val="3"/>
        </dgm:presLayoutVars>
      </dgm:prSet>
      <dgm:spPr/>
    </dgm:pt>
    <dgm:pt modelId="{A4A6C629-58B4-411C-9DD7-60E7B14FB3CD}" type="pres">
      <dgm:prSet presAssocID="{2C8846BB-88C5-4CCD-88EF-E0C16A1A6F12}" presName="level3hierChild" presStyleCnt="0"/>
      <dgm:spPr/>
    </dgm:pt>
    <dgm:pt modelId="{2749D39A-73FE-4736-8770-756DFB0EB451}" type="pres">
      <dgm:prSet presAssocID="{DD773BE8-8872-4B53-9BF4-A2DDDC00CF2D}" presName="conn2-1" presStyleLbl="parChTrans1D2" presStyleIdx="1" presStyleCnt="3"/>
      <dgm:spPr/>
    </dgm:pt>
    <dgm:pt modelId="{E60617BD-979F-40CC-AC31-F4FE879FC132}" type="pres">
      <dgm:prSet presAssocID="{DD773BE8-8872-4B53-9BF4-A2DDDC00CF2D}" presName="connTx" presStyleLbl="parChTrans1D2" presStyleIdx="1" presStyleCnt="3"/>
      <dgm:spPr/>
    </dgm:pt>
    <dgm:pt modelId="{C88E897A-3C9A-4776-B4F1-0111BF08708A}" type="pres">
      <dgm:prSet presAssocID="{F4F6F1FD-2BED-4B07-9FB4-D0B18E88C2B9}" presName="root2" presStyleCnt="0"/>
      <dgm:spPr/>
    </dgm:pt>
    <dgm:pt modelId="{E613A844-E33F-48E4-B274-402E2906687C}" type="pres">
      <dgm:prSet presAssocID="{F4F6F1FD-2BED-4B07-9FB4-D0B18E88C2B9}" presName="LevelTwoTextNode" presStyleLbl="node2" presStyleIdx="1" presStyleCnt="3">
        <dgm:presLayoutVars>
          <dgm:chPref val="3"/>
        </dgm:presLayoutVars>
      </dgm:prSet>
      <dgm:spPr/>
    </dgm:pt>
    <dgm:pt modelId="{D50BF9D2-CB2B-476C-A623-93B35501E229}" type="pres">
      <dgm:prSet presAssocID="{F4F6F1FD-2BED-4B07-9FB4-D0B18E88C2B9}" presName="level3hierChild" presStyleCnt="0"/>
      <dgm:spPr/>
    </dgm:pt>
    <dgm:pt modelId="{17CF8A25-91F6-4E46-ABFA-EECA5892D1F0}" type="pres">
      <dgm:prSet presAssocID="{8E1B06BB-622C-4152-B314-7AA682C28237}" presName="conn2-1" presStyleLbl="parChTrans1D2" presStyleIdx="2" presStyleCnt="3"/>
      <dgm:spPr/>
    </dgm:pt>
    <dgm:pt modelId="{FC507B8E-3CFA-4D33-ABC5-25F3F6E620C1}" type="pres">
      <dgm:prSet presAssocID="{8E1B06BB-622C-4152-B314-7AA682C28237}" presName="connTx" presStyleLbl="parChTrans1D2" presStyleIdx="2" presStyleCnt="3"/>
      <dgm:spPr/>
    </dgm:pt>
    <dgm:pt modelId="{F44B10C9-C570-40FA-A393-C7AE4F6B9841}" type="pres">
      <dgm:prSet presAssocID="{89A72B80-0A4C-4BE8-B2B4-1A8EC7B252F1}" presName="root2" presStyleCnt="0"/>
      <dgm:spPr/>
    </dgm:pt>
    <dgm:pt modelId="{3B63BB3A-FE35-4208-8E2E-C6E800411AC8}" type="pres">
      <dgm:prSet presAssocID="{89A72B80-0A4C-4BE8-B2B4-1A8EC7B252F1}" presName="LevelTwoTextNode" presStyleLbl="node2" presStyleIdx="2" presStyleCnt="3">
        <dgm:presLayoutVars>
          <dgm:chPref val="3"/>
        </dgm:presLayoutVars>
      </dgm:prSet>
      <dgm:spPr/>
    </dgm:pt>
    <dgm:pt modelId="{EE009462-DCAC-4644-97CB-8D02ABA5C85F}" type="pres">
      <dgm:prSet presAssocID="{89A72B80-0A4C-4BE8-B2B4-1A8EC7B252F1}" presName="level3hierChild" presStyleCnt="0"/>
      <dgm:spPr/>
    </dgm:pt>
  </dgm:ptLst>
  <dgm:cxnLst>
    <dgm:cxn modelId="{9E98A509-ABBF-416B-8A31-4D9FCD7185A7}" srcId="{156CC4B0-0BA2-4709-87BB-AAB7F042B023}" destId="{8D5F6A76-D101-45E3-8B28-00C1875006DA}" srcOrd="0" destOrd="0" parTransId="{2459FA96-CA5A-43E2-86F7-26221960B74C}" sibTransId="{E7E28F2B-9105-452B-A6FF-0711075C19CB}"/>
    <dgm:cxn modelId="{0644BC25-C775-4916-B567-34696C282342}" type="presOf" srcId="{89A72B80-0A4C-4BE8-B2B4-1A8EC7B252F1}" destId="{3B63BB3A-FE35-4208-8E2E-C6E800411AC8}" srcOrd="0" destOrd="0" presId="urn:microsoft.com/office/officeart/2008/layout/HorizontalMultiLevelHierarchy"/>
    <dgm:cxn modelId="{2665D92C-5A0E-4451-8205-526EAF6193C5}" type="presOf" srcId="{156CC4B0-0BA2-4709-87BB-AAB7F042B023}" destId="{E232A8FA-7CD9-4B26-AFB1-863806C51780}" srcOrd="0" destOrd="0" presId="urn:microsoft.com/office/officeart/2008/layout/HorizontalMultiLevelHierarchy"/>
    <dgm:cxn modelId="{59C44E2D-43BE-47AD-81B6-99EA9AB80C40}" srcId="{8D5F6A76-D101-45E3-8B28-00C1875006DA}" destId="{F4F6F1FD-2BED-4B07-9FB4-D0B18E88C2B9}" srcOrd="1" destOrd="0" parTransId="{DD773BE8-8872-4B53-9BF4-A2DDDC00CF2D}" sibTransId="{120D4A97-AD0E-420C-9064-2109796570C1}"/>
    <dgm:cxn modelId="{AF89532E-54C6-42C1-AD2E-8F40B884381D}" type="presOf" srcId="{F4F6F1FD-2BED-4B07-9FB4-D0B18E88C2B9}" destId="{E613A844-E33F-48E4-B274-402E2906687C}" srcOrd="0" destOrd="0" presId="urn:microsoft.com/office/officeart/2008/layout/HorizontalMultiLevelHierarchy"/>
    <dgm:cxn modelId="{78B4923E-4CB5-40A8-A70F-6FFECF15894E}" type="presOf" srcId="{DD773BE8-8872-4B53-9BF4-A2DDDC00CF2D}" destId="{E60617BD-979F-40CC-AC31-F4FE879FC132}" srcOrd="1" destOrd="0" presId="urn:microsoft.com/office/officeart/2008/layout/HorizontalMultiLevelHierarchy"/>
    <dgm:cxn modelId="{1779FD3E-6837-438E-BF61-F21D565121B8}" type="presOf" srcId="{8D5F6A76-D101-45E3-8B28-00C1875006DA}" destId="{AE96CEDB-A6C9-4801-8696-5B3DF1BFFB16}" srcOrd="0" destOrd="0" presId="urn:microsoft.com/office/officeart/2008/layout/HorizontalMultiLevelHierarchy"/>
    <dgm:cxn modelId="{F3D9B160-D72F-4E82-A084-EE00041ACA09}" type="presOf" srcId="{8E1B06BB-622C-4152-B314-7AA682C28237}" destId="{17CF8A25-91F6-4E46-ABFA-EECA5892D1F0}" srcOrd="0" destOrd="0" presId="urn:microsoft.com/office/officeart/2008/layout/HorizontalMultiLevelHierarchy"/>
    <dgm:cxn modelId="{CAEF0166-1DE7-4A3F-8B86-7B0968889421}" type="presOf" srcId="{8E1B06BB-622C-4152-B314-7AA682C28237}" destId="{FC507B8E-3CFA-4D33-ABC5-25F3F6E620C1}" srcOrd="1" destOrd="0" presId="urn:microsoft.com/office/officeart/2008/layout/HorizontalMultiLevelHierarchy"/>
    <dgm:cxn modelId="{EA694759-49C8-4CE2-B729-A391537C1170}" type="presOf" srcId="{DD773BE8-8872-4B53-9BF4-A2DDDC00CF2D}" destId="{2749D39A-73FE-4736-8770-756DFB0EB451}" srcOrd="0" destOrd="0" presId="urn:microsoft.com/office/officeart/2008/layout/HorizontalMultiLevelHierarchy"/>
    <dgm:cxn modelId="{18A4C088-6B5C-4BF1-8FDD-281F9E25EEE4}" srcId="{8D5F6A76-D101-45E3-8B28-00C1875006DA}" destId="{89A72B80-0A4C-4BE8-B2B4-1A8EC7B252F1}" srcOrd="2" destOrd="0" parTransId="{8E1B06BB-622C-4152-B314-7AA682C28237}" sibTransId="{FAB7047E-BEC3-47E8-AF3A-168BBCB9B62E}"/>
    <dgm:cxn modelId="{DC727B8B-C957-4F79-A5FB-0043339AE2FB}" type="presOf" srcId="{B7E72B32-4069-48FB-9179-EE2183234168}" destId="{C6DFDD23-7536-4206-B268-CA07E46E76B1}" srcOrd="0" destOrd="0" presId="urn:microsoft.com/office/officeart/2008/layout/HorizontalMultiLevelHierarchy"/>
    <dgm:cxn modelId="{C59D8D97-2081-41FB-91DF-B45DFB8FEFF6}" srcId="{8D5F6A76-D101-45E3-8B28-00C1875006DA}" destId="{2C8846BB-88C5-4CCD-88EF-E0C16A1A6F12}" srcOrd="0" destOrd="0" parTransId="{B7E72B32-4069-48FB-9179-EE2183234168}" sibTransId="{8968375F-D97C-4309-9BC8-E474F17A3D42}"/>
    <dgm:cxn modelId="{6B775DC5-A5DF-4AEC-8AAB-81F9181065E0}" type="presOf" srcId="{B7E72B32-4069-48FB-9179-EE2183234168}" destId="{2368405F-124A-43FB-B1CD-914EC44E3A00}" srcOrd="1" destOrd="0" presId="urn:microsoft.com/office/officeart/2008/layout/HorizontalMultiLevelHierarchy"/>
    <dgm:cxn modelId="{6953A5DA-70A3-4125-9671-C9878476AB29}" type="presOf" srcId="{2C8846BB-88C5-4CCD-88EF-E0C16A1A6F12}" destId="{4F9E049C-16E5-4F72-B28B-A10AFC4AD118}" srcOrd="0" destOrd="0" presId="urn:microsoft.com/office/officeart/2008/layout/HorizontalMultiLevelHierarchy"/>
    <dgm:cxn modelId="{D609A0A8-BB7A-4EB2-9A81-817740EF3848}" type="presParOf" srcId="{E232A8FA-7CD9-4B26-AFB1-863806C51780}" destId="{7AB66347-F69F-43BA-8E33-2BADA6D95414}" srcOrd="0" destOrd="0" presId="urn:microsoft.com/office/officeart/2008/layout/HorizontalMultiLevelHierarchy"/>
    <dgm:cxn modelId="{AECFF760-F2AF-4580-9390-93A36ADE4D2F}" type="presParOf" srcId="{7AB66347-F69F-43BA-8E33-2BADA6D95414}" destId="{AE96CEDB-A6C9-4801-8696-5B3DF1BFFB16}" srcOrd="0" destOrd="0" presId="urn:microsoft.com/office/officeart/2008/layout/HorizontalMultiLevelHierarchy"/>
    <dgm:cxn modelId="{56EC8AAB-11B1-4B26-9233-74408121C2C4}" type="presParOf" srcId="{7AB66347-F69F-43BA-8E33-2BADA6D95414}" destId="{EE087B8A-F7DE-49B8-B900-4E1B00063CE2}" srcOrd="1" destOrd="0" presId="urn:microsoft.com/office/officeart/2008/layout/HorizontalMultiLevelHierarchy"/>
    <dgm:cxn modelId="{14A51BD3-0730-4799-8236-3472EE01657F}" type="presParOf" srcId="{EE087B8A-F7DE-49B8-B900-4E1B00063CE2}" destId="{C6DFDD23-7536-4206-B268-CA07E46E76B1}" srcOrd="0" destOrd="0" presId="urn:microsoft.com/office/officeart/2008/layout/HorizontalMultiLevelHierarchy"/>
    <dgm:cxn modelId="{97925641-F311-45DF-8392-185842BF9920}" type="presParOf" srcId="{C6DFDD23-7536-4206-B268-CA07E46E76B1}" destId="{2368405F-124A-43FB-B1CD-914EC44E3A00}" srcOrd="0" destOrd="0" presId="urn:microsoft.com/office/officeart/2008/layout/HorizontalMultiLevelHierarchy"/>
    <dgm:cxn modelId="{530297A0-E8F7-49E6-B28D-7D03FFAE2036}" type="presParOf" srcId="{EE087B8A-F7DE-49B8-B900-4E1B00063CE2}" destId="{A29B113C-0C13-427B-B776-7EEC1F2B389A}" srcOrd="1" destOrd="0" presId="urn:microsoft.com/office/officeart/2008/layout/HorizontalMultiLevelHierarchy"/>
    <dgm:cxn modelId="{59CD3622-CB5F-420B-A833-C029E7B88A70}" type="presParOf" srcId="{A29B113C-0C13-427B-B776-7EEC1F2B389A}" destId="{4F9E049C-16E5-4F72-B28B-A10AFC4AD118}" srcOrd="0" destOrd="0" presId="urn:microsoft.com/office/officeart/2008/layout/HorizontalMultiLevelHierarchy"/>
    <dgm:cxn modelId="{7F2A00FE-6F36-4612-8A3D-F03299FDAA29}" type="presParOf" srcId="{A29B113C-0C13-427B-B776-7EEC1F2B389A}" destId="{A4A6C629-58B4-411C-9DD7-60E7B14FB3CD}" srcOrd="1" destOrd="0" presId="urn:microsoft.com/office/officeart/2008/layout/HorizontalMultiLevelHierarchy"/>
    <dgm:cxn modelId="{990EE8AE-CB8B-4C5B-BDAB-E9ABF84C8EBB}" type="presParOf" srcId="{EE087B8A-F7DE-49B8-B900-4E1B00063CE2}" destId="{2749D39A-73FE-4736-8770-756DFB0EB451}" srcOrd="2" destOrd="0" presId="urn:microsoft.com/office/officeart/2008/layout/HorizontalMultiLevelHierarchy"/>
    <dgm:cxn modelId="{78099303-EF67-4B67-9B7B-A7867C1FBABD}" type="presParOf" srcId="{2749D39A-73FE-4736-8770-756DFB0EB451}" destId="{E60617BD-979F-40CC-AC31-F4FE879FC132}" srcOrd="0" destOrd="0" presId="urn:microsoft.com/office/officeart/2008/layout/HorizontalMultiLevelHierarchy"/>
    <dgm:cxn modelId="{CFF25E7F-D078-4AB7-925B-05C29357DBC8}" type="presParOf" srcId="{EE087B8A-F7DE-49B8-B900-4E1B00063CE2}" destId="{C88E897A-3C9A-4776-B4F1-0111BF08708A}" srcOrd="3" destOrd="0" presId="urn:microsoft.com/office/officeart/2008/layout/HorizontalMultiLevelHierarchy"/>
    <dgm:cxn modelId="{0FED2457-8952-4117-BD1F-7614F7A722A1}" type="presParOf" srcId="{C88E897A-3C9A-4776-B4F1-0111BF08708A}" destId="{E613A844-E33F-48E4-B274-402E2906687C}" srcOrd="0" destOrd="0" presId="urn:microsoft.com/office/officeart/2008/layout/HorizontalMultiLevelHierarchy"/>
    <dgm:cxn modelId="{4136571A-0E03-44F0-90D2-33F3E9A7FB9D}" type="presParOf" srcId="{C88E897A-3C9A-4776-B4F1-0111BF08708A}" destId="{D50BF9D2-CB2B-476C-A623-93B35501E229}" srcOrd="1" destOrd="0" presId="urn:microsoft.com/office/officeart/2008/layout/HorizontalMultiLevelHierarchy"/>
    <dgm:cxn modelId="{BBCF1695-675E-428B-9A51-15FD1A1FC421}" type="presParOf" srcId="{EE087B8A-F7DE-49B8-B900-4E1B00063CE2}" destId="{17CF8A25-91F6-4E46-ABFA-EECA5892D1F0}" srcOrd="4" destOrd="0" presId="urn:microsoft.com/office/officeart/2008/layout/HorizontalMultiLevelHierarchy"/>
    <dgm:cxn modelId="{D6F801AB-57DF-44C2-BE6E-989F5053C95B}" type="presParOf" srcId="{17CF8A25-91F6-4E46-ABFA-EECA5892D1F0}" destId="{FC507B8E-3CFA-4D33-ABC5-25F3F6E620C1}" srcOrd="0" destOrd="0" presId="urn:microsoft.com/office/officeart/2008/layout/HorizontalMultiLevelHierarchy"/>
    <dgm:cxn modelId="{0B159EA2-C8BC-43F5-8967-92A24D5CC8D1}" type="presParOf" srcId="{EE087B8A-F7DE-49B8-B900-4E1B00063CE2}" destId="{F44B10C9-C570-40FA-A393-C7AE4F6B9841}" srcOrd="5" destOrd="0" presId="urn:microsoft.com/office/officeart/2008/layout/HorizontalMultiLevelHierarchy"/>
    <dgm:cxn modelId="{D2F13ECD-60C3-4FC8-9515-9CF58AE02539}" type="presParOf" srcId="{F44B10C9-C570-40FA-A393-C7AE4F6B9841}" destId="{3B63BB3A-FE35-4208-8E2E-C6E800411AC8}" srcOrd="0" destOrd="0" presId="urn:microsoft.com/office/officeart/2008/layout/HorizontalMultiLevelHierarchy"/>
    <dgm:cxn modelId="{56576D09-D5AD-4C79-9B4D-7DA2553BC1F0}" type="presParOf" srcId="{F44B10C9-C570-40FA-A393-C7AE4F6B9841}" destId="{EE009462-DCAC-4644-97CB-8D02ABA5C85F}" srcOrd="1" destOrd="0" presId="urn:microsoft.com/office/officeart/2008/layout/HorizontalMultiLevelHierarchy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F8A25-91F6-4E46-ABFA-EECA5892D1F0}">
      <dsp:nvSpPr>
        <dsp:cNvPr id="0" name=""/>
        <dsp:cNvSpPr/>
      </dsp:nvSpPr>
      <dsp:spPr>
        <a:xfrm>
          <a:off x="2723464" y="2682113"/>
          <a:ext cx="750795" cy="127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397" y="0"/>
              </a:lnTo>
              <a:lnTo>
                <a:pt x="375397" y="1271516"/>
              </a:lnTo>
              <a:lnTo>
                <a:pt x="750795" y="1271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61945" y="3280956"/>
        <a:ext cx="73831" cy="73831"/>
      </dsp:txXfrm>
    </dsp:sp>
    <dsp:sp modelId="{2749D39A-73FE-4736-8770-756DFB0EB451}">
      <dsp:nvSpPr>
        <dsp:cNvPr id="0" name=""/>
        <dsp:cNvSpPr/>
      </dsp:nvSpPr>
      <dsp:spPr>
        <a:xfrm>
          <a:off x="2723464" y="2636393"/>
          <a:ext cx="750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79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80091" y="2663343"/>
        <a:ext cx="37539" cy="37539"/>
      </dsp:txXfrm>
    </dsp:sp>
    <dsp:sp modelId="{C6DFDD23-7536-4206-B268-CA07E46E76B1}">
      <dsp:nvSpPr>
        <dsp:cNvPr id="0" name=""/>
        <dsp:cNvSpPr/>
      </dsp:nvSpPr>
      <dsp:spPr>
        <a:xfrm>
          <a:off x="2723464" y="1410596"/>
          <a:ext cx="750795" cy="1271516"/>
        </a:xfrm>
        <a:custGeom>
          <a:avLst/>
          <a:gdLst/>
          <a:ahLst/>
          <a:cxnLst/>
          <a:rect l="0" t="0" r="0" b="0"/>
          <a:pathLst>
            <a:path>
              <a:moveTo>
                <a:pt x="0" y="1271516"/>
              </a:moveTo>
              <a:lnTo>
                <a:pt x="375397" y="1271516"/>
              </a:lnTo>
              <a:lnTo>
                <a:pt x="375397" y="0"/>
              </a:lnTo>
              <a:lnTo>
                <a:pt x="7507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61945" y="2009439"/>
        <a:ext cx="73831" cy="73831"/>
      </dsp:txXfrm>
    </dsp:sp>
    <dsp:sp modelId="{AE96CEDB-A6C9-4801-8696-5B3DF1BFFB16}">
      <dsp:nvSpPr>
        <dsp:cNvPr id="0" name=""/>
        <dsp:cNvSpPr/>
      </dsp:nvSpPr>
      <dsp:spPr>
        <a:xfrm rot="16200000">
          <a:off x="896276" y="1904128"/>
          <a:ext cx="2098404" cy="15559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500000" algn="tl" rotWithShape="0">
            <a:schemeClr val="bg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solidFill>
                <a:srgbClr val="002060"/>
              </a:solidFill>
            </a:rPr>
            <a:t>Разработка и выпуск новой кредитной карты АО «Почта Банк»</a:t>
          </a:r>
        </a:p>
      </dsp:txBody>
      <dsp:txXfrm>
        <a:off x="896276" y="1904128"/>
        <a:ext cx="2098404" cy="1555970"/>
      </dsp:txXfrm>
    </dsp:sp>
    <dsp:sp modelId="{4F9E049C-16E5-4F72-B28B-A10AFC4AD118}">
      <dsp:nvSpPr>
        <dsp:cNvPr id="0" name=""/>
        <dsp:cNvSpPr/>
      </dsp:nvSpPr>
      <dsp:spPr>
        <a:xfrm>
          <a:off x="3474259" y="901989"/>
          <a:ext cx="3336460" cy="10172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Подготовка информационной базы для разработки новой карты</a:t>
          </a:r>
        </a:p>
      </dsp:txBody>
      <dsp:txXfrm>
        <a:off x="3474259" y="901989"/>
        <a:ext cx="3336460" cy="1017213"/>
      </dsp:txXfrm>
    </dsp:sp>
    <dsp:sp modelId="{E613A844-E33F-48E4-B274-402E2906687C}">
      <dsp:nvSpPr>
        <dsp:cNvPr id="0" name=""/>
        <dsp:cNvSpPr/>
      </dsp:nvSpPr>
      <dsp:spPr>
        <a:xfrm>
          <a:off x="3474259" y="2173506"/>
          <a:ext cx="3336460" cy="10172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Разработка сопроводительных документов и дизайна карты</a:t>
          </a:r>
        </a:p>
      </dsp:txBody>
      <dsp:txXfrm>
        <a:off x="3474259" y="2173506"/>
        <a:ext cx="3336460" cy="1017213"/>
      </dsp:txXfrm>
    </dsp:sp>
    <dsp:sp modelId="{3B63BB3A-FE35-4208-8E2E-C6E800411AC8}">
      <dsp:nvSpPr>
        <dsp:cNvPr id="0" name=""/>
        <dsp:cNvSpPr/>
      </dsp:nvSpPr>
      <dsp:spPr>
        <a:xfrm>
          <a:off x="3474259" y="3445023"/>
          <a:ext cx="3336460" cy="10172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solidFill>
                <a:srgbClr val="002060"/>
              </a:solidFill>
            </a:rPr>
            <a:t>Подготовка к началу продаж новой карты</a:t>
          </a:r>
        </a:p>
      </dsp:txBody>
      <dsp:txXfrm>
        <a:off x="3474259" y="3445023"/>
        <a:ext cx="3336460" cy="101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6B8CE-55FC-4A02-8131-98180CD7B2A4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783F-37D7-4B83-B458-99ED78460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9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0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9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9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1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5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0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6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8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9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3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4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4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4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B8EFC-1B7A-4A03-8FB1-FF292243C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F9A90-481F-44A4-B3C2-953DD39D8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3E6F8-F8A0-45E0-B38C-146055FA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B5A4-C503-4938-BE7B-0C06CEB63293}" type="datetime1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7851B-DDFA-45C8-989D-E1E93DDB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34AE4-5187-44D8-BB3B-42E181AA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95814-5848-4FAC-BAA3-35FA7B87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54539-3E87-4FCF-B9AD-35A80D969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ED1DA-1BC2-4785-87A1-15A110CB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6748-E502-49B3-9D63-D6B58455CF5B}" type="datetime1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4352B-B1AE-484D-B6DE-43C45C4E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F5A3A-F954-49AB-9BCD-163C3257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3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D182EF-239D-48C3-893F-5DE3C9C2F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88FCD1-E5B3-4795-A966-91CC6CEC5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1A9D6-7270-44EA-9BC1-D541D35F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07FE-AAC8-4CEC-8032-601A72B16DD4}" type="datetime1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03041-8348-48AC-BB01-C8503E47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999DD-AE08-4CDB-9B48-8FAA6DE8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half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" name="pasted-image.pdf"/>
          <p:cNvPicPr>
            <a:picLocks noChangeAspect="1"/>
          </p:cNvPicPr>
          <p:nvPr/>
        </p:nvPicPr>
        <p:blipFill>
          <a:blip r:embed="rId2">
            <a:alphaModFix amt="37884"/>
          </a:blip>
          <a:stretch>
            <a:fillRect/>
          </a:stretch>
        </p:blipFill>
        <p:spPr>
          <a:xfrm>
            <a:off x="6197093" y="4084"/>
            <a:ext cx="5994908" cy="684983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745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32DB4-0EE8-4337-9DB8-65390B1C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A106D-16E3-476A-A6D8-A88C76C8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4BB2C-5F60-451C-9E96-46D2E8C8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5CFA-CE2E-405C-ACE3-50F28503199E}" type="datetime1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3BBAF-BD63-4A3B-AB2F-19149CDF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30B28-8089-4C2E-8286-C421DB5F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06BA9-20F6-4D9E-8ACC-92CB5909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C8C42-2407-46C7-9167-B9AE525F2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CEB37-77CB-4B36-9D52-A3ECB09B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0FA8-C712-46E4-A048-7C6978BFB8BE}" type="datetime1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D6304-F784-4895-8320-9E3AA951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7E8F2-5C47-4136-9861-4E6B1940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30AAB-8F57-4507-9BAF-B3D7AE8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545B7-F849-4249-B446-B06513643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41C96-CC35-4F44-9109-3E29A3706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E0783-7125-4C22-8777-5DAE06F8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D99E-804F-49A2-B2C0-9E3D1DE85D77}" type="datetime1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47FBE-2795-45D6-B91E-8B2447D8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8AE8D-A583-4C04-B199-F45A380D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1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4153B-2F59-4FB9-A926-0D3F82B5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A9D68-E6AF-4BB2-A5BC-DB377298B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B42574-C6C1-4BBA-B351-561CDF69E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CD3E5F-C547-43B8-818A-EBAA769F4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50824A-E5C0-45BD-A831-F97CF9C06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E6B2A4-282D-41FA-89F2-2C6024E0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0D8B-CF80-469E-97A6-C1BFB1B2635E}" type="datetime1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CCD310-5874-45FE-9B78-5E377F99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40ED76-B98A-4BE4-A1A3-6063A432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DECE4-E061-463C-A31A-06EB897E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82853-9F02-41C1-9069-8C94DDA0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1E4-5C0C-4DF2-9D80-10DFFC41F3EE}" type="datetime1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73FDF5-9E24-43F6-9CC4-14765763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99BA78-8BB2-4A46-8AED-7EDD73B0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985D49-4EF7-435F-82BD-6FCEF3B3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A263-2090-4DDD-8374-893375CFB782}" type="datetime1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7B94EE-8C39-4AF0-A20A-11E3F677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C3C3BA-8A62-4B46-AC28-9A8B9E25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5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3DA13-474E-478D-B964-307B2823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369CE-151B-426D-9167-E49FBAC41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1C76C-FE24-4AA6-BA79-9EEF1581F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02BDEF-274D-45E9-B476-5D4E90B5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F8B7-9579-4572-9585-F22A1C267803}" type="datetime1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BA11B-1398-492C-A6AD-6D15F757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9637E-4B21-48E9-8941-964A9939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1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09D32-6146-4485-ACB3-B8D87491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717514-A47E-4B6A-BDCA-B2F55F91C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DD67C3-6B0A-4764-AA14-E8C4EDD47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6D715-9E17-49E3-91F9-0143DA99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B6A0-2ACB-4DFF-872E-9434547FAD74}" type="datetime1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598D5-000E-428A-ADBD-B5F5B118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E1AA60-D5DC-4383-AC25-07F148C3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9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5C807-2FD5-4BE6-BBE0-C745D1E9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10385-C470-48DE-8C8D-7C9454A69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F9DBA-9435-4091-B705-AA417FC4D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5EFB-3BC1-409D-85D7-D395992E0F49}" type="datetime1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C553A-BBAA-4978-9C03-3FF6C2C26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A7CF0-407D-4AAC-9880-EF1718EBA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598A-F0F1-4DB8-B999-7AC3E99DB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3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6FDFBD-A806-4999-A885-C71C25AA43EF}"/>
              </a:ext>
            </a:extLst>
          </p:cNvPr>
          <p:cNvSpPr txBox="1"/>
          <p:nvPr/>
        </p:nvSpPr>
        <p:spPr>
          <a:xfrm>
            <a:off x="2673825" y="1091275"/>
            <a:ext cx="91303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71689"/>
                </a:solidFill>
                <a:latin typeface="Calibri" panose="020F0502020204030204"/>
              </a:rPr>
              <a:t>РАЗРАБОТКА И ВЫПУСК НОВОЙ КРЕДИТНОЙ КАРТЫ АО «ПОЧТА БАНК»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716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40210D-36E4-4FFF-B5C7-F704C6DEDC4A}"/>
              </a:ext>
            </a:extLst>
          </p:cNvPr>
          <p:cNvSpPr/>
          <p:nvPr/>
        </p:nvSpPr>
        <p:spPr>
          <a:xfrm>
            <a:off x="7351574" y="4086358"/>
            <a:ext cx="4074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Выполнила: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Соколова Дарья Андреевна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Научный руководитель: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к.э.н., доцент Конорева Татьяна Васильевна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FBC1B-7A88-499C-BDC3-963015EB18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" t="34002" r="71413" b="38932"/>
          <a:stretch/>
        </p:blipFill>
        <p:spPr>
          <a:xfrm>
            <a:off x="569654" y="2427282"/>
            <a:ext cx="6170217" cy="348318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789276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Shape 96">
            <a:extLst>
              <a:ext uri="{FF2B5EF4-FFF2-40B4-BE49-F238E27FC236}">
                <a16:creationId xmlns:a16="http://schemas.microsoft.com/office/drawing/2014/main" id="{9ACFCBB7-E8D9-4B35-AB6F-3EE6381F8584}"/>
              </a:ext>
            </a:extLst>
          </p:cNvPr>
          <p:cNvSpPr txBox="1">
            <a:spLocks/>
          </p:cNvSpPr>
          <p:nvPr/>
        </p:nvSpPr>
        <p:spPr>
          <a:xfrm>
            <a:off x="1739581" y="293623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СТРУКТУРНАЯ ДЕКОМПОЗИЦИЯ РАБОТ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FC07D39-1854-4E35-9446-BDB8A6B51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863035"/>
              </p:ext>
            </p:extLst>
          </p:nvPr>
        </p:nvGraphicFramePr>
        <p:xfrm>
          <a:off x="442102" y="1200150"/>
          <a:ext cx="8061716" cy="536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A94244-E2E2-46FE-9726-C687A38E099D}"/>
              </a:ext>
            </a:extLst>
          </p:cNvPr>
          <p:cNvSpPr/>
          <p:nvPr/>
        </p:nvSpPr>
        <p:spPr>
          <a:xfrm>
            <a:off x="8503818" y="2100264"/>
            <a:ext cx="110302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26 дней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6B144D-EC93-4561-B3D2-93C60C5BC5E2}"/>
              </a:ext>
            </a:extLst>
          </p:cNvPr>
          <p:cNvSpPr/>
          <p:nvPr/>
        </p:nvSpPr>
        <p:spPr>
          <a:xfrm>
            <a:off x="8503817" y="3417920"/>
            <a:ext cx="1103027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14 дней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BC149C-6500-416A-A56D-B2B77FE1B8FA}"/>
              </a:ext>
            </a:extLst>
          </p:cNvPr>
          <p:cNvSpPr/>
          <p:nvPr/>
        </p:nvSpPr>
        <p:spPr>
          <a:xfrm>
            <a:off x="8503816" y="4638325"/>
            <a:ext cx="110302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19 дней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9D8656D-702F-4F64-B3B9-F7CA0F4EAE83}"/>
              </a:ext>
            </a:extLst>
          </p:cNvPr>
          <p:cNvSpPr/>
          <p:nvPr/>
        </p:nvSpPr>
        <p:spPr>
          <a:xfrm>
            <a:off x="10029825" y="3014663"/>
            <a:ext cx="1720073" cy="142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59 дней</a:t>
            </a:r>
          </a:p>
        </p:txBody>
      </p:sp>
    </p:spTree>
    <p:extLst>
      <p:ext uri="{BB962C8B-B14F-4D97-AF65-F5344CB8AC3E}">
        <p14:creationId xmlns:p14="http://schemas.microsoft.com/office/powerpoint/2010/main" val="210056270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119224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Shape 96">
            <a:extLst>
              <a:ext uri="{FF2B5EF4-FFF2-40B4-BE49-F238E27FC236}">
                <a16:creationId xmlns:a16="http://schemas.microsoft.com/office/drawing/2014/main" id="{9ACFCBB7-E8D9-4B35-AB6F-3EE6381F8584}"/>
              </a:ext>
            </a:extLst>
          </p:cNvPr>
          <p:cNvSpPr txBox="1">
            <a:spLocks/>
          </p:cNvSpPr>
          <p:nvPr/>
        </p:nvSpPr>
        <p:spPr>
          <a:xfrm>
            <a:off x="1739581" y="293623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ПЛАН УПРАВЛЕНИЯ ОСНОВНЫМИ РИСКАМИ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636F412-50BE-406A-8267-657E31963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6513"/>
              </p:ext>
            </p:extLst>
          </p:nvPr>
        </p:nvGraphicFramePr>
        <p:xfrm>
          <a:off x="232833" y="855519"/>
          <a:ext cx="11726334" cy="571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72">
                  <a:extLst>
                    <a:ext uri="{9D8B030D-6E8A-4147-A177-3AD203B41FA5}">
                      <a16:colId xmlns:a16="http://schemas.microsoft.com/office/drawing/2014/main" val="461473357"/>
                    </a:ext>
                  </a:extLst>
                </a:gridCol>
                <a:gridCol w="2709791">
                  <a:extLst>
                    <a:ext uri="{9D8B030D-6E8A-4147-A177-3AD203B41FA5}">
                      <a16:colId xmlns:a16="http://schemas.microsoft.com/office/drawing/2014/main" val="1582987310"/>
                    </a:ext>
                  </a:extLst>
                </a:gridCol>
                <a:gridCol w="3337057">
                  <a:extLst>
                    <a:ext uri="{9D8B030D-6E8A-4147-A177-3AD203B41FA5}">
                      <a16:colId xmlns:a16="http://schemas.microsoft.com/office/drawing/2014/main" val="4149360971"/>
                    </a:ext>
                  </a:extLst>
                </a:gridCol>
                <a:gridCol w="3160814">
                  <a:extLst>
                    <a:ext uri="{9D8B030D-6E8A-4147-A177-3AD203B41FA5}">
                      <a16:colId xmlns:a16="http://schemas.microsoft.com/office/drawing/2014/main" val="2640008763"/>
                    </a:ext>
                  </a:extLst>
                </a:gridCol>
              </a:tblGrid>
              <a:tr h="5199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Риск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Последствия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План предотвращения риска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План реагирования при возникновении риска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92800"/>
                  </a:ext>
                </a:extLst>
              </a:tr>
              <a:tr h="95902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Появление аналогичного продукта у конкурентов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Отток части клиентов или появление у них такого же продукта банка-конкурента, снижение прибыли, уменьшение доли рынка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Знание сотрудниками продуктов конкурентов для работы с клиентами, кросс-продажа при оформлении карты, чтобы клиент оставался в банке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Работа с клиентом по вопросу использования продукта конкурента параллельно с нашим продуктом, продажа клиенту других продуктов банка, чтобы сохранить его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28347"/>
                  </a:ext>
                </a:extLst>
              </a:tr>
              <a:tr h="130776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Риск неплатежей и просрочек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Увеличение размера обязательных резервов, снижение прибыли, упущенная выгода вследствие отсутствия возможности кредитовать клиента дальше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Уточнение у клиента в ходе 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</a:rPr>
                        <a:t>welcome call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, знает ли он о датах и способах платежа с обратной связью сотруднику, а также о действиях, если он не может внести платеж, а также проработка этих вопросов с сотрудниками заранее в ходе обучения, напоминание клиенту о дате платежа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Звонок клиенту для уточнения причин пропуска платежа на следующий день после этой даты и рекомендаций такому клиенту, работа с клиентом по части реструктуризации долга с целью уменьшение резервов, в случае, когда это необходимо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23478"/>
                  </a:ext>
                </a:extLst>
              </a:tr>
              <a:tr h="11333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Текучесть персонала, отсутствие по разным причинам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Отсутствие сотрудника в точке продаж (особенно, на удаленных территориях) делает невозможным обслуживание клиента при его обращении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Постоянный контакт с сотрудником с целью поддержки и предотвращения его выгорания, а также для понимания сроков наступления риска, чтобы заблаговременно начать подбор, навигация клиентов в другие локации, комплектация сотрудников подменного фонда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Навигация клиентов в другие локации, помощь клиенту в оформлении продукта онлайн, перемещение сотрудников с точек продаж, где они не в единственном лице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07834"/>
                  </a:ext>
                </a:extLst>
              </a:tr>
              <a:tr h="162518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Нежелание сотрудников обучаться, продажа привычных им продуктов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Упущенная выгода вследствие отсутствия необходимой активности сотрудников на старте продаж, отсутствие ожидаемой динамики роста доли рынка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Обучение сотрудника-продавца с устным экзаменом, контроль работы сотрудника на старте продаж (личное присутствие линейного руководителя или видеосвязь), ежедневный мониторинг результатов продаж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Контроль работы сотрудника на старте продаж (личное присутствие линейного руководителя или видеосвязь)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8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6522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Shape 96">
            <a:extLst>
              <a:ext uri="{FF2B5EF4-FFF2-40B4-BE49-F238E27FC236}">
                <a16:creationId xmlns:a16="http://schemas.microsoft.com/office/drawing/2014/main" id="{9ACFCBB7-E8D9-4B35-AB6F-3EE6381F8584}"/>
              </a:ext>
            </a:extLst>
          </p:cNvPr>
          <p:cNvSpPr txBox="1">
            <a:spLocks/>
          </p:cNvSpPr>
          <p:nvPr/>
        </p:nvSpPr>
        <p:spPr>
          <a:xfrm>
            <a:off x="1739581" y="293623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СВОДНЫЙ СМЕТНЫЙ ОТЧЕТ ПО ПРОЕКТУ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BD9E40-7045-4FAD-B420-107D70E66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58472"/>
              </p:ext>
            </p:extLst>
          </p:nvPr>
        </p:nvGraphicFramePr>
        <p:xfrm>
          <a:off x="1739581" y="1724182"/>
          <a:ext cx="7890194" cy="340963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035653">
                  <a:extLst>
                    <a:ext uri="{9D8B030D-6E8A-4147-A177-3AD203B41FA5}">
                      <a16:colId xmlns:a16="http://schemas.microsoft.com/office/drawing/2014/main" val="722650991"/>
                    </a:ext>
                  </a:extLst>
                </a:gridCol>
                <a:gridCol w="2854541">
                  <a:extLst>
                    <a:ext uri="{9D8B030D-6E8A-4147-A177-3AD203B41FA5}">
                      <a16:colId xmlns:a16="http://schemas.microsoft.com/office/drawing/2014/main" val="2114050985"/>
                    </a:ext>
                  </a:extLst>
                </a:gridCol>
              </a:tblGrid>
              <a:tr h="455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статей расходов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5638"/>
                  </a:ext>
                </a:extLst>
              </a:tr>
              <a:tr h="7944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43 472 566,10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57618"/>
                  </a:ext>
                </a:extLst>
              </a:tr>
              <a:tr h="455205">
                <a:tc>
                  <a:txBody>
                    <a:bodyPr/>
                    <a:lstStyle/>
                    <a:p>
                      <a:pPr marL="450215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4619"/>
                  </a:ext>
                </a:extLst>
              </a:tr>
              <a:tr h="45520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оплату труда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834 552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57120"/>
                  </a:ext>
                </a:extLst>
              </a:tr>
              <a:tr h="455205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250 365,60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32316"/>
                  </a:ext>
                </a:extLst>
              </a:tr>
              <a:tr h="794408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42 387 648,50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4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8957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Shape 96">
            <a:extLst>
              <a:ext uri="{FF2B5EF4-FFF2-40B4-BE49-F238E27FC236}">
                <a16:creationId xmlns:a16="http://schemas.microsoft.com/office/drawing/2014/main" id="{9ACFCBB7-E8D9-4B35-AB6F-3EE6381F8584}"/>
              </a:ext>
            </a:extLst>
          </p:cNvPr>
          <p:cNvSpPr txBox="1">
            <a:spLocks/>
          </p:cNvSpPr>
          <p:nvPr/>
        </p:nvSpPr>
        <p:spPr>
          <a:xfrm>
            <a:off x="1739581" y="293623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Доля банков по портфелю кредитных карт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41E66-3E8D-4196-9B44-9A82CE970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581" y="823001"/>
            <a:ext cx="8545689" cy="57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62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Shape 96">
            <a:extLst>
              <a:ext uri="{FF2B5EF4-FFF2-40B4-BE49-F238E27FC236}">
                <a16:creationId xmlns:a16="http://schemas.microsoft.com/office/drawing/2014/main" id="{9ACFCBB7-E8D9-4B35-AB6F-3EE6381F8584}"/>
              </a:ext>
            </a:extLst>
          </p:cNvPr>
          <p:cNvSpPr txBox="1">
            <a:spLocks/>
          </p:cNvSpPr>
          <p:nvPr/>
        </p:nvSpPr>
        <p:spPr>
          <a:xfrm>
            <a:off x="1739581" y="293623"/>
            <a:ext cx="793499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ЭФФЕКТЫ ОТ ЭКСПЛУАТАЦИИ РЕЗУЛЬТАТОВ ПРОЕКТА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56A401-3127-48B2-BD9A-0023C0D53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30547"/>
              </p:ext>
            </p:extLst>
          </p:nvPr>
        </p:nvGraphicFramePr>
        <p:xfrm>
          <a:off x="1354668" y="1399822"/>
          <a:ext cx="9087554" cy="47300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26752">
                  <a:extLst>
                    <a:ext uri="{9D8B030D-6E8A-4147-A177-3AD203B41FA5}">
                      <a16:colId xmlns:a16="http://schemas.microsoft.com/office/drawing/2014/main" val="1499903145"/>
                    </a:ext>
                  </a:extLst>
                </a:gridCol>
                <a:gridCol w="2382505">
                  <a:extLst>
                    <a:ext uri="{9D8B030D-6E8A-4147-A177-3AD203B41FA5}">
                      <a16:colId xmlns:a16="http://schemas.microsoft.com/office/drawing/2014/main" val="2537217435"/>
                    </a:ext>
                  </a:extLst>
                </a:gridCol>
                <a:gridCol w="2191905">
                  <a:extLst>
                    <a:ext uri="{9D8B030D-6E8A-4147-A177-3AD203B41FA5}">
                      <a16:colId xmlns:a16="http://schemas.microsoft.com/office/drawing/2014/main" val="58609395"/>
                    </a:ext>
                  </a:extLst>
                </a:gridCol>
                <a:gridCol w="1786392">
                  <a:extLst>
                    <a:ext uri="{9D8B030D-6E8A-4147-A177-3AD203B41FA5}">
                      <a16:colId xmlns:a16="http://schemas.microsoft.com/office/drawing/2014/main" val="3229164879"/>
                    </a:ext>
                  </a:extLst>
                </a:gridCol>
              </a:tblGrid>
              <a:tr h="724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 (индикаторы)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Значение показателя без проекта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Значение показателя с проектом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Изменение показателя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96383"/>
                  </a:ext>
                </a:extLst>
              </a:tr>
              <a:tr h="724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Число активных клиентов с кредитной картой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697 000 человек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1 149 460 человек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  <a:endParaRPr lang="ru-RU" sz="1400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7303"/>
                  </a:ext>
                </a:extLst>
              </a:tr>
              <a:tr h="724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Число активных клиентов с кредитом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1 800 000 человек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2 086 977 человек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ru-RU" sz="1400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16735"/>
                  </a:ext>
                </a:extLst>
              </a:tr>
              <a:tr h="1107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Чистый операционный доход от пользования кредитными картами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82 943 000 рублей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135 893 240 рублей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65597"/>
                  </a:ext>
                </a:extLst>
              </a:tr>
              <a:tr h="1107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Чистый операционный доход от пользования кредитами</a:t>
                      </a:r>
                      <a:endParaRPr lang="ru-RU" sz="1400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799 200 000 рублей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926 617 788 рублей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860707"/>
                  </a:ext>
                </a:extLst>
              </a:tr>
              <a:tr h="341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Доля рынка кредитных карт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  <a:endParaRPr lang="ru-RU" sz="1400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  <a:endParaRPr lang="ru-RU" sz="1400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280%</a:t>
                      </a:r>
                      <a:endParaRPr lang="ru-RU" sz="14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4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6090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ХАРАКТЕРИСТИКА ОРГАНИЗАЦИИ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2BE22B-0C98-43AE-BD6C-1157E75EC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688" y="186438"/>
            <a:ext cx="2286000" cy="152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20EC5C-CE23-4FAA-88EB-37D910D7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481" y="1939374"/>
            <a:ext cx="2577394" cy="13050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F614C3-7D1B-4C22-8E08-CE23539C2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016" y="3150017"/>
            <a:ext cx="2139774" cy="13630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699060-C5BF-4149-A979-D1D7B6192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212" y="3722490"/>
            <a:ext cx="1979966" cy="12453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5C8161-E11C-470F-B154-802F15530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502" y="1949232"/>
            <a:ext cx="1748544" cy="10997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4905F2-34D2-4CE6-83D5-413AECCFD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5328" y="1539409"/>
            <a:ext cx="2286000" cy="12801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860921-1330-4846-B89B-18012463AD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8879" y="4900276"/>
            <a:ext cx="2460339" cy="14762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B031D9-FA00-41F1-B588-6BB4461889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228" y="4313032"/>
            <a:ext cx="2143125" cy="21431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8FB7185-55EB-43B8-B7C3-3F21A2C124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3150" y="981586"/>
            <a:ext cx="6145301" cy="4999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E4CC184-68EC-45AE-ABC1-9F61BD7A69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5532" y="2038340"/>
            <a:ext cx="6473781" cy="49991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43A84D3-423B-45C0-9774-9F3DCFC631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6192" y="5131505"/>
            <a:ext cx="2363884" cy="1323775"/>
          </a:xfrm>
          <a:prstGeom prst="rect">
            <a:avLst/>
          </a:prstGeom>
        </p:spPr>
      </p:pic>
      <p:sp>
        <p:nvSpPr>
          <p:cNvPr id="21" name="Shape 96">
            <a:extLst>
              <a:ext uri="{FF2B5EF4-FFF2-40B4-BE49-F238E27FC236}">
                <a16:creationId xmlns:a16="http://schemas.microsoft.com/office/drawing/2014/main" id="{5E795793-E800-414A-B59A-FAF4132A4703}"/>
              </a:ext>
            </a:extLst>
          </p:cNvPr>
          <p:cNvSpPr txBox="1">
            <a:spLocks/>
          </p:cNvSpPr>
          <p:nvPr/>
        </p:nvSpPr>
        <p:spPr>
          <a:xfrm>
            <a:off x="4651149" y="3419888"/>
            <a:ext cx="2882751" cy="488094"/>
          </a:xfrm>
          <a:prstGeom prst="parallelogram">
            <a:avLst>
              <a:gd name="adj" fmla="val 103416"/>
            </a:avLst>
          </a:prstGeom>
          <a:noFill/>
          <a:effectLst/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19 тысяч точек обслуживания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96">
            <a:extLst>
              <a:ext uri="{FF2B5EF4-FFF2-40B4-BE49-F238E27FC236}">
                <a16:creationId xmlns:a16="http://schemas.microsoft.com/office/drawing/2014/main" id="{E83B2A35-77D9-445B-A649-50B87F31905D}"/>
              </a:ext>
            </a:extLst>
          </p:cNvPr>
          <p:cNvSpPr txBox="1">
            <a:spLocks/>
          </p:cNvSpPr>
          <p:nvPr/>
        </p:nvSpPr>
        <p:spPr>
          <a:xfrm>
            <a:off x="5505700" y="5342195"/>
            <a:ext cx="2882751" cy="488094"/>
          </a:xfrm>
          <a:prstGeom prst="parallelogram">
            <a:avLst>
              <a:gd name="adj" fmla="val 103416"/>
            </a:avLst>
          </a:prstGeom>
          <a:noFill/>
          <a:effectLst/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83 региона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96">
            <a:extLst>
              <a:ext uri="{FF2B5EF4-FFF2-40B4-BE49-F238E27FC236}">
                <a16:creationId xmlns:a16="http://schemas.microsoft.com/office/drawing/2014/main" id="{F9624C1B-8144-4F5D-86C4-95241A97130C}"/>
              </a:ext>
            </a:extLst>
          </p:cNvPr>
          <p:cNvSpPr txBox="1">
            <a:spLocks/>
          </p:cNvSpPr>
          <p:nvPr/>
        </p:nvSpPr>
        <p:spPr>
          <a:xfrm>
            <a:off x="9009313" y="3390305"/>
            <a:ext cx="2882751" cy="547259"/>
          </a:xfrm>
          <a:prstGeom prst="parallelogram">
            <a:avLst>
              <a:gd name="adj" fmla="val 103416"/>
            </a:avLst>
          </a:prstGeom>
          <a:noFill/>
          <a:effectLst/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4 800 банкоматов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96">
            <a:extLst>
              <a:ext uri="{FF2B5EF4-FFF2-40B4-BE49-F238E27FC236}">
                <a16:creationId xmlns:a16="http://schemas.microsoft.com/office/drawing/2014/main" id="{27D3FD83-D505-4CBB-8A39-7369DA2D878A}"/>
              </a:ext>
            </a:extLst>
          </p:cNvPr>
          <p:cNvSpPr txBox="1">
            <a:spLocks/>
          </p:cNvSpPr>
          <p:nvPr/>
        </p:nvSpPr>
        <p:spPr>
          <a:xfrm>
            <a:off x="212252" y="3476625"/>
            <a:ext cx="3385826" cy="488094"/>
          </a:xfrm>
          <a:prstGeom prst="parallelogram">
            <a:avLst>
              <a:gd name="adj" fmla="val 103416"/>
            </a:avLst>
          </a:prstGeom>
          <a:noFill/>
          <a:effectLst/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55 000 </a:t>
            </a:r>
            <a:r>
              <a:rPr lang="en-US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POS</a:t>
            </a:r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-терминалов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20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903623" y="275116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ЦЕЛЬ ПРОЕКТА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42E53-9688-43BE-8B93-861E1DE75AB8}"/>
              </a:ext>
            </a:extLst>
          </p:cNvPr>
          <p:cNvSpPr txBox="1"/>
          <p:nvPr/>
        </p:nvSpPr>
        <p:spPr>
          <a:xfrm>
            <a:off x="6872287" y="1566708"/>
            <a:ext cx="4967641" cy="18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величить долю рынка кредитных карт 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1,5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 до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4,2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 путем выпуска новой кредитной карты к 1 января 2026 года.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3405428-D908-4C7E-8D02-FCD19ACDE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854660"/>
              </p:ext>
            </p:extLst>
          </p:nvPr>
        </p:nvGraphicFramePr>
        <p:xfrm>
          <a:off x="352072" y="1566708"/>
          <a:ext cx="6648803" cy="49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7436DA-7687-4180-A071-63F4566E6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658" y="4437439"/>
            <a:ext cx="669903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005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9131619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КЛЮЧЕВЫЕ ЗАДАЧИ РАЗВИТИЯ КРЕДИТНЫХ КАРТ В 2023 ГОДУ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81828-C7AC-4330-AC67-119F99979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79" y="1038578"/>
            <a:ext cx="9311642" cy="55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148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7980152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ПЕРСПЕКТИВЫ РАЗВИТИЯ РЫНКА КРЕДИТНЫХ КАРТ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CCB2D-0CDB-43DC-B541-4B71A5289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156" y="1040925"/>
            <a:ext cx="9307688" cy="5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69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9131619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НОВЫЙ СТАНДАРТ РЫНКА КРЕДИТНЫХ КАРТ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B8F6D5-35DA-4FB3-B8F4-AC4531070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368" y="1072443"/>
            <a:ext cx="9543721" cy="56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972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6764237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АКТУАЛЬНОСТЬ ПРОЕКТА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282D1-5DD5-4DE4-906C-96C0E19D806F}"/>
              </a:ext>
            </a:extLst>
          </p:cNvPr>
          <p:cNvSpPr txBox="1"/>
          <p:nvPr/>
        </p:nvSpPr>
        <p:spPr>
          <a:xfrm>
            <a:off x="872400" y="1021418"/>
            <a:ext cx="4722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Стратегия банка, направленная на увеличение доли рынка и привлечение новых клиентов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CBA77-5C15-4061-9816-043E0DC61265}"/>
              </a:ext>
            </a:extLst>
          </p:cNvPr>
          <p:cNvSpPr txBox="1"/>
          <p:nvPr/>
        </p:nvSpPr>
        <p:spPr>
          <a:xfrm>
            <a:off x="2546893" y="1731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Изменяющиеся запросы клиентов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51FEC-03B5-4E74-9020-52029D5E08DF}"/>
              </a:ext>
            </a:extLst>
          </p:cNvPr>
          <p:cNvSpPr txBox="1"/>
          <p:nvPr/>
        </p:nvSpPr>
        <p:spPr>
          <a:xfrm>
            <a:off x="2557389" y="2204365"/>
            <a:ext cx="5445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Высокий уровень конкуренции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7A048-0576-4334-87C2-B259CCD2360B}"/>
              </a:ext>
            </a:extLst>
          </p:cNvPr>
          <p:cNvSpPr txBox="1"/>
          <p:nvPr/>
        </p:nvSpPr>
        <p:spPr>
          <a:xfrm>
            <a:off x="5196642" y="25968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Устойчивый рост цен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A08A6-3266-48EB-AEF9-9D83256DC23A}"/>
              </a:ext>
            </a:extLst>
          </p:cNvPr>
          <p:cNvSpPr txBox="1"/>
          <p:nvPr/>
        </p:nvSpPr>
        <p:spPr>
          <a:xfrm>
            <a:off x="2520707" y="3048746"/>
            <a:ext cx="4617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Высокая долговая нагрузка клиентов и рост потребности в ее снижении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C6DE0-E8AF-49F7-A0C9-CDB29641DC8F}"/>
              </a:ext>
            </a:extLst>
          </p:cNvPr>
          <p:cNvSpPr txBox="1"/>
          <p:nvPr/>
        </p:nvSpPr>
        <p:spPr>
          <a:xfrm>
            <a:off x="4090034" y="60425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 спроса на кредитные продукты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CC15E-D459-4673-90E9-F2265D01D4F7}"/>
              </a:ext>
            </a:extLst>
          </p:cNvPr>
          <p:cNvSpPr txBox="1"/>
          <p:nvPr/>
        </p:nvSpPr>
        <p:spPr>
          <a:xfrm>
            <a:off x="974417" y="3672405"/>
            <a:ext cx="494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Снижение располагаемых доходов населения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FF5A6-A637-4E41-A012-7CD553074CE4}"/>
              </a:ext>
            </a:extLst>
          </p:cNvPr>
          <p:cNvSpPr txBox="1"/>
          <p:nvPr/>
        </p:nvSpPr>
        <p:spPr>
          <a:xfrm>
            <a:off x="915496" y="4280403"/>
            <a:ext cx="5347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 количества предметов потребления, на приобретение которых требуются заемные средства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B4ADC-93DE-479E-82CA-FE9857BB1146}"/>
              </a:ext>
            </a:extLst>
          </p:cNvPr>
          <p:cNvSpPr txBox="1"/>
          <p:nvPr/>
        </p:nvSpPr>
        <p:spPr>
          <a:xfrm>
            <a:off x="2505962" y="53011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 потребности в доступности финансовых услуг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Цель со сплошной заливкой">
            <a:extLst>
              <a:ext uri="{FF2B5EF4-FFF2-40B4-BE49-F238E27FC236}">
                <a16:creationId xmlns:a16="http://schemas.microsoft.com/office/drawing/2014/main" id="{346AFEA5-BB5B-4A17-AA29-97980C0A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203" y="1090646"/>
            <a:ext cx="505334" cy="505334"/>
          </a:xfrm>
          <a:prstGeom prst="rect">
            <a:avLst/>
          </a:prstGeom>
        </p:spPr>
      </p:pic>
      <p:pic>
        <p:nvPicPr>
          <p:cNvPr id="18" name="Рисунок 17" descr="Динамик телефона  со сплошной заливкой">
            <a:extLst>
              <a:ext uri="{FF2B5EF4-FFF2-40B4-BE49-F238E27FC236}">
                <a16:creationId xmlns:a16="http://schemas.microsoft.com/office/drawing/2014/main" id="{ECABD306-2C71-470D-B07D-6D9F732FD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8175" y="5233250"/>
            <a:ext cx="526480" cy="526480"/>
          </a:xfrm>
          <a:prstGeom prst="rect">
            <a:avLst/>
          </a:prstGeom>
        </p:spPr>
      </p:pic>
      <p:pic>
        <p:nvPicPr>
          <p:cNvPr id="20" name="Рисунок 19" descr="Буфер обмена со сплошной заливкой">
            <a:extLst>
              <a:ext uri="{FF2B5EF4-FFF2-40B4-BE49-F238E27FC236}">
                <a16:creationId xmlns:a16="http://schemas.microsoft.com/office/drawing/2014/main" id="{AB54BE8D-05DB-4D39-9AC9-E7DDB4CFB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8349" y="1679353"/>
            <a:ext cx="427613" cy="427613"/>
          </a:xfrm>
          <a:prstGeom prst="rect">
            <a:avLst/>
          </a:prstGeom>
        </p:spPr>
      </p:pic>
      <p:pic>
        <p:nvPicPr>
          <p:cNvPr id="22" name="Рисунок 21" descr="Конкуренция со сплошной заливкой">
            <a:extLst>
              <a:ext uri="{FF2B5EF4-FFF2-40B4-BE49-F238E27FC236}">
                <a16:creationId xmlns:a16="http://schemas.microsoft.com/office/drawing/2014/main" id="{8AF744B3-FF06-4352-A97A-28CBCB5BF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3140" y="2083556"/>
            <a:ext cx="609600" cy="609600"/>
          </a:xfrm>
          <a:prstGeom prst="rect">
            <a:avLst/>
          </a:prstGeom>
        </p:spPr>
      </p:pic>
      <p:pic>
        <p:nvPicPr>
          <p:cNvPr id="24" name="Рисунок 23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573DC920-23D6-4890-9833-473B9C69CF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10187" y="2585175"/>
            <a:ext cx="457200" cy="457200"/>
          </a:xfrm>
          <a:prstGeom prst="rect">
            <a:avLst/>
          </a:prstGeom>
        </p:spPr>
      </p:pic>
      <p:pic>
        <p:nvPicPr>
          <p:cNvPr id="26" name="Рисунок 25" descr="Ипотека со сплошной заливкой">
            <a:extLst>
              <a:ext uri="{FF2B5EF4-FFF2-40B4-BE49-F238E27FC236}">
                <a16:creationId xmlns:a16="http://schemas.microsoft.com/office/drawing/2014/main" id="{1F66A3D3-9B0D-4EE1-BEBD-593968172B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7653" y="3114875"/>
            <a:ext cx="457200" cy="457200"/>
          </a:xfrm>
          <a:prstGeom prst="rect">
            <a:avLst/>
          </a:prstGeom>
        </p:spPr>
      </p:pic>
      <p:pic>
        <p:nvPicPr>
          <p:cNvPr id="28" name="Рисунок 27" descr="Предложение и спрос со сплошной заливкой">
            <a:extLst>
              <a:ext uri="{FF2B5EF4-FFF2-40B4-BE49-F238E27FC236}">
                <a16:creationId xmlns:a16="http://schemas.microsoft.com/office/drawing/2014/main" id="{4F1D7FF6-3FA1-4E86-9F9B-80B0C249FF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35416" y="6022139"/>
            <a:ext cx="457200" cy="457200"/>
          </a:xfrm>
          <a:prstGeom prst="rect">
            <a:avLst/>
          </a:prstGeom>
        </p:spPr>
      </p:pic>
      <p:pic>
        <p:nvPicPr>
          <p:cNvPr id="30" name="Рисунок 29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5929E327-AAE0-475E-81CE-37944A8659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6696" y="3629618"/>
            <a:ext cx="457200" cy="434257"/>
          </a:xfrm>
          <a:prstGeom prst="rect">
            <a:avLst/>
          </a:prstGeom>
        </p:spPr>
      </p:pic>
      <p:pic>
        <p:nvPicPr>
          <p:cNvPr id="32" name="Рисунок 31" descr="Диаграмма кривой в виде хоккейной клюшки со сплошной заливкой">
            <a:extLst>
              <a:ext uri="{FF2B5EF4-FFF2-40B4-BE49-F238E27FC236}">
                <a16:creationId xmlns:a16="http://schemas.microsoft.com/office/drawing/2014/main" id="{68021948-089D-4333-BC6E-EF353351AF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5905" y="4346732"/>
            <a:ext cx="457200" cy="457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13ECD1-7625-4A5D-A0B6-A4B61DCE02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58928" y="1051895"/>
            <a:ext cx="2894638" cy="14473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7A999-A37D-4792-8463-62F3C52EDFA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02403" y="5327612"/>
            <a:ext cx="2584498" cy="14473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C7052F-B53A-4258-8093-573E254FE3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08758" y="3490064"/>
            <a:ext cx="1798997" cy="11212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CEB9D78-AF2C-46F2-8F70-0AC6E88A859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87402" y="2756062"/>
            <a:ext cx="1896158" cy="11272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BBFCD4-4FC2-4D67-8777-3FD4538525F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4583" y="1667749"/>
            <a:ext cx="1671779" cy="167177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31310D7-661B-49F0-8C46-97FB1619051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854" y="5566127"/>
            <a:ext cx="1905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395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15" name="AutoShape 12" descr="Стикер без ярлыка">
            <a:extLst>
              <a:ext uri="{FF2B5EF4-FFF2-40B4-BE49-F238E27FC236}">
                <a16:creationId xmlns:a16="http://schemas.microsoft.com/office/drawing/2014/main" id="{EF66DB7D-91CA-4CCD-85FC-83474DFF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7449574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ИДЕЯ ПРОЕКТА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925C4C0A-0C28-4DC8-8679-B54D4DEE0C6F}"/>
              </a:ext>
            </a:extLst>
          </p:cNvPr>
          <p:cNvGraphicFramePr>
            <a:graphicFrameLocks noGrp="1"/>
          </p:cNvGraphicFramePr>
          <p:nvPr/>
        </p:nvGraphicFramePr>
        <p:xfrm>
          <a:off x="468490" y="1159257"/>
          <a:ext cx="11475154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310">
                  <a:extLst>
                    <a:ext uri="{9D8B030D-6E8A-4147-A177-3AD203B41FA5}">
                      <a16:colId xmlns:a16="http://schemas.microsoft.com/office/drawing/2014/main" val="907740574"/>
                    </a:ext>
                  </a:extLst>
                </a:gridCol>
                <a:gridCol w="1174044">
                  <a:extLst>
                    <a:ext uri="{9D8B030D-6E8A-4147-A177-3AD203B41FA5}">
                      <a16:colId xmlns:a16="http://schemas.microsoft.com/office/drawing/2014/main" val="255720189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1784769847"/>
                    </a:ext>
                  </a:extLst>
                </a:gridCol>
                <a:gridCol w="1580445">
                  <a:extLst>
                    <a:ext uri="{9D8B030D-6E8A-4147-A177-3AD203B41FA5}">
                      <a16:colId xmlns:a16="http://schemas.microsoft.com/office/drawing/2014/main" val="206464624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2537195900"/>
                    </a:ext>
                  </a:extLst>
                </a:gridCol>
                <a:gridCol w="1682044">
                  <a:extLst>
                    <a:ext uri="{9D8B030D-6E8A-4147-A177-3AD203B41FA5}">
                      <a16:colId xmlns:a16="http://schemas.microsoft.com/office/drawing/2014/main" val="254516662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82359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Льготный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Комиссия за выпуск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Комиссия за обслуживание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Комиссия за снятие наличных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Льготный период на операции снятия наличных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Рефинансирование кредитов других банков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120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30 дней без комиссии, далее 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Только кредитные карты в первые 30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9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55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от 0 до 590 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2,9% от суммы + 290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120 дней без процентов на кредиты других банков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4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100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0 до 990 рублей в год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 до 50 000 рублей в месяц, далее 3,9% от суммы + 390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30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Любые кредитные продукты в рамках лимита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39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110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30 дней без комиссии, далее 5,9%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1095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2,9% от суммы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90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2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111 дней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условно 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8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120 дней отдельно на каждую покупку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30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Любые кредитные продукты в рамках лимита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55 дней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5,9%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0389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2EA1A-4AF9-47F2-999C-2CC972884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97" y="1929882"/>
            <a:ext cx="882025" cy="4410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291955-DD44-4769-9433-689700474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00" b="24667"/>
          <a:stretch/>
        </p:blipFill>
        <p:spPr>
          <a:xfrm>
            <a:off x="815731" y="3795010"/>
            <a:ext cx="642937" cy="3171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9B533F-9E3D-421C-837B-29555E2DF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43" y="5373423"/>
            <a:ext cx="743763" cy="3757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6930FD-97CE-4973-AA83-B62AA6F1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49" y="4225821"/>
            <a:ext cx="1187913" cy="2399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553964-618B-4DCE-ABE4-33468F3FDD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15" t="17052" r="3942" b="15934"/>
          <a:stretch/>
        </p:blipFill>
        <p:spPr>
          <a:xfrm>
            <a:off x="508086" y="6029500"/>
            <a:ext cx="1195387" cy="2725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92CB631-CAC5-492A-A9A0-491B8BA54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65" y="4737998"/>
            <a:ext cx="1195387" cy="196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8DE0BE-B1F0-45A9-923B-DF920474C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353" y="2425413"/>
            <a:ext cx="642937" cy="4637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F5CF1B-360D-4D09-AFF2-43CADCD1410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119" b="19617"/>
          <a:stretch/>
        </p:blipFill>
        <p:spPr>
          <a:xfrm>
            <a:off x="494789" y="3115848"/>
            <a:ext cx="1254171" cy="4148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890476A-472F-49B0-81B2-EE28B105EF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705" y="1208197"/>
            <a:ext cx="898151" cy="6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59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20194-5E19-4F46-878C-C1FBA0017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" y="293623"/>
            <a:ext cx="1187913" cy="593532"/>
          </a:xfrm>
          <a:prstGeom prst="rect">
            <a:avLst/>
          </a:prstGeom>
        </p:spPr>
      </p:pic>
      <p:sp>
        <p:nvSpPr>
          <p:cNvPr id="8" name="Shape 96">
            <a:extLst>
              <a:ext uri="{FF2B5EF4-FFF2-40B4-BE49-F238E27FC236}">
                <a16:creationId xmlns:a16="http://schemas.microsoft.com/office/drawing/2014/main" id="{60D4F7E8-2EDB-4B00-A7A0-1CC3D4A34D90}"/>
              </a:ext>
            </a:extLst>
          </p:cNvPr>
          <p:cNvSpPr txBox="1">
            <a:spLocks/>
          </p:cNvSpPr>
          <p:nvPr/>
        </p:nvSpPr>
        <p:spPr>
          <a:xfrm>
            <a:off x="1852470" y="411690"/>
            <a:ext cx="9131619" cy="419021"/>
          </a:xfrm>
          <a:prstGeom prst="parallelogram">
            <a:avLst>
              <a:gd name="adj" fmla="val 1034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2000" b="1" dirty="0">
                <a:solidFill>
                  <a:srgbClr val="071689"/>
                </a:solidFill>
                <a:latin typeface="Calibri" panose="020F0502020204030204"/>
                <a:cs typeface="Calibri" panose="020F0502020204030204" pitchFamily="34" charset="0"/>
              </a:rPr>
              <a:t>ОРГАНИЗАЦИОННАЯ СТРУКТУРА ПРОЕКТА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A4A156C-6427-47B6-9C30-FDEA55510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70" y="936245"/>
            <a:ext cx="7991441" cy="56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1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12441</TotalTime>
  <Words>836</Words>
  <Application>Microsoft Office PowerPoint</Application>
  <PresentationFormat>Широкоэкранный</PresentationFormat>
  <Paragraphs>155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Фоменко Евгений Григорьевич</dc:creator>
  <cp:lastModifiedBy>Соколова Дарья Андреевна</cp:lastModifiedBy>
  <cp:revision>1155</cp:revision>
  <dcterms:created xsi:type="dcterms:W3CDTF">2022-09-28T14:31:45Z</dcterms:created>
  <dcterms:modified xsi:type="dcterms:W3CDTF">2023-07-11T16:06:31Z</dcterms:modified>
</cp:coreProperties>
</file>