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6" r:id="rId4"/>
    <p:sldId id="260" r:id="rId5"/>
    <p:sldId id="257" r:id="rId6"/>
    <p:sldId id="265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3CB"/>
    <a:srgbClr val="555755"/>
    <a:srgbClr val="878FE9"/>
    <a:srgbClr val="565656"/>
    <a:srgbClr val="060606"/>
    <a:srgbClr val="D1DEFA"/>
    <a:srgbClr val="265957"/>
    <a:srgbClr val="AFBAF2"/>
    <a:srgbClr val="696DE3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Потери(2023 год), млн.</a:t>
            </a:r>
            <a:r>
              <a:rPr lang="ru-RU" baseline="0" dirty="0"/>
              <a:t> руб.</a:t>
            </a:r>
            <a:endParaRPr lang="ru-RU" dirty="0"/>
          </a:p>
        </c:rich>
      </c:tx>
      <c:layout>
        <c:manualLayout>
          <c:xMode val="edge"/>
          <c:yMode val="edge"/>
          <c:x val="0.37731190325721214"/>
          <c:y val="2.9823101735029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027890723013893E-2"/>
          <c:y val="0.12724618998634188"/>
          <c:w val="0.85560583717833749"/>
          <c:h val="0.79316655789146107"/>
        </c:manualLayout>
      </c:layout>
      <c:lineChart>
        <c:grouping val="standard"/>
        <c:varyColors val="0"/>
        <c:ser>
          <c:idx val="1"/>
          <c:order val="0"/>
          <c:tx>
            <c:v>Без выполнения проекта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9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Эффект!$I$23:$Q$23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55</c:v>
                </c:pt>
                <c:pt idx="5">
                  <c:v>335</c:v>
                </c:pt>
                <c:pt idx="6">
                  <c:v>640</c:v>
                </c:pt>
                <c:pt idx="7">
                  <c:v>970</c:v>
                </c:pt>
                <c:pt idx="8">
                  <c:v>1160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929-45BD-93DC-D43C62497E08}"/>
            </c:ext>
          </c:extLst>
        </c:ser>
        <c:ser>
          <c:idx val="2"/>
          <c:order val="1"/>
          <c:tx>
            <c:v>С выполнением проекта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9"/>
              <c:pt idx="0">
                <c:v>4</c:v>
              </c:pt>
              <c:pt idx="1">
                <c:v>5</c:v>
              </c:pt>
              <c:pt idx="2">
                <c:v>6</c:v>
              </c:pt>
              <c:pt idx="3">
                <c:v>7</c:v>
              </c:pt>
              <c:pt idx="4">
                <c:v>8</c:v>
              </c:pt>
              <c:pt idx="5">
                <c:v>9</c:v>
              </c:pt>
              <c:pt idx="6">
                <c:v>10</c:v>
              </c:pt>
              <c:pt idx="7">
                <c:v>11</c:v>
              </c:pt>
              <c:pt idx="8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Эффект!$I$24:$Q$24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165</c:v>
                </c:pt>
                <c:pt idx="6">
                  <c:v>308</c:v>
                </c:pt>
                <c:pt idx="7">
                  <c:v>308</c:v>
                </c:pt>
                <c:pt idx="8">
                  <c:v>143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929-45BD-93DC-D43C6249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212880"/>
        <c:axId val="1787213296"/>
      </c:lineChart>
      <c:catAx>
        <c:axId val="178721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213296"/>
        <c:crosses val="autoZero"/>
        <c:auto val="1"/>
        <c:lblAlgn val="ctr"/>
        <c:lblOffset val="100"/>
        <c:noMultiLvlLbl val="0"/>
      </c:catAx>
      <c:valAx>
        <c:axId val="178721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21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318638444564748"/>
          <c:y val="0.22612345322831481"/>
          <c:w val="0.32787581574746838"/>
          <c:h val="9.8634645686733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Выручка, млн. руб.</a:t>
            </a:r>
          </a:p>
        </c:rich>
      </c:tx>
      <c:layout>
        <c:manualLayout>
          <c:xMode val="edge"/>
          <c:yMode val="edge"/>
          <c:x val="0.37731190325721214"/>
          <c:y val="2.9823101735029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468803014303618E-2"/>
          <c:y val="0.11297451519416646"/>
          <c:w val="0.92211703439343384"/>
          <c:h val="0.79286199122871803"/>
        </c:manualLayout>
      </c:layout>
      <c:lineChart>
        <c:grouping val="standard"/>
        <c:varyColors val="0"/>
        <c:ser>
          <c:idx val="0"/>
          <c:order val="0"/>
          <c:tx>
            <c:v>Плановые показатели по договорам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Lit>
              <c:ptCount val="7"/>
              <c:pt idx="0">
                <c:v>6</c:v>
              </c:pt>
              <c:pt idx="1">
                <c:v>7</c:v>
              </c:pt>
              <c:pt idx="2">
                <c:v>8</c:v>
              </c:pt>
              <c:pt idx="3">
                <c:v>9</c:v>
              </c:pt>
              <c:pt idx="4">
                <c:v>10</c:v>
              </c:pt>
              <c:pt idx="5">
                <c:v>11</c:v>
              </c:pt>
              <c:pt idx="6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Эффект!$K$9:$Q$9</c:f>
              <c:numCache>
                <c:formatCode>General</c:formatCode>
                <c:ptCount val="7"/>
                <c:pt idx="0">
                  <c:v>1350</c:v>
                </c:pt>
                <c:pt idx="1">
                  <c:v>1600</c:v>
                </c:pt>
                <c:pt idx="2">
                  <c:v>1850</c:v>
                </c:pt>
                <c:pt idx="3">
                  <c:v>2100</c:v>
                </c:pt>
                <c:pt idx="4">
                  <c:v>2350</c:v>
                </c:pt>
                <c:pt idx="5">
                  <c:v>2600</c:v>
                </c:pt>
                <c:pt idx="6">
                  <c:v>2700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D7F-4AA0-80A6-C1DEFF6AFCDD}"/>
            </c:ext>
          </c:extLst>
        </c:ser>
        <c:ser>
          <c:idx val="1"/>
          <c:order val="1"/>
          <c:tx>
            <c:v>Без реализации проекта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7"/>
              <c:pt idx="0">
                <c:v>6</c:v>
              </c:pt>
              <c:pt idx="1">
                <c:v>7</c:v>
              </c:pt>
              <c:pt idx="2">
                <c:v>8</c:v>
              </c:pt>
              <c:pt idx="3">
                <c:v>9</c:v>
              </c:pt>
              <c:pt idx="4">
                <c:v>10</c:v>
              </c:pt>
              <c:pt idx="5">
                <c:v>11</c:v>
              </c:pt>
              <c:pt idx="6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Эффект!$K$15:$Q$15</c:f>
              <c:numCache>
                <c:formatCode>General</c:formatCode>
                <c:ptCount val="7"/>
                <c:pt idx="0">
                  <c:v>1350</c:v>
                </c:pt>
                <c:pt idx="1">
                  <c:v>1600</c:v>
                </c:pt>
                <c:pt idx="2">
                  <c:v>1795</c:v>
                </c:pt>
                <c:pt idx="3">
                  <c:v>1765</c:v>
                </c:pt>
                <c:pt idx="4">
                  <c:v>1710</c:v>
                </c:pt>
                <c:pt idx="5">
                  <c:v>1630</c:v>
                </c:pt>
                <c:pt idx="6">
                  <c:v>1540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D7F-4AA0-80A6-C1DEFF6AFCDD}"/>
            </c:ext>
          </c:extLst>
        </c:ser>
        <c:ser>
          <c:idx val="2"/>
          <c:order val="2"/>
          <c:tx>
            <c:v>При реализации проекта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7"/>
              <c:pt idx="0">
                <c:v>6</c:v>
              </c:pt>
              <c:pt idx="1">
                <c:v>7</c:v>
              </c:pt>
              <c:pt idx="2">
                <c:v>8</c:v>
              </c:pt>
              <c:pt idx="3">
                <c:v>9</c:v>
              </c:pt>
              <c:pt idx="4">
                <c:v>10</c:v>
              </c:pt>
              <c:pt idx="5">
                <c:v>11</c:v>
              </c:pt>
              <c:pt idx="6">
                <c:v>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Эффект!$K$21:$Q$21</c:f>
              <c:numCache>
                <c:formatCode>General</c:formatCode>
                <c:ptCount val="7"/>
                <c:pt idx="0">
                  <c:v>1350</c:v>
                </c:pt>
                <c:pt idx="1">
                  <c:v>1600</c:v>
                </c:pt>
                <c:pt idx="2">
                  <c:v>1850</c:v>
                </c:pt>
                <c:pt idx="3">
                  <c:v>1935</c:v>
                </c:pt>
                <c:pt idx="4">
                  <c:v>2042</c:v>
                </c:pt>
                <c:pt idx="5">
                  <c:v>2292</c:v>
                </c:pt>
                <c:pt idx="6">
                  <c:v>2557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D7F-4AA0-80A6-C1DEFF6AF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212880"/>
        <c:axId val="1787213296"/>
      </c:lineChart>
      <c:catAx>
        <c:axId val="178721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213296"/>
        <c:crosses val="autoZero"/>
        <c:auto val="1"/>
        <c:lblAlgn val="ctr"/>
        <c:lblOffset val="100"/>
        <c:noMultiLvlLbl val="0"/>
      </c:catAx>
      <c:valAx>
        <c:axId val="1787213296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21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028739700318972"/>
          <c:y val="0.12937260926651281"/>
          <c:w val="0.45862961032019817"/>
          <c:h val="0.13968655657152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26274-3B0D-4C6F-8535-BB810860C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C9DC49-BC1B-414F-988D-F86D24976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555B8-B6ED-4E2D-A693-6C7BFD7B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B9C45-31E0-43A9-AE23-C9D0DA31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B73E2-3BE2-4A0D-90F8-927846A6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A40FB-2692-40EA-A06E-E4D8B4DE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D17C39-0FF3-458A-8766-C6582108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44AD7-CA53-4C8F-9EC4-7A81C2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A7227-125F-47C7-9520-719AFBB0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9A241-7AB8-4177-B767-9C1554B6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C2CD88-2E33-40CB-966E-5AE1BF72F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C02D84-313B-4011-99F9-EAF83A6D0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E6E62-CC4A-4133-9C5B-5DB716C2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9634A-1851-4A57-B1FF-67B7BEBF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31980-68C0-45E5-B361-631B107A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4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A81AE-F3E6-4C51-AB84-4BE12C42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4C27D-5A9B-424B-8924-9DF25F13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4C833-FB12-4A3E-A8E7-B45AB2C8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84862-B405-4195-873E-7746D1E3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8659B-BA53-4D48-9C75-C199D911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A323A-4F70-4CD4-BBF6-D8B01776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DD6468-3382-4902-B32E-E3A13E5BB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2757A-1309-4559-8DB7-A27A4B08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3DAF0-6030-4272-BB67-BD0FDB1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A8159-5703-4527-A2AB-7A7D2EBD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2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5672A-3710-4493-A6AF-2FB805D1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E19E7-C6B3-4C38-BF04-ED5496429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2BE254-EFFE-40B0-92CB-A48B4E13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6FEEFE-5F5B-4D43-BEA1-724B1916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D2A541-0DFD-4F99-8BD7-B141F10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6B173-7D32-4C36-B9B3-FA3CA856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38A4F-7F5E-464D-9FFB-10580889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25FFF9-69F1-4651-8E01-BDC658477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1FFBC-EE4F-474C-862A-3EB0257CB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FE894A-9722-4C0D-8D3C-0367793B9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0A880-3958-431D-BCEB-28685DDF9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FDC10C-E7BC-4B64-A2FB-37ECB499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3C4102-B58C-4DA9-B5F5-F32D2F46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C9B36-9FC6-4DA0-80E2-867D97F2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A31E3-8D61-4640-8190-D27F2A5F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F72E5A-1071-40A5-9652-F9B731A3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87B76-075B-4639-88EE-CF1484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25E759-69A8-45C9-8F5B-40286AE1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9042A4-3D27-4D68-A93D-33CBFCF7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FA7F17-A839-434F-8BE5-434485E1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64808-3D29-4909-9AAC-40CADBC1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8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5DE0-0D87-431A-A766-9B08EF6C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04B67-E8A9-41E9-9DF1-55E5E95C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F18F1A-25DA-47DF-B719-AE42021A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F616E-793E-4037-B821-5E1BAD14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F3044B-1149-44DF-9D20-F0E6E620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67896-E3AF-426D-B9F1-73C9F011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AAD1-831B-4AA6-BEF8-4DE9D7E5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EB6E9-2000-46C6-B5A6-2F0AAD753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5F34BC-2264-4480-9E8A-066CBA60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63671-2913-40F1-BBE7-FD5F7D45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8E6A4-1028-4BD2-A29B-86374863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576470-2AFE-4068-93B2-A7A16E4D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2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DD8C0-4090-4F17-A085-DFCF249B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8FD617-E003-4E59-ACBA-35832802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5A661-FCFE-4445-9826-91FA32C27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9BB8-0F58-4A65-942F-30B758732A1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C1880-6FA7-499F-83B9-7DA65616D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FFC5D-B0CF-4792-B960-AC1EA2091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47C9-2002-4F96-BD65-67C7A343F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8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D41052-3F03-40E6-93BF-9749A2BB6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" y="74211"/>
            <a:ext cx="2531347" cy="1130585"/>
          </a:xfrm>
          <a:prstGeom prst="rect">
            <a:avLst/>
          </a:prstGeom>
        </p:spPr>
      </p:pic>
      <p:pic>
        <p:nvPicPr>
          <p:cNvPr id="4" name="Объект 6">
            <a:extLst>
              <a:ext uri="{FF2B5EF4-FFF2-40B4-BE49-F238E27FC236}">
                <a16:creationId xmlns:a16="http://schemas.microsoft.com/office/drawing/2014/main" id="{D0D295BA-E85E-4BC2-AF01-016999427C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2E1B865-9FE4-46DC-9958-CE029ABAC01B}"/>
              </a:ext>
            </a:extLst>
          </p:cNvPr>
          <p:cNvSpPr/>
          <p:nvPr/>
        </p:nvSpPr>
        <p:spPr>
          <a:xfrm>
            <a:off x="678729" y="1899143"/>
            <a:ext cx="10834540" cy="97973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81C3CB"/>
                </a:solidFill>
              </a:rPr>
              <a:t>Перепроектирование изделия «И» для обеспечения выпуска продукции в 2023-2024 годах в период санкций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D607F-7AE3-4A4B-B9CC-A1E232337D8A}"/>
              </a:ext>
            </a:extLst>
          </p:cNvPr>
          <p:cNvSpPr txBox="1"/>
          <p:nvPr/>
        </p:nvSpPr>
        <p:spPr>
          <a:xfrm>
            <a:off x="473630" y="3201179"/>
            <a:ext cx="640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Автор проекта:</a:t>
            </a:r>
          </a:p>
          <a:p>
            <a:r>
              <a:rPr lang="ru-RU" dirty="0"/>
              <a:t>Начальник сектора-заместитель начальника отдела АО «ЦКБА»</a:t>
            </a:r>
          </a:p>
          <a:p>
            <a:r>
              <a:rPr lang="ru-RU" dirty="0"/>
              <a:t>Владимир Алексеевич Фёдоров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CD4E3-89BD-43E3-8119-0B45E7B387FB}"/>
              </a:ext>
            </a:extLst>
          </p:cNvPr>
          <p:cNvSpPr txBox="1"/>
          <p:nvPr/>
        </p:nvSpPr>
        <p:spPr>
          <a:xfrm>
            <a:off x="7360117" y="4951643"/>
            <a:ext cx="389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Научный руководитель: к.э.н., доцент</a:t>
            </a:r>
          </a:p>
          <a:p>
            <a:r>
              <a:rPr lang="ru-RU" dirty="0"/>
              <a:t>Лилия Владимировна Завьялова</a:t>
            </a:r>
          </a:p>
        </p:txBody>
      </p:sp>
    </p:spTree>
    <p:extLst>
      <p:ext uri="{BB962C8B-B14F-4D97-AF65-F5344CB8AC3E}">
        <p14:creationId xmlns:p14="http://schemas.microsoft.com/office/powerpoint/2010/main" val="328471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>
            <a:extLst>
              <a:ext uri="{FF2B5EF4-FFF2-40B4-BE49-F238E27FC236}">
                <a16:creationId xmlns:a16="http://schemas.microsoft.com/office/drawing/2014/main" id="{4319CB06-368D-47C3-B4A6-80BCBEE5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7FAD4FE-B43F-4669-BF66-C91066C51109}"/>
              </a:ext>
            </a:extLst>
          </p:cNvPr>
          <p:cNvSpPr/>
          <p:nvPr/>
        </p:nvSpPr>
        <p:spPr>
          <a:xfrm>
            <a:off x="3733799" y="341810"/>
            <a:ext cx="4724401" cy="601466"/>
          </a:xfrm>
          <a:prstGeom prst="roundRect">
            <a:avLst>
              <a:gd name="adj" fmla="val 26166"/>
            </a:avLst>
          </a:prstGeom>
          <a:gradFill>
            <a:gsLst>
              <a:gs pos="66000">
                <a:srgbClr val="265957">
                  <a:alpha val="21000"/>
                </a:srgbClr>
              </a:gs>
              <a:gs pos="25000">
                <a:srgbClr val="838383"/>
              </a:gs>
            </a:gsLst>
            <a:lin ang="5400000" scaled="1"/>
          </a:gra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Кто не рискует…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5A90D96-89A9-4D4F-B93C-84111422E64E}"/>
              </a:ext>
            </a:extLst>
          </p:cNvPr>
          <p:cNvSpPr/>
          <p:nvPr/>
        </p:nvSpPr>
        <p:spPr>
          <a:xfrm>
            <a:off x="749261" y="1587382"/>
            <a:ext cx="314762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АО «ЦКБА» выпускает высокотехнологичную  продукции специального назначения.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E98707-06A0-4BD5-B21E-FAEF693E4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25" y="171584"/>
            <a:ext cx="1989386" cy="214241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F157D2-C40E-46DE-A56E-07211C3A4435}"/>
              </a:ext>
            </a:extLst>
          </p:cNvPr>
          <p:cNvSpPr/>
          <p:nvPr/>
        </p:nvSpPr>
        <p:spPr>
          <a:xfrm>
            <a:off x="4455858" y="1167781"/>
            <a:ext cx="5486400" cy="1184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Оценка рисков в течении 2022 года показала стойкий рост </a:t>
            </a:r>
            <a:r>
              <a:rPr lang="ru-RU"/>
              <a:t>вероятности реализации </a:t>
            </a:r>
            <a:r>
              <a:rPr lang="ru-RU" dirty="0"/>
              <a:t>риска нарушения поставок некоторых видов комплектующих изделий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135DA52-F59E-484C-AF96-6B6AEAEFA14D}"/>
              </a:ext>
            </a:extLst>
          </p:cNvPr>
          <p:cNvSpPr/>
          <p:nvPr/>
        </p:nvSpPr>
        <p:spPr>
          <a:xfrm>
            <a:off x="513053" y="2442925"/>
            <a:ext cx="4579219" cy="1077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Влияние этого риска оценивается как высокое, а последствия реализации риска неприемлемые -</a:t>
            </a:r>
          </a:p>
          <a:p>
            <a:pPr algn="ctr"/>
            <a:r>
              <a:rPr lang="ru-RU" sz="1600" dirty="0"/>
              <a:t>отсутствие возможности выпуска продукции…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209219-8F56-4A93-996D-609B26DC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03" y="5818295"/>
            <a:ext cx="2012083" cy="9097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042014-45F4-48B1-B435-34872D838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1" y="3610706"/>
            <a:ext cx="4081112" cy="1821925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650BA44-1DCE-48B4-8B3B-348C3C14DD5B}"/>
              </a:ext>
            </a:extLst>
          </p:cNvPr>
          <p:cNvSpPr/>
          <p:nvPr/>
        </p:nvSpPr>
        <p:spPr>
          <a:xfrm>
            <a:off x="4798711" y="4392456"/>
            <a:ext cx="7271300" cy="132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Проработаны несколько планов реагирования и план предотвращения:</a:t>
            </a:r>
          </a:p>
          <a:p>
            <a:pPr marL="1255713"/>
            <a:r>
              <a:rPr lang="ru-RU" sz="1600" dirty="0">
                <a:cs typeface="Times New Roman" panose="02020603050405020304" pitchFamily="18" charset="0"/>
              </a:rPr>
              <a:t>Перейти на использование предыдущих вариантов изделий («</a:t>
            </a:r>
            <a:r>
              <a:rPr lang="ru-RU" sz="1600" dirty="0" err="1">
                <a:cs typeface="Times New Roman" panose="02020603050405020304" pitchFamily="18" charset="0"/>
              </a:rPr>
              <a:t>антиимпортозамещение</a:t>
            </a:r>
            <a:r>
              <a:rPr lang="ru-RU" sz="1600" dirty="0">
                <a:cs typeface="Times New Roman" panose="02020603050405020304" pitchFamily="18" charset="0"/>
              </a:rPr>
              <a:t>»);</a:t>
            </a:r>
          </a:p>
          <a:p>
            <a:pPr marL="1255713"/>
            <a:r>
              <a:rPr lang="ru-RU" sz="1600" dirty="0">
                <a:cs typeface="Times New Roman" panose="02020603050405020304" pitchFamily="18" charset="0"/>
              </a:rPr>
              <a:t>Создать страховой запас комплектующих;</a:t>
            </a:r>
          </a:p>
          <a:p>
            <a:pPr marL="1255713"/>
            <a:r>
              <a:rPr lang="ru-RU" sz="1600" dirty="0">
                <a:cs typeface="Times New Roman" panose="02020603050405020304" pitchFamily="18" charset="0"/>
              </a:rPr>
              <a:t>Провести перепроектирование изделия(й).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5827A8-C75F-4F9F-8FFA-D93ADB8F5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428" y="2366743"/>
            <a:ext cx="4486275" cy="177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E4DF2DB-BB27-49B5-8190-92DBDA81E85C}"/>
              </a:ext>
            </a:extLst>
          </p:cNvPr>
          <p:cNvSpPr/>
          <p:nvPr/>
        </p:nvSpPr>
        <p:spPr>
          <a:xfrm>
            <a:off x="1222050" y="5801538"/>
            <a:ext cx="8550054" cy="943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cs typeface="Times New Roman" panose="02020603050405020304" pitchFamily="18" charset="0"/>
              </a:rPr>
              <a:t>План предотвращения воздействует на причину риска, но требует проведения дополнительного объема работ (самый </a:t>
            </a:r>
            <a:r>
              <a:rPr lang="ru-RU" sz="1600" dirty="0" err="1">
                <a:cs typeface="Times New Roman" panose="02020603050405020304" pitchFamily="18" charset="0"/>
              </a:rPr>
              <a:t>трудозатратный</a:t>
            </a:r>
            <a:r>
              <a:rPr lang="ru-RU" sz="1600" dirty="0"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cs typeface="Times New Roman" panose="02020603050405020304" pitchFamily="18" charset="0"/>
              </a:rPr>
              <a:t>Комбинация плана реагирования и некоторых мероприятий плана предотвращения позволила накопить страховой запас комплектующих изделий, но причину риска не устранила.</a:t>
            </a:r>
          </a:p>
        </p:txBody>
      </p:sp>
    </p:spTree>
    <p:extLst>
      <p:ext uri="{BB962C8B-B14F-4D97-AF65-F5344CB8AC3E}">
        <p14:creationId xmlns:p14="http://schemas.microsoft.com/office/powerpoint/2010/main" val="88979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6">
            <a:extLst>
              <a:ext uri="{FF2B5EF4-FFF2-40B4-BE49-F238E27FC236}">
                <a16:creationId xmlns:a16="http://schemas.microsoft.com/office/drawing/2014/main" id="{C56858D6-08FF-4A06-9C52-0A42AF71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0F859FF-DDE3-4070-885D-F45D13D5B78D}"/>
              </a:ext>
            </a:extLst>
          </p:cNvPr>
          <p:cNvSpPr/>
          <p:nvPr/>
        </p:nvSpPr>
        <p:spPr>
          <a:xfrm>
            <a:off x="2328217" y="183844"/>
            <a:ext cx="6658703" cy="565293"/>
          </a:xfrm>
          <a:prstGeom prst="roundRect">
            <a:avLst>
              <a:gd name="adj" fmla="val 26166"/>
            </a:avLst>
          </a:prstGeom>
          <a:gradFill>
            <a:gsLst>
              <a:gs pos="66000">
                <a:srgbClr val="265957">
                  <a:alpha val="67000"/>
                </a:srgbClr>
              </a:gs>
              <a:gs pos="25000">
                <a:srgbClr val="838383"/>
              </a:gs>
            </a:gsLst>
            <a:lin ang="5400000" scaled="1"/>
          </a:gra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Так появился этот проект…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83DBA88-C988-4DFE-A00F-FBBD2F6F4E59}"/>
              </a:ext>
            </a:extLst>
          </p:cNvPr>
          <p:cNvSpPr/>
          <p:nvPr/>
        </p:nvSpPr>
        <p:spPr>
          <a:xfrm>
            <a:off x="442505" y="884159"/>
            <a:ext cx="11500952" cy="1317244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0000"/>
                </a:solidFill>
              </a:rPr>
              <a:t>Требование заказчика проекта:</a:t>
            </a:r>
          </a:p>
          <a:p>
            <a:pPr marL="1524000"/>
            <a:r>
              <a:rPr lang="ru-RU" sz="24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Исключить причину возникновения риска для обеспечения выполнения программы производства в 2023-2024 годах.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4C5189C-4958-4B9E-B15B-01A2A3C2A4A9}"/>
              </a:ext>
            </a:extLst>
          </p:cNvPr>
          <p:cNvSpPr/>
          <p:nvPr/>
        </p:nvSpPr>
        <p:spPr>
          <a:xfrm>
            <a:off x="442505" y="3984408"/>
            <a:ext cx="11643478" cy="1895100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1788" indent="-2871788"/>
            <a:r>
              <a:rPr lang="ru-RU" sz="2400" dirty="0">
                <a:solidFill>
                  <a:srgbClr val="FF0000"/>
                </a:solidFill>
              </a:rPr>
              <a:t>Цель проекта</a:t>
            </a:r>
          </a:p>
          <a:p>
            <a:pPr marL="1878013"/>
            <a:r>
              <a:rPr lang="ru-RU" sz="24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До октября 2023 года провести комплекс работ по перепроектированию рабочей конструкторской документации изделия</a:t>
            </a:r>
            <a:r>
              <a:rPr lang="en-US" sz="24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 </a:t>
            </a:r>
            <a:r>
              <a:rPr lang="ru-RU" sz="24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«И», заменить недоступные комплектующие изделия, работы провести без снижения технических характеристик изделия.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3BF10BE-3722-48D9-8ED9-B397CCDF7189}"/>
              </a:ext>
            </a:extLst>
          </p:cNvPr>
          <p:cNvSpPr/>
          <p:nvPr/>
        </p:nvSpPr>
        <p:spPr>
          <a:xfrm>
            <a:off x="497183" y="2676810"/>
            <a:ext cx="11391596" cy="97973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81C3CB"/>
                </a:solidFill>
              </a:rPr>
              <a:t>Перепроектирование изделия «И» для обеспечения выпуска продукции в 2023-2024 годах в период санкций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D5886A8-991E-4553-8C80-B3C0CAB96965}"/>
              </a:ext>
            </a:extLst>
          </p:cNvPr>
          <p:cNvSpPr/>
          <p:nvPr/>
        </p:nvSpPr>
        <p:spPr>
          <a:xfrm>
            <a:off x="5409488" y="2305929"/>
            <a:ext cx="686512" cy="266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F79C0E-A538-4EC0-80B8-88994CA01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37D652-7092-4C1A-8034-269B77F51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319818" cy="68580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803E78-BCA9-49A2-B803-62AA7F56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3470"/>
              </p:ext>
            </p:extLst>
          </p:nvPr>
        </p:nvGraphicFramePr>
        <p:xfrm>
          <a:off x="291830" y="4189170"/>
          <a:ext cx="4707187" cy="238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964">
                  <a:extLst>
                    <a:ext uri="{9D8B030D-6E8A-4147-A177-3AD203B41FA5}">
                      <a16:colId xmlns:a16="http://schemas.microsoft.com/office/drawing/2014/main" val="2334622771"/>
                    </a:ext>
                  </a:extLst>
                </a:gridCol>
                <a:gridCol w="969572">
                  <a:extLst>
                    <a:ext uri="{9D8B030D-6E8A-4147-A177-3AD203B41FA5}">
                      <a16:colId xmlns:a16="http://schemas.microsoft.com/office/drawing/2014/main" val="3552297235"/>
                    </a:ext>
                  </a:extLst>
                </a:gridCol>
                <a:gridCol w="1315395">
                  <a:extLst>
                    <a:ext uri="{9D8B030D-6E8A-4147-A177-3AD203B41FA5}">
                      <a16:colId xmlns:a16="http://schemas.microsoft.com/office/drawing/2014/main" val="1694774528"/>
                    </a:ext>
                  </a:extLst>
                </a:gridCol>
                <a:gridCol w="1469256">
                  <a:extLst>
                    <a:ext uri="{9D8B030D-6E8A-4147-A177-3AD203B41FA5}">
                      <a16:colId xmlns:a16="http://schemas.microsoft.com/office/drawing/2014/main" val="2345481845"/>
                    </a:ext>
                  </a:extLst>
                </a:gridCol>
              </a:tblGrid>
              <a:tr h="22300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Группа стейк-холдеров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ФИО / наименование организации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Интересы/ требования СТК к проекту и результату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Характеристики продукта, учитывающие требования СТК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442037401"/>
                  </a:ext>
                </a:extLst>
              </a:tr>
              <a:tr h="208997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Заказчик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Генеральный директор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Обеспечение выполнения плановых показателей по выпуску продукции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Исключение риска не выполнения плановых показателей выпуска продукции, выполнение государственного заказа в установленные сроки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1511401262"/>
                  </a:ext>
                </a:extLst>
              </a:tr>
              <a:tr h="230736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Инвестор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АО ЦКБА</a:t>
                      </a:r>
                      <a:endParaRPr lang="ru-RU" sz="300">
                        <a:effectLst/>
                      </a:endParaRPr>
                    </a:p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(за счет собственных средств предприятия)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Снижение затрат на проведение работ, обеспечение выпуска продукции в соответствии с планом и сроками.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Исключение риска не выполнения плановых показателей выпуска продукции, выполнение государственного заказа 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3094781505"/>
                  </a:ext>
                </a:extLst>
              </a:tr>
              <a:tr h="21364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Куратор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Заместитель генерального директора по НИОКР и инновациям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Развитие  научного потенциала сотрудников предприятия, внедрение новых технологий, расширение номенклатуры изделий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Обеспечение (улучшение) ТХ изделий, надежности, срокам изготовления, выполнение государственного заказа в установленные сроки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4087736061"/>
                  </a:ext>
                </a:extLst>
              </a:tr>
              <a:tr h="282011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Спонсор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Главный конструктор изделия (главный конструктор по направлению)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Сохранение ТХ изделия на уровне не ниже текущих, оптимизация технологического процесса и времени изготовления изделия, сохранение темпов и объемов выпуска изделия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Конструкторская документация обеспечивающая серийное производство изделия в условиях наращивания производства и санкционных ограничений, выполнение государственного заказа в установленные сроки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3117915185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Спонсор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Заместитель генерального директора по производству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Обеспечение выпуска продукции в соответствии с планом и сроками.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Технология изготовления, стоимость изготовления, сроки изготовления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2258440958"/>
                  </a:ext>
                </a:extLst>
              </a:tr>
              <a:tr h="470018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Команда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Сотрудники подразделения разработки, сотрудники смежных подразделений (конструкторского отдела, отдела главного технолога, отдела технической документации,</a:t>
                      </a:r>
                      <a:endParaRPr lang="ru-RU" sz="300">
                        <a:effectLst/>
                      </a:endParaRPr>
                    </a:p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отдела комплектации, НИО, ПЭО, отдела испытаний )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Материальная заинтересованность, профессиональное развитие, повышение личных компетенций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 dirty="0">
                          <a:effectLst/>
                        </a:rPr>
                        <a:t>Заработная плата, дополнительное премирование, сложность работ, нематериальные поощрения</a:t>
                      </a:r>
                      <a:endParaRPr lang="ru-RU" sz="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2693480334"/>
                  </a:ext>
                </a:extLst>
              </a:tr>
              <a:tr h="210227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Инициатор проекта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 dirty="0">
                          <a:effectLst/>
                        </a:rPr>
                        <a:t>Руководитель подразделения</a:t>
                      </a:r>
                      <a:endParaRPr lang="ru-RU" sz="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Профессиональное развитие сотрудников, загрузка подразделения, материальное и нематериальное поощрение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Выполнение работы в срок, обеспечение  плановых показателей подразделения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3131921071"/>
                  </a:ext>
                </a:extLst>
              </a:tr>
              <a:tr h="285430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Менеджер проекта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 dirty="0">
                          <a:effectLst/>
                        </a:rPr>
                        <a:t>Руководитель подразделения/руководитель структурного подразделения по направлению</a:t>
                      </a:r>
                      <a:endParaRPr lang="ru-RU" sz="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Профессиональное развитие молодых специалистов, обеспечение серийного производства, пополнение научного багажа подразделения и сотрудников. 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Выполнение работы в срок, обеспечение  плановых показателей подразделения, сохранение ТХ изделий на уровне не ниже текущих,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1429641471"/>
                  </a:ext>
                </a:extLst>
              </a:tr>
              <a:tr h="11109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Подрядчик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Опытное производство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>
                          <a:effectLst/>
                        </a:rPr>
                        <a:t>Стоимость изготовления, сроки изготовления </a:t>
                      </a:r>
                      <a:endParaRPr lang="ru-RU" sz="3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30555" algn="l"/>
                        </a:tabLst>
                      </a:pPr>
                      <a:r>
                        <a:rPr lang="ru-RU" sz="400" dirty="0">
                          <a:effectLst/>
                        </a:rPr>
                        <a:t>Время изготовления</a:t>
                      </a:r>
                      <a:endParaRPr lang="ru-RU" sz="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353" marR="22353" marT="0" marB="0"/>
                </a:tc>
                <a:extLst>
                  <a:ext uri="{0D108BD9-81ED-4DB2-BD59-A6C34878D82A}">
                    <a16:rowId xmlns:a16="http://schemas.microsoft.com/office/drawing/2014/main" val="3713862560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F4672ED-8FCA-4989-966C-8FC50AA09767}"/>
              </a:ext>
            </a:extLst>
          </p:cNvPr>
          <p:cNvSpPr/>
          <p:nvPr/>
        </p:nvSpPr>
        <p:spPr>
          <a:xfrm>
            <a:off x="361213" y="804157"/>
            <a:ext cx="6561681" cy="359404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Заказчик проекта – Генеральный директор АО «ЦКБА»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438415-78EB-443D-890D-280DEBE7DA18}"/>
              </a:ext>
            </a:extLst>
          </p:cNvPr>
          <p:cNvSpPr/>
          <p:nvPr/>
        </p:nvSpPr>
        <p:spPr>
          <a:xfrm>
            <a:off x="361215" y="2120944"/>
            <a:ext cx="5373014" cy="685763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4488" indent="-1614488"/>
            <a:r>
              <a:rPr lang="ru-RU" sz="16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Куратор проекта – Первый заместитель генерального директора – заместитель генерального директора по НИОКР и инновациям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E4FEAB-7D80-42F1-87C7-DCB443C2B9C5}"/>
              </a:ext>
            </a:extLst>
          </p:cNvPr>
          <p:cNvSpPr/>
          <p:nvPr/>
        </p:nvSpPr>
        <p:spPr>
          <a:xfrm>
            <a:off x="361213" y="1292352"/>
            <a:ext cx="4707187" cy="778646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75" indent="-1793875"/>
            <a:r>
              <a:rPr lang="ru-RU" sz="16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Спонсоры проекта – Заместитель генерального директора по производству</a:t>
            </a:r>
          </a:p>
          <a:p>
            <a:pPr marL="1793875"/>
            <a:r>
              <a:rPr lang="ru-RU" sz="16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Главный конструктор изделия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CEAC04-2EC7-4132-99AD-94B299912120}"/>
              </a:ext>
            </a:extLst>
          </p:cNvPr>
          <p:cNvSpPr/>
          <p:nvPr/>
        </p:nvSpPr>
        <p:spPr>
          <a:xfrm>
            <a:off x="373751" y="2912401"/>
            <a:ext cx="2926041" cy="369332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75" indent="-1793875"/>
            <a:r>
              <a:rPr lang="ru-RU" sz="16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Инвестор проекта – АО «ЦКБА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5F66A5C-CF9F-4F65-B921-95F93B4E40AF}"/>
              </a:ext>
            </a:extLst>
          </p:cNvPr>
          <p:cNvSpPr/>
          <p:nvPr/>
        </p:nvSpPr>
        <p:spPr>
          <a:xfrm>
            <a:off x="373751" y="3365306"/>
            <a:ext cx="4805945" cy="685763"/>
          </a:xfrm>
          <a:prstGeom prst="roundRect">
            <a:avLst>
              <a:gd name="adj" fmla="val 26166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41550" indent="-2241550"/>
            <a:r>
              <a:rPr lang="ru-RU" sz="1600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Подрядчик, привлекаемый на этапе изготовления – </a:t>
            </a:r>
          </a:p>
          <a:p>
            <a:pPr marL="2241550" indent="-2241550"/>
            <a:r>
              <a:rPr lang="ru-RU" b="1" dirty="0">
                <a:gradFill>
                  <a:gsLst>
                    <a:gs pos="84000">
                      <a:srgbClr val="FF0000"/>
                    </a:gs>
                    <a:gs pos="54000">
                      <a:schemeClr val="accent1"/>
                    </a:gs>
                  </a:gsLst>
                  <a:lin ang="5400000" scaled="1"/>
                </a:gradFill>
              </a:rPr>
              <a:t>опытное производство АО «ЦКБА»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23F365D-5B8B-46EB-BF43-E1D01503BBFC}"/>
              </a:ext>
            </a:extLst>
          </p:cNvPr>
          <p:cNvSpPr/>
          <p:nvPr/>
        </p:nvSpPr>
        <p:spPr>
          <a:xfrm>
            <a:off x="2499364" y="141227"/>
            <a:ext cx="6903563" cy="475076"/>
          </a:xfrm>
          <a:prstGeom prst="roundRect">
            <a:avLst>
              <a:gd name="adj" fmla="val 26166"/>
            </a:avLst>
          </a:prstGeom>
          <a:gradFill>
            <a:gsLst>
              <a:gs pos="66000">
                <a:srgbClr val="265957">
                  <a:alpha val="21000"/>
                </a:srgbClr>
              </a:gs>
              <a:gs pos="25000">
                <a:srgbClr val="838383"/>
              </a:gs>
            </a:gsLst>
            <a:lin ang="5400000" scaled="1"/>
          </a:gra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 </a:t>
            </a:r>
            <a:r>
              <a:rPr lang="ru-RU" sz="4400" dirty="0" err="1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Выгодополучатели</a:t>
            </a:r>
            <a:r>
              <a:rPr lang="ru-RU" sz="4400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 проекта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AACDACA-D4D9-409B-AE70-98BDC41064A4}"/>
              </a:ext>
            </a:extLst>
          </p:cNvPr>
          <p:cNvSpPr/>
          <p:nvPr/>
        </p:nvSpPr>
        <p:spPr>
          <a:xfrm>
            <a:off x="6922894" y="1546154"/>
            <a:ext cx="3829698" cy="475076"/>
          </a:xfrm>
          <a:prstGeom prst="roundRect">
            <a:avLst>
              <a:gd name="adj" fmla="val 26166"/>
            </a:avLst>
          </a:prstGeom>
          <a:gradFill>
            <a:gsLst>
              <a:gs pos="66000">
                <a:srgbClr val="265957">
                  <a:alpha val="21000"/>
                </a:srgbClr>
              </a:gs>
              <a:gs pos="25000">
                <a:srgbClr val="838383"/>
              </a:gs>
            </a:gsLst>
            <a:lin ang="5400000" scaled="1"/>
          </a:gra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Организационная структура проекта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F5EE25-9B62-4AA7-8631-03E079731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"/>
                    </a14:imgEffect>
                    <a14:imgEffect>
                      <a14:brightnessContrast bright="-2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208242"/>
            <a:ext cx="5859722" cy="44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82651B3C-A7FE-4950-B77B-93930FF9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66C3528-726B-406F-AB9D-9EBFA1E33F94}"/>
              </a:ext>
            </a:extLst>
          </p:cNvPr>
          <p:cNvSpPr/>
          <p:nvPr/>
        </p:nvSpPr>
        <p:spPr>
          <a:xfrm>
            <a:off x="3572575" y="207057"/>
            <a:ext cx="5330793" cy="639966"/>
          </a:xfrm>
          <a:prstGeom prst="roundRect">
            <a:avLst>
              <a:gd name="adj" fmla="val 26166"/>
            </a:avLst>
          </a:prstGeom>
          <a:gradFill>
            <a:gsLst>
              <a:gs pos="66000">
                <a:srgbClr val="265957">
                  <a:alpha val="21000"/>
                </a:srgbClr>
              </a:gs>
              <a:gs pos="25000">
                <a:srgbClr val="838383"/>
              </a:gs>
            </a:gsLst>
            <a:lin ang="5400000" scaled="1"/>
          </a:gradFill>
          <a:effectLst>
            <a:outerShdw blurRad="50800" dist="127000" dir="2640000" algn="ctr" rotWithShape="0">
              <a:srgbClr val="838383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gradFill>
                  <a:gsLst>
                    <a:gs pos="64000">
                      <a:srgbClr val="81C3CB"/>
                    </a:gs>
                    <a:gs pos="30000">
                      <a:schemeClr val="accent1"/>
                    </a:gs>
                  </a:gsLst>
                  <a:lin ang="5400000" scaled="1"/>
                </a:gradFill>
              </a:rPr>
              <a:t>Структура проекта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3F39A16-737F-44A3-A3B2-412E071107AC}"/>
              </a:ext>
            </a:extLst>
          </p:cNvPr>
          <p:cNvGrpSpPr/>
          <p:nvPr/>
        </p:nvGrpSpPr>
        <p:grpSpPr>
          <a:xfrm>
            <a:off x="193337" y="1152414"/>
            <a:ext cx="11245501" cy="5498529"/>
            <a:chOff x="193337" y="1152414"/>
            <a:chExt cx="11245501" cy="549852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9EEC695-0E50-410F-9147-CA4C034DE7C8}"/>
                </a:ext>
              </a:extLst>
            </p:cNvPr>
            <p:cNvSpPr/>
            <p:nvPr/>
          </p:nvSpPr>
          <p:spPr>
            <a:xfrm>
              <a:off x="228520" y="1152414"/>
              <a:ext cx="3969854" cy="410916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Основные вехи проекта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9C7D8B9D-A9F6-4A3D-AC42-536460825230}"/>
                </a:ext>
              </a:extLst>
            </p:cNvPr>
            <p:cNvSpPr/>
            <p:nvPr/>
          </p:nvSpPr>
          <p:spPr>
            <a:xfrm>
              <a:off x="225618" y="2337629"/>
              <a:ext cx="3340898" cy="688204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Длительность проекта – 137 дней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83DC8412-F8D7-4B3E-895F-1BCC0CE54001}"/>
                </a:ext>
              </a:extLst>
            </p:cNvPr>
            <p:cNvSpPr/>
            <p:nvPr/>
          </p:nvSpPr>
          <p:spPr>
            <a:xfrm>
              <a:off x="228520" y="6175867"/>
              <a:ext cx="11210318" cy="475076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На предприятии используется процессный подход в организации работ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C23EAB1-0A26-45AC-9E48-0B525D939BE9}"/>
                </a:ext>
              </a:extLst>
            </p:cNvPr>
            <p:cNvSpPr/>
            <p:nvPr/>
          </p:nvSpPr>
          <p:spPr>
            <a:xfrm>
              <a:off x="225618" y="3152504"/>
              <a:ext cx="3850871" cy="1689105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В соответствии со стандартом предприятия «Разработка» составлена декомпозиция работ. Владельцем процесса является куратор проекта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6F88A48-BD08-4E8A-B9C1-F414A0E89041}"/>
                </a:ext>
              </a:extLst>
            </p:cNvPr>
            <p:cNvSpPr/>
            <p:nvPr/>
          </p:nvSpPr>
          <p:spPr>
            <a:xfrm>
              <a:off x="225618" y="1625967"/>
              <a:ext cx="3426377" cy="615749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Начало проекта – апрель 2023 года</a:t>
              </a:r>
            </a:p>
            <a:p>
              <a:r>
                <a:rPr lang="ru-RU" sz="14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Окончание проекта – октябрь 2023 года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CCCAF543-31B8-4784-B363-4D1D67F1FCCD}"/>
                </a:ext>
              </a:extLst>
            </p:cNvPr>
            <p:cNvSpPr/>
            <p:nvPr/>
          </p:nvSpPr>
          <p:spPr>
            <a:xfrm>
              <a:off x="193337" y="4941916"/>
              <a:ext cx="5509194" cy="1093380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Деятельность подрядчика регламентирована стандартом «Производство». Владельцем процесса является один из спонсоров проекта.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260049-DF21-4764-9F2D-249B38ED0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03" y="1323879"/>
            <a:ext cx="7767049" cy="43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1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058AA86-48D0-4C5A-B6BF-98E181CC3339}"/>
              </a:ext>
            </a:extLst>
          </p:cNvPr>
          <p:cNvGrpSpPr/>
          <p:nvPr/>
        </p:nvGrpSpPr>
        <p:grpSpPr>
          <a:xfrm>
            <a:off x="762" y="0"/>
            <a:ext cx="12190476" cy="6857143"/>
            <a:chOff x="762" y="428"/>
            <a:chExt cx="12190476" cy="685714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EBE4C57-5528-4FE5-BDEE-6A1CD73F9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" y="428"/>
              <a:ext cx="12190476" cy="6857143"/>
            </a:xfrm>
            <a:prstGeom prst="rect">
              <a:avLst/>
            </a:prstGeom>
          </p:spPr>
        </p:pic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8D1E53A-4493-4A71-B88B-916E45679893}"/>
                </a:ext>
              </a:extLst>
            </p:cNvPr>
            <p:cNvSpPr/>
            <p:nvPr/>
          </p:nvSpPr>
          <p:spPr>
            <a:xfrm>
              <a:off x="1887793" y="115711"/>
              <a:ext cx="8416413" cy="475076"/>
            </a:xfrm>
            <a:prstGeom prst="roundRect">
              <a:avLst>
                <a:gd name="adj" fmla="val 26166"/>
              </a:avLst>
            </a:prstGeom>
            <a:gradFill>
              <a:gsLst>
                <a:gs pos="66000">
                  <a:srgbClr val="265957">
                    <a:alpha val="21000"/>
                  </a:srgbClr>
                </a:gs>
                <a:gs pos="25000">
                  <a:srgbClr val="838383"/>
                </a:gs>
              </a:gsLst>
              <a:lin ang="5400000" scaled="1"/>
            </a:gra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gradFill>
                    <a:gsLst>
                      <a:gs pos="64000">
                        <a:srgbClr val="81C3CB"/>
                      </a:gs>
                      <a:gs pos="30000">
                        <a:schemeClr val="accent1"/>
                      </a:gs>
                    </a:gsLst>
                    <a:lin ang="5400000" scaled="1"/>
                  </a:gradFill>
                </a:rPr>
                <a:t>Оценка рисков проекта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64F9EC0-26A3-4751-9215-7A987BA08055}"/>
                </a:ext>
              </a:extLst>
            </p:cNvPr>
            <p:cNvSpPr/>
            <p:nvPr/>
          </p:nvSpPr>
          <p:spPr>
            <a:xfrm>
              <a:off x="7129309" y="949319"/>
              <a:ext cx="3850871" cy="1412881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В соответствии с принятой на предприятии системой оценки рисков, произведена оценка рисков проекта.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4D9E7D6-3A7F-4EBA-9760-4464DC5501FB}"/>
                </a:ext>
              </a:extLst>
            </p:cNvPr>
            <p:cNvSpPr/>
            <p:nvPr/>
          </p:nvSpPr>
          <p:spPr>
            <a:xfrm>
              <a:off x="7129309" y="2559952"/>
              <a:ext cx="4043516" cy="1974856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В период с ноября 2022 года по март 2023 года был реализован похожий проект.</a:t>
              </a:r>
            </a:p>
            <a:p>
              <a:r>
                <a:rPr lang="ru-RU" sz="2000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Вероятность реализации рисков выбрана на основании ранее полученных результатов.</a:t>
              </a: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65BECB-FA0E-450D-A193-8721D0EC8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251"/>
              </p:ext>
            </p:extLst>
          </p:nvPr>
        </p:nvGraphicFramePr>
        <p:xfrm>
          <a:off x="258976" y="819898"/>
          <a:ext cx="6446623" cy="5180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74">
                  <a:extLst>
                    <a:ext uri="{9D8B030D-6E8A-4147-A177-3AD203B41FA5}">
                      <a16:colId xmlns:a16="http://schemas.microsoft.com/office/drawing/2014/main" val="1955354419"/>
                    </a:ext>
                  </a:extLst>
                </a:gridCol>
                <a:gridCol w="940437">
                  <a:extLst>
                    <a:ext uri="{9D8B030D-6E8A-4147-A177-3AD203B41FA5}">
                      <a16:colId xmlns:a16="http://schemas.microsoft.com/office/drawing/2014/main" val="470984755"/>
                    </a:ext>
                  </a:extLst>
                </a:gridCol>
                <a:gridCol w="1033536">
                  <a:extLst>
                    <a:ext uri="{9D8B030D-6E8A-4147-A177-3AD203B41FA5}">
                      <a16:colId xmlns:a16="http://schemas.microsoft.com/office/drawing/2014/main" val="2295357146"/>
                    </a:ext>
                  </a:extLst>
                </a:gridCol>
                <a:gridCol w="851627">
                  <a:extLst>
                    <a:ext uri="{9D8B030D-6E8A-4147-A177-3AD203B41FA5}">
                      <a16:colId xmlns:a16="http://schemas.microsoft.com/office/drawing/2014/main" val="3063934866"/>
                    </a:ext>
                  </a:extLst>
                </a:gridCol>
                <a:gridCol w="364676">
                  <a:extLst>
                    <a:ext uri="{9D8B030D-6E8A-4147-A177-3AD203B41FA5}">
                      <a16:colId xmlns:a16="http://schemas.microsoft.com/office/drawing/2014/main" val="4069497059"/>
                    </a:ext>
                  </a:extLst>
                </a:gridCol>
                <a:gridCol w="426027">
                  <a:extLst>
                    <a:ext uri="{9D8B030D-6E8A-4147-A177-3AD203B41FA5}">
                      <a16:colId xmlns:a16="http://schemas.microsoft.com/office/drawing/2014/main" val="1551461580"/>
                    </a:ext>
                  </a:extLst>
                </a:gridCol>
                <a:gridCol w="425599">
                  <a:extLst>
                    <a:ext uri="{9D8B030D-6E8A-4147-A177-3AD203B41FA5}">
                      <a16:colId xmlns:a16="http://schemas.microsoft.com/office/drawing/2014/main" val="4069381319"/>
                    </a:ext>
                  </a:extLst>
                </a:gridCol>
                <a:gridCol w="547444">
                  <a:extLst>
                    <a:ext uri="{9D8B030D-6E8A-4147-A177-3AD203B41FA5}">
                      <a16:colId xmlns:a16="http://schemas.microsoft.com/office/drawing/2014/main" val="1221201175"/>
                    </a:ext>
                  </a:extLst>
                </a:gridCol>
                <a:gridCol w="790276">
                  <a:extLst>
                    <a:ext uri="{9D8B030D-6E8A-4147-A177-3AD203B41FA5}">
                      <a16:colId xmlns:a16="http://schemas.microsoft.com/office/drawing/2014/main" val="365592748"/>
                    </a:ext>
                  </a:extLst>
                </a:gridCol>
                <a:gridCol w="851627">
                  <a:extLst>
                    <a:ext uri="{9D8B030D-6E8A-4147-A177-3AD203B41FA5}">
                      <a16:colId xmlns:a16="http://schemas.microsoft.com/office/drawing/2014/main" val="3336579671"/>
                    </a:ext>
                  </a:extLst>
                </a:gridCol>
              </a:tblGrid>
              <a:tr h="68670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п/п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Причина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Риск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Последствия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Вероятность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Степень </a:t>
                      </a:r>
                      <a:endParaRPr lang="ru-RU" sz="5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воздействия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Оценка риска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Метод реагирования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План предотвращения риска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План реагирования при возникновении риска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 vert="vert270" anchor="ctr"/>
                </a:tc>
                <a:extLst>
                  <a:ext uri="{0D108BD9-81ED-4DB2-BD59-A6C34878D82A}">
                    <a16:rowId xmlns:a16="http://schemas.microsoft.com/office/drawing/2014/main" val="3880555602"/>
                  </a:ext>
                </a:extLst>
              </a:tr>
              <a:tr h="499350"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Заболевание сотрудника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Отсутствие сотрудника, занятого в проекте 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Задержки выполнения критических этапов проекта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принятие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Общие мероприятия по снижению заболеваемости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Замена сотрудника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2654578454"/>
                  </a:ext>
                </a:extLst>
              </a:tr>
              <a:tr h="89882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Ошибка исполнителя на этапе разработки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Техническая ошибки на этапе проектирования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Перерасход времени, отведенного на проект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принятие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Многоступенчатый контроль выполнения работ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Сверхурочная работа в рамках выполнения отдельных задач проекта, дополнительный расход денежных средств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1674810291"/>
                  </a:ext>
                </a:extLst>
              </a:tr>
              <a:tr h="998699"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Ошибки изготовителя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Ошибки при изготовлении опытных образцов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Перерасход материалов, увеличение срока изготовления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принятие, ответные меры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Контроль после выполнения технологических операций, сопровождение изготовления специалистами проектной группы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Привлечение специалистов команды проекта к устранению возникших трудностей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3275330348"/>
                  </a:ext>
                </a:extLst>
              </a:tr>
              <a:tr h="599219"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Изменение требований заказчика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Уменьшение сроков выполнения работ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Увеличение стоимости проекта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перенос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Привлечение дополнительных специалистов для выполнения работ (работа в 2-3 смены)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2543571437"/>
                  </a:ext>
                </a:extLst>
              </a:tr>
              <a:tr h="1098569"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effectLst/>
                        </a:rPr>
                        <a:t>Изменение условий поставки материалов и комплектующих изделий</a:t>
                      </a:r>
                      <a:endParaRPr lang="ru-RU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Затягивание сроков производства опытных образцов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Срыв сроков проведения работ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принятие, ответные меры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Регламентированный выбор поставщиков, предварительное уточнение сроков поставки, заблаговременное заключение договоров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Поиск альтернативных каналов поставки с большей стоимостью но меньшими сроками поставки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2827858891"/>
                  </a:ext>
                </a:extLst>
              </a:tr>
              <a:tr h="399480"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effectLst/>
                        </a:rPr>
                        <a:t>Ошибка исполнителя на этапе испытаний</a:t>
                      </a:r>
                      <a:endParaRPr lang="ru-RU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Выход из строя опытного образца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Срыв проекта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принятие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effectLst/>
                        </a:rPr>
                        <a:t>Изготовление 2х опытных образцов</a:t>
                      </a:r>
                      <a:endParaRPr lang="ru-RU" sz="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effectLst/>
                        </a:rPr>
                        <a:t>Использование второго опытного образца</a:t>
                      </a:r>
                      <a:endParaRPr lang="ru-RU" sz="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37" marR="33237" marT="0" marB="0"/>
                </a:tc>
                <a:extLst>
                  <a:ext uri="{0D108BD9-81ED-4DB2-BD59-A6C34878D82A}">
                    <a16:rowId xmlns:a16="http://schemas.microsoft.com/office/drawing/2014/main" val="227534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47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E986392-C658-4BC4-AD0E-8A8FC922AC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1FBA0D5-5A6C-4ADC-A270-015548EC9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AEF4C73-D244-4CDB-8F4E-A45E5CE0BC47}"/>
                </a:ext>
              </a:extLst>
            </p:cNvPr>
            <p:cNvSpPr/>
            <p:nvPr/>
          </p:nvSpPr>
          <p:spPr>
            <a:xfrm>
              <a:off x="1887793" y="134761"/>
              <a:ext cx="8416413" cy="475076"/>
            </a:xfrm>
            <a:prstGeom prst="roundRect">
              <a:avLst>
                <a:gd name="adj" fmla="val 26166"/>
              </a:avLst>
            </a:prstGeom>
            <a:gradFill>
              <a:gsLst>
                <a:gs pos="66000">
                  <a:srgbClr val="265957">
                    <a:alpha val="21000"/>
                  </a:srgbClr>
                </a:gs>
                <a:gs pos="25000">
                  <a:srgbClr val="838383"/>
                </a:gs>
              </a:gsLst>
              <a:lin ang="5400000" scaled="1"/>
            </a:gra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gradFill>
                    <a:gsLst>
                      <a:gs pos="64000">
                        <a:srgbClr val="81C3CB"/>
                      </a:gs>
                      <a:gs pos="30000">
                        <a:schemeClr val="accent1"/>
                      </a:gs>
                    </a:gsLst>
                    <a:lin ang="5400000" scaled="1"/>
                  </a:gradFill>
                </a:rPr>
                <a:t>Затраты на реализацию проекта</a:t>
              </a:r>
            </a:p>
          </p:txBody>
        </p:sp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C0F80E1-A1CF-46DA-A9B9-A5779B744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08476"/>
              </p:ext>
            </p:extLst>
          </p:nvPr>
        </p:nvGraphicFramePr>
        <p:xfrm>
          <a:off x="4416459" y="850212"/>
          <a:ext cx="2738876" cy="5825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481">
                  <a:extLst>
                    <a:ext uri="{9D8B030D-6E8A-4147-A177-3AD203B41FA5}">
                      <a16:colId xmlns:a16="http://schemas.microsoft.com/office/drawing/2014/main" val="4156276799"/>
                    </a:ext>
                  </a:extLst>
                </a:gridCol>
                <a:gridCol w="720481">
                  <a:extLst>
                    <a:ext uri="{9D8B030D-6E8A-4147-A177-3AD203B41FA5}">
                      <a16:colId xmlns:a16="http://schemas.microsoft.com/office/drawing/2014/main" val="581955673"/>
                    </a:ext>
                  </a:extLst>
                </a:gridCol>
                <a:gridCol w="393705">
                  <a:extLst>
                    <a:ext uri="{9D8B030D-6E8A-4147-A177-3AD203B41FA5}">
                      <a16:colId xmlns:a16="http://schemas.microsoft.com/office/drawing/2014/main" val="3656664674"/>
                    </a:ext>
                  </a:extLst>
                </a:gridCol>
                <a:gridCol w="451448">
                  <a:extLst>
                    <a:ext uri="{9D8B030D-6E8A-4147-A177-3AD203B41FA5}">
                      <a16:colId xmlns:a16="http://schemas.microsoft.com/office/drawing/2014/main" val="3429603366"/>
                    </a:ext>
                  </a:extLst>
                </a:gridCol>
                <a:gridCol w="452761">
                  <a:extLst>
                    <a:ext uri="{9D8B030D-6E8A-4147-A177-3AD203B41FA5}">
                      <a16:colId xmlns:a16="http://schemas.microsoft.com/office/drawing/2014/main" val="3212643336"/>
                    </a:ext>
                  </a:extLst>
                </a:gridCol>
              </a:tblGrid>
              <a:tr h="1514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Расчет затрат на заработную плату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874805"/>
                  </a:ext>
                </a:extLst>
              </a:tr>
              <a:tr h="407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Наименование работ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Участник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Длительность, час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Часовая ставка, </a:t>
                      </a:r>
                      <a:r>
                        <a:rPr lang="ru-RU" sz="600" u="none" strike="noStrike" dirty="0" err="1">
                          <a:effectLst/>
                        </a:rPr>
                        <a:t>руб</a:t>
                      </a:r>
                      <a:r>
                        <a:rPr lang="ru-RU" sz="600" u="none" strike="noStrike" dirty="0">
                          <a:effectLst/>
                        </a:rPr>
                        <a:t>/ч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Заработная плата – всего, руб.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02222"/>
                  </a:ext>
                </a:extLst>
              </a:tr>
              <a:tr h="139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1.1 Формирование перечней ЭК по производителям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Менеджер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697036"/>
                  </a:ext>
                </a:extLst>
              </a:tr>
              <a:tr h="2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обеспечению ЭК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68118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разработчик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271259"/>
                  </a:ext>
                </a:extLst>
              </a:tr>
              <a:tr h="2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применению ЭК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250,00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319204"/>
                  </a:ext>
                </a:extLst>
              </a:tr>
              <a:tr h="13951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1.2 Рассылка перечней ЭК для уточнения статус производства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Менеджер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020997"/>
                  </a:ext>
                </a:extLst>
              </a:tr>
              <a:tr h="2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обеспечению ЭК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209240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разработчик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18490"/>
                  </a:ext>
                </a:extLst>
              </a:tr>
              <a:tr h="2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применению ЭК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89740"/>
                  </a:ext>
                </a:extLst>
              </a:tr>
              <a:tr h="169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…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…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…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…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...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42920"/>
                  </a:ext>
                </a:extLst>
              </a:tr>
              <a:tr h="1395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5.2 Проведение испытаний опытных образцов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испытатель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14000,00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20849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конструктор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79216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менеджер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599617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технолог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11301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разработчик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16800,00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302099"/>
                  </a:ext>
                </a:extLst>
              </a:tr>
              <a:tr h="13951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5.3 Выпуск извещений об изменении РКД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оформитель КД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26567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конструктор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363789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технолог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65208"/>
                  </a:ext>
                </a:extLst>
              </a:tr>
              <a:tr h="2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обеспечению ЭК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40574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испытатель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68758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разработчик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720828"/>
                  </a:ext>
                </a:extLst>
              </a:tr>
              <a:tr h="139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менеджер проекта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388569"/>
                  </a:ext>
                </a:extLst>
              </a:tr>
              <a:tr h="40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специалист по технической документации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0634"/>
                  </a:ext>
                </a:extLst>
              </a:tr>
              <a:tr h="268290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Основной фонд оплаты труда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519102,50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74072"/>
                  </a:ext>
                </a:extLst>
              </a:tr>
              <a:tr h="40779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Дополнительный фонд оплаты труда (12%)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62292,30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056183"/>
                  </a:ext>
                </a:extLst>
              </a:tr>
              <a:tr h="139510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ФОТ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581394,80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40932"/>
                  </a:ext>
                </a:extLst>
              </a:tr>
              <a:tr h="27365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Страховые отчисления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174418,44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464822"/>
                  </a:ext>
                </a:extLst>
              </a:tr>
              <a:tr h="139510"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</a:rPr>
                        <a:t>Итого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>
                          <a:effectLst/>
                        </a:rPr>
                        <a:t>755813,24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2" marR="3992" marT="399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20654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722BD1-5938-447F-81D6-1AC6F48FD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080" y="3334393"/>
            <a:ext cx="4183495" cy="1014413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68EFAD-492E-49ED-BBD3-14ABD9691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94" y="830585"/>
            <a:ext cx="3980639" cy="5845607"/>
          </a:xfrm>
          <a:prstGeom prst="rect">
            <a:avLst/>
          </a:prstGeom>
          <a:noFill/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E38EBAD-B198-4978-B67F-6DBD50815119}"/>
              </a:ext>
            </a:extLst>
          </p:cNvPr>
          <p:cNvGrpSpPr/>
          <p:nvPr/>
        </p:nvGrpSpPr>
        <p:grpSpPr>
          <a:xfrm>
            <a:off x="0" y="1148812"/>
            <a:ext cx="11801256" cy="3330679"/>
            <a:chOff x="0" y="1148812"/>
            <a:chExt cx="11801256" cy="333067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6E4E607D-CB5C-4607-AB86-4AFB3FEEC329}"/>
                </a:ext>
              </a:extLst>
            </p:cNvPr>
            <p:cNvSpPr/>
            <p:nvPr/>
          </p:nvSpPr>
          <p:spPr>
            <a:xfrm>
              <a:off x="0" y="3315002"/>
              <a:ext cx="11801256" cy="1164489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Финансирование проекта </a:t>
              </a:r>
            </a:p>
            <a:p>
              <a:pPr algn="ctr"/>
              <a:r>
                <a:rPr lang="ru-RU" sz="32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за счет собственных средств предприятия (за счет выручки)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01C9CA4D-7414-45A3-9634-03B4112B4953}"/>
                </a:ext>
              </a:extLst>
            </p:cNvPr>
            <p:cNvSpPr/>
            <p:nvPr/>
          </p:nvSpPr>
          <p:spPr>
            <a:xfrm>
              <a:off x="412302" y="1148812"/>
              <a:ext cx="6931473" cy="1356264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Расходы на реализацию проекта 2 млн 164 тыс. рублей</a:t>
              </a:r>
            </a:p>
          </p:txBody>
        </p:sp>
      </p:grp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886E2E0-2F98-440C-A600-247A8C6C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26127"/>
              </p:ext>
            </p:extLst>
          </p:nvPr>
        </p:nvGraphicFramePr>
        <p:xfrm>
          <a:off x="7415406" y="1044726"/>
          <a:ext cx="4305300" cy="1955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236">
                  <a:extLst>
                    <a:ext uri="{9D8B030D-6E8A-4147-A177-3AD203B41FA5}">
                      <a16:colId xmlns:a16="http://schemas.microsoft.com/office/drawing/2014/main" val="1749323927"/>
                    </a:ext>
                  </a:extLst>
                </a:gridCol>
                <a:gridCol w="1269064">
                  <a:extLst>
                    <a:ext uri="{9D8B030D-6E8A-4147-A177-3AD203B41FA5}">
                      <a16:colId xmlns:a16="http://schemas.microsoft.com/office/drawing/2014/main" val="17305623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Сводный сметный расчет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755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3214"/>
                  </a:ext>
                </a:extLst>
              </a:tr>
              <a:tr h="231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статей расходов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Сумма, </a:t>
                      </a:r>
                      <a:r>
                        <a:rPr lang="ru-RU" sz="1400" u="none" strike="noStrike" dirty="0" err="1">
                          <a:effectLst/>
                        </a:rPr>
                        <a:t>руб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282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расходы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581 394,80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4582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платежи (30%)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174 418,44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257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комплектующие изделия и материалы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1 000 000,00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3790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407 327,10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600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Итого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2 163 140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911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CB48E6-2141-461B-96CA-790EAE039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78" y="4719866"/>
            <a:ext cx="11058525" cy="168592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2596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5F4FE4-6D6C-452E-BC31-2F4685C4D6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EF86307-9ADB-460B-AD4E-28A6C110E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9000"/>
                      </a14:imgEffect>
                      <a14:imgEffect>
                        <a14:brightnessContrast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C9E8428-7B9D-4EC4-BC4E-412B183EBC7E}"/>
                </a:ext>
              </a:extLst>
            </p:cNvPr>
            <p:cNvSpPr/>
            <p:nvPr/>
          </p:nvSpPr>
          <p:spPr>
            <a:xfrm>
              <a:off x="309490" y="827919"/>
              <a:ext cx="3839723" cy="988411"/>
            </a:xfrm>
            <a:prstGeom prst="roundRect">
              <a:avLst/>
            </a:prstGeom>
            <a:solidFill>
              <a:srgbClr val="D1DE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600" dirty="0">
                  <a:gradFill>
                    <a:gsLst>
                      <a:gs pos="95000">
                        <a:srgbClr val="92D050"/>
                      </a:gs>
                      <a:gs pos="62000">
                        <a:srgbClr val="565656"/>
                      </a:gs>
                    </a:gsLst>
                    <a:lin ang="5400000" scaled="1"/>
                  </a:gradFill>
                </a:rPr>
                <a:t>Цена изделия «И»</a:t>
              </a:r>
            </a:p>
            <a:p>
              <a:r>
                <a:rPr lang="ru-RU" sz="3600" dirty="0">
                  <a:gradFill>
                    <a:gsLst>
                      <a:gs pos="95000">
                        <a:srgbClr val="92D050"/>
                      </a:gs>
                      <a:gs pos="62000">
                        <a:srgbClr val="565656"/>
                      </a:gs>
                    </a:gsLst>
                    <a:lin ang="5400000" scaled="1"/>
                  </a:gradFill>
                </a:rPr>
                <a:t>10 млн руб.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01DC086A-4999-4813-9454-0C4A278321F2}"/>
                </a:ext>
              </a:extLst>
            </p:cNvPr>
            <p:cNvSpPr/>
            <p:nvPr/>
          </p:nvSpPr>
          <p:spPr>
            <a:xfrm>
              <a:off x="5034116" y="774985"/>
              <a:ext cx="6654408" cy="988412"/>
            </a:xfrm>
            <a:prstGeom prst="roundRect">
              <a:avLst/>
            </a:prstGeom>
            <a:gradFill>
              <a:gsLst>
                <a:gs pos="93000">
                  <a:srgbClr val="265957">
                    <a:alpha val="85000"/>
                  </a:srgbClr>
                </a:gs>
                <a:gs pos="39000">
                  <a:srgbClr val="81C3CB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Штрафные санкции – 10% от цены </a:t>
              </a:r>
              <a:r>
                <a:rPr lang="ru-RU" sz="2800" dirty="0" err="1">
                  <a:solidFill>
                    <a:srgbClr val="FF0000"/>
                  </a:solidFill>
                </a:rPr>
                <a:t>непоставленых</a:t>
              </a:r>
              <a:r>
                <a:rPr lang="ru-RU" sz="2800" dirty="0">
                  <a:solidFill>
                    <a:srgbClr val="FF0000"/>
                  </a:solidFill>
                </a:rPr>
                <a:t> изделий </a:t>
              </a:r>
              <a:r>
                <a:rPr lang="ru-RU" sz="2800" b="1" u="sng" dirty="0">
                  <a:solidFill>
                    <a:srgbClr val="FF0000"/>
                  </a:solidFill>
                </a:rPr>
                <a:t>каждый месяц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61801928-D446-46B9-822F-04623CBAFFA9}"/>
                </a:ext>
              </a:extLst>
            </p:cNvPr>
            <p:cNvSpPr/>
            <p:nvPr/>
          </p:nvSpPr>
          <p:spPr>
            <a:xfrm>
              <a:off x="1887793" y="134761"/>
              <a:ext cx="8416413" cy="475076"/>
            </a:xfrm>
            <a:prstGeom prst="roundRect">
              <a:avLst>
                <a:gd name="adj" fmla="val 26166"/>
              </a:avLst>
            </a:prstGeom>
            <a:gradFill>
              <a:gsLst>
                <a:gs pos="66000">
                  <a:srgbClr val="265957">
                    <a:alpha val="21000"/>
                  </a:srgbClr>
                </a:gs>
                <a:gs pos="25000">
                  <a:srgbClr val="838383"/>
                </a:gs>
              </a:gsLst>
              <a:lin ang="5400000" scaled="1"/>
            </a:gra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gradFill>
                    <a:gsLst>
                      <a:gs pos="64000">
                        <a:srgbClr val="81C3CB"/>
                      </a:gs>
                      <a:gs pos="30000">
                        <a:schemeClr val="accent1"/>
                      </a:gs>
                    </a:gsLst>
                    <a:lin ang="5400000" scaled="1"/>
                  </a:gradFill>
                </a:rPr>
                <a:t>Оценка эффективности проекта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FD2C67A-901A-435A-9E70-4B2BD453B9CA}"/>
                </a:ext>
              </a:extLst>
            </p:cNvPr>
            <p:cNvSpPr/>
            <p:nvPr/>
          </p:nvSpPr>
          <p:spPr>
            <a:xfrm>
              <a:off x="316155" y="1981478"/>
              <a:ext cx="5258735" cy="609837"/>
            </a:xfrm>
            <a:prstGeom prst="roundRect">
              <a:avLst>
                <a:gd name="adj" fmla="val 26166"/>
              </a:avLst>
            </a:prstGeom>
            <a:gradFill>
              <a:gsLst>
                <a:gs pos="66000">
                  <a:srgbClr val="265957"/>
                </a:gs>
                <a:gs pos="25000">
                  <a:srgbClr val="838383"/>
                </a:gs>
              </a:gsLst>
              <a:lin ang="5400000" scaled="1"/>
            </a:gra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rgbClr val="81C3CB"/>
                  </a:solidFill>
                </a:rPr>
                <a:t>План производства на 2023 год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6E342ECC-C8B1-46E4-BBAD-22E27ACF1696}"/>
                </a:ext>
              </a:extLst>
            </p:cNvPr>
            <p:cNvSpPr/>
            <p:nvPr/>
          </p:nvSpPr>
          <p:spPr>
            <a:xfrm>
              <a:off x="6391186" y="5916291"/>
              <a:ext cx="5464267" cy="43780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Рост потерь на завершающей стадии проекта обусловлен освоением в производстве нового варианта изделия</a:t>
              </a:r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303E4F7-F8B2-4940-84EB-F4196366D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81247"/>
              </p:ext>
            </p:extLst>
          </p:nvPr>
        </p:nvGraphicFramePr>
        <p:xfrm>
          <a:off x="5720630" y="1892434"/>
          <a:ext cx="5967894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881">
                  <a:extLst>
                    <a:ext uri="{9D8B030D-6E8A-4147-A177-3AD203B41FA5}">
                      <a16:colId xmlns:a16="http://schemas.microsoft.com/office/drawing/2014/main" val="146961460"/>
                    </a:ext>
                  </a:extLst>
                </a:gridCol>
                <a:gridCol w="372993">
                  <a:extLst>
                    <a:ext uri="{9D8B030D-6E8A-4147-A177-3AD203B41FA5}">
                      <a16:colId xmlns:a16="http://schemas.microsoft.com/office/drawing/2014/main" val="3825897092"/>
                    </a:ext>
                  </a:extLst>
                </a:gridCol>
                <a:gridCol w="361691">
                  <a:extLst>
                    <a:ext uri="{9D8B030D-6E8A-4147-A177-3AD203B41FA5}">
                      <a16:colId xmlns:a16="http://schemas.microsoft.com/office/drawing/2014/main" val="3037890992"/>
                    </a:ext>
                  </a:extLst>
                </a:gridCol>
                <a:gridCol w="330609">
                  <a:extLst>
                    <a:ext uri="{9D8B030D-6E8A-4147-A177-3AD203B41FA5}">
                      <a16:colId xmlns:a16="http://schemas.microsoft.com/office/drawing/2014/main" val="810112725"/>
                    </a:ext>
                  </a:extLst>
                </a:gridCol>
                <a:gridCol w="339084">
                  <a:extLst>
                    <a:ext uri="{9D8B030D-6E8A-4147-A177-3AD203B41FA5}">
                      <a16:colId xmlns:a16="http://schemas.microsoft.com/office/drawing/2014/main" val="1194851023"/>
                    </a:ext>
                  </a:extLst>
                </a:gridCol>
                <a:gridCol w="364516">
                  <a:extLst>
                    <a:ext uri="{9D8B030D-6E8A-4147-A177-3AD203B41FA5}">
                      <a16:colId xmlns:a16="http://schemas.microsoft.com/office/drawing/2014/main" val="1780099986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561136968"/>
                    </a:ext>
                  </a:extLst>
                </a:gridCol>
                <a:gridCol w="395600">
                  <a:extLst>
                    <a:ext uri="{9D8B030D-6E8A-4147-A177-3AD203B41FA5}">
                      <a16:colId xmlns:a16="http://schemas.microsoft.com/office/drawing/2014/main" val="2513818150"/>
                    </a:ext>
                  </a:extLst>
                </a:gridCol>
                <a:gridCol w="372993">
                  <a:extLst>
                    <a:ext uri="{9D8B030D-6E8A-4147-A177-3AD203B41FA5}">
                      <a16:colId xmlns:a16="http://schemas.microsoft.com/office/drawing/2014/main" val="2195271635"/>
                    </a:ext>
                  </a:extLst>
                </a:gridCol>
                <a:gridCol w="372993">
                  <a:extLst>
                    <a:ext uri="{9D8B030D-6E8A-4147-A177-3AD203B41FA5}">
                      <a16:colId xmlns:a16="http://schemas.microsoft.com/office/drawing/2014/main" val="4173070070"/>
                    </a:ext>
                  </a:extLst>
                </a:gridCol>
                <a:gridCol w="339084">
                  <a:extLst>
                    <a:ext uri="{9D8B030D-6E8A-4147-A177-3AD203B41FA5}">
                      <a16:colId xmlns:a16="http://schemas.microsoft.com/office/drawing/2014/main" val="4267547686"/>
                    </a:ext>
                  </a:extLst>
                </a:gridCol>
                <a:gridCol w="395600">
                  <a:extLst>
                    <a:ext uri="{9D8B030D-6E8A-4147-A177-3AD203B41FA5}">
                      <a16:colId xmlns:a16="http://schemas.microsoft.com/office/drawing/2014/main" val="3264191804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1793146372"/>
                    </a:ext>
                  </a:extLst>
                </a:gridCol>
              </a:tblGrid>
              <a:tr h="188673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месяцы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877455"/>
                  </a:ext>
                </a:extLst>
              </a:tr>
              <a:tr h="18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количество, шт/мес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8207705"/>
                  </a:ext>
                </a:extLst>
              </a:tr>
              <a:tr h="18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реализация, </a:t>
                      </a:r>
                      <a:r>
                        <a:rPr lang="ru-RU" sz="1200" u="none" strike="noStrike" dirty="0" err="1">
                          <a:effectLst/>
                        </a:rPr>
                        <a:t>шт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753245"/>
                  </a:ext>
                </a:extLst>
              </a:tr>
              <a:tr h="139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выручка, </a:t>
                      </a:r>
                      <a:r>
                        <a:rPr lang="ru-RU" sz="1200" u="none" strike="noStrike" dirty="0" err="1">
                          <a:effectLst/>
                        </a:rPr>
                        <a:t>ед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2700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184790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A3A2048-D50B-4EC9-A8E7-529D503F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556153"/>
              </p:ext>
            </p:extLst>
          </p:nvPr>
        </p:nvGraphicFramePr>
        <p:xfrm>
          <a:off x="6558116" y="2803243"/>
          <a:ext cx="5130408" cy="304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C837EB5-1E3C-4A38-9AE2-2D793F42D072}"/>
              </a:ext>
            </a:extLst>
          </p:cNvPr>
          <p:cNvSpPr/>
          <p:nvPr/>
        </p:nvSpPr>
        <p:spPr>
          <a:xfrm>
            <a:off x="567968" y="5916290"/>
            <a:ext cx="5464267" cy="72379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Затраты на реализацию проекта полностью окупаются при реализации первого изделия изготовленного по перепроектированной конструкторской документации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140E299-6710-4A69-B038-123E76FD0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939491"/>
              </p:ext>
            </p:extLst>
          </p:nvPr>
        </p:nvGraphicFramePr>
        <p:xfrm>
          <a:off x="468321" y="2804118"/>
          <a:ext cx="5922865" cy="304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410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D1F09C-3E17-4B20-AEC3-A9EB0E880113}"/>
              </a:ext>
            </a:extLst>
          </p:cNvPr>
          <p:cNvGrpSpPr/>
          <p:nvPr/>
        </p:nvGrpSpPr>
        <p:grpSpPr>
          <a:xfrm>
            <a:off x="0" y="0"/>
            <a:ext cx="12190476" cy="6857143"/>
            <a:chOff x="0" y="0"/>
            <a:chExt cx="12190476" cy="68571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C21B06-5349-4527-A74B-A1199B4E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0476" cy="6857143"/>
            </a:xfrm>
            <a:prstGeom prst="rect">
              <a:avLst/>
            </a:prstGeom>
          </p:spPr>
        </p:pic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D33051C-1B2A-4F16-BBA5-1B823F4091EA}"/>
                </a:ext>
              </a:extLst>
            </p:cNvPr>
            <p:cNvSpPr/>
            <p:nvPr/>
          </p:nvSpPr>
          <p:spPr>
            <a:xfrm>
              <a:off x="1887793" y="134760"/>
              <a:ext cx="8416413" cy="1153265"/>
            </a:xfrm>
            <a:prstGeom prst="roundRect">
              <a:avLst>
                <a:gd name="adj" fmla="val 26166"/>
              </a:avLst>
            </a:prstGeom>
            <a:gradFill>
              <a:gsLst>
                <a:gs pos="66000">
                  <a:srgbClr val="265957">
                    <a:alpha val="21000"/>
                  </a:srgbClr>
                </a:gs>
                <a:gs pos="25000">
                  <a:srgbClr val="838383"/>
                </a:gs>
              </a:gsLst>
              <a:lin ang="5400000" scaled="1"/>
            </a:gra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gradFill>
                    <a:gsLst>
                      <a:gs pos="64000">
                        <a:srgbClr val="81C3CB"/>
                      </a:gs>
                      <a:gs pos="30000">
                        <a:schemeClr val="accent1"/>
                      </a:gs>
                    </a:gsLst>
                    <a:lin ang="5400000" scaled="1"/>
                  </a:gradFill>
                </a:rPr>
                <a:t>Эффект от реализации проекта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64743FD-9371-4F6B-A1D9-10CE3D16EF80}"/>
                </a:ext>
              </a:extLst>
            </p:cNvPr>
            <p:cNvSpPr/>
            <p:nvPr/>
          </p:nvSpPr>
          <p:spPr>
            <a:xfrm>
              <a:off x="432619" y="1421928"/>
              <a:ext cx="2910348" cy="593255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Реализация проекта на текущий момент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55824E83-F98A-48FA-85FB-FD38B6A18E33}"/>
                </a:ext>
              </a:extLst>
            </p:cNvPr>
            <p:cNvSpPr/>
            <p:nvPr/>
          </p:nvSpPr>
          <p:spPr>
            <a:xfrm>
              <a:off x="196644" y="3749244"/>
              <a:ext cx="11779046" cy="675272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Эффективность выполненных на текущий момент работ позволила масштабировать проект на всю номенклатуру изделий предприятия 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CE44475-09A0-4BD9-A8CF-BD874625AA80}"/>
                </a:ext>
              </a:extLst>
            </p:cNvPr>
            <p:cNvSpPr/>
            <p:nvPr/>
          </p:nvSpPr>
          <p:spPr>
            <a:xfrm>
              <a:off x="196644" y="4642446"/>
              <a:ext cx="11779046" cy="1001269"/>
            </a:xfrm>
            <a:prstGeom prst="roundRect">
              <a:avLst>
                <a:gd name="adj" fmla="val 26166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127000" dir="2640000" algn="ctr" rotWithShape="0">
                <a:srgbClr val="838383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На предприятии выполняется более 40 аналогичных проектов, </a:t>
              </a:r>
            </a:p>
            <a:p>
              <a:pPr algn="ctr"/>
              <a:r>
                <a:rPr lang="ru-RU" sz="3200" b="1" dirty="0">
                  <a:gradFill>
                    <a:gsLst>
                      <a:gs pos="84000">
                        <a:srgbClr val="FF0000"/>
                      </a:gs>
                      <a:gs pos="54000">
                        <a:schemeClr val="accent1"/>
                      </a:gs>
                    </a:gsLst>
                    <a:lin ang="5400000" scaled="1"/>
                  </a:gradFill>
                </a:rPr>
                <a:t>в 7 проектах я выполняю роль менеджера проекта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E908857-178E-406B-AA98-683B57887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81" y="1408972"/>
              <a:ext cx="10477500" cy="2219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555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1374</Words>
  <Application>Microsoft Office PowerPoint</Application>
  <PresentationFormat>Широкоэкранный</PresentationFormat>
  <Paragraphs>364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FedorovVA</dc:creator>
  <cp:lastModifiedBy>FedorovVA</cp:lastModifiedBy>
  <cp:revision>96</cp:revision>
  <dcterms:created xsi:type="dcterms:W3CDTF">2023-06-27T05:47:19Z</dcterms:created>
  <dcterms:modified xsi:type="dcterms:W3CDTF">2023-07-05T03:30:11Z</dcterms:modified>
</cp:coreProperties>
</file>