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10"/>
  </p:notesMasterIdLst>
  <p:sldIdLst>
    <p:sldId id="469" r:id="rId2"/>
    <p:sldId id="477" r:id="rId3"/>
    <p:sldId id="474" r:id="rId4"/>
    <p:sldId id="458" r:id="rId5"/>
    <p:sldId id="449" r:id="rId6"/>
    <p:sldId id="476" r:id="rId7"/>
    <p:sldId id="473" r:id="rId8"/>
    <p:sldId id="478" r:id="rId9"/>
  </p:sldIdLst>
  <p:sldSz cx="12801600" cy="9601200" type="A3"/>
  <p:notesSz cx="9928225" cy="6797675"/>
  <p:defaultTextStyle>
    <a:defPPr>
      <a:defRPr lang="ru-RU"/>
    </a:defPPr>
    <a:lvl1pPr marL="0" algn="l" defTabSz="14337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16890" algn="l" defTabSz="14337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33779" algn="l" defTabSz="14337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50669" algn="l" defTabSz="14337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67558" algn="l" defTabSz="14337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84448" algn="l" defTabSz="14337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301338" algn="l" defTabSz="14337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5018227" algn="l" defTabSz="14337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735117" algn="l" defTabSz="14337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E318E5-6708-4BE1-A94D-7445753657CD}">
          <p14:sldIdLst>
            <p14:sldId id="469"/>
            <p14:sldId id="477"/>
            <p14:sldId id="474"/>
            <p14:sldId id="458"/>
            <p14:sldId id="449"/>
            <p14:sldId id="476"/>
            <p14:sldId id="473"/>
            <p14:sldId id="4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95"/>
    <a:srgbClr val="939BA1"/>
    <a:srgbClr val="B2D2D8"/>
    <a:srgbClr val="FF0000"/>
    <a:srgbClr val="A6A6A6"/>
    <a:srgbClr val="009999"/>
    <a:srgbClr val="339966"/>
    <a:srgbClr val="A50021"/>
    <a:srgbClr val="3EBC7D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7" autoAdjust="0"/>
    <p:restoredTop sz="96395" autoAdjust="0"/>
  </p:normalViewPr>
  <p:slideViewPr>
    <p:cSldViewPr snapToObjects="1">
      <p:cViewPr varScale="1">
        <p:scale>
          <a:sx n="63" d="100"/>
          <a:sy n="63" d="100"/>
        </p:scale>
        <p:origin x="1644" y="84"/>
      </p:cViewPr>
      <p:guideLst>
        <p:guide orient="horz" pos="1620"/>
        <p:guide pos="2880"/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6" y="2"/>
            <a:ext cx="4302231" cy="339883"/>
          </a:xfrm>
          <a:prstGeom prst="rect">
            <a:avLst/>
          </a:prstGeom>
        </p:spPr>
        <p:txBody>
          <a:bodyPr vert="horz" lIns="90308" tIns="45154" rIns="90308" bIns="451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05" y="2"/>
            <a:ext cx="4302231" cy="339883"/>
          </a:xfrm>
          <a:prstGeom prst="rect">
            <a:avLst/>
          </a:prstGeom>
        </p:spPr>
        <p:txBody>
          <a:bodyPr vert="horz" lIns="90308" tIns="45154" rIns="90308" bIns="45154" rtlCol="0"/>
          <a:lstStyle>
            <a:lvl1pPr algn="r">
              <a:defRPr sz="1200"/>
            </a:lvl1pPr>
          </a:lstStyle>
          <a:p>
            <a:fld id="{1A85B663-8E66-4B33-8B1D-631665D568AF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08" tIns="45154" rIns="90308" bIns="451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903"/>
            <a:ext cx="7942580" cy="3058954"/>
          </a:xfrm>
          <a:prstGeom prst="rect">
            <a:avLst/>
          </a:prstGeom>
        </p:spPr>
        <p:txBody>
          <a:bodyPr vert="horz" lIns="90308" tIns="45154" rIns="90308" bIns="4515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6" y="6456616"/>
            <a:ext cx="4302231" cy="339883"/>
          </a:xfrm>
          <a:prstGeom prst="rect">
            <a:avLst/>
          </a:prstGeom>
        </p:spPr>
        <p:txBody>
          <a:bodyPr vert="horz" lIns="90308" tIns="45154" rIns="90308" bIns="451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05" y="6456616"/>
            <a:ext cx="4302231" cy="339883"/>
          </a:xfrm>
          <a:prstGeom prst="rect">
            <a:avLst/>
          </a:prstGeom>
        </p:spPr>
        <p:txBody>
          <a:bodyPr vert="horz" lIns="90308" tIns="45154" rIns="90308" bIns="45154" rtlCol="0" anchor="b"/>
          <a:lstStyle>
            <a:lvl1pPr algn="r">
              <a:defRPr sz="1200"/>
            </a:lvl1pPr>
          </a:lstStyle>
          <a:p>
            <a:fld id="{9ABA92AC-8F7D-4166-948C-365DDB7FB9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907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337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16890" algn="l" defTabSz="14337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33779" algn="l" defTabSz="14337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50669" algn="l" defTabSz="14337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67558" algn="l" defTabSz="14337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584448" algn="l" defTabSz="14337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01338" algn="l" defTabSz="14337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18227" algn="l" defTabSz="14337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35117" algn="l" defTabSz="14337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880788" y="9093801"/>
            <a:ext cx="1051936" cy="291381"/>
          </a:xfrm>
          <a:prstGeom prst="rect">
            <a:avLst/>
          </a:prstGeom>
        </p:spPr>
        <p:txBody>
          <a:bodyPr lIns="122191" tIns="61096" rIns="122191" bIns="61096"/>
          <a:lstStyle/>
          <a:p>
            <a:fld id="{A354BA3A-037E-4DCB-BC79-98B147332D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A976-FAA1-4DC0-9C12-FE83F5A108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5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41088" y="8641080"/>
            <a:ext cx="3520441" cy="511175"/>
          </a:xfrm>
          <a:prstGeom prst="rect">
            <a:avLst/>
          </a:prstGeom>
        </p:spPr>
        <p:txBody>
          <a:bodyPr/>
          <a:lstStyle/>
          <a:p>
            <a:fld id="{27DB9517-865C-47DB-B04E-7F2D7EF79B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A976-FAA1-4DC0-9C12-FE83F5A108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600199" y="1024128"/>
            <a:ext cx="8961120" cy="48646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- нано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854617" y="7"/>
            <a:ext cx="3894146" cy="9601198"/>
            <a:chOff x="9181867" y="1"/>
            <a:chExt cx="2781533" cy="5143499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9181867" y="1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576000">
              <a:noAutofit/>
            </a:bodyPr>
            <a:lstStyle/>
            <a:p>
              <a:r>
                <a:rPr lang="ru-RU" sz="168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80" b="0" dirty="0">
                  <a:solidFill>
                    <a:schemeClr val="bg1"/>
                  </a:solidFill>
                </a:rPr>
              </a:br>
              <a:r>
                <a:rPr lang="ru-RU" sz="168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90821" rtl="0" eaLnBrk="1" latinLnBrk="0" hangingPunct="1"/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indent="-255585" algn="l" defTabSz="1090821" rtl="0" eaLnBrk="1" latinLnBrk="0" hangingPunct="1"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12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120" b="0" baseline="0" dirty="0">
                  <a:solidFill>
                    <a:schemeClr val="bg1"/>
                  </a:solidFill>
                </a:rPr>
                <a:t> </a:t>
              </a:r>
              <a:r>
                <a:rPr lang="ru-RU" sz="1120" baseline="0" dirty="0">
                  <a:solidFill>
                    <a:schemeClr val="bg1"/>
                  </a:solidFill>
                </a:rPr>
                <a:t>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en-US" sz="1120" b="1" dirty="0">
                  <a:solidFill>
                    <a:schemeClr val="bg1"/>
                  </a:solidFill>
                </a:rPr>
                <a:t>Arial</a:t>
              </a:r>
              <a:r>
                <a:rPr lang="ru-RU" sz="1120" dirty="0">
                  <a:solidFill>
                    <a:schemeClr val="bg1"/>
                  </a:solidFill>
                </a:rPr>
                <a:t> (</a:t>
              </a:r>
              <a:r>
                <a:rPr lang="ru-RU" sz="1120" i="1" dirty="0">
                  <a:solidFill>
                    <a:schemeClr val="bg1"/>
                  </a:solidFill>
                </a:rPr>
                <a:t>д</a:t>
              </a:r>
              <a:r>
                <a:rPr lang="ru-RU" sz="112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r>
                <a:rPr lang="en-US" sz="112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120" baseline="0" dirty="0">
                  <a:solidFill>
                    <a:schemeClr val="bg1"/>
                  </a:solidFill>
                </a:rPr>
                <a:t>)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8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120" b="1" baseline="0" dirty="0">
                <a:solidFill>
                  <a:schemeClr val="bg1"/>
                </a:solidFill>
              </a:endParaRPr>
            </a:p>
            <a:p>
              <a:pPr marL="255585" indent="-255585" algn="l" defTabSz="1090821" rtl="0" eaLnBrk="1" latinLnBrk="0" hangingPunct="1">
                <a:spcBef>
                  <a:spcPts val="420"/>
                </a:spcBef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12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73377" lvl="1" indent="-111125" algn="l" defTabSz="1090821" rtl="0" eaLnBrk="1" latinLnBrk="0" hangingPunct="1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73377" marR="0" lvl="1" indent="-117793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120" dirty="0">
                  <a:solidFill>
                    <a:schemeClr val="bg1"/>
                  </a:solidFill>
                </a:rPr>
                <a:t>в</a:t>
              </a:r>
              <a:r>
                <a:rPr lang="ru-RU" sz="112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73377" lvl="1" indent="-117793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Нельзя</a:t>
              </a:r>
              <a:r>
                <a:rPr lang="ru-RU" sz="112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73377" lvl="1" indent="-117793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120" b="1" dirty="0">
                <a:solidFill>
                  <a:schemeClr val="bg1"/>
                </a:solidFill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12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800999" marR="0" lvl="1" indent="-25558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256592" y="6832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980" dirty="0">
                  <a:solidFill>
                    <a:srgbClr val="FFFFFF"/>
                  </a:solidFill>
                </a:rPr>
                <a:t>140</a:t>
              </a:r>
              <a:endParaRPr lang="ru-RU" sz="98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1</a:t>
              </a:r>
              <a:r>
                <a:rPr lang="en-US" sz="980" dirty="0">
                  <a:solidFill>
                    <a:srgbClr val="FFFFFF"/>
                  </a:solidFill>
                </a:rPr>
                <a:t>49</a:t>
              </a:r>
              <a:endParaRPr lang="ru-RU" sz="980" dirty="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256592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256592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256592" y="3367556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9256592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9256592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9256592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256592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9256592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9256592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9256594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256594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9256594" y="3367559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256594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9256594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216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256594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9256594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256594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256594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31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9753600" y="444500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93600" y="5387456"/>
            <a:ext cx="6923952" cy="1445401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8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5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0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1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7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6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7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5493603" y="7272146"/>
            <a:ext cx="6914824" cy="954354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60"/>
            </a:lvl4pPr>
            <a:lvl5pPr>
              <a:defRPr sz="126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3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93600" y="2161624"/>
            <a:ext cx="6944834" cy="2745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448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901AC770-E943-4FB7-BE64-A63C081C9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93" y="1486469"/>
            <a:ext cx="3772595" cy="67921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601" y="569102"/>
            <a:ext cx="1226572" cy="3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98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11" Type="http://schemas.openxmlformats.org/officeDocument/2006/relationships/oleObject" Target="../embeddings/oleObject2.bin"/><Relationship Id="rId5" Type="http://schemas.openxmlformats.org/officeDocument/2006/relationships/vmlDrawing" Target="../drawings/vmlDrawing1.vml"/><Relationship Id="rId10" Type="http://schemas.openxmlformats.org/officeDocument/2006/relationships/image" Target="../media/image1.emf"/><Relationship Id="rId4" Type="http://schemas.openxmlformats.org/officeDocument/2006/relationships/theme" Target="../theme/theme1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051886798"/>
              </p:ext>
            </p:extLst>
          </p:nvPr>
        </p:nvGraphicFramePr>
        <p:xfrm>
          <a:off x="2061" y="2241"/>
          <a:ext cx="2051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1" y="2241"/>
                        <a:ext cx="2051" cy="2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7884" y="1"/>
            <a:ext cx="12128038" cy="127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9276" y="1292236"/>
            <a:ext cx="12126646" cy="746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12217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1270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62151" y="8946658"/>
            <a:ext cx="609738" cy="65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418A976-FAA1-4DC0-9C12-FE83F5A108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7" name="Объект 16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20229369"/>
              </p:ext>
            </p:extLst>
          </p:nvPr>
        </p:nvGraphicFramePr>
        <p:xfrm>
          <a:off x="2063" y="2243"/>
          <a:ext cx="2051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" y="2243"/>
                        <a:ext cx="2051" cy="2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71754" y="8946657"/>
            <a:ext cx="8293944" cy="65454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1100" i="0" kern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5" name="Изображение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620" y="9146037"/>
            <a:ext cx="1249385" cy="255784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 bwMode="auto">
          <a:xfrm>
            <a:off x="8665698" y="8850918"/>
            <a:ext cx="4135903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Группа 4"/>
          <p:cNvGrpSpPr/>
          <p:nvPr/>
        </p:nvGrpSpPr>
        <p:grpSpPr>
          <a:xfrm>
            <a:off x="12946436" y="1055"/>
            <a:ext cx="656946" cy="8693674"/>
            <a:chOff x="10018075" y="753"/>
            <a:chExt cx="508351" cy="6209767"/>
          </a:xfrm>
        </p:grpSpPr>
        <p:sp>
          <p:nvSpPr>
            <p:cNvPr id="55" name="Прямоугольник 54"/>
            <p:cNvSpPr/>
            <p:nvPr userDrawn="1"/>
          </p:nvSpPr>
          <p:spPr>
            <a:xfrm>
              <a:off x="10018075" y="753"/>
              <a:ext cx="508348" cy="588276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3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1300" dirty="0">
                  <a:solidFill>
                    <a:srgbClr val="FFFFFF"/>
                  </a:solidFill>
                </a:rPr>
                <a:t>140</a:t>
              </a:r>
              <a:endParaRPr lang="ru-RU" sz="13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rgbClr val="FFFFFF"/>
                  </a:solidFill>
                </a:rPr>
                <a:t>1</a:t>
              </a:r>
              <a:r>
                <a:rPr lang="en-US" sz="1300" dirty="0">
                  <a:solidFill>
                    <a:srgbClr val="FFFFFF"/>
                  </a:solidFill>
                </a:rPr>
                <a:t>49</a:t>
              </a:r>
              <a:endParaRPr lang="ru-RU" sz="1300" dirty="0">
                <a:solidFill>
                  <a:srgbClr val="FFFFFF"/>
                </a:solidFill>
              </a:endParaRPr>
            </a:p>
          </p:txBody>
        </p:sp>
        <p:sp>
          <p:nvSpPr>
            <p:cNvPr id="56" name="Прямоугольник 55"/>
            <p:cNvSpPr/>
            <p:nvPr userDrawn="1"/>
          </p:nvSpPr>
          <p:spPr>
            <a:xfrm>
              <a:off x="10018075" y="1177305"/>
              <a:ext cx="508348" cy="58988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3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57" name="Прямоугольник 56"/>
            <p:cNvSpPr/>
            <p:nvPr userDrawn="1"/>
          </p:nvSpPr>
          <p:spPr>
            <a:xfrm>
              <a:off x="10018075" y="589030"/>
              <a:ext cx="508348" cy="588278"/>
            </a:xfrm>
            <a:prstGeom prst="rect">
              <a:avLst/>
            </a:prstGeom>
            <a:solidFill>
              <a:srgbClr val="99CC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300" dirty="0">
                  <a:solidFill>
                    <a:srgbClr val="FFFFFF"/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rgbClr val="FFFFFF"/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58" name="Прямоугольник 57"/>
            <p:cNvSpPr/>
            <p:nvPr userDrawn="1"/>
          </p:nvSpPr>
          <p:spPr>
            <a:xfrm>
              <a:off x="10018075" y="4442499"/>
              <a:ext cx="508348" cy="588278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3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59" name="Прямоугольник 58"/>
            <p:cNvSpPr/>
            <p:nvPr userDrawn="1"/>
          </p:nvSpPr>
          <p:spPr>
            <a:xfrm>
              <a:off x="10018075" y="2094185"/>
              <a:ext cx="508348" cy="589880"/>
            </a:xfrm>
            <a:prstGeom prst="rect">
              <a:avLst/>
            </a:prstGeom>
            <a:solidFill>
              <a:srgbClr val="F2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3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0" name="Прямоугольник 59"/>
            <p:cNvSpPr/>
            <p:nvPr userDrawn="1"/>
          </p:nvSpPr>
          <p:spPr>
            <a:xfrm>
              <a:off x="10018075" y="2677652"/>
              <a:ext cx="508348" cy="588276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3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61" name="Прямоугольник 60"/>
            <p:cNvSpPr/>
            <p:nvPr userDrawn="1"/>
          </p:nvSpPr>
          <p:spPr>
            <a:xfrm>
              <a:off x="10018075" y="3265935"/>
              <a:ext cx="508348" cy="588278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3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2" name="Прямоугольник 61"/>
            <p:cNvSpPr/>
            <p:nvPr userDrawn="1"/>
          </p:nvSpPr>
          <p:spPr>
            <a:xfrm>
              <a:off x="10018075" y="3854207"/>
              <a:ext cx="508348" cy="588276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3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3" name="Прямоугольник 62"/>
            <p:cNvSpPr/>
            <p:nvPr userDrawn="1"/>
          </p:nvSpPr>
          <p:spPr>
            <a:xfrm>
              <a:off x="10018075" y="5030760"/>
              <a:ext cx="508348" cy="589880"/>
            </a:xfrm>
            <a:prstGeom prst="rect">
              <a:avLst/>
            </a:prstGeom>
            <a:solidFill>
              <a:srgbClr val="80808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3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64" name="Прямоугольник 63"/>
            <p:cNvSpPr/>
            <p:nvPr userDrawn="1"/>
          </p:nvSpPr>
          <p:spPr>
            <a:xfrm>
              <a:off x="10018075" y="5620640"/>
              <a:ext cx="508348" cy="589880"/>
            </a:xfrm>
            <a:prstGeom prst="rect">
              <a:avLst/>
            </a:prstGeom>
            <a:solidFill>
              <a:srgbClr val="F58A1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3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65" name="Прямоугольник 64"/>
            <p:cNvSpPr/>
            <p:nvPr userDrawn="1"/>
          </p:nvSpPr>
          <p:spPr>
            <a:xfrm>
              <a:off x="10018078" y="1177305"/>
              <a:ext cx="508348" cy="58988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3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</p:txBody>
        </p:sp>
        <p:sp>
          <p:nvSpPr>
            <p:cNvPr id="66" name="Прямоугольник 65"/>
            <p:cNvSpPr/>
            <p:nvPr userDrawn="1"/>
          </p:nvSpPr>
          <p:spPr>
            <a:xfrm>
              <a:off x="10018078" y="589030"/>
              <a:ext cx="508348" cy="588278"/>
            </a:xfrm>
            <a:prstGeom prst="rect">
              <a:avLst/>
            </a:prstGeom>
            <a:solidFill>
              <a:srgbClr val="99CC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3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</a:t>
              </a:r>
            </a:p>
          </p:txBody>
        </p:sp>
        <p:sp>
          <p:nvSpPr>
            <p:cNvPr id="67" name="Прямоугольник 66"/>
            <p:cNvSpPr/>
            <p:nvPr userDrawn="1"/>
          </p:nvSpPr>
          <p:spPr>
            <a:xfrm>
              <a:off x="10018078" y="4442503"/>
              <a:ext cx="508348" cy="588278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3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8" name="Прямоугольник 67"/>
            <p:cNvSpPr/>
            <p:nvPr userDrawn="1"/>
          </p:nvSpPr>
          <p:spPr>
            <a:xfrm>
              <a:off x="10018078" y="2094185"/>
              <a:ext cx="508348" cy="589880"/>
            </a:xfrm>
            <a:prstGeom prst="rect">
              <a:avLst/>
            </a:prstGeom>
            <a:solidFill>
              <a:srgbClr val="F2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3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9" name="Прямоугольник 68"/>
            <p:cNvSpPr/>
            <p:nvPr userDrawn="1"/>
          </p:nvSpPr>
          <p:spPr>
            <a:xfrm>
              <a:off x="10018078" y="2677652"/>
              <a:ext cx="508348" cy="588276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3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216</a:t>
              </a:r>
            </a:p>
          </p:txBody>
        </p:sp>
        <p:sp>
          <p:nvSpPr>
            <p:cNvPr id="70" name="Прямоугольник 69"/>
            <p:cNvSpPr/>
            <p:nvPr userDrawn="1"/>
          </p:nvSpPr>
          <p:spPr>
            <a:xfrm>
              <a:off x="10018078" y="3265935"/>
              <a:ext cx="508348" cy="588278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3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71" name="Прямоугольник 70"/>
            <p:cNvSpPr/>
            <p:nvPr userDrawn="1"/>
          </p:nvSpPr>
          <p:spPr>
            <a:xfrm>
              <a:off x="10018078" y="3854207"/>
              <a:ext cx="508348" cy="588276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3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72" name="Прямоугольник 71"/>
            <p:cNvSpPr/>
            <p:nvPr userDrawn="1"/>
          </p:nvSpPr>
          <p:spPr>
            <a:xfrm>
              <a:off x="10018078" y="5030760"/>
              <a:ext cx="508348" cy="589880"/>
            </a:xfrm>
            <a:prstGeom prst="rect">
              <a:avLst/>
            </a:prstGeom>
            <a:solidFill>
              <a:srgbClr val="80808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3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73" name="Прямоугольник 72"/>
            <p:cNvSpPr/>
            <p:nvPr userDrawn="1"/>
          </p:nvSpPr>
          <p:spPr>
            <a:xfrm>
              <a:off x="10018078" y="5620640"/>
              <a:ext cx="508348" cy="589880"/>
            </a:xfrm>
            <a:prstGeom prst="rect">
              <a:avLst/>
            </a:prstGeom>
            <a:solidFill>
              <a:srgbClr val="F58A1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3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1300" dirty="0">
                  <a:solidFill>
                    <a:srgbClr val="FFFFFF"/>
                  </a:solidFill>
                </a:rPr>
                <a:t>31</a:t>
              </a:r>
            </a:p>
          </p:txBody>
        </p:sp>
      </p:grpSp>
    </p:spTree>
    <p:custDataLst>
      <p:tags r:id="rId6"/>
    </p:custDataLst>
    <p:extLst>
      <p:ext uri="{BB962C8B-B14F-4D97-AF65-F5344CB8AC3E}">
        <p14:creationId xmlns:p14="http://schemas.microsoft.com/office/powerpoint/2010/main" val="372233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610848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1221698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832546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2443394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None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14904" indent="-2545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</a:defRPr>
      </a:lvl2pPr>
      <a:lvl3pPr marL="1071296" indent="-14425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557090" indent="-235473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4pPr>
      <a:lvl5pPr marL="1913481" indent="-199409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746698" indent="-42208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3357547" indent="-42208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968395" indent="-42208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4579244" indent="-42208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216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848" algn="l" defTabSz="12216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698" algn="l" defTabSz="12216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2546" algn="l" defTabSz="12216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3394" algn="l" defTabSz="12216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4242" algn="l" defTabSz="12216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5091" algn="l" defTabSz="12216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5940" algn="l" defTabSz="12216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6788" algn="l" defTabSz="122169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172" userDrawn="1">
          <p15:clr>
            <a:srgbClr val="F26B43"/>
          </p15:clr>
        </p15:guide>
        <p15:guide id="3" pos="6091" userDrawn="1">
          <p15:clr>
            <a:srgbClr val="F26B43"/>
          </p15:clr>
        </p15:guide>
        <p15:guide id="4" orient="horz" pos="39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A976-FAA1-4DC0-9C12-FE83F5A108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902376" y="984176"/>
            <a:ext cx="11528920" cy="2736304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8C95"/>
                </a:solidFill>
              </a:rPr>
              <a:t>Совершенствование системы управления и реализации отходов, образующихся </a:t>
            </a:r>
          </a:p>
          <a:p>
            <a:pPr algn="ctr"/>
            <a:r>
              <a:rPr lang="ru-RU" sz="4000" dirty="0" smtClean="0">
                <a:solidFill>
                  <a:srgbClr val="008C95"/>
                </a:solidFill>
              </a:rPr>
              <a:t>в </a:t>
            </a:r>
            <a:r>
              <a:rPr lang="ru-RU" sz="4000" dirty="0">
                <a:solidFill>
                  <a:srgbClr val="008C95"/>
                </a:solidFill>
              </a:rPr>
              <a:t>ПАО «Казаньоргсинтез»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60443" y="4247300"/>
            <a:ext cx="5552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Работу выполнил:</a:t>
            </a:r>
          </a:p>
          <a:p>
            <a:r>
              <a:rPr lang="ru-RU" dirty="0" smtClean="0"/>
              <a:t>Старший менеджер</a:t>
            </a:r>
            <a:endParaRPr lang="ru-RU" dirty="0"/>
          </a:p>
          <a:p>
            <a:r>
              <a:rPr lang="ru-RU" dirty="0" smtClean="0"/>
              <a:t>Отдела реализации </a:t>
            </a:r>
          </a:p>
          <a:p>
            <a:r>
              <a:rPr lang="ru-RU" dirty="0" smtClean="0"/>
              <a:t>невостребованного </a:t>
            </a:r>
            <a:r>
              <a:rPr lang="ru-RU" dirty="0"/>
              <a:t>имущества</a:t>
            </a:r>
          </a:p>
          <a:p>
            <a:r>
              <a:rPr lang="ru-RU" dirty="0"/>
              <a:t>ПАО Казаньоргсинтез</a:t>
            </a:r>
          </a:p>
          <a:p>
            <a:r>
              <a:rPr lang="ru-RU" dirty="0"/>
              <a:t>Ульмаскулов Тимур Флерович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20" y="3575836"/>
            <a:ext cx="5746806" cy="45300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19633" y="7130776"/>
            <a:ext cx="5552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Научный руководитель:</a:t>
            </a:r>
            <a:endParaRPr lang="ru-RU" dirty="0"/>
          </a:p>
          <a:p>
            <a:r>
              <a:rPr lang="ru-RU" dirty="0"/>
              <a:t>к.э.н., </a:t>
            </a:r>
            <a:r>
              <a:rPr lang="ru-RU" dirty="0" smtClean="0"/>
              <a:t>доцент</a:t>
            </a:r>
          </a:p>
          <a:p>
            <a:r>
              <a:rPr lang="ru-RU" dirty="0" err="1" smtClean="0"/>
              <a:t>Маркарьян</a:t>
            </a:r>
            <a:r>
              <a:rPr lang="ru-RU" dirty="0" smtClean="0"/>
              <a:t> Сергей Эдуардович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6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29392" y="8833048"/>
            <a:ext cx="609738" cy="654543"/>
          </a:xfrm>
        </p:spPr>
        <p:txBody>
          <a:bodyPr/>
          <a:lstStyle/>
          <a:p>
            <a:fld id="{0418A976-FAA1-4DC0-9C12-FE83F5A108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648272" y="408112"/>
            <a:ext cx="10513168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srgbClr val="008C95"/>
                </a:solidFill>
              </a:rPr>
              <a:t>Динамика ломообразования на ПАО «Казаньоргсинтез»</a:t>
            </a:r>
            <a:endParaRPr lang="ru-RU" sz="2800" b="1" dirty="0">
              <a:latin typeface="Myriad Pro" pitchFamily="34" charset="0"/>
            </a:endParaRPr>
          </a:p>
        </p:txBody>
      </p:sp>
      <p:pic>
        <p:nvPicPr>
          <p:cNvPr id="6" name="Рисунок 5" descr="C:\Users\user\Downloads\2023-05-07_16-58-1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5" r="12500"/>
          <a:stretch/>
        </p:blipFill>
        <p:spPr bwMode="auto">
          <a:xfrm>
            <a:off x="568152" y="1930211"/>
            <a:ext cx="11770978" cy="58126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648272" y="1232012"/>
            <a:ext cx="4536504" cy="4320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rgbClr val="008C95"/>
                </a:solidFill>
              </a:rPr>
              <a:t>Доход от реализации лома, млн руб.</a:t>
            </a:r>
            <a:endParaRPr lang="ru-RU" sz="2000" b="1" dirty="0">
              <a:latin typeface="Myriad Pro" pitchFamily="34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7224988" y="1232012"/>
            <a:ext cx="4536504" cy="4320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rgbClr val="008C95"/>
                </a:solidFill>
              </a:rPr>
              <a:t>Объем образования лома, тонн.</a:t>
            </a:r>
            <a:endParaRPr lang="ru-RU" sz="2000" b="1" dirty="0">
              <a:latin typeface="Myriad Pro" pitchFamily="34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656597" y="7680920"/>
            <a:ext cx="4536504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latin typeface="Myriad Pro" pitchFamily="34" charset="0"/>
              </a:rPr>
              <a:t> </a:t>
            </a:r>
            <a:r>
              <a:rPr lang="ru-RU" sz="1800" b="1" dirty="0" smtClean="0">
                <a:latin typeface="Myriad Pro" pitchFamily="34" charset="0"/>
              </a:rPr>
              <a:t>     </a:t>
            </a:r>
            <a:r>
              <a:rPr lang="ru-RU" sz="2000" dirty="0" smtClean="0">
                <a:solidFill>
                  <a:srgbClr val="008C95"/>
                </a:solidFill>
              </a:rPr>
              <a:t>черный лом</a:t>
            </a:r>
            <a:endParaRPr lang="ru-RU" sz="2000" b="1" dirty="0" smtClean="0">
              <a:latin typeface="Myriad Pro" pitchFamily="34" charset="0"/>
            </a:endParaRPr>
          </a:p>
          <a:p>
            <a:pPr algn="l"/>
            <a:r>
              <a:rPr lang="ru-RU" sz="1800" b="1" dirty="0" smtClean="0">
                <a:latin typeface="Myriad Pro" pitchFamily="34" charset="0"/>
              </a:rPr>
              <a:t>      </a:t>
            </a:r>
            <a:r>
              <a:rPr lang="ru-RU" sz="2000" dirty="0" smtClean="0">
                <a:solidFill>
                  <a:srgbClr val="008C95"/>
                </a:solidFill>
              </a:rPr>
              <a:t>цветной </a:t>
            </a:r>
            <a:r>
              <a:rPr lang="ru-RU" sz="2000" dirty="0">
                <a:solidFill>
                  <a:srgbClr val="008C95"/>
                </a:solidFill>
              </a:rPr>
              <a:t>лом</a:t>
            </a:r>
            <a:endParaRPr lang="ru-RU" sz="2000" b="1" dirty="0">
              <a:latin typeface="Myriad Pro" pitchFamily="34" charset="0"/>
            </a:endParaRPr>
          </a:p>
          <a:p>
            <a:pPr algn="l"/>
            <a:endParaRPr lang="ru-RU" sz="1800" b="1" dirty="0" smtClean="0">
              <a:latin typeface="Myriad Pro" pitchFamily="34" charset="0"/>
            </a:endParaRPr>
          </a:p>
          <a:p>
            <a:pPr algn="l"/>
            <a:endParaRPr lang="ru-RU" sz="1800" b="1" dirty="0">
              <a:latin typeface="Myriad Pro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746818" y="7742879"/>
            <a:ext cx="216024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746818" y="8111303"/>
            <a:ext cx="216024" cy="216024"/>
          </a:xfrm>
          <a:prstGeom prst="rect">
            <a:avLst/>
          </a:prstGeom>
          <a:solidFill>
            <a:srgbClr val="939BA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8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29392" y="8833048"/>
            <a:ext cx="609738" cy="654543"/>
          </a:xfrm>
        </p:spPr>
        <p:txBody>
          <a:bodyPr/>
          <a:lstStyle/>
          <a:p>
            <a:fld id="{0418A976-FAA1-4DC0-9C12-FE83F5A108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712168" y="351221"/>
            <a:ext cx="11449272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8C95"/>
                </a:solidFill>
              </a:rPr>
              <a:t>Организация  строительства склада хранения, подготовки лома</a:t>
            </a:r>
            <a:endParaRPr lang="ru-RU" sz="2800" b="1" dirty="0">
              <a:latin typeface="Myriad Pro" pitchFamily="34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4" r="14242" b="23497"/>
          <a:stretch/>
        </p:blipFill>
        <p:spPr>
          <a:xfrm>
            <a:off x="1864296" y="1200200"/>
            <a:ext cx="10153128" cy="7416824"/>
          </a:xfrm>
        </p:spPr>
      </p:pic>
      <p:pic>
        <p:nvPicPr>
          <p:cNvPr id="7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99" y="4224536"/>
            <a:ext cx="186775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04" y="1416224"/>
            <a:ext cx="1584176" cy="147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98" y="984176"/>
            <a:ext cx="1867753" cy="151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98" y="6600800"/>
            <a:ext cx="186775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27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29392" y="8833048"/>
            <a:ext cx="609738" cy="654543"/>
          </a:xfrm>
        </p:spPr>
        <p:txBody>
          <a:bodyPr/>
          <a:lstStyle/>
          <a:p>
            <a:fld id="{0418A976-FAA1-4DC0-9C12-FE83F5A108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40391579"/>
              </p:ext>
            </p:extLst>
          </p:nvPr>
        </p:nvGraphicFramePr>
        <p:xfrm>
          <a:off x="640160" y="1056184"/>
          <a:ext cx="11394047" cy="8055418"/>
        </p:xfrm>
        <a:graphic>
          <a:graphicData uri="http://schemas.openxmlformats.org/drawingml/2006/table">
            <a:tbl>
              <a:tblPr/>
              <a:tblGrid>
                <a:gridCol w="3043615">
                  <a:extLst>
                    <a:ext uri="{9D8B030D-6E8A-4147-A177-3AD203B41FA5}">
                      <a16:colId xmlns="" xmlns:a16="http://schemas.microsoft.com/office/drawing/2014/main" val="97989865"/>
                    </a:ext>
                  </a:extLst>
                </a:gridCol>
                <a:gridCol w="8350432">
                  <a:extLst>
                    <a:ext uri="{9D8B030D-6E8A-4147-A177-3AD203B41FA5}">
                      <a16:colId xmlns="" xmlns:a16="http://schemas.microsoft.com/office/drawing/2014/main" val="116972945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Параметры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Условия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17462185"/>
                  </a:ext>
                </a:extLst>
              </a:tr>
              <a:tr h="1152129">
                <a:tc>
                  <a:txBody>
                    <a:bodyPr/>
                    <a:lstStyle/>
                    <a:p>
                      <a:pPr marL="0" marR="0" lvl="0" indent="0" algn="ctr" defTabSz="12216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Цель</a:t>
                      </a:r>
                    </a:p>
                    <a:p>
                      <a:pPr algn="ctr" fontAlgn="ctr"/>
                      <a:endParaRPr lang="ru-RU" sz="20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216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строительства склада по хранению и подготовке металлолома для оптимизация процесса вывоза, реализации данного вида отходов</a:t>
                      </a:r>
                    </a:p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00981555"/>
                  </a:ext>
                </a:extLst>
              </a:tr>
              <a:tr h="2446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Обоснование</a:t>
                      </a:r>
                      <a:r>
                        <a:rPr lang="ru-RU" sz="20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инициации проекта</a:t>
                      </a:r>
                      <a:endParaRPr lang="ru-RU" sz="20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Захламление территории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Риски кражи металлолома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Большие трудозатраты ресурсы Общества при сборе и отгрузке лома покупателю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Риски нарушения требований промышленной безопасности и экологических норм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Низкая скорость отгрузки лома покупателю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30126099"/>
                  </a:ext>
                </a:extLst>
              </a:tr>
              <a:tr h="3115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Задачи проекта и</a:t>
                      </a:r>
                      <a:r>
                        <a:rPr lang="ru-RU" sz="20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планируемый результат</a:t>
                      </a:r>
                      <a:endParaRPr lang="ru-RU" sz="20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12216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altLang="ru-RU" sz="20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Изучить существующие проблемы в системе управления и реализации отходов на предприятии</a:t>
                      </a:r>
                    </a:p>
                    <a:p>
                      <a:pPr marL="342900" marR="0" indent="-342900" algn="l" defTabSz="12216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altLang="ru-RU" sz="20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Разработать алгоритм строительства склада хранения, подготовки лома</a:t>
                      </a:r>
                    </a:p>
                    <a:p>
                      <a:pPr marL="342900" marR="0" indent="-342900" algn="l" defTabSz="12216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altLang="ru-RU" sz="20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Провести технико-экономическое обоснование проекта</a:t>
                      </a:r>
                      <a:endParaRPr lang="ru-RU" altLang="ru-RU" sz="2000" dirty="0" smtClean="0">
                        <a:solidFill>
                          <a:schemeClr val="tx1"/>
                        </a:solidFill>
                        <a:latin typeface="+mn-lt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2000" dirty="0" smtClean="0">
                          <a:solidFill>
                            <a:schemeClr val="tx1"/>
                          </a:solidFill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Сократить трудовых ресурсов, задействованные при сборе и отгрузке лома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2000" dirty="0" smtClean="0">
                          <a:solidFill>
                            <a:schemeClr val="tx1"/>
                          </a:solidFill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Уменьшить риски нарушения требований промышленной безопасности и экологических норм;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2000" dirty="0" smtClean="0">
                          <a:solidFill>
                            <a:schemeClr val="tx1"/>
                          </a:solidFill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Повысить степени сохранности металлолома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2000" dirty="0" smtClean="0">
                          <a:solidFill>
                            <a:schemeClr val="tx1"/>
                          </a:solidFill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Увеличить скорость отгрузки лома.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2000" dirty="0" smtClean="0">
                          <a:solidFill>
                            <a:schemeClr val="tx1"/>
                          </a:solidFill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Сократить антропогенного воздействия на окружающую среду;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altLang="ru-RU" sz="1400" dirty="0" smtClean="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22512048"/>
                  </a:ext>
                </a:extLst>
              </a:tr>
            </a:tbl>
          </a:graphicData>
        </a:graphic>
      </p:graphicFrame>
      <p:sp>
        <p:nvSpPr>
          <p:cNvPr id="8" name="Заголовок 3"/>
          <p:cNvSpPr txBox="1">
            <a:spLocks/>
          </p:cNvSpPr>
          <p:nvPr/>
        </p:nvSpPr>
        <p:spPr>
          <a:xfrm>
            <a:off x="1720280" y="264096"/>
            <a:ext cx="7560840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8C95"/>
                </a:solidFill>
              </a:rPr>
              <a:t>Концепция, цели и задачи проекта</a:t>
            </a:r>
            <a:endParaRPr lang="ru-RU" sz="32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5010" y="363289"/>
            <a:ext cx="9117514" cy="1116090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+mn-lt"/>
              </a:rPr>
              <a:t>Алгоритм</a:t>
            </a:r>
            <a:r>
              <a:rPr lang="ru-RU" sz="2400" b="1" dirty="0">
                <a:latin typeface="+mn-lt"/>
              </a:rPr>
              <a:t> реализации проекта </a:t>
            </a:r>
            <a:r>
              <a:rPr lang="ru-RU" sz="2400" b="1" dirty="0" smtClean="0">
                <a:latin typeface="+mn-lt"/>
              </a:rPr>
              <a:t>- строительства </a:t>
            </a:r>
            <a:r>
              <a:rPr lang="ru-RU" sz="2400" b="1" dirty="0">
                <a:latin typeface="+mn-lt"/>
              </a:rPr>
              <a:t>склада хранения, </a:t>
            </a:r>
            <a:r>
              <a:rPr lang="ru-RU" sz="2400" b="1" dirty="0" smtClean="0">
                <a:latin typeface="+mn-lt"/>
              </a:rPr>
              <a:t>подготовки </a:t>
            </a:r>
            <a:r>
              <a:rPr lang="ru-RU" sz="2400" b="1" dirty="0">
                <a:latin typeface="+mn-lt"/>
              </a:rPr>
              <a:t>металлолома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52128" y="3818275"/>
            <a:ext cx="110799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2513013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A976-FAA1-4DC0-9C12-FE83F5A108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226" y="4924848"/>
            <a:ext cx="1945184" cy="436477"/>
          </a:xfrm>
          <a:prstGeom prst="rect">
            <a:avLst/>
          </a:prstGeom>
          <a:noFill/>
          <a:ln w="2857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227" y="4300993"/>
            <a:ext cx="1945183" cy="291608"/>
          </a:xfrm>
          <a:prstGeom prst="rect">
            <a:avLst/>
          </a:prstGeom>
          <a:noFill/>
          <a:ln w="2857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02044" y="4031736"/>
            <a:ext cx="1032556" cy="784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технической документации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833414" y="2854370"/>
            <a:ext cx="997946" cy="649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сметы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814720" y="3779602"/>
            <a:ext cx="1000770" cy="572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материалов и оборудования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326888" y="4697453"/>
            <a:ext cx="1008112" cy="567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материалов и оборудования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43112" y="3894547"/>
            <a:ext cx="1080120" cy="871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строительства склада в соответствии с графиком работ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016608" y="3245982"/>
            <a:ext cx="13662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функционирования склада по итогам строительства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021916" y="4285667"/>
            <a:ext cx="1360895" cy="730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функционирования склада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686928" y="2267541"/>
            <a:ext cx="1094854" cy="746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проекта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Соединительная линия уступом 39"/>
          <p:cNvCxnSpPr>
            <a:stCxn id="29" idx="3"/>
            <a:endCxn id="30" idx="1"/>
          </p:cNvCxnSpPr>
          <p:nvPr/>
        </p:nvCxnSpPr>
        <p:spPr>
          <a:xfrm flipV="1">
            <a:off x="2734600" y="3179053"/>
            <a:ext cx="1098814" cy="124489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>
            <a:stCxn id="29" idx="3"/>
            <a:endCxn id="31" idx="1"/>
          </p:cNvCxnSpPr>
          <p:nvPr/>
        </p:nvCxnSpPr>
        <p:spPr>
          <a:xfrm flipV="1">
            <a:off x="2734600" y="4065718"/>
            <a:ext cx="1080120" cy="35822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stCxn id="29" idx="3"/>
          </p:cNvCxnSpPr>
          <p:nvPr/>
        </p:nvCxnSpPr>
        <p:spPr>
          <a:xfrm>
            <a:off x="2734600" y="4423946"/>
            <a:ext cx="2592288" cy="753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>
            <a:stCxn id="31" idx="3"/>
            <a:endCxn id="33" idx="1"/>
          </p:cNvCxnSpPr>
          <p:nvPr/>
        </p:nvCxnSpPr>
        <p:spPr>
          <a:xfrm>
            <a:off x="4815490" y="4065718"/>
            <a:ext cx="511398" cy="915570"/>
          </a:xfrm>
          <a:prstGeom prst="bentConnector3">
            <a:avLst>
              <a:gd name="adj1" fmla="val 3261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>
            <a:stCxn id="29" idx="3"/>
          </p:cNvCxnSpPr>
          <p:nvPr/>
        </p:nvCxnSpPr>
        <p:spPr>
          <a:xfrm flipV="1">
            <a:off x="2734600" y="2447562"/>
            <a:ext cx="2952328" cy="19763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>
            <a:endCxn id="38" idx="1"/>
          </p:cNvCxnSpPr>
          <p:nvPr/>
        </p:nvCxnSpPr>
        <p:spPr>
          <a:xfrm flipV="1">
            <a:off x="4815490" y="2640742"/>
            <a:ext cx="871438" cy="37320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/>
          <p:nvPr/>
        </p:nvCxnSpPr>
        <p:spPr>
          <a:xfrm flipV="1">
            <a:off x="5398896" y="2827343"/>
            <a:ext cx="288032" cy="186600"/>
          </a:xfrm>
          <a:prstGeom prst="bentConnector3">
            <a:avLst>
              <a:gd name="adj1" fmla="val -98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815490" y="3887721"/>
            <a:ext cx="583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398896" y="3013943"/>
            <a:ext cx="0" cy="873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5107193" y="4800521"/>
            <a:ext cx="2196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5107193" y="3285335"/>
            <a:ext cx="0" cy="1515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4822832" y="3285336"/>
            <a:ext cx="284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38" idx="3"/>
            <a:endCxn id="34" idx="1"/>
          </p:cNvCxnSpPr>
          <p:nvPr/>
        </p:nvCxnSpPr>
        <p:spPr>
          <a:xfrm>
            <a:off x="6781782" y="2640742"/>
            <a:ext cx="561330" cy="168945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>
            <a:stCxn id="33" idx="3"/>
          </p:cNvCxnSpPr>
          <p:nvPr/>
        </p:nvCxnSpPr>
        <p:spPr>
          <a:xfrm flipV="1">
            <a:off x="6335000" y="4351834"/>
            <a:ext cx="1008112" cy="629454"/>
          </a:xfrm>
          <a:prstGeom prst="bentConnector3">
            <a:avLst>
              <a:gd name="adj1" fmla="val 7214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0"/>
          <p:cNvCxnSpPr>
            <a:endCxn id="35" idx="1"/>
          </p:cNvCxnSpPr>
          <p:nvPr/>
        </p:nvCxnSpPr>
        <p:spPr>
          <a:xfrm>
            <a:off x="6781782" y="2447561"/>
            <a:ext cx="2234826" cy="115846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/>
          <p:nvPr/>
        </p:nvCxnSpPr>
        <p:spPr>
          <a:xfrm flipV="1">
            <a:off x="8423232" y="3779603"/>
            <a:ext cx="598685" cy="28611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>
            <a:endCxn id="37" idx="1"/>
          </p:cNvCxnSpPr>
          <p:nvPr/>
        </p:nvCxnSpPr>
        <p:spPr>
          <a:xfrm>
            <a:off x="8423232" y="4351834"/>
            <a:ext cx="598684" cy="29896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610335" y="3589867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Начальник </a:t>
            </a:r>
          </a:p>
          <a:p>
            <a:r>
              <a:rPr lang="ru-RU" sz="1000" dirty="0" smtClean="0"/>
              <a:t>отдела проектирования</a:t>
            </a:r>
            <a:endParaRPr lang="ru-RU" sz="1000" dirty="0"/>
          </a:p>
        </p:txBody>
      </p:sp>
      <p:sp>
        <p:nvSpPr>
          <p:cNvPr id="80" name="TextBox 79"/>
          <p:cNvSpPr txBox="1"/>
          <p:nvPr/>
        </p:nvSpPr>
        <p:spPr>
          <a:xfrm>
            <a:off x="3738563" y="2611293"/>
            <a:ext cx="18598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Начальник сметного отдела</a:t>
            </a:r>
            <a:endParaRPr lang="ru-RU" sz="1000" dirty="0"/>
          </a:p>
        </p:txBody>
      </p:sp>
      <p:sp>
        <p:nvSpPr>
          <p:cNvPr id="81" name="TextBox 80"/>
          <p:cNvSpPr txBox="1"/>
          <p:nvPr/>
        </p:nvSpPr>
        <p:spPr>
          <a:xfrm>
            <a:off x="3689571" y="3527681"/>
            <a:ext cx="3227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Начальник </a:t>
            </a:r>
            <a:r>
              <a:rPr lang="ru-RU" sz="1000" dirty="0"/>
              <a:t>отдела закупок МТР и реализации НВИ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796818" y="4323448"/>
            <a:ext cx="2068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Начальник склада хранения лома</a:t>
            </a:r>
            <a:endParaRPr lang="ru-RU" sz="1000" dirty="0"/>
          </a:p>
        </p:txBody>
      </p:sp>
      <p:sp>
        <p:nvSpPr>
          <p:cNvPr id="84" name="TextBox 83"/>
          <p:cNvSpPr txBox="1"/>
          <p:nvPr/>
        </p:nvSpPr>
        <p:spPr>
          <a:xfrm>
            <a:off x="5281944" y="1926518"/>
            <a:ext cx="32063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Менеджер отдела закупок МТР и реализации НВИ</a:t>
            </a:r>
            <a:endParaRPr lang="ru-RU" sz="1000" dirty="0"/>
          </a:p>
        </p:txBody>
      </p:sp>
      <p:sp>
        <p:nvSpPr>
          <p:cNvPr id="85" name="TextBox 84"/>
          <p:cNvSpPr txBox="1"/>
          <p:nvPr/>
        </p:nvSpPr>
        <p:spPr>
          <a:xfrm>
            <a:off x="6765708" y="3658773"/>
            <a:ext cx="21210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Начальник отдел строительства</a:t>
            </a:r>
            <a:endParaRPr lang="ru-RU" sz="1000" dirty="0"/>
          </a:p>
        </p:txBody>
      </p:sp>
      <p:sp>
        <p:nvSpPr>
          <p:cNvPr id="86" name="TextBox 85"/>
          <p:cNvSpPr txBox="1"/>
          <p:nvPr/>
        </p:nvSpPr>
        <p:spPr>
          <a:xfrm>
            <a:off x="9090220" y="2920643"/>
            <a:ext cx="2278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Начальника склада хранения лома</a:t>
            </a:r>
            <a:endParaRPr lang="ru-RU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9155943" y="4015644"/>
            <a:ext cx="1426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Руководитель СУОФ</a:t>
            </a:r>
            <a:endParaRPr lang="ru-RU" sz="1000" dirty="0"/>
          </a:p>
        </p:txBody>
      </p:sp>
      <p:pic>
        <p:nvPicPr>
          <p:cNvPr id="42" name="Picture 6" descr="C:\Users\kr_stepanovaa\Desktop\Новая папка\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t="35338" r="1971" b="30890"/>
          <a:stretch>
            <a:fillRect/>
          </a:stretch>
        </p:blipFill>
        <p:spPr bwMode="auto">
          <a:xfrm>
            <a:off x="2411195" y="6806856"/>
            <a:ext cx="8543925" cy="236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Заголовок 1"/>
          <p:cNvSpPr txBox="1">
            <a:spLocks/>
          </p:cNvSpPr>
          <p:nvPr/>
        </p:nvSpPr>
        <p:spPr bwMode="auto">
          <a:xfrm>
            <a:off x="2382034" y="5728310"/>
            <a:ext cx="9117514" cy="111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61084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22169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832546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443394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/>
            <a:r>
              <a:rPr lang="ru-RU" sz="2400" b="1" kern="0" dirty="0" smtClean="0">
                <a:latin typeface="+mn-lt"/>
              </a:rPr>
              <a:t>Графическое изображение склада хранения, подготовки металлолома</a:t>
            </a:r>
            <a:endParaRPr lang="ru-RU" sz="2400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08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29392" y="8833048"/>
            <a:ext cx="609738" cy="654543"/>
          </a:xfrm>
        </p:spPr>
        <p:txBody>
          <a:bodyPr/>
          <a:lstStyle/>
          <a:p>
            <a:fld id="{0418A976-FAA1-4DC0-9C12-FE83F5A108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216224" y="351221"/>
            <a:ext cx="10627800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8C95"/>
                </a:solidFill>
              </a:rPr>
              <a:t>Матрица </a:t>
            </a:r>
            <a:r>
              <a:rPr lang="ru-RU" sz="2800" dirty="0">
                <a:solidFill>
                  <a:srgbClr val="008C95"/>
                </a:solidFill>
              </a:rPr>
              <a:t>рисков проекта – строительства склада хранения, переработки </a:t>
            </a:r>
            <a:r>
              <a:rPr lang="ru-RU" sz="2800" dirty="0" smtClean="0">
                <a:solidFill>
                  <a:srgbClr val="008C95"/>
                </a:solidFill>
              </a:rPr>
              <a:t>металлолома</a:t>
            </a:r>
            <a:endParaRPr lang="ru-RU" sz="2800" b="1" dirty="0">
              <a:latin typeface="Myriad Pro" pitchFamily="34" charset="0"/>
            </a:endParaRPr>
          </a:p>
        </p:txBody>
      </p:sp>
      <p:pic>
        <p:nvPicPr>
          <p:cNvPr id="5" name="Рисунок 4" descr="C:\Users\user\Downloads\2023-05-08_13-31-44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" b="19587"/>
          <a:stretch/>
        </p:blipFill>
        <p:spPr bwMode="auto">
          <a:xfrm>
            <a:off x="1936304" y="1416224"/>
            <a:ext cx="9907720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вал 1"/>
          <p:cNvSpPr/>
          <p:nvPr/>
        </p:nvSpPr>
        <p:spPr bwMode="auto">
          <a:xfrm>
            <a:off x="2092473" y="7716924"/>
            <a:ext cx="864096" cy="432048"/>
          </a:xfrm>
          <a:prstGeom prst="ellipse">
            <a:avLst/>
          </a:prstGeom>
          <a:solidFill>
            <a:srgbClr val="008C9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2092473" y="8335397"/>
            <a:ext cx="864096" cy="432048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 rot="16200000">
            <a:off x="-3566317" y="4245848"/>
            <a:ext cx="10627800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Вероятность</a:t>
            </a:r>
            <a:endParaRPr lang="ru-RU" sz="2800" b="1" dirty="0">
              <a:latin typeface="Myriad Pro" pitchFamily="34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558861" y="7014705"/>
            <a:ext cx="10627800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Значимость</a:t>
            </a:r>
            <a:endParaRPr lang="ru-RU" sz="2800" b="1" dirty="0">
              <a:latin typeface="Myriad Pro" pitchFamily="34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-655984" y="7685928"/>
            <a:ext cx="10627800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   Несистемные риски</a:t>
            </a:r>
            <a:endParaRPr lang="ru-RU" sz="2800" b="1" dirty="0">
              <a:latin typeface="Myriad Pro" pitchFamily="34" charset="0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-655984" y="8235869"/>
            <a:ext cx="10627800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Системные риски</a:t>
            </a:r>
            <a:endParaRPr lang="ru-RU" sz="28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0803">
              <a:defRPr/>
            </a:pPr>
            <a:fld id="{31ED88B6-9D2D-479B-ABA6-BAE9EF28FCC0}" type="slidenum">
              <a:rPr lang="ru-RU" sz="112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 defTabSz="1090803">
                <a:defRPr/>
              </a:pPr>
              <a:t>7</a:t>
            </a:fld>
            <a:endParaRPr lang="ru-RU" sz="1120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6144" y="159114"/>
            <a:ext cx="83529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0803">
              <a:defRPr/>
            </a:pPr>
            <a:r>
              <a:rPr lang="ru-RU" b="1" dirty="0" smtClean="0">
                <a:solidFill>
                  <a:srgbClr val="008C95"/>
                </a:solidFill>
                <a:latin typeface="Arial"/>
              </a:rPr>
              <a:t>Технико-экономическое обоснование проекта</a:t>
            </a:r>
            <a:endParaRPr lang="en-US" b="1" dirty="0">
              <a:solidFill>
                <a:srgbClr val="008C95"/>
              </a:solidFill>
              <a:latin typeface="Arial"/>
            </a:endParaRPr>
          </a:p>
          <a:p>
            <a:pPr defTabSz="1090803">
              <a:defRPr/>
            </a:pPr>
            <a:endParaRPr lang="ru-RU" sz="1800" b="1" dirty="0">
              <a:solidFill>
                <a:srgbClr val="008C95"/>
              </a:solidFill>
              <a:latin typeface="Arial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897859"/>
              </p:ext>
            </p:extLst>
          </p:nvPr>
        </p:nvGraphicFramePr>
        <p:xfrm>
          <a:off x="640160" y="912168"/>
          <a:ext cx="11161240" cy="7536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="" xmlns:a16="http://schemas.microsoft.com/office/drawing/2014/main" val="345521171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4093217273"/>
                    </a:ext>
                  </a:extLst>
                </a:gridCol>
                <a:gridCol w="5112568">
                  <a:extLst>
                    <a:ext uri="{9D8B030D-6E8A-4147-A177-3AD203B41FA5}">
                      <a16:colId xmlns="" xmlns:a16="http://schemas.microsoft.com/office/drawing/2014/main" val="1820465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Ед.</a:t>
                      </a:r>
                      <a:r>
                        <a:rPr lang="ru-RU" sz="1600" baseline="0" dirty="0" smtClean="0"/>
                        <a:t> измерения</a:t>
                      </a:r>
                      <a:endParaRPr lang="ru-RU" sz="16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Сумма</a:t>
                      </a:r>
                      <a:endParaRPr lang="ru-RU" sz="1600" dirty="0"/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="" xmlns:a16="http://schemas.microsoft.com/office/drawing/2014/main" val="3293223781"/>
                  </a:ext>
                </a:extLst>
              </a:tr>
              <a:tr h="541236"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C9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Стоимость инвестиций</a:t>
                      </a:r>
                      <a:endParaRPr lang="ru-RU" sz="16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lvl="0" indent="0" algn="ctr" defTabSz="779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C9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тыс.руб.</a:t>
                      </a:r>
                      <a:endParaRPr lang="ru-RU" sz="16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lvl="0" indent="0" algn="ctr" defTabSz="779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C9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29 656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="" xmlns:a16="http://schemas.microsoft.com/office/drawing/2014/main" val="453804750"/>
                  </a:ext>
                </a:extLst>
              </a:tr>
              <a:tr h="68898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8C95"/>
                          </a:solidFill>
                        </a:rPr>
                        <a:t>Доходы от раздельного</a:t>
                      </a:r>
                      <a:r>
                        <a:rPr lang="ru-RU" sz="1600" b="1" baseline="0" dirty="0" smtClean="0">
                          <a:solidFill>
                            <a:srgbClr val="008C95"/>
                          </a:solidFill>
                        </a:rPr>
                        <a:t> сбора (от сортировки лома по видам)</a:t>
                      </a:r>
                      <a:endParaRPr lang="ru-RU" sz="16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lvl="0" indent="0" algn="ctr" defTabSz="779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C9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тыс.руб.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lvl="0" indent="0" algn="ctr" defTabSz="779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C9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13 012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="" xmlns:a16="http://schemas.microsoft.com/office/drawing/2014/main" val="4040562358"/>
                  </a:ext>
                </a:extLst>
              </a:tr>
              <a:tr h="78600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8C95"/>
                          </a:solidFill>
                        </a:rPr>
                        <a:t> Затраты</a:t>
                      </a:r>
                      <a:r>
                        <a:rPr lang="ru-RU" sz="1600" b="1" baseline="0" dirty="0" smtClean="0">
                          <a:solidFill>
                            <a:srgbClr val="008C95"/>
                          </a:solidFill>
                        </a:rPr>
                        <a:t> на содержание склада</a:t>
                      </a:r>
                      <a:endParaRPr lang="ru-RU" sz="16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lvl="0" indent="0" algn="ctr" defTabSz="779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C9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тыс.руб.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lvl="0" indent="0" algn="ctr" defTabSz="779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C9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11 202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="" xmlns:a16="http://schemas.microsoft.com/office/drawing/2014/main" val="299375535"/>
                  </a:ext>
                </a:extLst>
              </a:tr>
              <a:tr h="705511">
                <a:tc>
                  <a:txBody>
                    <a:bodyPr/>
                    <a:lstStyle/>
                    <a:p>
                      <a:pPr marL="0" marR="0" lvl="0" indent="0" algn="l" defTabSz="12216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C9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Прибыль от работы склада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lvl="0" indent="0" algn="ctr" defTabSz="779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C9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тыс.руб.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lvl="0" indent="0" algn="ctr" defTabSz="779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C9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1 809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="" xmlns:a16="http://schemas.microsoft.com/office/drawing/2014/main" val="1476333123"/>
                  </a:ext>
                </a:extLst>
              </a:tr>
              <a:tr h="603540">
                <a:tc>
                  <a:txBody>
                    <a:bodyPr/>
                    <a:lstStyle/>
                    <a:p>
                      <a:pPr marL="0" marR="0" lvl="0" indent="0" algn="l" defTabSz="12216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C9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EBITDA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lvl="0" indent="0" algn="ctr" defTabSz="779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C9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тыс.руб.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lvl="0" indent="0" algn="ctr" defTabSz="779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C9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3 294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="" xmlns:a16="http://schemas.microsoft.com/office/drawing/2014/main" val="1229531812"/>
                  </a:ext>
                </a:extLst>
              </a:tr>
              <a:tr h="603540">
                <a:tc>
                  <a:txBody>
                    <a:bodyPr/>
                    <a:lstStyle/>
                    <a:p>
                      <a:pPr marL="0" marR="0" lvl="0" indent="0" algn="l" defTabSz="12216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C9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Окупаемость проекта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lvl="0" indent="0" algn="ctr" defTabSz="779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C9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лет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lvl="0" indent="0" algn="ctr" defTabSz="779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C9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8016" marR="128016" marT="64008" marB="64008"/>
                </a:tc>
              </a:tr>
              <a:tr h="664242">
                <a:tc>
                  <a:txBody>
                    <a:bodyPr/>
                    <a:lstStyle/>
                    <a:p>
                      <a:pPr marL="0" marR="0" lvl="0" indent="0" algn="l" defTabSz="12216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C9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Ставка дисконтирования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lvl="0" indent="0" algn="ctr" defTabSz="779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C9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lvl="0" indent="0" algn="ctr" defTabSz="779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C9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779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8016" marR="128016" marT="64008" marB="64008"/>
                </a:tc>
              </a:tr>
              <a:tr h="1111885">
                <a:tc>
                  <a:txBody>
                    <a:bodyPr/>
                    <a:lstStyle/>
                    <a:p>
                      <a:pPr marL="0" marR="0" lvl="0" indent="0" algn="l" defTabSz="12216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C9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NPV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C9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12216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C9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(срок проекта: 30 лет)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lvl="0" indent="0" algn="ctr" defTabSz="779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C9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 руб.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lvl="0" indent="0" algn="ctr" defTabSz="779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C9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016" marR="128016" marT="64008" marB="64008"/>
                </a:tc>
              </a:tr>
              <a:tr h="1111885">
                <a:tc>
                  <a:txBody>
                    <a:bodyPr/>
                    <a:lstStyle/>
                    <a:p>
                      <a:pPr marL="0" marR="0" lvl="0" indent="0" algn="l" defTabSz="12216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C9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IRR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lvl="0" indent="0" algn="ctr" defTabSz="779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C9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%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lvl="0" indent="0" algn="ctr" defTabSz="779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C9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44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="" xmlns:a16="http://schemas.microsoft.com/office/drawing/2014/main" val="1653504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33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1202373"/>
          <a:ext cx="2223" cy="2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3" y="1202373"/>
                        <a:ext cx="2223" cy="2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0" y="1200150"/>
            <a:ext cx="222250" cy="2222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80160" fontAlgn="base">
              <a:spcBef>
                <a:spcPct val="0"/>
              </a:spcBef>
              <a:spcAft>
                <a:spcPct val="0"/>
              </a:spcAft>
            </a:pPr>
            <a:endParaRPr lang="ru-RU" sz="448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74114" y="2839921"/>
            <a:ext cx="7547365" cy="2059327"/>
          </a:xfrm>
        </p:spPr>
        <p:txBody>
          <a:bodyPr anchor="ctr"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5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4_glYobnfZaeMhkimP21A"/>
</p:tagLst>
</file>

<file path=ppt/theme/theme1.xml><?xml version="1.0" encoding="utf-8"?>
<a:theme xmlns:a="http://schemas.openxmlformats.org/drawingml/2006/main" name="SIBUR-NEW-А4-IN">
  <a:themeElements>
    <a:clrScheme name="Другая 3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+" id="{F7BBB245-C9BC-BA43-80AB-C21372824DAE}" vid="{6FBB5A1C-A9B2-3C43-B7D7-CBD79BB86C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СТП КОС по ПИР 24.01.22 (002)_026</Template>
  <TotalTime>11056</TotalTime>
  <Words>357</Words>
  <Application>Microsoft Office PowerPoint</Application>
  <PresentationFormat>A3 (297x420 мм)</PresentationFormat>
  <Paragraphs>103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Arial Narrow</vt:lpstr>
      <vt:lpstr>Calibri</vt:lpstr>
      <vt:lpstr>Myriad Pro</vt:lpstr>
      <vt:lpstr>Tahoma</vt:lpstr>
      <vt:lpstr>Times New Roman</vt:lpstr>
      <vt:lpstr>Wingdings</vt:lpstr>
      <vt:lpstr>SIBUR-NEW-А4-IN</vt:lpstr>
      <vt:lpstr>think-cell Slide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реализации проекта - строительства склада хранения, подготовки металлолома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оформлению презентаций мероприятий инвестиционных программ, представляемых руководителями структурных подразделений на техническом совещании с участием Председателя Совета директоров ПАО «Казаньоргсинтез» – заместителя генерального директора по корпоративному управлению собственностью и инвестициями ОАО«ТАИФ»</dc:title>
  <dc:creator>СОЛОВЬЕВА АСИЯ ИЛЬДАРОВНА</dc:creator>
  <cp:lastModifiedBy>Пользователь Windows</cp:lastModifiedBy>
  <cp:revision>915</cp:revision>
  <cp:lastPrinted>2022-06-29T16:49:54Z</cp:lastPrinted>
  <dcterms:created xsi:type="dcterms:W3CDTF">2016-12-21T06:11:31Z</dcterms:created>
  <dcterms:modified xsi:type="dcterms:W3CDTF">2023-05-24T17:59:55Z</dcterms:modified>
</cp:coreProperties>
</file>