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08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Выручка от продаж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12843</c:v>
                </c:pt>
                <c:pt idx="1">
                  <c:v>15345</c:v>
                </c:pt>
                <c:pt idx="2">
                  <c:v>15417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E6-495C-83C5-B1366590F9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Себестоимость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9945</c:v>
                </c:pt>
                <c:pt idx="1">
                  <c:v>11955</c:v>
                </c:pt>
                <c:pt idx="2">
                  <c:v>11669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E6-495C-83C5-B1366590F94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Валовая прибыль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2889</c:v>
                </c:pt>
                <c:pt idx="1">
                  <c:v>3390</c:v>
                </c:pt>
                <c:pt idx="2">
                  <c:v>3748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E6-495C-83C5-B1366590F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944192"/>
        <c:axId val="151958656"/>
      </c:barChart>
      <c:catAx>
        <c:axId val="15194419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2020</a:t>
                </a:r>
                <a:r>
                  <a:rPr lang="ru-RU" baseline="0"/>
                  <a:t>                           2021                               2022</a:t>
                </a:r>
                <a:endParaRPr lang="ru-RU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1958656"/>
        <c:crosses val="autoZero"/>
        <c:auto val="1"/>
        <c:lblAlgn val="ctr"/>
        <c:lblOffset val="100"/>
        <c:noMultiLvlLbl val="0"/>
      </c:catAx>
      <c:valAx>
        <c:axId val="151958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9441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0.01445</cdr:x>
      <cdr:y>0.04814</cdr:y>
    </cdr:from>
    <cdr:to>
      <cdr:x>0.08186</cdr:x>
      <cdr:y>0.10284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5725" y="209550"/>
          <a:ext cx="4000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EB7B6-FB6E-425C-9A4F-2FAE367AF289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23768-AF0D-4C01-AFC8-56F814A20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813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23768-AF0D-4C01-AFC8-56F814A2088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289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C6E9AE7-1176-4F97-83F3-3046431A319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5A7D8FB-A224-41D0-9903-65F4B0A4B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21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9AE7-1176-4F97-83F3-3046431A319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D8FB-A224-41D0-9903-65F4B0A4B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04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9AE7-1176-4F97-83F3-3046431A319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D8FB-A224-41D0-9903-65F4B0A4B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341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9AE7-1176-4F97-83F3-3046431A319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D8FB-A224-41D0-9903-65F4B0A4B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9AE7-1176-4F97-83F3-3046431A319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D8FB-A224-41D0-9903-65F4B0A4B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217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9AE7-1176-4F97-83F3-3046431A319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D8FB-A224-41D0-9903-65F4B0A4B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236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9AE7-1176-4F97-83F3-3046431A319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D8FB-A224-41D0-9903-65F4B0A4B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82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C6E9AE7-1176-4F97-83F3-3046431A319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D8FB-A224-41D0-9903-65F4B0A4B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718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C6E9AE7-1176-4F97-83F3-3046431A319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D8FB-A224-41D0-9903-65F4B0A4B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83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9AE7-1176-4F97-83F3-3046431A319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D8FB-A224-41D0-9903-65F4B0A4B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33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9AE7-1176-4F97-83F3-3046431A319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D8FB-A224-41D0-9903-65F4B0A4B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1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9AE7-1176-4F97-83F3-3046431A319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D8FB-A224-41D0-9903-65F4B0A4B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1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9AE7-1176-4F97-83F3-3046431A319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D8FB-A224-41D0-9903-65F4B0A4B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50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9AE7-1176-4F97-83F3-3046431A319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D8FB-A224-41D0-9903-65F4B0A4B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57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9AE7-1176-4F97-83F3-3046431A319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D8FB-A224-41D0-9903-65F4B0A4B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74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9AE7-1176-4F97-83F3-3046431A319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D8FB-A224-41D0-9903-65F4B0A4B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73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9AE7-1176-4F97-83F3-3046431A319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D8FB-A224-41D0-9903-65F4B0A4B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60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C6E9AE7-1176-4F97-83F3-3046431A319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5A7D8FB-A224-41D0-9903-65F4B0A4B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71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F87AC3-D821-4560-9A6E-A8B31253E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985827"/>
            <a:ext cx="8825658" cy="2677648"/>
          </a:xfrm>
        </p:spPr>
        <p:txBody>
          <a:bodyPr/>
          <a:lstStyle/>
          <a:p>
            <a:pPr algn="ctr"/>
            <a:r>
              <a:rPr lang="ru-RU" sz="2800" b="1" u="sng" dirty="0"/>
              <a:t>Расширение сети розничных фирменных магазинов "</a:t>
            </a:r>
            <a:r>
              <a:rPr lang="ru-RU" sz="2800" b="1" u="sng" dirty="0" err="1"/>
              <a:t>MissLora</a:t>
            </a:r>
            <a:r>
              <a:rPr lang="ru-RU" sz="2800" b="1" u="sng" dirty="0"/>
              <a:t>"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589458-4073-4A63-857F-43574CA35E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1CB2AA-C2B1-44FB-BBDD-131BAB5687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233" t="60740" r="8669" b="16634"/>
          <a:stretch/>
        </p:blipFill>
        <p:spPr>
          <a:xfrm>
            <a:off x="8569910" y="4082472"/>
            <a:ext cx="2559910" cy="200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3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5F5B2-9617-400A-91EE-54BF0A9B9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25BF0B-49DA-4E76-A9FA-5ABE9B1517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44" t="26058" r="29041" b="20485"/>
          <a:stretch/>
        </p:blipFill>
        <p:spPr>
          <a:xfrm>
            <a:off x="389646" y="1680632"/>
            <a:ext cx="4895965" cy="3940233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1E28BF2B-8F4A-4385-B2A4-C7F88F6891D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29717" t="23944" r="26029" b="25432"/>
          <a:stretch/>
        </p:blipFill>
        <p:spPr bwMode="auto">
          <a:xfrm>
            <a:off x="5599904" y="1343919"/>
            <a:ext cx="5437142" cy="42769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04B0DA5-AC73-417E-BAC3-8494A3A393D0}"/>
              </a:ext>
            </a:extLst>
          </p:cNvPr>
          <p:cNvSpPr/>
          <p:nvPr/>
        </p:nvSpPr>
        <p:spPr>
          <a:xfrm>
            <a:off x="5433393" y="575861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r>
              <a:rPr lang="ru-RU" sz="1400" spc="30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</a:t>
            </a:r>
            <a:r>
              <a:rPr lang="ru-RU" sz="1400" spc="3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lang="ru-RU" sz="1400" spc="3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коммерческой</a:t>
            </a:r>
            <a:r>
              <a:rPr lang="ru-RU" sz="1400" spc="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1400" spc="3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400" spc="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рынке </a:t>
            </a:r>
          </a:p>
          <a:p>
            <a:pPr algn="ctr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товаров</a:t>
            </a:r>
            <a:r>
              <a:rPr lang="ru-RU" sz="1400" spc="30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spc="-3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06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F2DE0-99BE-4FA0-B0FE-1D4F9392F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267DB91-53CD-4E0A-9D92-627CCE7F98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262855"/>
              </p:ext>
            </p:extLst>
          </p:nvPr>
        </p:nvGraphicFramePr>
        <p:xfrm>
          <a:off x="1902997" y="2420621"/>
          <a:ext cx="7265325" cy="2727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DEBC569-2862-4B3B-8727-8CCEB1DD4882}"/>
              </a:ext>
            </a:extLst>
          </p:cNvPr>
          <p:cNvSpPr/>
          <p:nvPr/>
        </p:nvSpPr>
        <p:spPr>
          <a:xfrm>
            <a:off x="3048000" y="5447834"/>
            <a:ext cx="6096000" cy="872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</a:rPr>
              <a:t>Рисунок 2 – Динамика основных показателей деятельности швейного предприятия «</a:t>
            </a:r>
            <a:r>
              <a:rPr lang="en-US" dirty="0">
                <a:latin typeface="Times New Roman" panose="02020603050405020304" pitchFamily="18" charset="0"/>
              </a:rPr>
              <a:t>Miss Lora</a:t>
            </a:r>
            <a:r>
              <a:rPr lang="ru-RU" dirty="0">
                <a:latin typeface="Times New Roman" panose="02020603050405020304" pitchFamily="18" charset="0"/>
              </a:rPr>
              <a:t>» за 2020 – 2022 гг.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953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41F321-3188-493E-87BE-9827A3E2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EF4FACB-4B30-4FC2-A8E8-1DE878C2B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737" t="29088" r="29269" b="26255"/>
          <a:stretch/>
        </p:blipFill>
        <p:spPr>
          <a:xfrm>
            <a:off x="634056" y="716822"/>
            <a:ext cx="4702716" cy="31255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E2E311-F69A-4106-BE9B-08BB293828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84" t="18613" r="28758" b="27757"/>
          <a:stretch/>
        </p:blipFill>
        <p:spPr>
          <a:xfrm>
            <a:off x="6112831" y="1680632"/>
            <a:ext cx="5528240" cy="43235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98EF8E-7479-409E-8FBF-4A99F4D6C3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828" t="40539" r="29630" b="19461"/>
          <a:stretch/>
        </p:blipFill>
        <p:spPr>
          <a:xfrm>
            <a:off x="842578" y="3925921"/>
            <a:ext cx="4119418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86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DBF61-2E9F-4015-A807-714FB3AD5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E9FBF6F-6C06-44E0-9216-594A97858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13" t="20041" r="26487" b="5069"/>
          <a:stretch/>
        </p:blipFill>
        <p:spPr>
          <a:xfrm>
            <a:off x="5766045" y="1179946"/>
            <a:ext cx="4732621" cy="47844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7E0003-DE72-46B8-92B8-C405361297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24" t="18317" r="28450" b="7744"/>
          <a:stretch/>
        </p:blipFill>
        <p:spPr>
          <a:xfrm>
            <a:off x="858982" y="893617"/>
            <a:ext cx="4479636" cy="507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97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5373B-FF49-4556-B27E-985F40881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9705FC8-96B2-4416-B97E-0FC862DCB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053" t="17878" r="12462" b="6962"/>
          <a:stretch/>
        </p:blipFill>
        <p:spPr>
          <a:xfrm>
            <a:off x="137414" y="1574491"/>
            <a:ext cx="3611419" cy="47808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0B9F7C-2133-45CA-85FE-A325A6AA93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04" t="19124" r="51274" b="6998"/>
          <a:stretch/>
        </p:blipFill>
        <p:spPr>
          <a:xfrm>
            <a:off x="3920836" y="1574491"/>
            <a:ext cx="3831959" cy="506654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BA8B87-FDC5-403B-8340-3CF7319B2F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717" t="21772" r="17071" b="14197"/>
          <a:stretch/>
        </p:blipFill>
        <p:spPr>
          <a:xfrm>
            <a:off x="7752795" y="1627562"/>
            <a:ext cx="3951525" cy="50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83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FEADA-8D38-49B9-AD99-372461942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F48C4FF-0625-4BF1-B26B-5CC1DEEA8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635" t="22203" r="56514" b="58693"/>
          <a:stretch/>
        </p:blipFill>
        <p:spPr>
          <a:xfrm>
            <a:off x="-8826" y="2112626"/>
            <a:ext cx="3297381" cy="1611938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75A863D5-C300-4AF6-A17A-C603FE1719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741" t="29233" r="13447" b="13451"/>
          <a:stretch/>
        </p:blipFill>
        <p:spPr>
          <a:xfrm>
            <a:off x="7370207" y="1143000"/>
            <a:ext cx="4729018" cy="516312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164B6B5-EB39-4533-9AAB-7489467F096D}"/>
              </a:ext>
            </a:extLst>
          </p:cNvPr>
          <p:cNvSpPr/>
          <p:nvPr/>
        </p:nvSpPr>
        <p:spPr>
          <a:xfrm>
            <a:off x="-672318" y="3670214"/>
            <a:ext cx="4396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7 – Предлагаемая организационная </a:t>
            </a: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фирменного магазина </a:t>
            </a: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«Miss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Lora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в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г.Кисловодск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9CE591-8505-4B12-A310-0181B0048D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021" t="22966" r="18915" b="23828"/>
          <a:stretch/>
        </p:blipFill>
        <p:spPr>
          <a:xfrm>
            <a:off x="2903062" y="1209704"/>
            <a:ext cx="4300890" cy="492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89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</TotalTime>
  <Words>59</Words>
  <Application>Microsoft Office PowerPoint</Application>
  <PresentationFormat>Широкоэкранный</PresentationFormat>
  <Paragraphs>9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Wingdings 3</vt:lpstr>
      <vt:lpstr>Совет директоров</vt:lpstr>
      <vt:lpstr>Расширение сети розничных фирменных магазинов "MissLora"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2023-05-23T12:51:04Z</dcterms:created>
  <dcterms:modified xsi:type="dcterms:W3CDTF">2023-05-23T13:33:37Z</dcterms:modified>
</cp:coreProperties>
</file>