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slideLayout9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charts/chart5.xml" ContentType="application/vnd.openxmlformats-officedocument.drawingml.chart+xml"/>
  <Override PartName="/ppt/charts/chart2.xml" ContentType="application/vnd.openxmlformats-officedocument.drawingml.chart+xml"/>
  <Override PartName="/ppt/charts/chart6.xml" ContentType="application/vnd.openxmlformats-officedocument.drawingml.chart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media/image23.png" ContentType="image/png"/>
  <Override PartName="/ppt/media/image22.png" ContentType="image/png"/>
  <Override PartName="/ppt/media/image21.jpeg" ContentType="image/jpeg"/>
  <Override PartName="/ppt/media/image19.jpeg" ContentType="image/jpeg"/>
  <Override PartName="/ppt/media/image3.wmf" ContentType="image/x-wmf"/>
  <Override PartName="/ppt/media/image2.png" ContentType="image/png"/>
  <Override PartName="/ppt/media/image10.png" ContentType="image/png"/>
  <Override PartName="/ppt/media/image24.jpeg" ContentType="image/jpeg"/>
  <Override PartName="/ppt/media/image7.png" ContentType="image/png"/>
  <Override PartName="/ppt/media/image8.png" ContentType="image/png"/>
  <Override PartName="/ppt/media/image25.jpeg" ContentType="image/jpeg"/>
  <Override PartName="/ppt/media/image9.png" ContentType="image/png"/>
  <Override PartName="/ppt/media/image26.jpeg" ContentType="image/jpeg"/>
  <Override PartName="/ppt/media/image1.png" ContentType="image/png"/>
  <Override PartName="/ppt/media/image11.png" ContentType="image/png"/>
  <Override PartName="/ppt/media/image4.png" ContentType="image/png"/>
  <Override PartName="/ppt/media/image27.png" ContentType="image/png"/>
  <Override PartName="/ppt/media/image17.jpeg" ContentType="image/jpeg"/>
  <Override PartName="/ppt/media/image5.png" ContentType="image/png"/>
  <Override PartName="/ppt/media/image6.png" ContentType="image/png"/>
  <Override PartName="/ppt/media/image14.jpeg" ContentType="image/jpeg"/>
  <Override PartName="/ppt/media/image12.jpeg" ContentType="image/jpeg"/>
  <Override PartName="/ppt/media/image13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20.jpeg" ContentType="image/jpeg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324975" cy="5145088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</a:rPr>
              <a:t>Структура рынка 2022г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41129879576497"/>
          <c:y val="0.144669700730934"/>
          <c:w val="0.487593954578518"/>
          <c:h val="0.803475382705834"/>
        </c:manualLayout>
      </c:layout>
      <c:pieChart>
        <c:varyColors val="1"/>
        <c:ser>
          <c:idx val="0"/>
          <c:order val="0"/>
          <c:spPr>
            <a:solidFill>
              <a:srgbClr val="006341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c21a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ffcc99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99ccff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Museo Sans Cyrl 300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Museo Sans Cyrl 300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2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Museo Sans Cyrl 300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Museo Sans Cyrl 300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 wrap="square"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Museo Sans Cyrl 300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eparator>
</c:separator>
            <c:showLeaderLines val="1"/>
          </c:dLbls>
          <c:cat>
            <c:strRef>
              <c:f>categories</c:f>
              <c:strCache>
                <c:ptCount val="4"/>
                <c:pt idx="0">
                  <c:v>макулатурный флютинг</c:v>
                </c:pt>
                <c:pt idx="1">
                  <c:v>тестлайнер</c:v>
                </c:pt>
                <c:pt idx="2">
                  <c:v>крафтлайнер</c:v>
                </c:pt>
                <c:pt idx="3">
                  <c:v>флютинг из полуцеллюлозы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0.28</c:v>
                </c:pt>
                <c:pt idx="1">
                  <c:v>0.26</c:v>
                </c:pt>
                <c:pt idx="2">
                  <c:v>0.22</c:v>
                </c:pt>
                <c:pt idx="3">
                  <c:v>0.24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Museo Sans Cyrl 300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</a:rPr>
              <a:t>Изменение структуры рынка 2023г</a:t>
            </a:r>
          </a:p>
        </c:rich>
      </c:tx>
      <c:layout>
        <c:manualLayout>
          <c:xMode val="edge"/>
          <c:yMode val="edge"/>
          <c:x val="0.179929714955096"/>
          <c:y val="0.0340376927470017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785630613042"/>
          <c:y val="0.144260422615648"/>
          <c:w val="0.485591565794612"/>
          <c:h val="0.72609937178755"/>
        </c:manualLayout>
      </c:layout>
      <c:pieChart>
        <c:varyColors val="1"/>
        <c:ser>
          <c:idx val="0"/>
          <c:order val="0"/>
          <c:spPr>
            <a:solidFill>
              <a:srgbClr val="006341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c21a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ffcc99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99ccff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Museo Sans Cyrl 300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%" sourceLinked="0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Museo Sans Cyrl 300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0%" sourceLinked="0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Museo Sans Cyrl 300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0%" sourceLinked="0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Museo Sans Cyrl 300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Museo Sans Cyrl 300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4"/>
                <c:pt idx="0">
                  <c:v>макулатурный флютинг</c:v>
                </c:pt>
                <c:pt idx="1">
                  <c:v>тестлайнер</c:v>
                </c:pt>
                <c:pt idx="2">
                  <c:v>крафтлайнер</c:v>
                </c:pt>
                <c:pt idx="3">
                  <c:v>флютинг из полуцеллюлозы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0.38</c:v>
                </c:pt>
                <c:pt idx="1">
                  <c:v>0.35</c:v>
                </c:pt>
                <c:pt idx="2">
                  <c:v>0.2</c:v>
                </c:pt>
                <c:pt idx="3">
                  <c:v>0.07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Наименование продукции</c:v>
                </c:pt>
              </c:strCache>
            </c:strRef>
          </c:tx>
          <c:spPr>
            <a:solidFill>
              <a:srgbClr val="55a987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341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55a987"/>
              </a:solidFill>
              <a:ln w="0">
                <a:noFill/>
              </a:ln>
            </c:spPr>
          </c:dPt>
          <c:dPt>
            <c:idx val="2"/>
            <c:spPr>
              <a:solidFill>
                <a:srgbClr val="98a4ae"/>
              </a:solidFill>
              <a:ln w="0">
                <a:noFill/>
              </a:ln>
            </c:spPr>
          </c:dPt>
          <c:dPt>
            <c:idx val="3"/>
            <c:spPr>
              <a:solidFill>
                <a:srgbClr val="d5dade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Museo Sans Cyrl 300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Museo Sans Cyrl 300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Museo Sans Cyrl 300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Museo Sans Cyrl 300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Museo Sans Cyrl 300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4"/>
                <c:pt idx="0">
                  <c:v>макулатурный флютинг</c:v>
                </c:pt>
                <c:pt idx="1">
                  <c:v>тестлайнер</c:v>
                </c:pt>
                <c:pt idx="2">
                  <c:v>крафтлайнер</c:v>
                </c:pt>
                <c:pt idx="3">
                  <c:v>флютинг из полуцеллюлозы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66201935946556"/>
          <c:y val="0.298685665518272"/>
          <c:w val="0.318695797986827"/>
          <c:h val="0.451239160608696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Museo Sans Cyrl 300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ineChart>
        <c:grouping val="standard"/>
        <c:varyColors val="0"/>
        <c:ser>
          <c:idx val="0"/>
          <c:order val="0"/>
          <c:spPr>
            <a:solidFill>
              <a:srgbClr val="55a987"/>
            </a:solidFill>
            <a:ln cap="rnd" w="28440">
              <a:solidFill>
                <a:srgbClr val="55a987"/>
              </a:solidFill>
              <a:round/>
            </a:ln>
          </c:spPr>
          <c:marker>
            <c:symbol val="circle"/>
            <c:size val="5"/>
            <c:spPr>
              <a:solidFill>
                <a:srgbClr val="55a987"/>
              </a:solidFill>
            </c:spPr>
          </c:marker>
          <c:dLbls>
            <c:numFmt formatCode="#,##0" sourceLinked="0"/>
            <c:txPr>
              <a:bodyPr wrap="square"/>
              <a:lstStyle/>
              <a:p>
                <a:pPr>
                  <a:defRPr b="0" sz="1200" spc="-1" strike="noStrike">
                    <a:solidFill>
                      <a:srgbClr val="404040"/>
                    </a:solidFill>
                    <a:latin typeface="Times New Roman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09.24г</c:v>
                </c:pt>
                <c:pt idx="1">
                  <c:v>10.24г</c:v>
                </c:pt>
                <c:pt idx="2">
                  <c:v>11.24г</c:v>
                </c:pt>
                <c:pt idx="3">
                  <c:v>12.24г</c:v>
                </c:pt>
                <c:pt idx="4">
                  <c:v>01.25г</c:v>
                </c:pt>
                <c:pt idx="5">
                  <c:v>02.25г</c:v>
                </c:pt>
                <c:pt idx="6">
                  <c:v>03.25г</c:v>
                </c:pt>
                <c:pt idx="7">
                  <c:v>04.25г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6600</c:v>
                </c:pt>
                <c:pt idx="3">
                  <c:v>8400</c:v>
                </c:pt>
                <c:pt idx="4">
                  <c:v>9600</c:v>
                </c:pt>
                <c:pt idx="5">
                  <c:v>10800</c:v>
                </c:pt>
                <c:pt idx="6">
                  <c:v>11400</c:v>
                </c:pt>
                <c:pt idx="7">
                  <c:v>12000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89078488"/>
        <c:axId val="9794524"/>
      </c:lineChart>
      <c:catAx>
        <c:axId val="89078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9794524"/>
        <c:crosses val="autoZero"/>
        <c:auto val="1"/>
        <c:lblAlgn val="ctr"/>
        <c:lblOffset val="100"/>
        <c:noMultiLvlLbl val="0"/>
      </c:catAx>
      <c:valAx>
        <c:axId val="9794524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12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8907848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500" spc="-1" strike="noStrike">
                <a:solidFill>
                  <a:srgbClr val="808080"/>
                </a:solidFill>
                <a:latin typeface="Times New Roman"/>
              </a:defRPr>
            </a:pPr>
            <a:r>
              <a:rPr b="1" lang="ru-RU" sz="1500" spc="-1" strike="noStrike">
                <a:solidFill>
                  <a:srgbClr val="808080"/>
                </a:solidFill>
                <a:latin typeface="Times New Roman"/>
              </a:rPr>
              <a:t>Объем производства, тн.</a:t>
            </a:r>
          </a:p>
        </c:rich>
      </c:tx>
      <c:layout>
        <c:manualLayout>
          <c:xMode val="edge"/>
          <c:yMode val="edge"/>
          <c:x val="0.209531234772439"/>
          <c:y val="0.0381429064549534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007114316343"/>
          <c:y val="0.18588194684156"/>
          <c:w val="0.890069194035669"/>
          <c:h val="0.6984811874352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8c5c"/>
            </a:solidFill>
            <a:ln w="0">
              <a:noFill/>
            </a:ln>
          </c:spPr>
          <c:invertIfNegative val="0"/>
          <c:dPt>
            <c:idx val="3"/>
            <c:invertIfNegative val="0"/>
            <c:spPr>
              <a:solidFill>
                <a:srgbClr val="008c5c"/>
              </a:solidFill>
              <a:ln w="0">
                <a:noFill/>
              </a:ln>
            </c:spPr>
          </c:dPt>
          <c:dLbls>
            <c:numFmt formatCode="_-* #\ ##0\ _₽_-;\-* #\ ##0\ _₽_-;_-* \-??\ _₽_-;_-@_-" sourceLinked="0"/>
            <c:dLbl>
              <c:idx val="3"/>
              <c:layout>
                <c:manualLayout>
                  <c:x val="-0.0103143438412403"/>
                  <c:y val="0.0121779437302288"/>
                </c:manualLayout>
              </c:layout>
              <c:numFmt formatCode="_-* #\ ##0\ _₽_-;\-* #\ ##0\ _₽_-;_-* \-??\ _₽_-;_-@_-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04040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  <c:pt idx="3">
                  <c:v>2025г.</c:v>
                </c:pt>
                <c:pt idx="4">
                  <c:v>2026г.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68172.73</c:v>
                </c:pt>
                <c:pt idx="1">
                  <c:v>76434.49174</c:v>
                </c:pt>
                <c:pt idx="2">
                  <c:v>64083.2902266839</c:v>
                </c:pt>
                <c:pt idx="3">
                  <c:v>139311.500492791</c:v>
                </c:pt>
                <c:pt idx="4">
                  <c:v>143490.845507575</c:v>
                </c:pt>
              </c:numCache>
            </c:numRef>
          </c:val>
        </c:ser>
        <c:gapWidth val="267"/>
        <c:overlap val="-43"/>
        <c:axId val="70476918"/>
        <c:axId val="26036440"/>
      </c:barChart>
      <c:catAx>
        <c:axId val="70476918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26036440"/>
        <c:crosses val="autoZero"/>
        <c:auto val="1"/>
        <c:lblAlgn val="ctr"/>
        <c:lblOffset val="100"/>
        <c:noMultiLvlLbl val="0"/>
      </c:catAx>
      <c:valAx>
        <c:axId val="26036440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_-* #\ ##0\ _₽_-;\-* #\ ##0\ _₽_-;_-* \-??\ _₽_-;_-@_-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70476918"/>
        <c:crosses val="autoZero"/>
        <c:crossBetween val="between"/>
      </c:valAx>
      <c:spPr>
        <a:pattFill prst="ltDnDiag">
          <a:fgClr>
            <a:srgbClr val="d9d9d9"/>
          </a:fgClr>
          <a:bgClr>
            <a:srgbClr val="ffffff"/>
          </a:bgClr>
        </a:pattFill>
        <a:ln w="0">
          <a:noFill/>
        </a:ln>
      </c:spPr>
    </c:plotArea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500" spc="-1" strike="noStrike">
                <a:solidFill>
                  <a:srgbClr val="808080"/>
                </a:solidFill>
                <a:latin typeface="Times New Roman"/>
              </a:defRPr>
            </a:pPr>
            <a:r>
              <a:rPr b="1" lang="ru-RU" sz="1500" spc="-1" strike="noStrike">
                <a:solidFill>
                  <a:srgbClr val="808080"/>
                </a:solidFill>
                <a:latin typeface="Times New Roman"/>
              </a:rPr>
              <a:t>Чистая прибыль, млн.руб.</a:t>
            </a:r>
          </a:p>
        </c:rich>
      </c:tx>
      <c:layout>
        <c:manualLayout>
          <c:xMode val="edge"/>
          <c:yMode val="edge"/>
          <c:x val="0.240157480314961"/>
          <c:y val="0.00155709342560554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6456692913386"/>
          <c:y val="0.149134948096886"/>
          <c:w val="0.88488188976378"/>
          <c:h val="0.816782006920415"/>
        </c:manualLayout>
      </c:layout>
      <c:lineChart>
        <c:grouping val="standard"/>
        <c:varyColors val="0"/>
        <c:ser>
          <c:idx val="0"/>
          <c:order val="0"/>
          <c:spPr>
            <a:solidFill>
              <a:srgbClr val="008c5c"/>
            </a:solidFill>
            <a:ln cap="rnd" w="22320">
              <a:solidFill>
                <a:srgbClr val="008c5c"/>
              </a:solidFill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4"/>
            <c:marker>
              <c:symbol val="none"/>
            </c:marker>
          </c:dPt>
          <c:dLbls>
            <c:numFmt formatCode="_-* #\ ##0\ _₽_-;\-* #\ ##0\ _₽_-;_-* \-??\ _₽_-;_-@_-" sourceLinked="0"/>
            <c:dLbl>
              <c:idx val="0"/>
              <c:layout>
                <c:manualLayout>
                  <c:x val="-0.0858742453597361"/>
                  <c:y val="-0.0102054638836784"/>
                </c:manualLayout>
              </c:layout>
              <c:numFmt formatCode="_-* #\ ##0\ _₽_-;\-* #\ ##0\ _₽_-;_-* \-??\ _₽_-;_-@_-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775409958692454"/>
                  <c:y val="-0.0743540940096566"/>
                </c:manualLayout>
              </c:layout>
              <c:numFmt formatCode="_-* #\ ##0\ _₽_-;\-* #\ ##0\ _₽_-;_-* \-??\ _₽_-;_-@_-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236108735563905"/>
                  <c:y val="-0.00437377023586216"/>
                </c:manualLayout>
              </c:layout>
              <c:numFmt formatCode="_-* #\ ##0\ _₽_-;\-* #\ ##0\ _₽_-;_-* \-??\ _₽_-;_-@_-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04040"/>
                    </a:solidFill>
                    <a:latin typeface="Times New Roman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  <c:pt idx="3">
                  <c:v>2025г.</c:v>
                </c:pt>
                <c:pt idx="4">
                  <c:v>2026г.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-224.4210358339</c:v>
                </c:pt>
                <c:pt idx="1">
                  <c:v>-463.456701032274</c:v>
                </c:pt>
                <c:pt idx="2">
                  <c:v>-491.949719075782</c:v>
                </c:pt>
                <c:pt idx="3">
                  <c:v>404.531872966336</c:v>
                </c:pt>
                <c:pt idx="4">
                  <c:v>504.620604934772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10157488"/>
        <c:axId val="85434627"/>
      </c:lineChart>
      <c:catAx>
        <c:axId val="10157488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>
                  <a:alpha val="54000"/>
                </a:srgbClr>
              </a:solidFill>
              <a:round/>
            </a:ln>
          </c:spPr>
        </c:majorGridlines>
        <c:minorGridlines>
          <c:spPr>
            <a:ln w="9360">
              <a:solidFill>
                <a:srgbClr val="d9d9d9">
                  <a:alpha val="51000"/>
                </a:srgbClr>
              </a:solidFill>
              <a:round/>
            </a:ln>
          </c:spPr>
        </c:min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85434627"/>
        <c:crosses val="autoZero"/>
        <c:auto val="1"/>
        <c:lblAlgn val="ctr"/>
        <c:lblOffset val="100"/>
        <c:noMultiLvlLbl val="0"/>
      </c:catAx>
      <c:valAx>
        <c:axId val="85434627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>
                  <a:alpha val="54000"/>
                </a:srgbClr>
              </a:solidFill>
              <a:round/>
            </a:ln>
          </c:spPr>
        </c:majorGridlines>
        <c:numFmt formatCode="_-* #\ ##0\ _₽_-;\-* #\ ##0\ _₽_-;_-* \-??\ _₽_-;_-@_-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10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10157488"/>
        <c:crosses val="autoZero"/>
        <c:crossBetween val="between"/>
      </c:valAx>
      <c:spPr>
        <a:pattFill prst="ltDnDiag">
          <a:fgClr>
            <a:srgbClr val="d9d9d9"/>
          </a:fgClr>
          <a:bgClr>
            <a:srgbClr val="ffffff"/>
          </a:bgClr>
        </a:pattFill>
        <a:ln w="0">
          <a:noFill/>
        </a:ln>
      </c:spPr>
    </c:plotArea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500" spc="-1" strike="noStrike">
                <a:solidFill>
                  <a:srgbClr val="808080"/>
                </a:solidFill>
                <a:latin typeface="Times New Roman"/>
              </a:defRPr>
            </a:pPr>
            <a:r>
              <a:rPr b="1" lang="ru-RU" sz="1500" spc="-1" strike="noStrike">
                <a:solidFill>
                  <a:srgbClr val="808080"/>
                </a:solidFill>
                <a:latin typeface="Times New Roman"/>
              </a:rPr>
              <a:t>Затраты на оборудование, руб./тн.</a:t>
            </a:r>
          </a:p>
        </c:rich>
      </c:tx>
      <c:layout>
        <c:manualLayout>
          <c:xMode val="edge"/>
          <c:yMode val="edge"/>
          <c:x val="0.166930012082907"/>
          <c:y val="0.0443562305833621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6980202621061"/>
          <c:y val="0.179841215050052"/>
          <c:w val="0.890138488707129"/>
          <c:h val="0.7207455988954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8c5c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8c5c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008c5c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008c5c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008c5c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008c5c"/>
              </a:solidFill>
              <a:ln w="0">
                <a:noFill/>
              </a:ln>
            </c:spPr>
          </c:dPt>
          <c:dLbls>
            <c:numFmt formatCode="_-* #,##0\ _₽_-;\-* #,##0\ _₽_-;_-* \-??\ _₽_-;_-@_-" sourceLinked="0"/>
            <c:dLbl>
              <c:idx val="0"/>
              <c:layout>
                <c:manualLayout>
                  <c:x val="0"/>
                  <c:y val="0.0140046352897631"/>
                </c:manualLayout>
              </c:layout>
              <c:numFmt formatCode="_-* #,##0\ _₽_-;\-* #,##0\ _₽_-;_-* \-??\ _₽_-;_-@_-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655790188449314"/>
                  <c:y val="0.0231380930874348"/>
                </c:manualLayout>
              </c:layout>
              <c:numFmt formatCode="_-* #,##0\ _₽_-;\-* #,##0\ _₽_-;_-* \-??\ _₽_-;_-@_-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327895094224651"/>
                  <c:y val="0.0353160368176636"/>
                </c:manualLayout>
              </c:layout>
              <c:numFmt formatCode="_-* #,##0\ _₽_-;\-* #,##0\ _₽_-;_-* \-??\ _₽_-;_-@_-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131158037689863"/>
                  <c:y val="0.0048709377687897"/>
                </c:manualLayout>
              </c:layout>
              <c:numFmt formatCode="_-* #,##0\ _₽_-;\-* #,##0\ _₽_-;_-* \-??\ _₽_-;_-@_-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0655790188449302"/>
                  <c:y val="0.0231380930874347"/>
                </c:manualLayout>
              </c:layout>
              <c:numFmt formatCode="_-* #,##0\ _₽_-;\-* #,##0\ _₽_-;_-* \-??\ _₽_-;_-@_-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04040"/>
                    </a:solidFill>
                    <a:latin typeface="Times New Roman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  <c:pt idx="3">
                  <c:v>2025г.</c:v>
                </c:pt>
                <c:pt idx="4">
                  <c:v>2026г.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5139.58198283243</c:v>
                </c:pt>
                <c:pt idx="1">
                  <c:v>5501.75843734398</c:v>
                </c:pt>
                <c:pt idx="2">
                  <c:v>5144.52011737896</c:v>
                </c:pt>
                <c:pt idx="3">
                  <c:v>4212.19083316686</c:v>
                </c:pt>
                <c:pt idx="4">
                  <c:v>4189.40213744738</c:v>
                </c:pt>
              </c:numCache>
            </c:numRef>
          </c:val>
        </c:ser>
        <c:gapWidth val="267"/>
        <c:overlap val="-43"/>
        <c:axId val="7070384"/>
        <c:axId val="16530118"/>
      </c:barChart>
      <c:catAx>
        <c:axId val="7070384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16530118"/>
        <c:crosses val="autoZero"/>
        <c:auto val="1"/>
        <c:lblAlgn val="ctr"/>
        <c:lblOffset val="100"/>
        <c:noMultiLvlLbl val="0"/>
      </c:catAx>
      <c:valAx>
        <c:axId val="1653011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_-* #,##0\ _₽_-;\-* #,##0\ _₽_-;_-* \-??\ _₽_-;_-@_-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10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7070384"/>
        <c:crosses val="autoZero"/>
        <c:crossBetween val="between"/>
      </c:valAx>
      <c:spPr>
        <a:pattFill prst="ltDnDiag">
          <a:fgClr>
            <a:srgbClr val="d9d9d9"/>
          </a:fgClr>
          <a:bgClr>
            <a:srgbClr val="ffffff"/>
          </a:bgClr>
        </a:pattFill>
        <a:ln w="0">
          <a:noFill/>
        </a:ln>
      </c:spPr>
    </c:plotArea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66200" y="205200"/>
            <a:ext cx="839196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814400" y="388800"/>
            <a:ext cx="569556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814400" y="1983600"/>
            <a:ext cx="569556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66200" y="205200"/>
            <a:ext cx="839196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814400" y="388800"/>
            <a:ext cx="277920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732920" y="388800"/>
            <a:ext cx="277920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1814400" y="1983600"/>
            <a:ext cx="277920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732920" y="1983600"/>
            <a:ext cx="277920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66200" y="205200"/>
            <a:ext cx="839196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1814400" y="388800"/>
            <a:ext cx="183384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740400" y="388800"/>
            <a:ext cx="183384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5666400" y="388800"/>
            <a:ext cx="183384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1814400" y="1983600"/>
            <a:ext cx="183384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740400" y="1983600"/>
            <a:ext cx="183384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5666400" y="1983600"/>
            <a:ext cx="183384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66200" y="205200"/>
            <a:ext cx="839196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814400" y="388800"/>
            <a:ext cx="5695560" cy="305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66200" y="205200"/>
            <a:ext cx="839196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1814400" y="388800"/>
            <a:ext cx="5695560" cy="305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66200" y="205200"/>
            <a:ext cx="839196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814400" y="388800"/>
            <a:ext cx="2779200" cy="305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732920" y="388800"/>
            <a:ext cx="2779200" cy="305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66200" y="205200"/>
            <a:ext cx="839196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Museo Sans Cyrl 300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66200" y="205200"/>
            <a:ext cx="839196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66200" y="205200"/>
            <a:ext cx="839196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814400" y="388800"/>
            <a:ext cx="277920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732920" y="388800"/>
            <a:ext cx="2779200" cy="305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814400" y="1983600"/>
            <a:ext cx="277920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66200" y="205200"/>
            <a:ext cx="839196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814400" y="388800"/>
            <a:ext cx="2779200" cy="305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732920" y="388800"/>
            <a:ext cx="277920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732920" y="1983600"/>
            <a:ext cx="277920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66200" y="205200"/>
            <a:ext cx="839196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814400" y="388800"/>
            <a:ext cx="277920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732920" y="388800"/>
            <a:ext cx="277920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1814400" y="1983600"/>
            <a:ext cx="5695560" cy="145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1814400" y="388800"/>
            <a:ext cx="5695560" cy="305316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221"/>
              </a:spcBef>
              <a:buNone/>
              <a:tabLst>
                <a:tab algn="l" pos="0"/>
              </a:tabLst>
            </a:pPr>
            <a:r>
              <a:rPr b="0" lang="ru-RU" sz="1100" spc="46" strike="noStrike" cap="all">
                <a:solidFill>
                  <a:srgbClr val="008c5c"/>
                </a:solidFill>
                <a:latin typeface="Museo Sans Cyrl 700"/>
              </a:rPr>
              <a:t>надзаголовок</a:t>
            </a:r>
            <a:endParaRPr b="0" lang="ru-RU" sz="1100" spc="-1" strike="noStrike">
              <a:solidFill>
                <a:srgbClr val="000000"/>
              </a:solidFill>
              <a:latin typeface="Museo Sans Cyrl 300"/>
            </a:endParaRPr>
          </a:p>
        </p:txBody>
      </p:sp>
      <p:pic>
        <p:nvPicPr>
          <p:cNvPr id="1" name="Рисунок 6" descr=""/>
          <p:cNvPicPr/>
          <p:nvPr/>
        </p:nvPicPr>
        <p:blipFill>
          <a:blip r:embed="rId2"/>
          <a:srcRect l="0" t="82379" r="0" b="0"/>
          <a:stretch/>
        </p:blipFill>
        <p:spPr>
          <a:xfrm>
            <a:off x="1080" y="4245120"/>
            <a:ext cx="9323640" cy="9064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41280" y="582120"/>
            <a:ext cx="8642160" cy="305316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9" strike="noStrike">
                <a:solidFill>
                  <a:srgbClr val="000000"/>
                </a:solidFill>
                <a:latin typeface="Museo Sans Cyrl 700"/>
              </a:rPr>
              <a:t>Заголовок слайда</a:t>
            </a:r>
            <a:endParaRPr b="0" lang="ru-RU" sz="20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3" name="Овал 8"/>
          <p:cNvSpPr/>
          <p:nvPr/>
        </p:nvSpPr>
        <p:spPr>
          <a:xfrm>
            <a:off x="8817480" y="4840200"/>
            <a:ext cx="174600" cy="174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es-PY" sz="800" spc="-1" strike="noStrike">
              <a:solidFill>
                <a:srgbClr val="008c5c"/>
              </a:solidFill>
              <a:latin typeface="Museo Sans Cyrl 500"/>
            </a:endParaRPr>
          </a:p>
        </p:txBody>
      </p:sp>
      <p:sp>
        <p:nvSpPr>
          <p:cNvPr id="4" name="TextBox 9"/>
          <p:cNvSpPr/>
          <p:nvPr/>
        </p:nvSpPr>
        <p:spPr>
          <a:xfrm>
            <a:off x="8652240" y="4866120"/>
            <a:ext cx="50544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fld id="{F34C2599-18FB-400F-9FC1-42833D81B471}" type="slidenum">
              <a:rPr b="0" lang="es-PY" sz="800" spc="-1" strike="noStrike">
                <a:solidFill>
                  <a:srgbClr val="008c5c"/>
                </a:solidFill>
                <a:latin typeface="Museo Sans Cyrl 500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5" name="Рисунок 10" descr=""/>
          <p:cNvPicPr/>
          <p:nvPr/>
        </p:nvPicPr>
        <p:blipFill>
          <a:blip r:embed="rId3"/>
          <a:srcRect l="0" t="82379" r="0" b="0"/>
          <a:stretch/>
        </p:blipFill>
        <p:spPr>
          <a:xfrm>
            <a:off x="1080" y="4245120"/>
            <a:ext cx="9323640" cy="906480"/>
          </a:xfrm>
          <a:prstGeom prst="rect">
            <a:avLst/>
          </a:prstGeom>
          <a:ln w="0">
            <a:noFill/>
          </a:ln>
        </p:spPr>
      </p:pic>
      <p:sp>
        <p:nvSpPr>
          <p:cNvPr id="6" name="Овал 11"/>
          <p:cNvSpPr/>
          <p:nvPr/>
        </p:nvSpPr>
        <p:spPr>
          <a:xfrm>
            <a:off x="8817480" y="4840200"/>
            <a:ext cx="174600" cy="174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es-PY" sz="800" spc="-1" strike="noStrike">
              <a:solidFill>
                <a:srgbClr val="008c5c"/>
              </a:solidFill>
              <a:latin typeface="Museo Sans Cyrl 500"/>
            </a:endParaRPr>
          </a:p>
        </p:txBody>
      </p:sp>
      <p:sp>
        <p:nvSpPr>
          <p:cNvPr id="7" name="TextBox 12"/>
          <p:cNvSpPr/>
          <p:nvPr/>
        </p:nvSpPr>
        <p:spPr>
          <a:xfrm>
            <a:off x="8652240" y="4866120"/>
            <a:ext cx="50544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fld id="{295AD434-6091-4665-9FD7-73C9D7566256}" type="slidenum">
              <a:rPr b="0" lang="es-PY" sz="800" spc="-1" strike="noStrike">
                <a:solidFill>
                  <a:srgbClr val="008c5c"/>
                </a:solidFill>
                <a:latin typeface="Museo Sans Cyrl 500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466200" y="205200"/>
            <a:ext cx="839196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Museo Sans Cyrl 300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Museo Sans Cyrl 300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chart" Target="../charts/chart5.xml"/><Relationship Id="rId3" Type="http://schemas.openxmlformats.org/officeDocument/2006/relationships/image" Target="../media/image2.png"/><Relationship Id="rId4" Type="http://schemas.openxmlformats.org/officeDocument/2006/relationships/chart" Target="../charts/chart6.xml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7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image" Target="../media/image12.jpe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2.pn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image" Target="../media/image2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8" descr=""/>
          <p:cNvPicPr/>
          <p:nvPr/>
        </p:nvPicPr>
        <p:blipFill>
          <a:blip r:embed="rId1"/>
          <a:stretch/>
        </p:blipFill>
        <p:spPr>
          <a:xfrm>
            <a:off x="8351280" y="0"/>
            <a:ext cx="973080" cy="51444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/>
          </p:nvPr>
        </p:nvSpPr>
        <p:spPr>
          <a:xfrm>
            <a:off x="220680" y="366480"/>
            <a:ext cx="8130240" cy="87012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r>
              <a:rPr b="1" lang="ru-RU" sz="2600" spc="46" strike="noStrike" cap="all">
                <a:solidFill>
                  <a:srgbClr val="008c5c"/>
                </a:solidFill>
                <a:latin typeface="Times New Roman"/>
              </a:rPr>
              <a:t>     </a:t>
            </a:r>
            <a:r>
              <a:rPr b="1" lang="ru-RU" sz="2600" spc="46" strike="noStrike" cap="all">
                <a:solidFill>
                  <a:srgbClr val="008c5c"/>
                </a:solidFill>
                <a:latin typeface="Times New Roman"/>
              </a:rPr>
              <a:t>ВЫПУСКНАЯ АТТЕСТАЦИОННАЯ РАБОТА</a:t>
            </a:r>
            <a:br>
              <a:rPr sz="2600"/>
            </a:br>
            <a:endParaRPr b="0" lang="ru-RU" sz="26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82080" y="1285560"/>
            <a:ext cx="9074160" cy="210708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i="1" lang="ru-RU" sz="3200" spc="9" strike="noStrike">
                <a:solidFill>
                  <a:srgbClr val="000000"/>
                </a:solidFill>
                <a:latin typeface="Times New Roman"/>
              </a:rPr>
              <a:t>Разработка проекта по модернизации технологического процесса на примере</a:t>
            </a:r>
            <a:endParaRPr b="0" lang="ru-RU" sz="3200" spc="-1" strike="noStrike">
              <a:solidFill>
                <a:srgbClr val="000000"/>
              </a:solidFill>
              <a:latin typeface="Museo Sans Cyrl 300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i="1" lang="ru-RU" sz="3200" spc="9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ru-RU" sz="3000" spc="9" strike="noStrike">
                <a:solidFill>
                  <a:srgbClr val="000000"/>
                </a:solidFill>
                <a:latin typeface="Times New Roman"/>
              </a:rPr>
              <a:t>ООО «Алексинская бумажно-картонная фабрика»</a:t>
            </a:r>
            <a:br>
              <a:rPr sz="3000"/>
            </a:br>
            <a:endParaRPr b="0" lang="ru-RU" sz="30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48" name="Подзаголовок 4"/>
          <p:cNvSpPr/>
          <p:nvPr/>
        </p:nvSpPr>
        <p:spPr>
          <a:xfrm>
            <a:off x="3073320" y="3539160"/>
            <a:ext cx="5622840" cy="8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Слушатель Васильева Н.С.</a:t>
            </a:r>
            <a:br>
              <a:rPr sz="2400"/>
            </a:br>
            <a:br>
              <a:rPr sz="2400"/>
            </a:br>
            <a:br>
              <a:rPr sz="2800"/>
            </a:b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9" name="Подзаголовок 4"/>
          <p:cNvSpPr/>
          <p:nvPr/>
        </p:nvSpPr>
        <p:spPr>
          <a:xfrm>
            <a:off x="1595520" y="3953520"/>
            <a:ext cx="7146720" cy="6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"/>
              </a:rPr>
              <a:t>Научный руководитель, к.э.н Павлуцкий А.В.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245880" y="228960"/>
            <a:ext cx="8737200" cy="50076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9" strike="noStrike">
                <a:solidFill>
                  <a:srgbClr val="000000"/>
                </a:solidFill>
                <a:latin typeface="Times New Roman"/>
              </a:rPr>
              <a:t>Экономическая эффективность проекта</a:t>
            </a:r>
            <a:endParaRPr b="0" lang="ru-RU" sz="2800" spc="-1" strike="noStrike">
              <a:solidFill>
                <a:srgbClr val="000000"/>
              </a:solidFill>
              <a:latin typeface="Museo Sans Cyrl 300"/>
            </a:endParaRPr>
          </a:p>
        </p:txBody>
      </p:sp>
      <p:graphicFrame>
        <p:nvGraphicFramePr>
          <p:cNvPr id="122" name="Диаграмма 3"/>
          <p:cNvGraphicFramePr/>
          <p:nvPr/>
        </p:nvGraphicFramePr>
        <p:xfrm>
          <a:off x="424440" y="739800"/>
          <a:ext cx="3693600" cy="208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3" name="Диаграмма 4"/>
          <p:cNvGraphicFramePr/>
          <p:nvPr/>
        </p:nvGraphicFramePr>
        <p:xfrm>
          <a:off x="2271600" y="2835360"/>
          <a:ext cx="4571640" cy="208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4" name="Рисунок 5" descr=""/>
          <p:cNvPicPr/>
          <p:nvPr/>
        </p:nvPicPr>
        <p:blipFill>
          <a:blip r:embed="rId3"/>
          <a:stretch/>
        </p:blipFill>
        <p:spPr>
          <a:xfrm>
            <a:off x="8351280" y="0"/>
            <a:ext cx="973080" cy="5144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5" name="Диаграмма 8"/>
          <p:cNvGraphicFramePr/>
          <p:nvPr/>
        </p:nvGraphicFramePr>
        <p:xfrm>
          <a:off x="4549680" y="739800"/>
          <a:ext cx="3872880" cy="208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245880" y="228960"/>
            <a:ext cx="8737200" cy="50076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9" strike="noStrike">
                <a:solidFill>
                  <a:srgbClr val="000000"/>
                </a:solidFill>
                <a:latin typeface="Times New Roman"/>
              </a:rPr>
              <a:t>Экономическая эффективность проекта</a:t>
            </a:r>
            <a:endParaRPr b="0" lang="ru-RU" sz="2800" spc="-1" strike="noStrike">
              <a:solidFill>
                <a:srgbClr val="000000"/>
              </a:solidFill>
              <a:latin typeface="Museo Sans Cyrl 300"/>
            </a:endParaRPr>
          </a:p>
        </p:txBody>
      </p:sp>
      <p:graphicFrame>
        <p:nvGraphicFramePr>
          <p:cNvPr id="127" name="Таблица 3"/>
          <p:cNvGraphicFramePr/>
          <p:nvPr/>
        </p:nvGraphicFramePr>
        <p:xfrm>
          <a:off x="466920" y="809280"/>
          <a:ext cx="8058240" cy="3938040"/>
        </p:xfrm>
        <a:graphic>
          <a:graphicData uri="http://schemas.openxmlformats.org/drawingml/2006/table">
            <a:tbl>
              <a:tblPr/>
              <a:tblGrid>
                <a:gridCol w="4937040"/>
                <a:gridCol w="1312200"/>
                <a:gridCol w="1808640"/>
              </a:tblGrid>
              <a:tr h="431640"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Экономическая эффективность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Ед. изм.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Значение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</a:tr>
              <a:tr h="416520"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Ставка дисконтирования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%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</a:tr>
              <a:tr h="429480"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Период окупаемости - PB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мес.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</a:tr>
              <a:tr h="543600"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Дисконтированный период окупаемости - DPB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мес.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</a:tr>
              <a:tr h="543600"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Средняя норма рентабельности - ARR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%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</a:tr>
              <a:tr h="543600"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Чистый приведенный доход - NPV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599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</a:tr>
              <a:tr h="429480"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Индекс прибыльности - PI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коэф.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0,5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</a:tr>
              <a:tr h="599040"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Внутренняя норма рентабельности - IRR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%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 lIns="45000" rIns="45000" tIns="612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45000" marR="45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8"/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4" descr=""/>
          <p:cNvPicPr/>
          <p:nvPr/>
        </p:nvPicPr>
        <p:blipFill>
          <a:blip r:embed="rId1"/>
          <a:stretch/>
        </p:blipFill>
        <p:spPr>
          <a:xfrm>
            <a:off x="8351280" y="5400"/>
            <a:ext cx="973080" cy="5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Объект 3"/>
          <p:cNvSpPr/>
          <p:nvPr/>
        </p:nvSpPr>
        <p:spPr>
          <a:xfrm>
            <a:off x="655920" y="1864800"/>
            <a:ext cx="83790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ru-RU" sz="4000" spc="-1" strike="noStrike">
                <a:solidFill>
                  <a:srgbClr val="008c5c"/>
                </a:solidFill>
                <a:latin typeface="Times New Roman"/>
              </a:rPr>
              <a:t>Спасибо за внимание!</a:t>
            </a: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30" name="Picture 1" descr="Z:\Отдел продаж\Файлы\Фото Алексин\фото к презентации фабрики\фабрика (83).JPG"/>
          <p:cNvPicPr/>
          <p:nvPr/>
        </p:nvPicPr>
        <p:blipFill>
          <a:blip r:embed="rId1"/>
          <a:srcRect l="6499" t="0" r="0" b="0"/>
          <a:stretch/>
        </p:blipFill>
        <p:spPr>
          <a:xfrm>
            <a:off x="158400" y="89640"/>
            <a:ext cx="2565720" cy="1839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31" name="Рисунок 7" descr=""/>
          <p:cNvPicPr/>
          <p:nvPr/>
        </p:nvPicPr>
        <p:blipFill>
          <a:blip r:embed="rId2"/>
          <a:stretch/>
        </p:blipFill>
        <p:spPr>
          <a:xfrm>
            <a:off x="2934000" y="57240"/>
            <a:ext cx="3056400" cy="192888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17" descr="https://tularegion.ru/upload/iblock/269/26991caa6606d9b53117fde93cebd538.jpg"/>
          <p:cNvPicPr/>
          <p:nvPr/>
        </p:nvPicPr>
        <p:blipFill>
          <a:blip r:embed="rId3"/>
          <a:stretch/>
        </p:blipFill>
        <p:spPr>
          <a:xfrm>
            <a:off x="6200640" y="89640"/>
            <a:ext cx="2568600" cy="1864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33" name="Picture 15" descr="https://tularegion.ru/upload/iblock/e7a/e7a71169c5a51b5260f30f4265e17ce7.jpg"/>
          <p:cNvPicPr/>
          <p:nvPr/>
        </p:nvPicPr>
        <p:blipFill>
          <a:blip r:embed="rId4"/>
          <a:stretch/>
        </p:blipFill>
        <p:spPr>
          <a:xfrm>
            <a:off x="158400" y="2732760"/>
            <a:ext cx="2515320" cy="1943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34" name="Picture 13" descr="https://tularegion.ru/upload/iblock/fce/fce971076c48f3f5158e25fd6bcfabf7.jpg"/>
          <p:cNvPicPr/>
          <p:nvPr/>
        </p:nvPicPr>
        <p:blipFill>
          <a:blip r:embed="rId5"/>
          <a:stretch/>
        </p:blipFill>
        <p:spPr>
          <a:xfrm>
            <a:off x="6200640" y="2732760"/>
            <a:ext cx="2659680" cy="1876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35" name="Рисунок 11" descr=""/>
          <p:cNvPicPr/>
          <p:nvPr/>
        </p:nvPicPr>
        <p:blipFill>
          <a:blip r:embed="rId6"/>
          <a:stretch/>
        </p:blipFill>
        <p:spPr>
          <a:xfrm>
            <a:off x="3373200" y="2572560"/>
            <a:ext cx="2295720" cy="222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16" descr="маркер5.wmf"/>
          <p:cNvPicPr/>
          <p:nvPr/>
        </p:nvPicPr>
        <p:blipFill>
          <a:blip r:embed="rId1"/>
          <a:stretch/>
        </p:blipFill>
        <p:spPr>
          <a:xfrm>
            <a:off x="430200" y="173880"/>
            <a:ext cx="397080" cy="582120"/>
          </a:xfrm>
          <a:prstGeom prst="rect">
            <a:avLst/>
          </a:prstGeom>
          <a:ln w="9525">
            <a:noFill/>
          </a:ln>
        </p:spPr>
      </p:pic>
      <p:sp>
        <p:nvSpPr>
          <p:cNvPr id="51" name="TextBox 4"/>
          <p:cNvSpPr/>
          <p:nvPr/>
        </p:nvSpPr>
        <p:spPr>
          <a:xfrm>
            <a:off x="860400" y="173880"/>
            <a:ext cx="249588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г. Алексин,</a:t>
            </a:r>
            <a:endParaRPr b="0" lang="ru-RU" sz="11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Тульская область</a:t>
            </a:r>
            <a:endParaRPr b="0" lang="ru-RU" sz="11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TextBox 17"/>
          <p:cNvSpPr/>
          <p:nvPr/>
        </p:nvSpPr>
        <p:spPr>
          <a:xfrm>
            <a:off x="300600" y="795960"/>
            <a:ext cx="3999960" cy="188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50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Алексинская БКФ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имеет выгодное </a:t>
            </a:r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   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50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географическое расположение в развивающемся регионе центральной России.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50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Близость к крупным городам позволяет снизить логистические издержки за счет более короткого плеча доставки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3" name="TextBox 25"/>
          <p:cNvSpPr/>
          <p:nvPr/>
        </p:nvSpPr>
        <p:spPr>
          <a:xfrm>
            <a:off x="300600" y="2770200"/>
            <a:ext cx="3999960" cy="1459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Более </a:t>
            </a:r>
            <a:r>
              <a:rPr b="1" lang="en-US" sz="1200" spc="-1" strike="noStrike">
                <a:solidFill>
                  <a:srgbClr val="000000"/>
                </a:solidFill>
                <a:latin typeface="Times New Roman"/>
              </a:rPr>
              <a:t>6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0 лет зеленого</a:t>
            </a:r>
            <a:r>
              <a:rPr b="1" lang="en-US" sz="1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производства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5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Фабрика использует вторичное сырье в качестве основного сырья с момента запуска в 1962 году, тем самым не допуская захоронения 80 тыс. тн. отходов картона и бумаги 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/>
          </p:nvPr>
        </p:nvSpPr>
        <p:spPr>
          <a:xfrm>
            <a:off x="5335200" y="138960"/>
            <a:ext cx="3465360" cy="50076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9" strike="noStrike">
                <a:solidFill>
                  <a:srgbClr val="000000"/>
                </a:solidFill>
                <a:latin typeface="Times New Roman"/>
              </a:rPr>
              <a:t>Алексинская БКФ</a:t>
            </a:r>
            <a:endParaRPr b="0" lang="ru-RU" sz="28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55" name="TextBox 27"/>
          <p:cNvSpPr/>
          <p:nvPr/>
        </p:nvSpPr>
        <p:spPr>
          <a:xfrm>
            <a:off x="4416480" y="756720"/>
            <a:ext cx="4122000" cy="1185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Ведущее российское предприятие, 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5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имеющее собственную производственной площадку с развитой инфраструктурой и высококвалифицированным персоналом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TextBox 24"/>
          <p:cNvSpPr/>
          <p:nvPr/>
        </p:nvSpPr>
        <p:spPr>
          <a:xfrm>
            <a:off x="4416480" y="2081520"/>
            <a:ext cx="4057560" cy="2553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Благоприятные условия для ведения бизнеса в Тульской области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создаются за счет снижения административных и бюрократических барьеров, упрощения разрешительных процедур, разработки эффективных инструментов поддержки предпринимательства. 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5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Законодательная база</a:t>
            </a:r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инвестиционной деятельности Тульской области является понятной и прозрачной, а также совершенствуется с каждым годом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57" name="Picture 3" descr="C:\Users\designer9\Desktop\Презентация SFT\Иконки\02_2.png"/>
          <p:cNvPicPr/>
          <p:nvPr/>
        </p:nvPicPr>
        <p:blipFill>
          <a:blip r:embed="rId2"/>
          <a:stretch/>
        </p:blipFill>
        <p:spPr>
          <a:xfrm>
            <a:off x="3346920" y="3668400"/>
            <a:ext cx="863640" cy="851400"/>
          </a:xfrm>
          <a:prstGeom prst="rect">
            <a:avLst/>
          </a:prstGeom>
          <a:ln w="9525">
            <a:noFill/>
          </a:ln>
        </p:spPr>
      </p:pic>
      <p:pic>
        <p:nvPicPr>
          <p:cNvPr id="58" name="Picture 2" descr="C:\Users\designer9\Desktop\Презентация SFT\Иконки\02_1.png"/>
          <p:cNvPicPr/>
          <p:nvPr/>
        </p:nvPicPr>
        <p:blipFill>
          <a:blip r:embed="rId3"/>
          <a:stretch/>
        </p:blipFill>
        <p:spPr>
          <a:xfrm>
            <a:off x="8309880" y="3756960"/>
            <a:ext cx="908640" cy="882720"/>
          </a:xfrm>
          <a:prstGeom prst="rect">
            <a:avLst/>
          </a:prstGeom>
          <a:ln w="9525">
            <a:noFill/>
          </a:ln>
        </p:spPr>
      </p:pic>
      <p:pic>
        <p:nvPicPr>
          <p:cNvPr id="59" name="Picture 4" descr="C:\Users\designer9\Desktop\Презентация SFT\Иконки\02_3.png"/>
          <p:cNvPicPr/>
          <p:nvPr/>
        </p:nvPicPr>
        <p:blipFill>
          <a:blip r:embed="rId4"/>
          <a:stretch/>
        </p:blipFill>
        <p:spPr>
          <a:xfrm>
            <a:off x="8309880" y="1356840"/>
            <a:ext cx="848160" cy="8899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/>
          </p:nvPr>
        </p:nvSpPr>
        <p:spPr>
          <a:xfrm>
            <a:off x="245880" y="228960"/>
            <a:ext cx="8737200" cy="50076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9" strike="noStrike">
                <a:solidFill>
                  <a:srgbClr val="000000"/>
                </a:solidFill>
                <a:latin typeface="Times New Roman"/>
              </a:rPr>
              <a:t>Цель проекта</a:t>
            </a:r>
            <a:endParaRPr b="0" lang="ru-RU" sz="2800" spc="-1" strike="noStrike">
              <a:solidFill>
                <a:srgbClr val="000000"/>
              </a:solidFill>
              <a:latin typeface="Museo Sans Cyrl 300"/>
            </a:endParaRPr>
          </a:p>
        </p:txBody>
      </p:sp>
      <p:pic>
        <p:nvPicPr>
          <p:cNvPr id="61" name="Рисунок 13" descr="Флажок со сплошной заливкой"/>
          <p:cNvPicPr/>
          <p:nvPr/>
        </p:nvPicPr>
        <p:blipFill>
          <a:blip r:embed="rId1"/>
          <a:stretch/>
        </p:blipFill>
        <p:spPr>
          <a:xfrm>
            <a:off x="417960" y="1338120"/>
            <a:ext cx="405000" cy="40500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14" descr="Флажок со сплошной заливкой"/>
          <p:cNvPicPr/>
          <p:nvPr/>
        </p:nvPicPr>
        <p:blipFill>
          <a:blip r:embed="rId2"/>
          <a:stretch/>
        </p:blipFill>
        <p:spPr>
          <a:xfrm>
            <a:off x="416160" y="1989360"/>
            <a:ext cx="405000" cy="40500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15" descr="Флажок со сплошной заливкой"/>
          <p:cNvPicPr/>
          <p:nvPr/>
        </p:nvPicPr>
        <p:blipFill>
          <a:blip r:embed="rId3"/>
          <a:stretch/>
        </p:blipFill>
        <p:spPr>
          <a:xfrm>
            <a:off x="394920" y="3190680"/>
            <a:ext cx="447120" cy="447120"/>
          </a:xfrm>
          <a:prstGeom prst="rect">
            <a:avLst/>
          </a:prstGeom>
          <a:ln w="0">
            <a:noFill/>
          </a:ln>
        </p:spPr>
      </p:pic>
      <p:pic>
        <p:nvPicPr>
          <p:cNvPr id="64" name="Рисунок 16" descr="Флажок со сплошной заливкой"/>
          <p:cNvPicPr/>
          <p:nvPr/>
        </p:nvPicPr>
        <p:blipFill>
          <a:blip r:embed="rId4"/>
          <a:stretch/>
        </p:blipFill>
        <p:spPr>
          <a:xfrm>
            <a:off x="394920" y="2609280"/>
            <a:ext cx="403560" cy="403560"/>
          </a:xfrm>
          <a:prstGeom prst="rect">
            <a:avLst/>
          </a:prstGeom>
          <a:ln w="0">
            <a:noFill/>
          </a:ln>
        </p:spPr>
      </p:pic>
      <p:sp>
        <p:nvSpPr>
          <p:cNvPr id="65" name="Подзаголовок 4"/>
          <p:cNvSpPr/>
          <p:nvPr/>
        </p:nvSpPr>
        <p:spPr>
          <a:xfrm>
            <a:off x="821520" y="1217160"/>
            <a:ext cx="8223480" cy="36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Увеличение выпускаемой продукции в два раза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Повышение рабочей скорости КДМ с 200 до 450 м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/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мин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Улучшение качества выпускаемой продукции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Расширение ассортимента (выпуск высоких марок картона)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66" name="Рисунок 6" descr="Стремление со сплошной заливкой"/>
          <p:cNvPicPr/>
          <p:nvPr/>
        </p:nvPicPr>
        <p:blipFill>
          <a:blip r:embed="rId5"/>
          <a:stretch/>
        </p:blipFill>
        <p:spPr>
          <a:xfrm>
            <a:off x="7370640" y="532800"/>
            <a:ext cx="1467000" cy="1613880"/>
          </a:xfrm>
          <a:prstGeom prst="rect">
            <a:avLst/>
          </a:prstGeom>
          <a:ln w="0">
            <a:noFill/>
          </a:ln>
        </p:spPr>
      </p:pic>
      <p:pic>
        <p:nvPicPr>
          <p:cNvPr id="67" name="Рисунок 8" descr=""/>
          <p:cNvPicPr/>
          <p:nvPr/>
        </p:nvPicPr>
        <p:blipFill>
          <a:blip r:embed="rId6"/>
          <a:stretch/>
        </p:blipFill>
        <p:spPr>
          <a:xfrm>
            <a:off x="8351280" y="14400"/>
            <a:ext cx="973080" cy="5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1" descr=""/>
          <p:cNvPicPr/>
          <p:nvPr/>
        </p:nvPicPr>
        <p:blipFill>
          <a:blip r:embed="rId1"/>
          <a:stretch/>
        </p:blipFill>
        <p:spPr>
          <a:xfrm>
            <a:off x="7186680" y="805680"/>
            <a:ext cx="1686960" cy="1316160"/>
          </a:xfrm>
          <a:prstGeom prst="rect">
            <a:avLst/>
          </a:prstGeom>
          <a:ln w="0">
            <a:noFill/>
          </a:ln>
        </p:spPr>
      </p:pic>
      <p:sp>
        <p:nvSpPr>
          <p:cNvPr id="69" name="PlaceHolder 1"/>
          <p:cNvSpPr>
            <a:spLocks noGrp="1"/>
          </p:cNvSpPr>
          <p:nvPr>
            <p:ph/>
          </p:nvPr>
        </p:nvSpPr>
        <p:spPr>
          <a:xfrm>
            <a:off x="245880" y="228960"/>
            <a:ext cx="8737200" cy="50076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9" strike="noStrike">
                <a:solidFill>
                  <a:srgbClr val="000000"/>
                </a:solidFill>
                <a:latin typeface="Times New Roman"/>
              </a:rPr>
              <a:t>Актуальность исследования</a:t>
            </a:r>
            <a:endParaRPr b="0" lang="ru-RU" sz="2800" spc="-1" strike="noStrike">
              <a:solidFill>
                <a:srgbClr val="000000"/>
              </a:solidFill>
              <a:latin typeface="Museo Sans Cyrl 300"/>
            </a:endParaRPr>
          </a:p>
        </p:txBody>
      </p:sp>
      <p:sp>
        <p:nvSpPr>
          <p:cNvPr id="70" name="Подзаголовок 4"/>
          <p:cNvSpPr/>
          <p:nvPr/>
        </p:nvSpPr>
        <p:spPr>
          <a:xfrm>
            <a:off x="245880" y="1191960"/>
            <a:ext cx="8886960" cy="313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Сокращение темпов роста по выручке 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Снижение чистой прибыли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Увеличение заработной платы на ед. продукции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Рост затрат по ТОиР, одежде машин и химии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Рост рынка тарного картона и появление новых конкурентов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71" name="Рисунок 13" descr="Флажок со сплошной заливкой"/>
          <p:cNvPicPr/>
          <p:nvPr/>
        </p:nvPicPr>
        <p:blipFill>
          <a:blip r:embed="rId2"/>
          <a:stretch/>
        </p:blipFill>
        <p:spPr>
          <a:xfrm>
            <a:off x="417960" y="1316520"/>
            <a:ext cx="405000" cy="405000"/>
          </a:xfrm>
          <a:prstGeom prst="rect">
            <a:avLst/>
          </a:prstGeom>
          <a:ln w="0">
            <a:noFill/>
          </a:ln>
        </p:spPr>
      </p:pic>
      <p:pic>
        <p:nvPicPr>
          <p:cNvPr id="72" name="Рисунок 14" descr="Флажок со сплошной заливкой"/>
          <p:cNvPicPr/>
          <p:nvPr/>
        </p:nvPicPr>
        <p:blipFill>
          <a:blip r:embed="rId3"/>
          <a:stretch/>
        </p:blipFill>
        <p:spPr>
          <a:xfrm>
            <a:off x="417960" y="1967400"/>
            <a:ext cx="405000" cy="405000"/>
          </a:xfrm>
          <a:prstGeom prst="rect">
            <a:avLst/>
          </a:prstGeom>
          <a:ln w="0">
            <a:noFill/>
          </a:ln>
        </p:spPr>
      </p:pic>
      <p:pic>
        <p:nvPicPr>
          <p:cNvPr id="73" name="Рисунок 15" descr="Флажок со сплошной заливкой"/>
          <p:cNvPicPr/>
          <p:nvPr/>
        </p:nvPicPr>
        <p:blipFill>
          <a:blip r:embed="rId4"/>
          <a:stretch/>
        </p:blipFill>
        <p:spPr>
          <a:xfrm>
            <a:off x="413640" y="2572560"/>
            <a:ext cx="447120" cy="447120"/>
          </a:xfrm>
          <a:prstGeom prst="rect">
            <a:avLst/>
          </a:prstGeom>
          <a:ln w="0">
            <a:noFill/>
          </a:ln>
        </p:spPr>
      </p:pic>
      <p:pic>
        <p:nvPicPr>
          <p:cNvPr id="74" name="Рисунок 16" descr="Флажок со сплошной заливкой"/>
          <p:cNvPicPr/>
          <p:nvPr/>
        </p:nvPicPr>
        <p:blipFill>
          <a:blip r:embed="rId5"/>
          <a:stretch/>
        </p:blipFill>
        <p:spPr>
          <a:xfrm>
            <a:off x="423720" y="3234960"/>
            <a:ext cx="403560" cy="403560"/>
          </a:xfrm>
          <a:prstGeom prst="rect">
            <a:avLst/>
          </a:prstGeom>
          <a:ln w="0">
            <a:noFill/>
          </a:ln>
        </p:spPr>
      </p:pic>
      <p:pic>
        <p:nvPicPr>
          <p:cNvPr id="75" name="Рисунок 26" descr="Флажок со сплошной заливкой"/>
          <p:cNvPicPr/>
          <p:nvPr/>
        </p:nvPicPr>
        <p:blipFill>
          <a:blip r:embed="rId6"/>
          <a:stretch/>
        </p:blipFill>
        <p:spPr>
          <a:xfrm>
            <a:off x="413640" y="3853800"/>
            <a:ext cx="407520" cy="407520"/>
          </a:xfrm>
          <a:prstGeom prst="rect">
            <a:avLst/>
          </a:prstGeom>
          <a:ln w="0">
            <a:noFill/>
          </a:ln>
        </p:spPr>
      </p:pic>
      <p:pic>
        <p:nvPicPr>
          <p:cNvPr id="76" name="Рисунок 9" descr=""/>
          <p:cNvPicPr/>
          <p:nvPr/>
        </p:nvPicPr>
        <p:blipFill>
          <a:blip r:embed="rId7"/>
          <a:stretch/>
        </p:blipFill>
        <p:spPr>
          <a:xfrm>
            <a:off x="8351280" y="0"/>
            <a:ext cx="973080" cy="5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/>
          </p:nvPr>
        </p:nvSpPr>
        <p:spPr>
          <a:xfrm>
            <a:off x="245880" y="228960"/>
            <a:ext cx="8737200" cy="50076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9" strike="noStrike">
                <a:solidFill>
                  <a:srgbClr val="000000"/>
                </a:solidFill>
                <a:latin typeface="Times New Roman"/>
              </a:rPr>
              <a:t>Российский рынок тарного картона</a:t>
            </a:r>
            <a:endParaRPr b="0" lang="ru-RU" sz="2800" spc="-1" strike="noStrike">
              <a:solidFill>
                <a:srgbClr val="000000"/>
              </a:solidFill>
              <a:latin typeface="Museo Sans Cyrl 300"/>
            </a:endParaRPr>
          </a:p>
        </p:txBody>
      </p:sp>
      <p:graphicFrame>
        <p:nvGraphicFramePr>
          <p:cNvPr id="78" name="Диаграмма 5"/>
          <p:cNvGraphicFramePr/>
          <p:nvPr/>
        </p:nvGraphicFramePr>
        <p:xfrm>
          <a:off x="67320" y="776160"/>
          <a:ext cx="4453920" cy="26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9" name="Диаграмма 6"/>
          <p:cNvGraphicFramePr/>
          <p:nvPr/>
        </p:nvGraphicFramePr>
        <p:xfrm>
          <a:off x="4374000" y="730080"/>
          <a:ext cx="4609440" cy="315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Текст 2"/>
          <p:cNvSpPr/>
          <p:nvPr/>
        </p:nvSpPr>
        <p:spPr>
          <a:xfrm>
            <a:off x="201960" y="3587040"/>
            <a:ext cx="2988720" cy="6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9480" rIns="69480" tIns="34560" bIns="3456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9" strike="noStrike">
                <a:solidFill>
                  <a:srgbClr val="000000"/>
                </a:solidFill>
                <a:latin typeface="Times New Roman"/>
              </a:rPr>
              <a:t>Тарный (макулатурный) картон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81" name="Рисунок 8" descr=""/>
          <p:cNvPicPr/>
          <p:nvPr/>
        </p:nvPicPr>
        <p:blipFill>
          <a:blip r:embed="rId3"/>
          <a:stretch/>
        </p:blipFill>
        <p:spPr>
          <a:xfrm>
            <a:off x="3372120" y="3283920"/>
            <a:ext cx="2003400" cy="1411200"/>
          </a:xfrm>
          <a:prstGeom prst="rect">
            <a:avLst/>
          </a:prstGeom>
          <a:ln w="0">
            <a:noFill/>
          </a:ln>
        </p:spPr>
      </p:pic>
      <p:pic>
        <p:nvPicPr>
          <p:cNvPr id="82" name="Рисунок 9" descr=""/>
          <p:cNvPicPr/>
          <p:nvPr/>
        </p:nvPicPr>
        <p:blipFill>
          <a:blip r:embed="rId4"/>
          <a:stretch/>
        </p:blipFill>
        <p:spPr>
          <a:xfrm>
            <a:off x="8351280" y="0"/>
            <a:ext cx="973080" cy="5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/>
          </p:nvPr>
        </p:nvSpPr>
        <p:spPr>
          <a:xfrm>
            <a:off x="245880" y="228960"/>
            <a:ext cx="8737200" cy="43920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9" strike="noStrike">
                <a:solidFill>
                  <a:srgbClr val="000000"/>
                </a:solidFill>
                <a:latin typeface="Times New Roman"/>
              </a:rPr>
              <a:t>Процесс изготовления картона</a:t>
            </a:r>
            <a:endParaRPr b="0" lang="ru-RU" sz="2400" spc="-1" strike="noStrike">
              <a:solidFill>
                <a:srgbClr val="000000"/>
              </a:solidFill>
              <a:latin typeface="Museo Sans Cyrl 300"/>
            </a:endParaRPr>
          </a:p>
        </p:txBody>
      </p:sp>
      <p:pic>
        <p:nvPicPr>
          <p:cNvPr id="84" name="Рисунок 5" descr=""/>
          <p:cNvPicPr/>
          <p:nvPr/>
        </p:nvPicPr>
        <p:blipFill>
          <a:blip r:embed="rId1"/>
          <a:srcRect l="9844" t="14745" r="4871" b="13840"/>
          <a:stretch/>
        </p:blipFill>
        <p:spPr>
          <a:xfrm>
            <a:off x="341280" y="1037160"/>
            <a:ext cx="1598040" cy="1022040"/>
          </a:xfrm>
          <a:prstGeom prst="rect">
            <a:avLst/>
          </a:prstGeom>
          <a:ln w="9525">
            <a:noFill/>
          </a:ln>
          <a:effectLst>
            <a:softEdge rad="63360"/>
          </a:effectLst>
        </p:spPr>
      </p:pic>
      <p:pic>
        <p:nvPicPr>
          <p:cNvPr id="85" name="Picture 1" descr=""/>
          <p:cNvPicPr/>
          <p:nvPr/>
        </p:nvPicPr>
        <p:blipFill>
          <a:blip r:embed="rId2"/>
          <a:srcRect l="6499" t="0" r="0" b="0"/>
          <a:stretch/>
        </p:blipFill>
        <p:spPr>
          <a:xfrm>
            <a:off x="6831720" y="972000"/>
            <a:ext cx="1636920" cy="116568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pic>
        <p:nvPicPr>
          <p:cNvPr id="86" name="Рисунок 11" descr="Картинки по запросу гофроагрегат fosber"/>
          <p:cNvPicPr/>
          <p:nvPr/>
        </p:nvPicPr>
        <p:blipFill>
          <a:blip r:embed="rId3"/>
          <a:stretch/>
        </p:blipFill>
        <p:spPr>
          <a:xfrm>
            <a:off x="312840" y="2746440"/>
            <a:ext cx="1774080" cy="1147680"/>
          </a:xfrm>
          <a:prstGeom prst="rect">
            <a:avLst/>
          </a:prstGeom>
          <a:ln w="9525">
            <a:noFill/>
          </a:ln>
          <a:effectLst>
            <a:softEdge rad="63360"/>
          </a:effectLst>
        </p:spPr>
      </p:pic>
      <p:pic>
        <p:nvPicPr>
          <p:cNvPr id="87" name="Рисунок 12" descr=""/>
          <p:cNvPicPr/>
          <p:nvPr/>
        </p:nvPicPr>
        <p:blipFill>
          <a:blip r:embed="rId4"/>
          <a:stretch/>
        </p:blipFill>
        <p:spPr>
          <a:xfrm>
            <a:off x="4627080" y="2477520"/>
            <a:ext cx="2321640" cy="1564920"/>
          </a:xfrm>
          <a:prstGeom prst="rect">
            <a:avLst/>
          </a:prstGeom>
          <a:ln w="9525">
            <a:noFill/>
          </a:ln>
          <a:effectLst>
            <a:softEdge rad="63360"/>
          </a:effectLst>
        </p:spPr>
      </p:pic>
      <p:pic>
        <p:nvPicPr>
          <p:cNvPr id="88" name="Рисунок 18" descr=""/>
          <p:cNvPicPr/>
          <p:nvPr/>
        </p:nvPicPr>
        <p:blipFill>
          <a:blip r:embed="rId5"/>
          <a:stretch/>
        </p:blipFill>
        <p:spPr>
          <a:xfrm>
            <a:off x="6880680" y="2776320"/>
            <a:ext cx="2004840" cy="1165680"/>
          </a:xfrm>
          <a:prstGeom prst="rect">
            <a:avLst/>
          </a:prstGeom>
          <a:ln w="9525">
            <a:noFill/>
          </a:ln>
        </p:spPr>
      </p:pic>
      <p:sp>
        <p:nvSpPr>
          <p:cNvPr id="89" name="TextBox 19"/>
          <p:cNvSpPr/>
          <p:nvPr/>
        </p:nvSpPr>
        <p:spPr>
          <a:xfrm>
            <a:off x="511200" y="775440"/>
            <a:ext cx="125784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Сбор макулатуры</a:t>
            </a:r>
            <a:endParaRPr b="0" lang="ru-RU" sz="11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0" name="TextBox 20"/>
          <p:cNvSpPr/>
          <p:nvPr/>
        </p:nvSpPr>
        <p:spPr>
          <a:xfrm>
            <a:off x="2109600" y="764640"/>
            <a:ext cx="240588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Подача макулатуры в производство</a:t>
            </a:r>
            <a:endParaRPr b="0" lang="ru-RU" sz="11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1" name="TextBox 21"/>
          <p:cNvSpPr/>
          <p:nvPr/>
        </p:nvSpPr>
        <p:spPr>
          <a:xfrm>
            <a:off x="4430880" y="764640"/>
            <a:ext cx="235944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Производство тарного картона</a:t>
            </a:r>
            <a:endParaRPr b="0" lang="ru-RU" sz="11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2" name="TextBox 22"/>
          <p:cNvSpPr/>
          <p:nvPr/>
        </p:nvSpPr>
        <p:spPr>
          <a:xfrm>
            <a:off x="6650640" y="764640"/>
            <a:ext cx="24984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Сырье для гофропроизводства</a:t>
            </a:r>
            <a:endParaRPr b="0" lang="ru-RU" sz="11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3" name="TextBox 23"/>
          <p:cNvSpPr/>
          <p:nvPr/>
        </p:nvSpPr>
        <p:spPr>
          <a:xfrm>
            <a:off x="245880" y="2441880"/>
            <a:ext cx="19080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Производство гофрокартона</a:t>
            </a:r>
            <a:endParaRPr b="0" lang="ru-RU" sz="11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4" name="TextBox 24"/>
          <p:cNvSpPr/>
          <p:nvPr/>
        </p:nvSpPr>
        <p:spPr>
          <a:xfrm>
            <a:off x="5788080" y="2454120"/>
            <a:ext cx="200484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Конечный потребитель</a:t>
            </a:r>
            <a:endParaRPr b="0" lang="ru-RU" sz="11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5" name="TextBox 25"/>
          <p:cNvSpPr/>
          <p:nvPr/>
        </p:nvSpPr>
        <p:spPr>
          <a:xfrm>
            <a:off x="2417400" y="2441880"/>
            <a:ext cx="198072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Производство гофроупаковки</a:t>
            </a:r>
            <a:endParaRPr b="0" lang="ru-RU" sz="11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6" name="Стрелка: влево 27"/>
          <p:cNvSpPr/>
          <p:nvPr/>
        </p:nvSpPr>
        <p:spPr>
          <a:xfrm rot="10800000">
            <a:off x="1914120" y="1439640"/>
            <a:ext cx="443880" cy="261360"/>
          </a:xfrm>
          <a:prstGeom prst="leftArrow">
            <a:avLst>
              <a:gd name="adj1" fmla="val 70513"/>
              <a:gd name="adj2" fmla="val 51282"/>
            </a:avLst>
          </a:prstGeom>
          <a:solidFill>
            <a:schemeClr val="bg1"/>
          </a:solidFill>
          <a:ln>
            <a:solidFill>
              <a:srgbClr val="008c5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8c5c"/>
              </a:solidFill>
              <a:highlight>
                <a:srgbClr val="008c5c"/>
              </a:highlight>
              <a:latin typeface="Museo Sans Cyrl 300"/>
            </a:endParaRPr>
          </a:p>
        </p:txBody>
      </p:sp>
      <p:sp>
        <p:nvSpPr>
          <p:cNvPr id="97" name="Стрелка: влево 28"/>
          <p:cNvSpPr/>
          <p:nvPr/>
        </p:nvSpPr>
        <p:spPr>
          <a:xfrm rot="10800000">
            <a:off x="4179240" y="1480320"/>
            <a:ext cx="443880" cy="261360"/>
          </a:xfrm>
          <a:prstGeom prst="leftArrow">
            <a:avLst>
              <a:gd name="adj1" fmla="val 70513"/>
              <a:gd name="adj2" fmla="val 51282"/>
            </a:avLst>
          </a:prstGeom>
          <a:solidFill>
            <a:schemeClr val="bg1"/>
          </a:solidFill>
          <a:ln>
            <a:solidFill>
              <a:srgbClr val="008c5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8c5c"/>
              </a:solidFill>
              <a:highlight>
                <a:srgbClr val="008c5c"/>
              </a:highlight>
              <a:latin typeface="Museo Sans Cyrl 300"/>
            </a:endParaRPr>
          </a:p>
        </p:txBody>
      </p:sp>
      <p:sp>
        <p:nvSpPr>
          <p:cNvPr id="98" name="Стрелка: влево 29"/>
          <p:cNvSpPr/>
          <p:nvPr/>
        </p:nvSpPr>
        <p:spPr>
          <a:xfrm rot="10800000">
            <a:off x="6383880" y="1404720"/>
            <a:ext cx="430560" cy="261360"/>
          </a:xfrm>
          <a:prstGeom prst="leftArrow">
            <a:avLst>
              <a:gd name="adj1" fmla="val 70513"/>
              <a:gd name="adj2" fmla="val 51282"/>
            </a:avLst>
          </a:prstGeom>
          <a:solidFill>
            <a:schemeClr val="bg1"/>
          </a:solidFill>
          <a:ln>
            <a:solidFill>
              <a:srgbClr val="008c5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8c5c"/>
              </a:solidFill>
              <a:highlight>
                <a:srgbClr val="008c5c"/>
              </a:highlight>
              <a:latin typeface="Museo Sans Cyrl 300"/>
            </a:endParaRPr>
          </a:p>
        </p:txBody>
      </p:sp>
      <p:sp>
        <p:nvSpPr>
          <p:cNvPr id="99" name="Стрелка: влево 30"/>
          <p:cNvSpPr/>
          <p:nvPr/>
        </p:nvSpPr>
        <p:spPr>
          <a:xfrm rot="10800000">
            <a:off x="8526960" y="1443960"/>
            <a:ext cx="430560" cy="261360"/>
          </a:xfrm>
          <a:prstGeom prst="leftArrow">
            <a:avLst>
              <a:gd name="adj1" fmla="val 70513"/>
              <a:gd name="adj2" fmla="val 51282"/>
            </a:avLst>
          </a:prstGeom>
          <a:solidFill>
            <a:schemeClr val="bg1"/>
          </a:solidFill>
          <a:ln>
            <a:solidFill>
              <a:srgbClr val="008c5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8c5c"/>
              </a:solidFill>
              <a:highlight>
                <a:srgbClr val="008c5c"/>
              </a:highlight>
              <a:latin typeface="Museo Sans Cyrl 300"/>
            </a:endParaRPr>
          </a:p>
        </p:txBody>
      </p:sp>
      <p:sp>
        <p:nvSpPr>
          <p:cNvPr id="100" name="Стрелка: влево 31"/>
          <p:cNvSpPr/>
          <p:nvPr/>
        </p:nvSpPr>
        <p:spPr>
          <a:xfrm rot="10800000">
            <a:off x="2108520" y="3173040"/>
            <a:ext cx="430560" cy="261360"/>
          </a:xfrm>
          <a:prstGeom prst="leftArrow">
            <a:avLst>
              <a:gd name="adj1" fmla="val 70513"/>
              <a:gd name="adj2" fmla="val 51282"/>
            </a:avLst>
          </a:prstGeom>
          <a:solidFill>
            <a:schemeClr val="bg1"/>
          </a:solidFill>
          <a:ln>
            <a:solidFill>
              <a:srgbClr val="008c5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8c5c"/>
              </a:solidFill>
              <a:highlight>
                <a:srgbClr val="008c5c"/>
              </a:highlight>
              <a:latin typeface="Museo Sans Cyrl 300"/>
            </a:endParaRPr>
          </a:p>
        </p:txBody>
      </p:sp>
      <p:sp>
        <p:nvSpPr>
          <p:cNvPr id="101" name="Стрелка: влево 32"/>
          <p:cNvSpPr/>
          <p:nvPr/>
        </p:nvSpPr>
        <p:spPr>
          <a:xfrm rot="10800000">
            <a:off x="4339800" y="3137760"/>
            <a:ext cx="430560" cy="261360"/>
          </a:xfrm>
          <a:prstGeom prst="leftArrow">
            <a:avLst>
              <a:gd name="adj1" fmla="val 70513"/>
              <a:gd name="adj2" fmla="val 51282"/>
            </a:avLst>
          </a:prstGeom>
          <a:solidFill>
            <a:schemeClr val="bg1"/>
          </a:solidFill>
          <a:ln>
            <a:solidFill>
              <a:srgbClr val="008c5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8c5c"/>
              </a:solidFill>
              <a:highlight>
                <a:srgbClr val="008c5c"/>
              </a:highlight>
              <a:latin typeface="Museo Sans Cyrl 300"/>
            </a:endParaRPr>
          </a:p>
        </p:txBody>
      </p:sp>
      <p:pic>
        <p:nvPicPr>
          <p:cNvPr id="102" name="Picture 4" descr=""/>
          <p:cNvPicPr/>
          <p:nvPr/>
        </p:nvPicPr>
        <p:blipFill>
          <a:blip r:embed="rId6"/>
          <a:stretch/>
        </p:blipFill>
        <p:spPr>
          <a:xfrm>
            <a:off x="2560320" y="2731320"/>
            <a:ext cx="1724400" cy="117828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pic>
        <p:nvPicPr>
          <p:cNvPr id="103" name="Рисунок 26" descr=""/>
          <p:cNvPicPr/>
          <p:nvPr/>
        </p:nvPicPr>
        <p:blipFill>
          <a:blip r:embed="rId7"/>
          <a:stretch/>
        </p:blipFill>
        <p:spPr>
          <a:xfrm>
            <a:off x="8351280" y="0"/>
            <a:ext cx="973080" cy="51444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33" descr=""/>
          <p:cNvPicPr/>
          <p:nvPr/>
        </p:nvPicPr>
        <p:blipFill>
          <a:blip r:embed="rId8"/>
          <a:stretch/>
        </p:blipFill>
        <p:spPr>
          <a:xfrm>
            <a:off x="2388600" y="984960"/>
            <a:ext cx="1746720" cy="1164240"/>
          </a:xfrm>
          <a:prstGeom prst="rect">
            <a:avLst/>
          </a:prstGeom>
          <a:ln w="9525">
            <a:noFill/>
          </a:ln>
          <a:effectLst>
            <a:softEdge rad="63360"/>
          </a:effectLst>
        </p:spPr>
      </p:pic>
      <p:pic>
        <p:nvPicPr>
          <p:cNvPr id="105" name="Picture 2" descr="C:\Users\chiefs\Desktop\КАРТОННЫЙ ДИВИЗИОН\9b894be167084814ebf139cbb1d9228b.jpg"/>
          <p:cNvPicPr/>
          <p:nvPr/>
        </p:nvPicPr>
        <p:blipFill>
          <a:blip r:embed="rId9"/>
          <a:stretch/>
        </p:blipFill>
        <p:spPr>
          <a:xfrm>
            <a:off x="4602240" y="972000"/>
            <a:ext cx="1781280" cy="1187280"/>
          </a:xfrm>
          <a:prstGeom prst="rect">
            <a:avLst/>
          </a:prstGeom>
          <a:ln w="9525">
            <a:noFill/>
          </a:ln>
          <a:effectLst>
            <a:softEdge rad="6336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/>
          </p:nvPr>
        </p:nvSpPr>
        <p:spPr>
          <a:xfrm>
            <a:off x="245880" y="228960"/>
            <a:ext cx="8737200" cy="50076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9" strike="noStrike">
                <a:solidFill>
                  <a:srgbClr val="000000"/>
                </a:solidFill>
                <a:latin typeface="Times New Roman"/>
              </a:rPr>
              <a:t>Выход на производительность, тн.</a:t>
            </a:r>
            <a:endParaRPr b="0" lang="ru-RU" sz="2800" spc="-1" strike="noStrike">
              <a:solidFill>
                <a:srgbClr val="000000"/>
              </a:solidFill>
              <a:latin typeface="Museo Sans Cyrl 300"/>
            </a:endParaRPr>
          </a:p>
        </p:txBody>
      </p:sp>
      <p:graphicFrame>
        <p:nvGraphicFramePr>
          <p:cNvPr id="107" name="Диаграмма 5"/>
          <p:cNvGraphicFramePr/>
          <p:nvPr/>
        </p:nvGraphicFramePr>
        <p:xfrm>
          <a:off x="378360" y="962640"/>
          <a:ext cx="5361480" cy="296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08" name="Рисунок 8" descr="Изображение выглядит как внутренний, здание, стол, сиди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5983560" y="1495800"/>
            <a:ext cx="3341160" cy="2153160"/>
          </a:xfrm>
          <a:prstGeom prst="rect">
            <a:avLst/>
          </a:prstGeom>
          <a:ln w="0">
            <a:noFill/>
          </a:ln>
          <a:effectLst>
            <a:softEdge rad="279360"/>
          </a:effectLst>
        </p:spPr>
      </p:pic>
      <p:pic>
        <p:nvPicPr>
          <p:cNvPr id="109" name="Рисунок 4" descr=""/>
          <p:cNvPicPr/>
          <p:nvPr/>
        </p:nvPicPr>
        <p:blipFill>
          <a:blip r:embed="rId3"/>
          <a:stretch/>
        </p:blipFill>
        <p:spPr>
          <a:xfrm>
            <a:off x="8351280" y="0"/>
            <a:ext cx="973080" cy="5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/>
          </p:nvPr>
        </p:nvSpPr>
        <p:spPr>
          <a:xfrm>
            <a:off x="245880" y="228960"/>
            <a:ext cx="8737200" cy="50076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9" strike="noStrike">
                <a:solidFill>
                  <a:srgbClr val="000000"/>
                </a:solidFill>
                <a:latin typeface="Times New Roman"/>
              </a:rPr>
              <a:t>Завоевание рынка сбыта продукции </a:t>
            </a:r>
            <a:endParaRPr b="0" lang="ru-RU" sz="2800" spc="-1" strike="noStrike">
              <a:solidFill>
                <a:srgbClr val="000000"/>
              </a:solidFill>
              <a:latin typeface="Museo Sans Cyrl 300"/>
            </a:endParaRPr>
          </a:p>
        </p:txBody>
      </p:sp>
      <p:pic>
        <p:nvPicPr>
          <p:cNvPr id="111" name="Рисунок 3" descr=""/>
          <p:cNvPicPr/>
          <p:nvPr/>
        </p:nvPicPr>
        <p:blipFill>
          <a:blip r:embed="rId1"/>
          <a:srcRect l="0" t="22110" r="4905" b="9635"/>
          <a:stretch/>
        </p:blipFill>
        <p:spPr>
          <a:xfrm>
            <a:off x="152280" y="929880"/>
            <a:ext cx="8692200" cy="3284640"/>
          </a:xfrm>
          <a:prstGeom prst="rect">
            <a:avLst/>
          </a:prstGeom>
          <a:ln w="0">
            <a:noFill/>
          </a:ln>
        </p:spPr>
      </p:pic>
      <p:sp>
        <p:nvSpPr>
          <p:cNvPr id="112" name="TextBox 7"/>
          <p:cNvSpPr/>
          <p:nvPr/>
        </p:nvSpPr>
        <p:spPr>
          <a:xfrm>
            <a:off x="1095840" y="730080"/>
            <a:ext cx="4663080" cy="80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5601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imes New Roman"/>
              </a:rPr>
              <a:t>Быть № 1 для покупателя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3" name="TextBox 9"/>
          <p:cNvSpPr/>
          <p:nvPr/>
        </p:nvSpPr>
        <p:spPr>
          <a:xfrm>
            <a:off x="1094400" y="1348920"/>
            <a:ext cx="6133680" cy="80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5601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imes New Roman"/>
              </a:rPr>
              <a:t>Поставлять продукцию точно в срок и в нужном количестве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4" name="TextBox 11"/>
          <p:cNvSpPr/>
          <p:nvPr/>
        </p:nvSpPr>
        <p:spPr>
          <a:xfrm>
            <a:off x="1139760" y="2073600"/>
            <a:ext cx="6004800" cy="80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5601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imes New Roman"/>
              </a:rPr>
              <a:t>Оказывать качественный клиентский и технический сервис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5" name="TextBox 17"/>
          <p:cNvSpPr/>
          <p:nvPr/>
        </p:nvSpPr>
        <p:spPr>
          <a:xfrm>
            <a:off x="1196640" y="2745360"/>
            <a:ext cx="4663080" cy="80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5601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imes New Roman"/>
              </a:rPr>
              <a:t>Обеспечивать лучшее качество продукции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6" name="TextBox 19"/>
          <p:cNvSpPr/>
          <p:nvPr/>
        </p:nvSpPr>
        <p:spPr>
          <a:xfrm>
            <a:off x="1169640" y="3735000"/>
            <a:ext cx="56847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imes New Roman"/>
              </a:rPr>
              <a:t>Забота о персонале и его развитие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17" name="Рисунок 8" descr=""/>
          <p:cNvPicPr/>
          <p:nvPr/>
        </p:nvPicPr>
        <p:blipFill>
          <a:blip r:embed="rId2"/>
          <a:stretch/>
        </p:blipFill>
        <p:spPr>
          <a:xfrm>
            <a:off x="8351280" y="0"/>
            <a:ext cx="973080" cy="5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/>
          </p:nvPr>
        </p:nvSpPr>
        <p:spPr>
          <a:xfrm>
            <a:off x="245880" y="228960"/>
            <a:ext cx="8737200" cy="1017720"/>
          </a:xfrm>
          <a:prstGeom prst="rect">
            <a:avLst/>
          </a:prstGeom>
          <a:noFill/>
          <a:ln w="0">
            <a:noFill/>
          </a:ln>
        </p:spPr>
        <p:txBody>
          <a:bodyPr lIns="69480" rIns="69480" tIns="34560" bIns="34560" anchor="t">
            <a:noAutofit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9" strike="noStrike">
                <a:solidFill>
                  <a:srgbClr val="000000"/>
                </a:solidFill>
                <a:latin typeface="Times New Roman"/>
              </a:rPr>
              <a:t>Основные риски проекта</a:t>
            </a:r>
            <a:endParaRPr b="0" lang="ru-RU" sz="2800" spc="-1" strike="noStrike">
              <a:solidFill>
                <a:srgbClr val="000000"/>
              </a:solidFill>
              <a:latin typeface="Museo Sans Cyrl 300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Museo Sans Cyrl 300"/>
            </a:endParaRPr>
          </a:p>
        </p:txBody>
      </p:sp>
      <p:graphicFrame>
        <p:nvGraphicFramePr>
          <p:cNvPr id="119" name="Таблица 1"/>
          <p:cNvGraphicFramePr/>
          <p:nvPr/>
        </p:nvGraphicFramePr>
        <p:xfrm>
          <a:off x="631440" y="908640"/>
          <a:ext cx="8206200" cy="3412080"/>
        </p:xfrm>
        <a:graphic>
          <a:graphicData uri="http://schemas.openxmlformats.org/drawingml/2006/table">
            <a:tbl>
              <a:tblPr/>
              <a:tblGrid>
                <a:gridCol w="654840"/>
                <a:gridCol w="2190240"/>
                <a:gridCol w="2658240"/>
                <a:gridCol w="2702880"/>
              </a:tblGrid>
              <a:tr h="336240">
                <a:tc>
                  <a:txBody>
                    <a:bodyPr lIns="39960" rIns="3996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№ </a:t>
                      </a: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Описание риска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Предупреждение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Реакция на события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569160">
                <a:tc>
                  <a:txBody>
                    <a:bodyPr lIns="39960" rIns="3996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Недостаток собственных оборотных средств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Мониторинг текущей деятельности предприятия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Использование денег из Казначейства Холдинга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695160">
                <a:tc>
                  <a:txBody>
                    <a:bodyPr lIns="39960" rIns="3996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Недостаточная квалификация персонала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Собрать и оценить сведения о квалификации персонала Холдинга, осуществить мониторинг рынка труда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Произвести обучение и подобрать недостающих специалистов с рынка труда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557280">
                <a:tc>
                  <a:txBody>
                    <a:bodyPr lIns="39960" rIns="3996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Невозможность поставки оборудования и технологии  из Европы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Поиск альтернативных поставщиков из России и Азии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Проработка логистических схем поставки через третьи страны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599760">
                <a:tc>
                  <a:txBody>
                    <a:bodyPr lIns="39960" rIns="3996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Увеличение сроков реализации проекта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При подготовке графика проекта, учесть все риски, использовать опыт предприятий Холдинга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Скорректировать график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653400">
                <a:tc>
                  <a:txBody>
                    <a:bodyPr lIns="39960" rIns="3996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Низкое качество проектной документации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Проведение мониторинга и тендерных процедур при выборе проектантов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39960" rIns="399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Участвовать в разработке ТЗ и провести независимую экспертизу проекта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9960" marR="39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20" name="Рисунок 3" descr=""/>
          <p:cNvPicPr/>
          <p:nvPr/>
        </p:nvPicPr>
        <p:blipFill>
          <a:blip r:embed="rId1"/>
          <a:stretch/>
        </p:blipFill>
        <p:spPr>
          <a:xfrm>
            <a:off x="8351280" y="0"/>
            <a:ext cx="973080" cy="5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TF_template">
  <a:themeElements>
    <a:clrScheme name="SFT">
      <a:dk1>
        <a:srgbClr val="000000"/>
      </a:dk1>
      <a:lt1>
        <a:srgbClr val="ffffff"/>
      </a:lt1>
      <a:dk2>
        <a:srgbClr val="006341"/>
      </a:dk2>
      <a:lt2>
        <a:srgbClr val="e7e6e6"/>
      </a:lt2>
      <a:accent1>
        <a:srgbClr val="006341"/>
      </a:accent1>
      <a:accent2>
        <a:srgbClr val="55a987"/>
      </a:accent2>
      <a:accent3>
        <a:srgbClr val="98a4ae"/>
      </a:accent3>
      <a:accent4>
        <a:srgbClr val="d5dade"/>
      </a:accent4>
      <a:accent5>
        <a:srgbClr val="ffb81c"/>
      </a:accent5>
      <a:accent6>
        <a:srgbClr val="ff6600"/>
      </a:accent6>
      <a:hlink>
        <a:srgbClr val="000000"/>
      </a:hlink>
      <a:folHlink>
        <a:srgbClr val="27251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STF_template</Template>
  <TotalTime>59649</TotalTime>
  <Application>Редактор_презентаций/2.7.0.0$Linux_X86_64 LibreOffice_project/e981501cdc004a76b8b36c3c4c04733b452aecdc</Application>
  <AppVersion>15.0000</AppVersion>
  <Words>473</Words>
  <Paragraphs>103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2019-07-22T05:37:28Z</dcterms:created>
  <dc:creator>Vladimir.Khan</dc:creator>
  <dc:description/>
  <dc:language>ru-RU</dc:language>
  <cp:lastModifiedBy>Vasileva, Natalya</cp:lastModifiedBy>
  <cp:lastPrinted>2022-08-10T05:51:35Z</cp:lastPrinted>
  <dcterms:modified xsi:type="dcterms:W3CDTF">2023-12-28T07:52:55Z</dcterms:modified>
  <cp:revision>2051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12</vt:i4>
  </property>
</Properties>
</file>