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9"/>
  </p:notesMasterIdLst>
  <p:sldIdLst>
    <p:sldId id="344" r:id="rId2"/>
    <p:sldId id="348" r:id="rId3"/>
    <p:sldId id="349" r:id="rId4"/>
    <p:sldId id="350" r:id="rId5"/>
    <p:sldId id="375" r:id="rId6"/>
    <p:sldId id="376" r:id="rId7"/>
    <p:sldId id="351" r:id="rId8"/>
    <p:sldId id="353" r:id="rId9"/>
    <p:sldId id="354" r:id="rId10"/>
    <p:sldId id="356" r:id="rId11"/>
    <p:sldId id="358" r:id="rId12"/>
    <p:sldId id="359" r:id="rId13"/>
    <p:sldId id="357" r:id="rId14"/>
    <p:sldId id="374" r:id="rId15"/>
    <p:sldId id="361" r:id="rId16"/>
    <p:sldId id="362" r:id="rId17"/>
    <p:sldId id="363" r:id="rId18"/>
    <p:sldId id="364" r:id="rId19"/>
    <p:sldId id="377" r:id="rId20"/>
    <p:sldId id="365" r:id="rId21"/>
    <p:sldId id="366" r:id="rId22"/>
    <p:sldId id="367" r:id="rId23"/>
    <p:sldId id="368" r:id="rId24"/>
    <p:sldId id="369" r:id="rId25"/>
    <p:sldId id="370" r:id="rId26"/>
    <p:sldId id="373" r:id="rId27"/>
    <p:sldId id="372" r:id="rId28"/>
  </p:sldIdLst>
  <p:sldSz cx="129603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Основные стили" id="{9C5DBF73-5C8C-8D4C-BB54-DF085EC13081}">
          <p14:sldIdLst>
            <p14:sldId id="344"/>
            <p14:sldId id="348"/>
            <p14:sldId id="349"/>
            <p14:sldId id="350"/>
            <p14:sldId id="375"/>
            <p14:sldId id="351"/>
            <p14:sldId id="353"/>
            <p14:sldId id="354"/>
            <p14:sldId id="356"/>
            <p14:sldId id="358"/>
            <p14:sldId id="359"/>
            <p14:sldId id="357"/>
            <p14:sldId id="374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3"/>
          </p14:sldIdLst>
        </p14:section>
        <p14:section name="Финальные слайды" id="{4145BB14-2156-2145-AF78-8B8681ECBF54}">
          <p14:sldIdLst>
            <p14:sldId id="37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5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236"/>
    <a:srgbClr val="770125"/>
    <a:srgbClr val="3F5CBD"/>
    <a:srgbClr val="FF5C36"/>
    <a:srgbClr val="E6E6E6"/>
    <a:srgbClr val="AFABAB"/>
    <a:srgbClr val="879DC1"/>
    <a:srgbClr val="12A3AD"/>
    <a:srgbClr val="FF941A"/>
    <a:srgbClr val="EC94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8" autoAdjust="0"/>
    <p:restoredTop sz="93011" autoAdjust="0"/>
  </p:normalViewPr>
  <p:slideViewPr>
    <p:cSldViewPr snapToGrid="0">
      <p:cViewPr>
        <p:scale>
          <a:sx n="75" d="100"/>
          <a:sy n="75" d="100"/>
        </p:scale>
        <p:origin x="-402" y="366"/>
      </p:cViewPr>
      <p:guideLst>
        <p:guide orient="horz" pos="2154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0;&#1040;\&#1056;&#1040;&#1053;&#1061;&#1080;&#1043;&#1057;%20&#1055;&#1056;&#1087;&#1088;&#1086;&#1075;&#1088;&#1072;&#1084;&#1084;&#1072;\&#1042;&#1040;&#1056;%20&#1055;&#1091;&#1089;&#1090;&#1086;&#1074;&#1072;&#1083;&#1086;&#1074;\&#1052;&#1077;&#1088;&#1086;&#1087;&#1088;&#1080;&#1103;&#1090;&#1080;&#1103;%20&#1043;&#1072;&#1085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5.8126222267657908E-2"/>
          <c:y val="2.898480602774417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Авиационные и технические часы</c:v>
                </c:pt>
              </c:strCache>
            </c:strRef>
          </c:tx>
          <c:explosion val="25"/>
          <c:dPt>
            <c:idx val="1"/>
            <c:spPr>
              <a:solidFill>
                <a:srgbClr val="0070C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Молния</c:v>
                </c:pt>
                <c:pt idx="1">
                  <c:v>СКБ ЧМ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Наручные</a:t>
            </a:r>
            <a:r>
              <a:rPr lang="ru-RU" baseline="0" dirty="0" smtClean="0"/>
              <a:t> </a:t>
            </a:r>
            <a:r>
              <a:rPr lang="ru-RU" dirty="0" smtClean="0"/>
              <a:t>часы</a:t>
            </a:r>
            <a:endParaRPr lang="ru-RU" dirty="0"/>
          </a:p>
        </c:rich>
      </c:tx>
      <c:layout>
        <c:manualLayout>
          <c:xMode val="edge"/>
          <c:yMode val="edge"/>
          <c:x val="5.8126222267657894E-2"/>
          <c:y val="2.898480602774418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Авиационные и технические часы</c:v>
                </c:pt>
              </c:strCache>
            </c:strRef>
          </c:tx>
          <c:explosion val="25"/>
          <c:dPt>
            <c:idx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dPt>
          <c:dPt>
            <c:idx val="1"/>
            <c:spPr>
              <a:solidFill>
                <a:schemeClr val="accent1"/>
              </a:solidFill>
            </c:spPr>
          </c:dPt>
          <c:cat>
            <c:strRef>
              <c:f>Лист1!$A$2:$A$3</c:f>
              <c:strCache>
                <c:ptCount val="2"/>
                <c:pt idx="0">
                  <c:v>Другие</c:v>
                </c:pt>
                <c:pt idx="1">
                  <c:v>Молния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Выручка, тыс. руб.</c:v>
                </c:pt>
              </c:strCache>
            </c:strRef>
          </c:tx>
          <c:spPr>
            <a:ln w="31750"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114072</c:v>
                </c:pt>
                <c:pt idx="1">
                  <c:v>117814</c:v>
                </c:pt>
                <c:pt idx="2">
                  <c:v>130978</c:v>
                </c:pt>
                <c:pt idx="3">
                  <c:v>136778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9A-463E-BF90-47BCFDD7C7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Себестоимость продукции, тыс. руб.</c:v>
                </c:pt>
              </c:strCache>
            </c:strRef>
          </c:tx>
          <c:spPr>
            <a:ln w="31750"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103016</c:v>
                </c:pt>
                <c:pt idx="1">
                  <c:v>104559</c:v>
                </c:pt>
                <c:pt idx="2">
                  <c:v>100612</c:v>
                </c:pt>
                <c:pt idx="3">
                  <c:v>94059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9A-463E-BF90-47BCFDD7C7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Валовая прибыль, тыс. руб.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11056</c:v>
                </c:pt>
                <c:pt idx="1">
                  <c:v>13255</c:v>
                </c:pt>
                <c:pt idx="2">
                  <c:v>30366</c:v>
                </c:pt>
                <c:pt idx="3">
                  <c:v>42719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9A-463E-BF90-47BCFDD7C730}"/>
            </c:ext>
          </c:extLst>
        </c:ser>
        <c:marker val="1"/>
        <c:axId val="126238080"/>
        <c:axId val="126243968"/>
      </c:lineChart>
      <c:catAx>
        <c:axId val="126238080"/>
        <c:scaling>
          <c:orientation val="minMax"/>
        </c:scaling>
        <c:axPos val="b"/>
        <c:numFmt formatCode="General" sourceLinked="1"/>
        <c:tickLblPos val="nextTo"/>
        <c:crossAx val="126243968"/>
        <c:crosses val="autoZero"/>
        <c:auto val="1"/>
        <c:lblAlgn val="ctr"/>
        <c:lblOffset val="100"/>
      </c:catAx>
      <c:valAx>
        <c:axId val="126243968"/>
        <c:scaling>
          <c:orientation val="minMax"/>
          <c:min val="0"/>
        </c:scaling>
        <c:axPos val="l"/>
        <c:majorGridlines/>
        <c:numFmt formatCode="General" sourceLinked="1"/>
        <c:tickLblPos val="nextTo"/>
        <c:crossAx val="12623808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stacked"/>
        <c:ser>
          <c:idx val="0"/>
          <c:order val="0"/>
          <c:tx>
            <c:strRef>
              <c:f>Лист1!$D$1</c:f>
              <c:strCache>
                <c:ptCount val="1"/>
                <c:pt idx="0">
                  <c:v>Начало </c:v>
                </c:pt>
              </c:strCache>
            </c:strRef>
          </c:tx>
          <c:spPr>
            <a:noFill/>
            <a:ln>
              <a:noFill/>
            </a:ln>
          </c:spPr>
          <c:cat>
            <c:strRef>
              <c:f>Лист1!$B$2:$B$10</c:f>
              <c:strCache>
                <c:ptCount val="9"/>
                <c:pt idx="0">
                  <c:v>Проведение установочного совещания для обозначения целей проектов, основных этапов и ответственных </c:v>
                </c:pt>
                <c:pt idx="1">
                  <c:v>Проанализировать существующий уровень описания  бизнес-процессов и соблюдения регламентов </c:v>
                </c:pt>
                <c:pt idx="2">
                  <c:v>Определить измеримые показатели для оценки эффективности выполнения бизнес-процессов</c:v>
                </c:pt>
                <c:pt idx="3">
                  <c:v>Разработать дополнительные модули для Django-Wiki </c:v>
                </c:pt>
                <c:pt idx="4">
                  <c:v>Развернуть  системы Bitrix24 и Django-Wiki в корпоративной сети </c:v>
                </c:pt>
                <c:pt idx="5">
                  <c:v>Отработать выполнение описанных ключевых  бизнес-процессов  с использованием системы Bitrix24 и Django-Wiki  </c:v>
                </c:pt>
                <c:pt idx="6">
                  <c:v>Провести обучение пользователей работе с системами управления задачами и знаниями </c:v>
                </c:pt>
                <c:pt idx="7">
                  <c:v>Отследить  соблюдение регламентов в первый  месяц работы </c:v>
                </c:pt>
                <c:pt idx="8">
                  <c:v>Сформулировать цели по  дальнейшему совершенствованию  разработанной системы. </c:v>
                </c:pt>
              </c:strCache>
            </c:strRef>
          </c:cat>
          <c:val>
            <c:numRef>
              <c:f>Лист1!$D$2:$D$10</c:f>
              <c:numCache>
                <c:formatCode>dd/mm/yyyy</c:formatCode>
                <c:ptCount val="9"/>
                <c:pt idx="0">
                  <c:v>45058</c:v>
                </c:pt>
                <c:pt idx="1">
                  <c:v>45061</c:v>
                </c:pt>
                <c:pt idx="2">
                  <c:v>45075</c:v>
                </c:pt>
                <c:pt idx="3">
                  <c:v>45061</c:v>
                </c:pt>
                <c:pt idx="4">
                  <c:v>45075</c:v>
                </c:pt>
                <c:pt idx="5">
                  <c:v>45082</c:v>
                </c:pt>
                <c:pt idx="6">
                  <c:v>45089</c:v>
                </c:pt>
                <c:pt idx="7">
                  <c:v>45103</c:v>
                </c:pt>
                <c:pt idx="8">
                  <c:v>45134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0C-4744-8502-04D512249A38}"/>
            </c:ext>
          </c:extLst>
        </c:ser>
        <c:ser>
          <c:idx val="1"/>
          <c:order val="1"/>
          <c:tx>
            <c:v>Длительность</c:v>
          </c:tx>
          <c:dLbls>
            <c:txPr>
              <a:bodyPr/>
              <a:lstStyle/>
              <a:p>
                <a:pPr>
                  <a:defRPr sz="18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Лист1!$B$2:$B$10</c:f>
              <c:strCache>
                <c:ptCount val="9"/>
                <c:pt idx="0">
                  <c:v>Проведение установочного совещания для обозначения целей проектов, основных этапов и ответственных </c:v>
                </c:pt>
                <c:pt idx="1">
                  <c:v>Проанализировать существующий уровень описания  бизнес-процессов и соблюдения регламентов </c:v>
                </c:pt>
                <c:pt idx="2">
                  <c:v>Определить измеримые показатели для оценки эффективности выполнения бизнес-процессов</c:v>
                </c:pt>
                <c:pt idx="3">
                  <c:v>Разработать дополнительные модули для Django-Wiki </c:v>
                </c:pt>
                <c:pt idx="4">
                  <c:v>Развернуть  системы Bitrix24 и Django-Wiki в корпоративной сети </c:v>
                </c:pt>
                <c:pt idx="5">
                  <c:v>Отработать выполнение описанных ключевых  бизнес-процессов  с использованием системы Bitrix24 и Django-Wiki  </c:v>
                </c:pt>
                <c:pt idx="6">
                  <c:v>Провести обучение пользователей работе с системами управления задачами и знаниями </c:v>
                </c:pt>
                <c:pt idx="7">
                  <c:v>Отследить  соблюдение регламентов в первый  месяц работы </c:v>
                </c:pt>
                <c:pt idx="8">
                  <c:v>Сформулировать цели по  дальнейшему совершенствованию  разработанной системы. </c:v>
                </c:pt>
              </c:strCache>
            </c:strRef>
          </c:cat>
          <c:val>
            <c:numRef>
              <c:f>Лист1!$F$2:$F$10</c:f>
              <c:numCache>
                <c:formatCode>0</c:formatCode>
                <c:ptCount val="9"/>
                <c:pt idx="0">
                  <c:v>1</c:v>
                </c:pt>
                <c:pt idx="1">
                  <c:v>14</c:v>
                </c:pt>
                <c:pt idx="2">
                  <c:v>5</c:v>
                </c:pt>
                <c:pt idx="3">
                  <c:v>14</c:v>
                </c:pt>
                <c:pt idx="4">
                  <c:v>5</c:v>
                </c:pt>
                <c:pt idx="5">
                  <c:v>5</c:v>
                </c:pt>
                <c:pt idx="6">
                  <c:v>14</c:v>
                </c:pt>
                <c:pt idx="7">
                  <c:v>30</c:v>
                </c:pt>
                <c:pt idx="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0C-4744-8502-04D512249A38}"/>
            </c:ext>
          </c:extLst>
        </c:ser>
        <c:gapWidth val="10"/>
        <c:overlap val="100"/>
        <c:axId val="105739392"/>
        <c:axId val="105740928"/>
      </c:barChart>
      <c:catAx>
        <c:axId val="105739392"/>
        <c:scaling>
          <c:orientation val="maxMin"/>
        </c:scaling>
        <c:axPos val="l"/>
        <c:numFmt formatCode="General" sourceLinked="0"/>
        <c:tickLblPos val="nextTo"/>
        <c:crossAx val="105740928"/>
        <c:crosses val="autoZero"/>
        <c:auto val="1"/>
        <c:lblAlgn val="ctr"/>
        <c:lblOffset val="100"/>
        <c:tickMarkSkip val="2"/>
      </c:catAx>
      <c:valAx>
        <c:axId val="105740928"/>
        <c:scaling>
          <c:orientation val="minMax"/>
          <c:max val="45138"/>
          <c:min val="45058"/>
        </c:scaling>
        <c:axPos val="t"/>
        <c:majorGridlines/>
        <c:numFmt formatCode="dd/mm/yyyy" sourceLinked="1"/>
        <c:tickLblPos val="nextTo"/>
        <c:crossAx val="105739392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58F8F-1776-4E22-9B54-9FCEB1779B89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FFE24-3FC2-409C-8211-C6B86F6F33A8}">
      <dgm:prSet phldrT="[Текст]"/>
      <dgm:spPr/>
      <dgm:t>
        <a:bodyPr/>
        <a:lstStyle/>
        <a:p>
          <a:r>
            <a:rPr lang="ru-RU" dirty="0" smtClean="0"/>
            <a:t>Генеральный директор</a:t>
          </a:r>
          <a:endParaRPr lang="en-US" dirty="0"/>
        </a:p>
      </dgm:t>
    </dgm:pt>
    <dgm:pt modelId="{8D8CEE2A-EC4B-4EAB-A425-1F65100188DA}" type="parTrans" cxnId="{FD857277-32C9-4701-B01A-9128D21CFB3F}">
      <dgm:prSet/>
      <dgm:spPr/>
      <dgm:t>
        <a:bodyPr/>
        <a:lstStyle/>
        <a:p>
          <a:endParaRPr lang="en-US"/>
        </a:p>
      </dgm:t>
    </dgm:pt>
    <dgm:pt modelId="{5BFAACA4-7F66-4AB4-BBEF-62F9AB7BB020}" type="sibTrans" cxnId="{FD857277-32C9-4701-B01A-9128D21CFB3F}">
      <dgm:prSet/>
      <dgm:spPr/>
      <dgm:t>
        <a:bodyPr/>
        <a:lstStyle/>
        <a:p>
          <a:endParaRPr lang="en-US"/>
        </a:p>
      </dgm:t>
    </dgm:pt>
    <dgm:pt modelId="{30371CCA-0AB6-4B93-AD40-75BCAD092CD8}" type="asst">
      <dgm:prSet phldrT="[Текст]"/>
      <dgm:spPr/>
      <dgm:t>
        <a:bodyPr/>
        <a:lstStyle/>
        <a:p>
          <a:r>
            <a:rPr lang="ru-RU" dirty="0" smtClean="0"/>
            <a:t>Коммерческий директор</a:t>
          </a:r>
          <a:endParaRPr lang="en-US" dirty="0"/>
        </a:p>
      </dgm:t>
    </dgm:pt>
    <dgm:pt modelId="{AA5A59AC-B107-4882-9362-D25854F58293}" type="parTrans" cxnId="{950B2C8D-D3EC-4D52-A19C-7970216F33DB}">
      <dgm:prSet/>
      <dgm:spPr/>
      <dgm:t>
        <a:bodyPr/>
        <a:lstStyle/>
        <a:p>
          <a:endParaRPr lang="en-US"/>
        </a:p>
      </dgm:t>
    </dgm:pt>
    <dgm:pt modelId="{64B8FBAD-ED94-4C5F-9CB9-7B2252B4A42B}" type="sibTrans" cxnId="{950B2C8D-D3EC-4D52-A19C-7970216F33DB}">
      <dgm:prSet/>
      <dgm:spPr/>
      <dgm:t>
        <a:bodyPr/>
        <a:lstStyle/>
        <a:p>
          <a:endParaRPr lang="en-US"/>
        </a:p>
      </dgm:t>
    </dgm:pt>
    <dgm:pt modelId="{5CB1BAA0-EAD0-43E3-9287-D92823A08F6C}">
      <dgm:prSet phldrT="[Текст]"/>
      <dgm:spPr/>
      <dgm:t>
        <a:bodyPr/>
        <a:lstStyle/>
        <a:p>
          <a:r>
            <a:rPr lang="ru-RU" dirty="0" smtClean="0"/>
            <a:t>Главный бухгалтер</a:t>
          </a:r>
          <a:endParaRPr lang="en-US" dirty="0"/>
        </a:p>
      </dgm:t>
    </dgm:pt>
    <dgm:pt modelId="{9B0F3CB3-E7EC-433C-BD73-5FD73C4B03C3}" type="parTrans" cxnId="{006735EE-5392-4DDC-94E6-BB87B451F3EB}">
      <dgm:prSet/>
      <dgm:spPr/>
      <dgm:t>
        <a:bodyPr/>
        <a:lstStyle/>
        <a:p>
          <a:endParaRPr lang="en-US"/>
        </a:p>
      </dgm:t>
    </dgm:pt>
    <dgm:pt modelId="{B1D047EC-3396-45AE-B915-FF7F31ABBABE}" type="sibTrans" cxnId="{006735EE-5392-4DDC-94E6-BB87B451F3EB}">
      <dgm:prSet/>
      <dgm:spPr/>
      <dgm:t>
        <a:bodyPr/>
        <a:lstStyle/>
        <a:p>
          <a:endParaRPr lang="en-US"/>
        </a:p>
      </dgm:t>
    </dgm:pt>
    <dgm:pt modelId="{7B65EA6F-39C4-4C95-8662-03F7B5F08BA5}">
      <dgm:prSet phldrT="[Текст]"/>
      <dgm:spPr/>
      <dgm:t>
        <a:bodyPr/>
        <a:lstStyle/>
        <a:p>
          <a:r>
            <a:rPr lang="ru-RU" dirty="0" smtClean="0"/>
            <a:t>Главный инженер</a:t>
          </a:r>
          <a:endParaRPr lang="en-US" dirty="0"/>
        </a:p>
      </dgm:t>
    </dgm:pt>
    <dgm:pt modelId="{95762DF6-BA78-490C-BD18-5C6F33766C24}" type="parTrans" cxnId="{AA41FACC-11AC-49D8-8E7D-FC45658FCC76}">
      <dgm:prSet/>
      <dgm:spPr/>
      <dgm:t>
        <a:bodyPr/>
        <a:lstStyle/>
        <a:p>
          <a:endParaRPr lang="en-US"/>
        </a:p>
      </dgm:t>
    </dgm:pt>
    <dgm:pt modelId="{10D59DC7-2644-4554-B28A-1A23CCA1BD33}" type="sibTrans" cxnId="{AA41FACC-11AC-49D8-8E7D-FC45658FCC76}">
      <dgm:prSet/>
      <dgm:spPr/>
      <dgm:t>
        <a:bodyPr/>
        <a:lstStyle/>
        <a:p>
          <a:endParaRPr lang="en-US"/>
        </a:p>
      </dgm:t>
    </dgm:pt>
    <dgm:pt modelId="{9B87CBB9-0CF2-48B5-9726-5186A6FFFCC2}">
      <dgm:prSet phldrT="[Текст]"/>
      <dgm:spPr/>
      <dgm:t>
        <a:bodyPr/>
        <a:lstStyle/>
        <a:p>
          <a:r>
            <a:rPr lang="ru-RU" dirty="0" smtClean="0"/>
            <a:t>Директор по производству</a:t>
          </a:r>
          <a:endParaRPr lang="en-US" dirty="0"/>
        </a:p>
      </dgm:t>
    </dgm:pt>
    <dgm:pt modelId="{6DA19D05-E53D-4223-9F2A-A4257A677CF5}" type="parTrans" cxnId="{EA02078C-0C64-4261-B2AD-918B7797B0C7}">
      <dgm:prSet/>
      <dgm:spPr/>
      <dgm:t>
        <a:bodyPr/>
        <a:lstStyle/>
        <a:p>
          <a:endParaRPr lang="en-US"/>
        </a:p>
      </dgm:t>
    </dgm:pt>
    <dgm:pt modelId="{ECBD61BF-5AE9-4984-AF4E-5EFDAE0D1997}" type="sibTrans" cxnId="{EA02078C-0C64-4261-B2AD-918B7797B0C7}">
      <dgm:prSet/>
      <dgm:spPr/>
      <dgm:t>
        <a:bodyPr/>
        <a:lstStyle/>
        <a:p>
          <a:endParaRPr lang="en-US"/>
        </a:p>
      </dgm:t>
    </dgm:pt>
    <dgm:pt modelId="{2326E646-2730-4C77-993C-48D7EA494C60}" type="pres">
      <dgm:prSet presAssocID="{67D58F8F-1776-4E22-9B54-9FCEB1779B8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49F8F2-E310-4E72-84C8-1EF26D934B41}" type="pres">
      <dgm:prSet presAssocID="{67D58F8F-1776-4E22-9B54-9FCEB1779B89}" presName="hierFlow" presStyleCnt="0"/>
      <dgm:spPr/>
    </dgm:pt>
    <dgm:pt modelId="{BAD2CB26-4E82-4A9B-81D9-236A6AC2C596}" type="pres">
      <dgm:prSet presAssocID="{67D58F8F-1776-4E22-9B54-9FCEB1779B8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1C5C719-5403-432D-924C-5D874B94F051}" type="pres">
      <dgm:prSet presAssocID="{E1EFFE24-3FC2-409C-8211-C6B86F6F33A8}" presName="Name14" presStyleCnt="0"/>
      <dgm:spPr/>
    </dgm:pt>
    <dgm:pt modelId="{BCFCD75B-3221-4730-B558-8D690C08AE8F}" type="pres">
      <dgm:prSet presAssocID="{E1EFFE24-3FC2-409C-8211-C6B86F6F33A8}" presName="level1Shape" presStyleLbl="node0" presStyleIdx="0" presStyleCnt="1" custScaleY="72508" custLinFactNeighborX="-1506" custLinFactNeighborY="-862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809B50-5C4B-4BC0-B1F5-AC29E6602FF9}" type="pres">
      <dgm:prSet presAssocID="{E1EFFE24-3FC2-409C-8211-C6B86F6F33A8}" presName="hierChild2" presStyleCnt="0"/>
      <dgm:spPr/>
    </dgm:pt>
    <dgm:pt modelId="{76812933-5F4E-4529-A397-BE8B50D6A7EF}" type="pres">
      <dgm:prSet presAssocID="{AA5A59AC-B107-4882-9362-D25854F58293}" presName="Name19" presStyleLbl="parChTrans1D2" presStyleIdx="0" presStyleCnt="4"/>
      <dgm:spPr/>
      <dgm:t>
        <a:bodyPr/>
        <a:lstStyle/>
        <a:p>
          <a:endParaRPr lang="en-US"/>
        </a:p>
      </dgm:t>
    </dgm:pt>
    <dgm:pt modelId="{A66971D9-E03E-4831-B912-333D4CA7C31E}" type="pres">
      <dgm:prSet presAssocID="{30371CCA-0AB6-4B93-AD40-75BCAD092CD8}" presName="Name21" presStyleCnt="0"/>
      <dgm:spPr/>
    </dgm:pt>
    <dgm:pt modelId="{A2912F4F-FD08-4623-B17C-006B89D37C4E}" type="pres">
      <dgm:prSet presAssocID="{30371CCA-0AB6-4B93-AD40-75BCAD092CD8}" presName="level2Shape" presStyleLbl="asst1" presStyleIdx="0" presStyleCnt="1" custScaleY="84653" custLinFactNeighborX="7696" custLinFactNeighborY="-65258"/>
      <dgm:spPr/>
      <dgm:t>
        <a:bodyPr/>
        <a:lstStyle/>
        <a:p>
          <a:endParaRPr lang="en-US"/>
        </a:p>
      </dgm:t>
    </dgm:pt>
    <dgm:pt modelId="{8C95995C-E1CC-4EB7-B7F6-93851312F306}" type="pres">
      <dgm:prSet presAssocID="{30371CCA-0AB6-4B93-AD40-75BCAD092CD8}" presName="hierChild3" presStyleCnt="0"/>
      <dgm:spPr/>
    </dgm:pt>
    <dgm:pt modelId="{99331E13-38DF-4150-9A69-62D852A0BAE0}" type="pres">
      <dgm:prSet presAssocID="{9B0F3CB3-E7EC-433C-BD73-5FD73C4B03C3}" presName="Name19" presStyleLbl="parChTrans1D2" presStyleIdx="1" presStyleCnt="4"/>
      <dgm:spPr/>
      <dgm:t>
        <a:bodyPr/>
        <a:lstStyle/>
        <a:p>
          <a:endParaRPr lang="en-US"/>
        </a:p>
      </dgm:t>
    </dgm:pt>
    <dgm:pt modelId="{F03EF72A-D617-474F-BE0D-BFA7BF45CE28}" type="pres">
      <dgm:prSet presAssocID="{5CB1BAA0-EAD0-43E3-9287-D92823A08F6C}" presName="Name21" presStyleCnt="0"/>
      <dgm:spPr/>
    </dgm:pt>
    <dgm:pt modelId="{5C3F352F-47AD-44DB-A5B7-33E284A0F5E2}" type="pres">
      <dgm:prSet presAssocID="{5CB1BAA0-EAD0-43E3-9287-D92823A08F6C}" presName="level2Shape" presStyleLbl="node2" presStyleIdx="0" presStyleCnt="3" custScaleY="87123" custLinFactNeighborX="7696" custLinFactNeighborY="-65258"/>
      <dgm:spPr/>
      <dgm:t>
        <a:bodyPr/>
        <a:lstStyle/>
        <a:p>
          <a:endParaRPr lang="en-US"/>
        </a:p>
      </dgm:t>
    </dgm:pt>
    <dgm:pt modelId="{FCE4EDA3-BA2F-4E7F-B8DB-77BC6D86FDBF}" type="pres">
      <dgm:prSet presAssocID="{5CB1BAA0-EAD0-43E3-9287-D92823A08F6C}" presName="hierChild3" presStyleCnt="0"/>
      <dgm:spPr/>
    </dgm:pt>
    <dgm:pt modelId="{9F601AE7-0376-4A56-9020-69E9810CED03}" type="pres">
      <dgm:prSet presAssocID="{95762DF6-BA78-490C-BD18-5C6F33766C24}" presName="Name19" presStyleLbl="parChTrans1D2" presStyleIdx="2" presStyleCnt="4"/>
      <dgm:spPr/>
      <dgm:t>
        <a:bodyPr/>
        <a:lstStyle/>
        <a:p>
          <a:endParaRPr lang="en-US"/>
        </a:p>
      </dgm:t>
    </dgm:pt>
    <dgm:pt modelId="{B928A812-1F39-4944-9461-1B1E707CFAD9}" type="pres">
      <dgm:prSet presAssocID="{7B65EA6F-39C4-4C95-8662-03F7B5F08BA5}" presName="Name21" presStyleCnt="0"/>
      <dgm:spPr/>
    </dgm:pt>
    <dgm:pt modelId="{1481776E-CBC9-48EC-9DF4-04BD5A910029}" type="pres">
      <dgm:prSet presAssocID="{7B65EA6F-39C4-4C95-8662-03F7B5F08BA5}" presName="level2Shape" presStyleLbl="node2" presStyleIdx="1" presStyleCnt="3" custScaleY="82182" custLinFactNeighborX="7696" custLinFactNeighborY="-65258"/>
      <dgm:spPr/>
      <dgm:t>
        <a:bodyPr/>
        <a:lstStyle/>
        <a:p>
          <a:endParaRPr lang="en-US"/>
        </a:p>
      </dgm:t>
    </dgm:pt>
    <dgm:pt modelId="{8533FE57-8CC8-454B-A6A0-5A34FC9EB9F1}" type="pres">
      <dgm:prSet presAssocID="{7B65EA6F-39C4-4C95-8662-03F7B5F08BA5}" presName="hierChild3" presStyleCnt="0"/>
      <dgm:spPr/>
    </dgm:pt>
    <dgm:pt modelId="{F8F95042-DD00-44E5-8C17-FED25577E404}" type="pres">
      <dgm:prSet presAssocID="{6DA19D05-E53D-4223-9F2A-A4257A677CF5}" presName="Name19" presStyleLbl="parChTrans1D2" presStyleIdx="3" presStyleCnt="4"/>
      <dgm:spPr/>
      <dgm:t>
        <a:bodyPr/>
        <a:lstStyle/>
        <a:p>
          <a:endParaRPr lang="en-US"/>
        </a:p>
      </dgm:t>
    </dgm:pt>
    <dgm:pt modelId="{62A0DEC7-9BD6-464E-990A-8D9F90856FBE}" type="pres">
      <dgm:prSet presAssocID="{9B87CBB9-0CF2-48B5-9726-5186A6FFFCC2}" presName="Name21" presStyleCnt="0"/>
      <dgm:spPr/>
    </dgm:pt>
    <dgm:pt modelId="{14C1FE54-1C6D-491C-932B-88F0E2290B9D}" type="pres">
      <dgm:prSet presAssocID="{9B87CBB9-0CF2-48B5-9726-5186A6FFFCC2}" presName="level2Shape" presStyleLbl="node2" presStyleIdx="2" presStyleCnt="3" custScaleY="87124" custLinFactNeighborX="270" custLinFactNeighborY="-65258"/>
      <dgm:spPr/>
      <dgm:t>
        <a:bodyPr/>
        <a:lstStyle/>
        <a:p>
          <a:endParaRPr lang="en-US"/>
        </a:p>
      </dgm:t>
    </dgm:pt>
    <dgm:pt modelId="{847B54AC-497F-4FC1-B15C-1ABCE5BB95A2}" type="pres">
      <dgm:prSet presAssocID="{9B87CBB9-0CF2-48B5-9726-5186A6FFFCC2}" presName="hierChild3" presStyleCnt="0"/>
      <dgm:spPr/>
    </dgm:pt>
    <dgm:pt modelId="{CC4B86CE-89D9-43E5-8128-AE1F875356B4}" type="pres">
      <dgm:prSet presAssocID="{67D58F8F-1776-4E22-9B54-9FCEB1779B89}" presName="bgShapesFlow" presStyleCnt="0"/>
      <dgm:spPr/>
    </dgm:pt>
  </dgm:ptLst>
  <dgm:cxnLst>
    <dgm:cxn modelId="{950B2C8D-D3EC-4D52-A19C-7970216F33DB}" srcId="{E1EFFE24-3FC2-409C-8211-C6B86F6F33A8}" destId="{30371CCA-0AB6-4B93-AD40-75BCAD092CD8}" srcOrd="0" destOrd="0" parTransId="{AA5A59AC-B107-4882-9362-D25854F58293}" sibTransId="{64B8FBAD-ED94-4C5F-9CB9-7B2252B4A42B}"/>
    <dgm:cxn modelId="{03F30E7A-30B4-455A-8CD8-DAE0424BE240}" type="presOf" srcId="{7B65EA6F-39C4-4C95-8662-03F7B5F08BA5}" destId="{1481776E-CBC9-48EC-9DF4-04BD5A910029}" srcOrd="0" destOrd="0" presId="urn:microsoft.com/office/officeart/2005/8/layout/hierarchy6"/>
    <dgm:cxn modelId="{05B45917-9445-4054-8042-700CB6159118}" type="presOf" srcId="{67D58F8F-1776-4E22-9B54-9FCEB1779B89}" destId="{2326E646-2730-4C77-993C-48D7EA494C60}" srcOrd="0" destOrd="0" presId="urn:microsoft.com/office/officeart/2005/8/layout/hierarchy6"/>
    <dgm:cxn modelId="{EA02078C-0C64-4261-B2AD-918B7797B0C7}" srcId="{E1EFFE24-3FC2-409C-8211-C6B86F6F33A8}" destId="{9B87CBB9-0CF2-48B5-9726-5186A6FFFCC2}" srcOrd="3" destOrd="0" parTransId="{6DA19D05-E53D-4223-9F2A-A4257A677CF5}" sibTransId="{ECBD61BF-5AE9-4984-AF4E-5EFDAE0D1997}"/>
    <dgm:cxn modelId="{D2728717-1EDF-4398-8C4B-CF2BA345334B}" type="presOf" srcId="{6DA19D05-E53D-4223-9F2A-A4257A677CF5}" destId="{F8F95042-DD00-44E5-8C17-FED25577E404}" srcOrd="0" destOrd="0" presId="urn:microsoft.com/office/officeart/2005/8/layout/hierarchy6"/>
    <dgm:cxn modelId="{6C4673BC-A3C2-4DA1-879C-90748D0FFF4E}" type="presOf" srcId="{30371CCA-0AB6-4B93-AD40-75BCAD092CD8}" destId="{A2912F4F-FD08-4623-B17C-006B89D37C4E}" srcOrd="0" destOrd="0" presId="urn:microsoft.com/office/officeart/2005/8/layout/hierarchy6"/>
    <dgm:cxn modelId="{28B2AE0E-3339-40A4-AE6F-65947DD6699A}" type="presOf" srcId="{9B87CBB9-0CF2-48B5-9726-5186A6FFFCC2}" destId="{14C1FE54-1C6D-491C-932B-88F0E2290B9D}" srcOrd="0" destOrd="0" presId="urn:microsoft.com/office/officeart/2005/8/layout/hierarchy6"/>
    <dgm:cxn modelId="{2201E48D-F4DE-4DB7-9702-CEA9CF4010CD}" type="presOf" srcId="{AA5A59AC-B107-4882-9362-D25854F58293}" destId="{76812933-5F4E-4529-A397-BE8B50D6A7EF}" srcOrd="0" destOrd="0" presId="urn:microsoft.com/office/officeart/2005/8/layout/hierarchy6"/>
    <dgm:cxn modelId="{9133D924-844E-4D1F-BB9C-8C1A325EB437}" type="presOf" srcId="{5CB1BAA0-EAD0-43E3-9287-D92823A08F6C}" destId="{5C3F352F-47AD-44DB-A5B7-33E284A0F5E2}" srcOrd="0" destOrd="0" presId="urn:microsoft.com/office/officeart/2005/8/layout/hierarchy6"/>
    <dgm:cxn modelId="{9403BA60-A5C4-4897-884F-0F240F6EA481}" type="presOf" srcId="{95762DF6-BA78-490C-BD18-5C6F33766C24}" destId="{9F601AE7-0376-4A56-9020-69E9810CED03}" srcOrd="0" destOrd="0" presId="urn:microsoft.com/office/officeart/2005/8/layout/hierarchy6"/>
    <dgm:cxn modelId="{FD857277-32C9-4701-B01A-9128D21CFB3F}" srcId="{67D58F8F-1776-4E22-9B54-9FCEB1779B89}" destId="{E1EFFE24-3FC2-409C-8211-C6B86F6F33A8}" srcOrd="0" destOrd="0" parTransId="{8D8CEE2A-EC4B-4EAB-A425-1F65100188DA}" sibTransId="{5BFAACA4-7F66-4AB4-BBEF-62F9AB7BB020}"/>
    <dgm:cxn modelId="{AA41FACC-11AC-49D8-8E7D-FC45658FCC76}" srcId="{E1EFFE24-3FC2-409C-8211-C6B86F6F33A8}" destId="{7B65EA6F-39C4-4C95-8662-03F7B5F08BA5}" srcOrd="2" destOrd="0" parTransId="{95762DF6-BA78-490C-BD18-5C6F33766C24}" sibTransId="{10D59DC7-2644-4554-B28A-1A23CCA1BD33}"/>
    <dgm:cxn modelId="{29E32C90-14FC-4584-AED9-FE4332B70E04}" type="presOf" srcId="{E1EFFE24-3FC2-409C-8211-C6B86F6F33A8}" destId="{BCFCD75B-3221-4730-B558-8D690C08AE8F}" srcOrd="0" destOrd="0" presId="urn:microsoft.com/office/officeart/2005/8/layout/hierarchy6"/>
    <dgm:cxn modelId="{006735EE-5392-4DDC-94E6-BB87B451F3EB}" srcId="{E1EFFE24-3FC2-409C-8211-C6B86F6F33A8}" destId="{5CB1BAA0-EAD0-43E3-9287-D92823A08F6C}" srcOrd="1" destOrd="0" parTransId="{9B0F3CB3-E7EC-433C-BD73-5FD73C4B03C3}" sibTransId="{B1D047EC-3396-45AE-B915-FF7F31ABBABE}"/>
    <dgm:cxn modelId="{95FC6A60-F844-453C-ADB1-722C5F71DAC4}" type="presOf" srcId="{9B0F3CB3-E7EC-433C-BD73-5FD73C4B03C3}" destId="{99331E13-38DF-4150-9A69-62D852A0BAE0}" srcOrd="0" destOrd="0" presId="urn:microsoft.com/office/officeart/2005/8/layout/hierarchy6"/>
    <dgm:cxn modelId="{E7260469-55E4-4246-AACA-41B3D08F39BD}" type="presParOf" srcId="{2326E646-2730-4C77-993C-48D7EA494C60}" destId="{6E49F8F2-E310-4E72-84C8-1EF26D934B41}" srcOrd="0" destOrd="0" presId="urn:microsoft.com/office/officeart/2005/8/layout/hierarchy6"/>
    <dgm:cxn modelId="{26381C9E-D87D-4068-A88A-2F628E22F5B7}" type="presParOf" srcId="{6E49F8F2-E310-4E72-84C8-1EF26D934B41}" destId="{BAD2CB26-4E82-4A9B-81D9-236A6AC2C596}" srcOrd="0" destOrd="0" presId="urn:microsoft.com/office/officeart/2005/8/layout/hierarchy6"/>
    <dgm:cxn modelId="{185580C3-E35A-40B2-891F-02248DA00CC2}" type="presParOf" srcId="{BAD2CB26-4E82-4A9B-81D9-236A6AC2C596}" destId="{E1C5C719-5403-432D-924C-5D874B94F051}" srcOrd="0" destOrd="0" presId="urn:microsoft.com/office/officeart/2005/8/layout/hierarchy6"/>
    <dgm:cxn modelId="{BDDE4410-1D12-4D5F-BD00-8518A1921F85}" type="presParOf" srcId="{E1C5C719-5403-432D-924C-5D874B94F051}" destId="{BCFCD75B-3221-4730-B558-8D690C08AE8F}" srcOrd="0" destOrd="0" presId="urn:microsoft.com/office/officeart/2005/8/layout/hierarchy6"/>
    <dgm:cxn modelId="{48CD2778-DC73-4439-88B0-43CE17BB0CEF}" type="presParOf" srcId="{E1C5C719-5403-432D-924C-5D874B94F051}" destId="{1A809B50-5C4B-4BC0-B1F5-AC29E6602FF9}" srcOrd="1" destOrd="0" presId="urn:microsoft.com/office/officeart/2005/8/layout/hierarchy6"/>
    <dgm:cxn modelId="{A90CEDCA-3A5F-4898-AB2F-59BEFA0EA178}" type="presParOf" srcId="{1A809B50-5C4B-4BC0-B1F5-AC29E6602FF9}" destId="{76812933-5F4E-4529-A397-BE8B50D6A7EF}" srcOrd="0" destOrd="0" presId="urn:microsoft.com/office/officeart/2005/8/layout/hierarchy6"/>
    <dgm:cxn modelId="{09E9CD54-7B9A-4A1B-8D2E-B3BB0E71B1D7}" type="presParOf" srcId="{1A809B50-5C4B-4BC0-B1F5-AC29E6602FF9}" destId="{A66971D9-E03E-4831-B912-333D4CA7C31E}" srcOrd="1" destOrd="0" presId="urn:microsoft.com/office/officeart/2005/8/layout/hierarchy6"/>
    <dgm:cxn modelId="{E4D72224-4D43-46EE-B6C5-80C0E27D33F7}" type="presParOf" srcId="{A66971D9-E03E-4831-B912-333D4CA7C31E}" destId="{A2912F4F-FD08-4623-B17C-006B89D37C4E}" srcOrd="0" destOrd="0" presId="urn:microsoft.com/office/officeart/2005/8/layout/hierarchy6"/>
    <dgm:cxn modelId="{81FED65E-2604-416C-A1A6-D0DDF7FEA99A}" type="presParOf" srcId="{A66971D9-E03E-4831-B912-333D4CA7C31E}" destId="{8C95995C-E1CC-4EB7-B7F6-93851312F306}" srcOrd="1" destOrd="0" presId="urn:microsoft.com/office/officeart/2005/8/layout/hierarchy6"/>
    <dgm:cxn modelId="{4D38E158-7FF8-4C9F-BCAD-485F1ACBF46F}" type="presParOf" srcId="{1A809B50-5C4B-4BC0-B1F5-AC29E6602FF9}" destId="{99331E13-38DF-4150-9A69-62D852A0BAE0}" srcOrd="2" destOrd="0" presId="urn:microsoft.com/office/officeart/2005/8/layout/hierarchy6"/>
    <dgm:cxn modelId="{F53FCDF5-E28A-4219-B79B-F0594B6BAE39}" type="presParOf" srcId="{1A809B50-5C4B-4BC0-B1F5-AC29E6602FF9}" destId="{F03EF72A-D617-474F-BE0D-BFA7BF45CE28}" srcOrd="3" destOrd="0" presId="urn:microsoft.com/office/officeart/2005/8/layout/hierarchy6"/>
    <dgm:cxn modelId="{EBB1BDB9-9FA4-490A-BF6C-1EE7DA024269}" type="presParOf" srcId="{F03EF72A-D617-474F-BE0D-BFA7BF45CE28}" destId="{5C3F352F-47AD-44DB-A5B7-33E284A0F5E2}" srcOrd="0" destOrd="0" presId="urn:microsoft.com/office/officeart/2005/8/layout/hierarchy6"/>
    <dgm:cxn modelId="{058C4598-D457-4A3A-83FD-8FFECD3B11D4}" type="presParOf" srcId="{F03EF72A-D617-474F-BE0D-BFA7BF45CE28}" destId="{FCE4EDA3-BA2F-4E7F-B8DB-77BC6D86FDBF}" srcOrd="1" destOrd="0" presId="urn:microsoft.com/office/officeart/2005/8/layout/hierarchy6"/>
    <dgm:cxn modelId="{BCCF7DCD-C5DC-4151-B52A-1252689B7850}" type="presParOf" srcId="{1A809B50-5C4B-4BC0-B1F5-AC29E6602FF9}" destId="{9F601AE7-0376-4A56-9020-69E9810CED03}" srcOrd="4" destOrd="0" presId="urn:microsoft.com/office/officeart/2005/8/layout/hierarchy6"/>
    <dgm:cxn modelId="{01269D89-329E-4177-91A4-ADC90123E5E3}" type="presParOf" srcId="{1A809B50-5C4B-4BC0-B1F5-AC29E6602FF9}" destId="{B928A812-1F39-4944-9461-1B1E707CFAD9}" srcOrd="5" destOrd="0" presId="urn:microsoft.com/office/officeart/2005/8/layout/hierarchy6"/>
    <dgm:cxn modelId="{3CC7583B-B873-4589-8FFA-A91FEB90D5E8}" type="presParOf" srcId="{B928A812-1F39-4944-9461-1B1E707CFAD9}" destId="{1481776E-CBC9-48EC-9DF4-04BD5A910029}" srcOrd="0" destOrd="0" presId="urn:microsoft.com/office/officeart/2005/8/layout/hierarchy6"/>
    <dgm:cxn modelId="{A7264BDC-40AA-431B-85C5-55A7E918597C}" type="presParOf" srcId="{B928A812-1F39-4944-9461-1B1E707CFAD9}" destId="{8533FE57-8CC8-454B-A6A0-5A34FC9EB9F1}" srcOrd="1" destOrd="0" presId="urn:microsoft.com/office/officeart/2005/8/layout/hierarchy6"/>
    <dgm:cxn modelId="{A2770A89-E92A-4D78-ABF7-6813224B231F}" type="presParOf" srcId="{1A809B50-5C4B-4BC0-B1F5-AC29E6602FF9}" destId="{F8F95042-DD00-44E5-8C17-FED25577E404}" srcOrd="6" destOrd="0" presId="urn:microsoft.com/office/officeart/2005/8/layout/hierarchy6"/>
    <dgm:cxn modelId="{EDCC6D71-EDC5-45D4-87DC-19CB5316BCC9}" type="presParOf" srcId="{1A809B50-5C4B-4BC0-B1F5-AC29E6602FF9}" destId="{62A0DEC7-9BD6-464E-990A-8D9F90856FBE}" srcOrd="7" destOrd="0" presId="urn:microsoft.com/office/officeart/2005/8/layout/hierarchy6"/>
    <dgm:cxn modelId="{37CD1368-C04D-4692-A2A6-89E7AC297A32}" type="presParOf" srcId="{62A0DEC7-9BD6-464E-990A-8D9F90856FBE}" destId="{14C1FE54-1C6D-491C-932B-88F0E2290B9D}" srcOrd="0" destOrd="0" presId="urn:microsoft.com/office/officeart/2005/8/layout/hierarchy6"/>
    <dgm:cxn modelId="{E85A9432-9FFB-4C51-A57C-A0BC2021F626}" type="presParOf" srcId="{62A0DEC7-9BD6-464E-990A-8D9F90856FBE}" destId="{847B54AC-497F-4FC1-B15C-1ABCE5BB95A2}" srcOrd="1" destOrd="0" presId="urn:microsoft.com/office/officeart/2005/8/layout/hierarchy6"/>
    <dgm:cxn modelId="{2C5EC244-B8CD-45AC-A584-9FF1BED841C7}" type="presParOf" srcId="{2326E646-2730-4C77-993C-48D7EA494C60}" destId="{CC4B86CE-89D9-43E5-8128-AE1F875356B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FCD75B-3221-4730-B558-8D690C08AE8F}">
      <dsp:nvSpPr>
        <dsp:cNvPr id="0" name=""/>
        <dsp:cNvSpPr/>
      </dsp:nvSpPr>
      <dsp:spPr>
        <a:xfrm>
          <a:off x="3250701" y="0"/>
          <a:ext cx="1677665" cy="810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Генеральный директор</a:t>
          </a:r>
          <a:endParaRPr lang="en-US" sz="1700" kern="1200" dirty="0"/>
        </a:p>
      </dsp:txBody>
      <dsp:txXfrm>
        <a:off x="3250701" y="0"/>
        <a:ext cx="1677665" cy="810960"/>
      </dsp:txXfrm>
    </dsp:sp>
    <dsp:sp modelId="{76812933-5F4E-4529-A397-BE8B50D6A7EF}">
      <dsp:nvSpPr>
        <dsp:cNvPr id="0" name=""/>
        <dsp:cNvSpPr/>
      </dsp:nvSpPr>
      <dsp:spPr>
        <a:xfrm>
          <a:off x="972466" y="810960"/>
          <a:ext cx="3117068" cy="235598"/>
        </a:xfrm>
        <a:custGeom>
          <a:avLst/>
          <a:gdLst/>
          <a:ahLst/>
          <a:cxnLst/>
          <a:rect l="0" t="0" r="0" b="0"/>
          <a:pathLst>
            <a:path>
              <a:moveTo>
                <a:pt x="3117068" y="0"/>
              </a:moveTo>
              <a:lnTo>
                <a:pt x="3117068" y="117799"/>
              </a:lnTo>
              <a:lnTo>
                <a:pt x="0" y="117799"/>
              </a:lnTo>
              <a:lnTo>
                <a:pt x="0" y="2355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12F4F-FD08-4623-B17C-006B89D37C4E}">
      <dsp:nvSpPr>
        <dsp:cNvPr id="0" name=""/>
        <dsp:cNvSpPr/>
      </dsp:nvSpPr>
      <dsp:spPr>
        <a:xfrm>
          <a:off x="133633" y="1046559"/>
          <a:ext cx="1677665" cy="9467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Коммерческий директор</a:t>
          </a:r>
          <a:endParaRPr lang="en-US" sz="1700" kern="1200" dirty="0"/>
        </a:p>
      </dsp:txBody>
      <dsp:txXfrm>
        <a:off x="133633" y="1046559"/>
        <a:ext cx="1677665" cy="946795"/>
      </dsp:txXfrm>
    </dsp:sp>
    <dsp:sp modelId="{99331E13-38DF-4150-9A69-62D852A0BAE0}">
      <dsp:nvSpPr>
        <dsp:cNvPr id="0" name=""/>
        <dsp:cNvSpPr/>
      </dsp:nvSpPr>
      <dsp:spPr>
        <a:xfrm>
          <a:off x="3153430" y="810960"/>
          <a:ext cx="936103" cy="235598"/>
        </a:xfrm>
        <a:custGeom>
          <a:avLst/>
          <a:gdLst/>
          <a:ahLst/>
          <a:cxnLst/>
          <a:rect l="0" t="0" r="0" b="0"/>
          <a:pathLst>
            <a:path>
              <a:moveTo>
                <a:pt x="936103" y="0"/>
              </a:moveTo>
              <a:lnTo>
                <a:pt x="936103" y="117799"/>
              </a:lnTo>
              <a:lnTo>
                <a:pt x="0" y="117799"/>
              </a:lnTo>
              <a:lnTo>
                <a:pt x="0" y="2355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F352F-47AD-44DB-A5B7-33E284A0F5E2}">
      <dsp:nvSpPr>
        <dsp:cNvPr id="0" name=""/>
        <dsp:cNvSpPr/>
      </dsp:nvSpPr>
      <dsp:spPr>
        <a:xfrm>
          <a:off x="2314598" y="1046559"/>
          <a:ext cx="1677665" cy="974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Главный бухгалтер</a:t>
          </a:r>
          <a:endParaRPr lang="en-US" sz="1700" kern="1200" dirty="0"/>
        </a:p>
      </dsp:txBody>
      <dsp:txXfrm>
        <a:off x="2314598" y="1046559"/>
        <a:ext cx="1677665" cy="974421"/>
      </dsp:txXfrm>
    </dsp:sp>
    <dsp:sp modelId="{9F601AE7-0376-4A56-9020-69E9810CED03}">
      <dsp:nvSpPr>
        <dsp:cNvPr id="0" name=""/>
        <dsp:cNvSpPr/>
      </dsp:nvSpPr>
      <dsp:spPr>
        <a:xfrm>
          <a:off x="4089534" y="810960"/>
          <a:ext cx="1244861" cy="235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99"/>
              </a:lnTo>
              <a:lnTo>
                <a:pt x="1244861" y="117799"/>
              </a:lnTo>
              <a:lnTo>
                <a:pt x="1244861" y="2355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1776E-CBC9-48EC-9DF4-04BD5A910029}">
      <dsp:nvSpPr>
        <dsp:cNvPr id="0" name=""/>
        <dsp:cNvSpPr/>
      </dsp:nvSpPr>
      <dsp:spPr>
        <a:xfrm>
          <a:off x="4495562" y="1046559"/>
          <a:ext cx="1677665" cy="91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Главный инженер</a:t>
          </a:r>
          <a:endParaRPr lang="en-US" sz="1700" kern="1200" dirty="0"/>
        </a:p>
      </dsp:txBody>
      <dsp:txXfrm>
        <a:off x="4495562" y="1046559"/>
        <a:ext cx="1677665" cy="919159"/>
      </dsp:txXfrm>
    </dsp:sp>
    <dsp:sp modelId="{F8F95042-DD00-44E5-8C17-FED25577E404}">
      <dsp:nvSpPr>
        <dsp:cNvPr id="0" name=""/>
        <dsp:cNvSpPr/>
      </dsp:nvSpPr>
      <dsp:spPr>
        <a:xfrm>
          <a:off x="4089534" y="810960"/>
          <a:ext cx="3301233" cy="235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99"/>
              </a:lnTo>
              <a:lnTo>
                <a:pt x="3301233" y="117799"/>
              </a:lnTo>
              <a:lnTo>
                <a:pt x="3301233" y="2355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1FE54-1C6D-491C-932B-88F0E2290B9D}">
      <dsp:nvSpPr>
        <dsp:cNvPr id="0" name=""/>
        <dsp:cNvSpPr/>
      </dsp:nvSpPr>
      <dsp:spPr>
        <a:xfrm>
          <a:off x="6551934" y="1046559"/>
          <a:ext cx="1677665" cy="9744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Директор по производству</a:t>
          </a:r>
          <a:endParaRPr lang="en-US" sz="1700" kern="1200" dirty="0"/>
        </a:p>
      </dsp:txBody>
      <dsp:txXfrm>
        <a:off x="6551934" y="1046559"/>
        <a:ext cx="1677665" cy="974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0AE3-F1A2-394F-BC18-67F76EFC1ECD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1143000"/>
            <a:ext cx="5845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C60B-6F98-8646-A41A-70FA44D3BD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3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545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5561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>
            <a:extLst>
              <a:ext uri="{FF2B5EF4-FFF2-40B4-BE49-F238E27FC236}">
                <a16:creationId xmlns:a16="http://schemas.microsoft.com/office/drawing/2014/main" xmlns="" id="{ACD4A90A-0ABE-7243-8908-72C565099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1A77197B-380D-644E-9B90-7284D14AEC8D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3E39C7-B630-C841-B628-08298DD9876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BDB2FD8-6949-594D-AF72-5CE0FDE67F6D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B7F7827-21D6-5054-F4C6-CF3F1E1A33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02204" y="0"/>
            <a:ext cx="1058146" cy="6840538"/>
          </a:xfrm>
          <a:prstGeom prst="rect">
            <a:avLst/>
          </a:prstGeom>
        </p:spPr>
      </p:pic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xmlns="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719112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54" userDrawn="1">
          <p15:clr>
            <a:srgbClr val="FBAE40"/>
          </p15:clr>
        </p15:guide>
        <p15:guide id="3" pos="4082" userDrawn="1">
          <p15:clr>
            <a:srgbClr val="FBAE40"/>
          </p15:clr>
        </p15:guide>
        <p15:guide id="4" orient="horz" pos="38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9">
            <a:extLst>
              <a:ext uri="{FF2B5EF4-FFF2-40B4-BE49-F238E27FC236}">
                <a16:creationId xmlns:a16="http://schemas.microsoft.com/office/drawing/2014/main" xmlns="" id="{312AC08A-0C3F-974B-BD93-826A86886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D5800CC3-8BB1-6E4A-B449-86804D5C4D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31EB201-11AF-9542-A909-0880047F2AF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0814AB4-58FB-AE44-9B65-2430CAFB56B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FAC3-F2F2-2C4F-A0E5-E45C3D91474E}" type="datetime1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33C0F341-B7E5-3845-B426-CA74C3BDAE4F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340995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xmlns="" id="{1BDE5803-8086-B245-97C9-CAE368D49BE0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701910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6047B218-8FD4-6348-A347-47AB398FF2D4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9701349" y="4130613"/>
            <a:ext cx="2321062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601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xmlns="" id="{80D31F51-3F1C-8045-99BC-14A4D28ED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901C6BE-CE43-1C49-A547-8D7E87965F71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769650-3A35-3642-883C-A870CBC46FC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BE4A2AA-05E3-7F4E-879C-E04CB11781C0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705385"/>
            <a:ext cx="11178302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4577778"/>
            <a:ext cx="1117830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D0A1-1F54-6D46-B9B0-6ADD85C235EC}" type="datetime1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746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>
            <a:extLst>
              <a:ext uri="{FF2B5EF4-FFF2-40B4-BE49-F238E27FC236}">
                <a16:creationId xmlns:a16="http://schemas.microsoft.com/office/drawing/2014/main" xmlns="" id="{FFBF45D3-592B-3C42-AB8F-2FDFA93DD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29BDF7A5-C047-1149-97E2-5FF2F7C15BEB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1ACB84-12E8-B04C-B361-EFA20FF74E23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A2AF39C-AEEB-974B-9D14-519ED62E1CF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CDA-6D70-FA48-B8E7-6D7A153E7A07}" type="datetime1">
              <a:rPr lang="ru-RU" smtClean="0"/>
              <a:pPr/>
              <a:t>14.05.2023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844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4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48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xmlns="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xmlns="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52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xmlns="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xmlns="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89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4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xmlns="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0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xmlns="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38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3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78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17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xmlns="" id="{64B41069-4AAD-8340-8EFB-180ACA58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F7727723-4074-B843-AE36-885B2303F4F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FE95950-E595-F342-9D21-3C47BD20DFED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C78ECB9-5CD4-CC42-91B8-0D89C488BB7E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xmlns="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050386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54">
          <p15:clr>
            <a:srgbClr val="FBAE40"/>
          </p15:clr>
        </p15:guide>
        <p15:guide id="3" pos="4082">
          <p15:clr>
            <a:srgbClr val="FBAE40"/>
          </p15:clr>
        </p15:guide>
        <p15:guide id="4" orient="horz" pos="3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xmlns="" id="{B72F114E-335E-2040-801E-3C7EC39A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F3B94890-3C49-7044-A8F0-B3DB12C28D12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AA9BBD-B777-C149-9777-05247593E1E0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8C569F4-D248-7041-9278-341700D6083F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44" y="1119505"/>
            <a:ext cx="9720263" cy="2381521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592866"/>
            <a:ext cx="9720263" cy="1651546"/>
          </a:xfrm>
        </p:spPr>
        <p:txBody>
          <a:bodyPr>
            <a:normAutofit/>
          </a:bodyPr>
          <a:lstStyle>
            <a:lvl1pPr marL="0" indent="0" algn="l">
              <a:buNone/>
              <a:defRPr sz="2400" b="1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ABD-BCBD-544A-9118-89D15D7C2332}" type="datetime1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70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A031F8E3-48A7-4044-944A-7FEEE130F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CC740624-9786-3F40-BE2D-E443C76C8EC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EFE944-F30B-544E-B5A4-8FA81A6D7A96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E5D4700-313E-CB48-82C9-205F0B4F41D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919197"/>
            <a:ext cx="8649708" cy="535138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303" y="2751909"/>
            <a:ext cx="6696892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5067-034C-ED4C-9B2B-00BE7ADE8DA8}" type="datetime1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xmlns="" id="{97AD485B-A56F-E148-9785-EA3C38C1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5189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1174A10-18C0-D846-8F03-C9CC6AC7354A}"/>
              </a:ext>
            </a:extLst>
          </p:cNvPr>
          <p:cNvSpPr/>
          <p:nvPr userDrawn="1"/>
        </p:nvSpPr>
        <p:spPr>
          <a:xfrm>
            <a:off x="0" y="0"/>
            <a:ext cx="12960350" cy="6840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0547" y="2269024"/>
            <a:ext cx="6871063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C5C-8715-4349-9C7D-F129E2D2F817}" type="datetime1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6863F21F-0FD5-0D4F-9EDF-1CEFC7A813EE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0584FD3-82FB-1645-920D-FB8B68AFF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28"/>
          <a:stretch/>
        </p:blipFill>
        <p:spPr>
          <a:xfrm>
            <a:off x="10684390" y="-1"/>
            <a:ext cx="1950721" cy="976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6C3D01-CF25-E947-ABB7-B55A2D418229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2023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9CAB093-8887-BF49-8EA5-92B2D72B9517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930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E42B6E17-3CA0-A44E-A15A-7A8C6D151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CAE1ECE3-AE58-EF4B-9404-CEF7D3739127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C5649B-D563-7A42-ADA0-AC0ECE1EBBD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C4F3F24-E8BA-7348-890A-4EB2A401046B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576679" cy="714358"/>
          </a:xfrm>
        </p:spPr>
        <p:txBody>
          <a:bodyPr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2D4-E0FF-0948-BCEC-0F713D78CA44}" type="datetime1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335B661-A620-6B4A-8A9C-FCEE63525CAE}"/>
              </a:ext>
            </a:extLst>
          </p:cNvPr>
          <p:cNvSpPr txBox="1">
            <a:spLocks/>
          </p:cNvSpPr>
          <p:nvPr userDrawn="1"/>
        </p:nvSpPr>
        <p:spPr>
          <a:xfrm>
            <a:off x="-33970" y="266377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522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xmlns="" id="{00F513B3-241A-5644-9CD0-08969C850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9DB0A6DB-F31A-A343-BF05-360492CB83BF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D384103-0CD4-E641-A9AE-B808169DCE7C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219AD7C-9E4C-BC47-9C84-6A2E4F3FD078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772664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EC4-AEDB-A546-B9B7-585538AAD3C7}" type="datetime1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68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82FB6434-E9A9-A141-89AC-B38A0E207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D954ACBC-1461-8F49-8A62-25BE7C807B19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05D89A-CBD9-1747-8A24-211A119C1CB5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187A918-407B-4D42-98BB-5B3D0F5839E2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64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6139-3C51-544D-A275-589F7A7E6369}" type="datetime1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383605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4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F7329FE-F5D1-374D-B109-65B84655D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263CFD3C-F777-DA4D-BC37-116E29B7A220}"/>
              </a:ext>
            </a:extLst>
          </p:cNvPr>
          <p:cNvSpPr/>
          <p:nvPr userDrawn="1"/>
        </p:nvSpPr>
        <p:spPr>
          <a:xfrm>
            <a:off x="-3243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E772282-7CE5-9B49-B848-BF7E6632BBB4}"/>
              </a:ext>
            </a:extLst>
          </p:cNvPr>
          <p:cNvSpPr txBox="1"/>
          <p:nvPr userDrawn="1"/>
        </p:nvSpPr>
        <p:spPr>
          <a:xfrm>
            <a:off x="554399" y="6407916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F7AA82A-8CAD-7945-8DF4-19C7F478AB03}"/>
              </a:ext>
            </a:extLst>
          </p:cNvPr>
          <p:cNvCxnSpPr/>
          <p:nvPr userDrawn="1"/>
        </p:nvCxnSpPr>
        <p:spPr>
          <a:xfrm>
            <a:off x="1258529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3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3" y="1625000"/>
            <a:ext cx="2916079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2F27-2E9A-5E43-AA18-A5B944132F59}" type="datetime1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16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900000"/>
            <a:ext cx="9576679" cy="7143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1820976"/>
            <a:ext cx="11205726" cy="43402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84883"/>
            <a:ext cx="291607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57F375-12B8-4849-BF4D-9AACA101A6E6}" type="datetime1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567" y="7084884"/>
            <a:ext cx="437411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463" y="266377"/>
            <a:ext cx="73813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26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73" r:id="rId3"/>
    <p:sldLayoutId id="2147483689" r:id="rId4"/>
    <p:sldLayoutId id="2147483690" r:id="rId5"/>
    <p:sldLayoutId id="2147483674" r:id="rId6"/>
    <p:sldLayoutId id="2147483681" r:id="rId7"/>
    <p:sldLayoutId id="2147483686" r:id="rId8"/>
    <p:sldLayoutId id="2147483687" r:id="rId9"/>
    <p:sldLayoutId id="2147483688" r:id="rId10"/>
    <p:sldLayoutId id="2147483675" r:id="rId11"/>
    <p:sldLayoutId id="2147483678" r:id="rId12"/>
    <p:sldLayoutId id="2147483684" r:id="rId13"/>
    <p:sldLayoutId id="2147483695" r:id="rId14"/>
    <p:sldLayoutId id="2147483696" r:id="rId15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2114" rtl="0" eaLnBrk="1" latinLnBrk="0" hangingPunct="1">
        <a:lnSpc>
          <a:spcPct val="100000"/>
        </a:lnSpc>
        <a:spcBef>
          <a:spcPts val="998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54" userDrawn="1">
          <p15:clr>
            <a:srgbClr val="F26B43"/>
          </p15:clr>
        </p15:guide>
        <p15:guide id="2" pos="4082" userDrawn="1">
          <p15:clr>
            <a:srgbClr val="F26B43"/>
          </p15:clr>
        </p15:guide>
        <p15:guide id="3" orient="horz" pos="385" userDrawn="1">
          <p15:clr>
            <a:srgbClr val="F26B43"/>
          </p15:clr>
        </p15:guide>
        <p15:guide id="4" orient="horz" pos="3969" userDrawn="1">
          <p15:clr>
            <a:srgbClr val="F26B43"/>
          </p15:clr>
        </p15:guide>
        <p15:guide id="5" pos="567" userDrawn="1">
          <p15:clr>
            <a:srgbClr val="F26B43"/>
          </p15:clr>
        </p15:guide>
        <p15:guide id="6" pos="7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4E694-B4BE-4647-B02E-5553DD8C6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Оптимизация бизнес-процессов для повышения качества производства продукции на ПАО ЧЧЗ «Молния»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83B779-785B-C549-98BC-FD63CEA37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854" y="3566414"/>
            <a:ext cx="10423443" cy="244464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dirty="0" smtClean="0"/>
              <a:t>Автор работы: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Главный конструктор ПАО ЧЧЗ «Молния»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Пустовалов Юрий Алексеевич </a:t>
            </a:r>
          </a:p>
          <a:p>
            <a:pPr>
              <a:spcBef>
                <a:spcPts val="0"/>
              </a:spcBef>
            </a:pP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Руководитель работы: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Декан факультета управления, канд. </a:t>
            </a:r>
            <a:r>
              <a:rPr lang="ru-RU" sz="2000" dirty="0" err="1" smtClean="0"/>
              <a:t>техн</a:t>
            </a:r>
            <a:r>
              <a:rPr lang="ru-RU" sz="2000" dirty="0" smtClean="0"/>
              <a:t>. наук., доцент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Буторина Ольга Сергеевна</a:t>
            </a:r>
            <a:endParaRPr lang="en-US" sz="2000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29D0BB-8804-7B41-9155-FB8E9E7E9C6A}"/>
              </a:ext>
            </a:extLst>
          </p:cNvPr>
          <p:cNvSpPr txBox="1"/>
          <p:nvPr/>
        </p:nvSpPr>
        <p:spPr>
          <a:xfrm>
            <a:off x="913800" y="6125935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6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000" y="900000"/>
            <a:ext cx="9576679" cy="471600"/>
          </a:xfrm>
        </p:spPr>
        <p:txBody>
          <a:bodyPr/>
          <a:lstStyle/>
          <a:p>
            <a:pPr lvl="0"/>
            <a:r>
              <a:rPr lang="en-US" dirty="0" smtClean="0"/>
              <a:t>SWOT-</a:t>
            </a:r>
            <a:r>
              <a:rPr lang="ru-RU" dirty="0" smtClean="0"/>
              <a:t>анализ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0850569"/>
              </p:ext>
            </p:extLst>
          </p:nvPr>
        </p:nvGraphicFramePr>
        <p:xfrm>
          <a:off x="850865" y="1365689"/>
          <a:ext cx="11555942" cy="2456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7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28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Сильные</a:t>
                      </a:r>
                      <a:r>
                        <a:rPr lang="ru-RU" sz="1800" baseline="0" dirty="0" smtClean="0"/>
                        <a:t> стороны (</a:t>
                      </a:r>
                      <a:r>
                        <a:rPr lang="en-US" sz="1800" baseline="0" dirty="0" smtClean="0"/>
                        <a:t>S</a:t>
                      </a:r>
                      <a:r>
                        <a:rPr lang="ru-RU" sz="1800" baseline="0" dirty="0" smtClean="0"/>
                        <a:t>)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Слабые стороны</a:t>
                      </a:r>
                      <a:r>
                        <a:rPr lang="en-US" sz="1795" baseline="0" dirty="0" smtClean="0"/>
                        <a:t> (W)</a:t>
                      </a:r>
                      <a:endParaRPr lang="en-US" sz="1800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83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Замкнутый цикл производства часовых механизмов, обладание всеми необходимыми технологиями, в том числе - уникальными.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Открытость руководства к новым проектам и направлениям.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Монополия по ряду изделий специального назначения.</a:t>
                      </a:r>
                    </a:p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Отсутствие в механизмах часов импортных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компонентов.</a:t>
                      </a:r>
                      <a:endParaRPr lang="en-US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Развитый интернет-маркетинг, присутствие в соц. сетях.</a:t>
                      </a:r>
                    </a:p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Относительно небольшой размер предприятия – мобильность и управляемость.</a:t>
                      </a:r>
                    </a:p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Обладание архивом уникальной технической документации по конструкции и технологии изготовления часов.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 все бизнес-процессы в компании описаны и отлажены.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Слабые возможности службы по ремонту оборудования, обладание  не всеми необходимыми технологиями и навыками.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Отсутствие четкой системы мотивации сотрудников.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Отсутствие систематического обучения сотрудников.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Износ уникального оборудования.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Ограниченность производственных площадей.</a:t>
                      </a:r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Повышенный уровень списания деталей по браку и тех. потерям.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Отсутствие электронного документооборота.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Уровень заработной платы по ряду должностей ниже рынка.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583537"/>
              </p:ext>
            </p:extLst>
          </p:nvPr>
        </p:nvGraphicFramePr>
        <p:xfrm>
          <a:off x="850865" y="3832985"/>
          <a:ext cx="11555942" cy="2208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7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9905">
                <a:tc>
                  <a:txBody>
                    <a:bodyPr/>
                    <a:lstStyle/>
                    <a:p>
                      <a:pPr marL="0" marR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Возможности (</a:t>
                      </a:r>
                      <a:r>
                        <a:rPr lang="en-US" sz="1800" dirty="0" smtClean="0"/>
                        <a:t>O)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Угрозы (</a:t>
                      </a:r>
                      <a:r>
                        <a:rPr lang="en-US" sz="1800" dirty="0" smtClean="0"/>
                        <a:t>T)</a:t>
                      </a:r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3154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Увеличение государственного оборонного заказа по специальным часам.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Растущий спрос на отечественные наручные часы на фоне ограничений импорта, санкций и подъема патриотических настроений.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Федеральная программа Министерства экономического развития о льготном кредитовании субъектов малого и среднего предпринимательства на 2019 – 2024 годы, цель которой упрощение доступа субъектов МСП к льготному финансированию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ФЗ "О развитии малого и среднего предпринимательства в Российской Федерации" от 24.07.2007 N 209-ФЗ поддержка субъектов МСП.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на рынке труда готовых специалистов для часового производства.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Проблемы с поставкой импортных станков, запчастей для станков и импортного режущего инструмента.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Федеральный закон от 24.09.2022 № 365-ФЗ «О внесении изменений в Уголовный кодекс Российской Федерации и статью 151 Уголовно-процессуального кодекса Российской Федерации» - ужесточение ответственности за срыв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ГОЗа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28141938-7051-A14F-8591-68F72D26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24" y="900001"/>
            <a:ext cx="6401316" cy="509008"/>
          </a:xfrm>
        </p:spPr>
        <p:txBody>
          <a:bodyPr anchor="t" anchorCtr="0"/>
          <a:lstStyle/>
          <a:p>
            <a:r>
              <a:rPr lang="ru-RU" dirty="0" smtClean="0"/>
              <a:t>Решаемая проблема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D4FEDB9-96EB-DD45-8B60-CA0B48A1E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024" y="1440000"/>
            <a:ext cx="9853176" cy="54280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Высокий уровень изготовления бракованных деталей</a:t>
            </a:r>
            <a:endParaRPr lang="ru-RU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E97C03-54FC-2D45-8BF0-2C2F3C34F36C}"/>
              </a:ext>
            </a:extLst>
          </p:cNvPr>
          <p:cNvSpPr txBox="1"/>
          <p:nvPr/>
        </p:nvSpPr>
        <p:spPr>
          <a:xfrm>
            <a:off x="736600" y="2084403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spc="-300" dirty="0" smtClean="0">
                <a:solidFill>
                  <a:schemeClr val="accent1"/>
                </a:solidFill>
              </a:rPr>
              <a:t>500 000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D7442F-BC50-D64C-B26A-E417CCC8979B}"/>
              </a:ext>
            </a:extLst>
          </p:cNvPr>
          <p:cNvSpPr txBox="1"/>
          <p:nvPr/>
        </p:nvSpPr>
        <p:spPr>
          <a:xfrm>
            <a:off x="850900" y="3457603"/>
            <a:ext cx="3961303" cy="746965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600" dirty="0" smtClean="0"/>
              <a:t>общее количество деталей, запущенных в изготовление в 2022 году</a:t>
            </a:r>
            <a:endParaRPr lang="ru-RU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F50CB8C-CAF0-DB46-90FE-3D71EB7A6DC3}"/>
              </a:ext>
            </a:extLst>
          </p:cNvPr>
          <p:cNvSpPr txBox="1"/>
          <p:nvPr/>
        </p:nvSpPr>
        <p:spPr>
          <a:xfrm>
            <a:off x="8055971" y="2084403"/>
            <a:ext cx="2739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spc="-300" dirty="0" smtClean="0">
                <a:solidFill>
                  <a:schemeClr val="accent1"/>
                </a:solidFill>
              </a:rPr>
              <a:t>15%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EEE9DB3-A842-AA43-9AB2-7C1AEAF6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E97C03-54FC-2D45-8BF0-2C2F3C34F36C}"/>
              </a:ext>
            </a:extLst>
          </p:cNvPr>
          <p:cNvSpPr txBox="1"/>
          <p:nvPr/>
        </p:nvSpPr>
        <p:spPr>
          <a:xfrm>
            <a:off x="698500" y="4078303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spc="-300" dirty="0" smtClean="0">
                <a:solidFill>
                  <a:schemeClr val="accent1"/>
                </a:solidFill>
              </a:rPr>
              <a:t>75 000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FD7442F-BC50-D64C-B26A-E417CCC8979B}"/>
              </a:ext>
            </a:extLst>
          </p:cNvPr>
          <p:cNvSpPr txBox="1"/>
          <p:nvPr/>
        </p:nvSpPr>
        <p:spPr>
          <a:xfrm>
            <a:off x="800100" y="5553103"/>
            <a:ext cx="3961303" cy="746965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600" dirty="0" smtClean="0"/>
              <a:t>деталей списано в брак на разных этапах изготовления</a:t>
            </a:r>
            <a:endParaRPr lang="ru-RU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FD7442F-BC50-D64C-B26A-E417CCC8979B}"/>
              </a:ext>
            </a:extLst>
          </p:cNvPr>
          <p:cNvSpPr txBox="1"/>
          <p:nvPr/>
        </p:nvSpPr>
        <p:spPr>
          <a:xfrm>
            <a:off x="8305800" y="3457603"/>
            <a:ext cx="3961303" cy="746965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600" dirty="0" smtClean="0"/>
              <a:t>уровень потерь на технологических переделах</a:t>
            </a:r>
            <a:endParaRPr lang="ru-RU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EE97C03-54FC-2D45-8BF0-2C2F3C34F36C}"/>
              </a:ext>
            </a:extLst>
          </p:cNvPr>
          <p:cNvSpPr txBox="1"/>
          <p:nvPr/>
        </p:nvSpPr>
        <p:spPr>
          <a:xfrm>
            <a:off x="8178800" y="3964003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spc="-300" dirty="0" smtClean="0">
                <a:solidFill>
                  <a:schemeClr val="accent1"/>
                </a:solidFill>
              </a:rPr>
              <a:t>12 214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FD7442F-BC50-D64C-B26A-E417CCC8979B}"/>
              </a:ext>
            </a:extLst>
          </p:cNvPr>
          <p:cNvSpPr txBox="1"/>
          <p:nvPr/>
        </p:nvSpPr>
        <p:spPr>
          <a:xfrm>
            <a:off x="8280400" y="5438803"/>
            <a:ext cx="3961303" cy="746965"/>
          </a:xfrm>
          <a:prstGeom prst="rect">
            <a:avLst/>
          </a:prstGeom>
          <a:noFill/>
          <a:ln w="2540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600" dirty="0" smtClean="0"/>
              <a:t>тыс. руб. – возможная экономия ФОТ при устранении потерь на брак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8561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причины возникновения проблемы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8760" y="1820976"/>
            <a:ext cx="10207989" cy="4340259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 smtClean="0"/>
              <a:t> Нарушение технологических процессов.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 smtClean="0"/>
              <a:t> Износ оборудования.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 smtClean="0"/>
              <a:t> Некачественный операционный контроль.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 smtClean="0"/>
              <a:t> Отсутствие отлаженных бизнес-процессов – процессы в организации стихийные и неавтоматизированные. Многие и важные и малозначительные вопросы решаются ситуационно в ручном режиме.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 smtClean="0"/>
              <a:t> Некачественные коммуникации между подразделениями – информация может быть потеряна, либо не вызывать желаемой ответной реакции.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 smtClean="0"/>
              <a:t> СМК создана для сертификационных целей.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 smtClean="0"/>
              <a:t> Отсутствие единой системы коммуникаций внутри предприятия. По разным вопросам может использоваться электронная почта, </a:t>
            </a:r>
            <a:r>
              <a:rPr lang="ru-RU" dirty="0" err="1" smtClean="0"/>
              <a:t>мессенджер</a:t>
            </a:r>
            <a:r>
              <a:rPr lang="ru-RU" dirty="0" smtClean="0"/>
              <a:t> </a:t>
            </a:r>
            <a:r>
              <a:rPr lang="en-US" dirty="0" err="1" smtClean="0"/>
              <a:t>Viber</a:t>
            </a:r>
            <a:r>
              <a:rPr lang="ru-RU" dirty="0" smtClean="0"/>
              <a:t>, совещания  и планерки по текущим вопросам и по проектам. Также для коммуникаций используются служебные записки на бумажном носителе.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ru-RU" dirty="0" smtClean="0"/>
              <a:t> Отсутствие расстановки приоритетов по решаемым текущим задачам и по длительным проектам. </a:t>
            </a:r>
            <a:r>
              <a:rPr lang="ru-RU" dirty="0" err="1" smtClean="0"/>
              <a:t>План-графики</a:t>
            </a:r>
            <a:r>
              <a:rPr lang="ru-RU" dirty="0" smtClean="0"/>
              <a:t> по проектам, использующим одни и те же ресурсы, не всегда учитывают друг друга.</a:t>
            </a:r>
          </a:p>
          <a:p>
            <a:pPr lvl="1">
              <a:spcBef>
                <a:spcPts val="0"/>
              </a:spcBef>
              <a:buFontTx/>
              <a:buChar char="-"/>
            </a:pPr>
            <a:endParaRPr lang="ru-RU" sz="1800" dirty="0" smtClean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xmlns="" id="{020E60DF-FA99-754C-8CA4-F3392BAFEE23}"/>
              </a:ext>
            </a:extLst>
          </p:cNvPr>
          <p:cNvSpPr/>
          <p:nvPr/>
        </p:nvSpPr>
        <p:spPr>
          <a:xfrm>
            <a:off x="1502588" y="1848905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val 11">
            <a:extLst>
              <a:ext uri="{FF2B5EF4-FFF2-40B4-BE49-F238E27FC236}">
                <a16:creationId xmlns:a16="http://schemas.microsoft.com/office/drawing/2014/main" xmlns="" id="{F9573092-9343-A34C-9301-9AB1BEFDDD3D}"/>
              </a:ext>
            </a:extLst>
          </p:cNvPr>
          <p:cNvSpPr/>
          <p:nvPr/>
        </p:nvSpPr>
        <p:spPr>
          <a:xfrm>
            <a:off x="1502588" y="2314464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Straight Connector 14">
            <a:extLst>
              <a:ext uri="{FF2B5EF4-FFF2-40B4-BE49-F238E27FC236}">
                <a16:creationId xmlns:a16="http://schemas.microsoft.com/office/drawing/2014/main" xmlns="" id="{251B0CA1-E1A0-8A45-A0A6-EE346BFD4E2E}"/>
              </a:ext>
            </a:extLst>
          </p:cNvPr>
          <p:cNvCxnSpPr>
            <a:cxnSpLocks/>
          </p:cNvCxnSpPr>
          <p:nvPr/>
        </p:nvCxnSpPr>
        <p:spPr>
          <a:xfrm>
            <a:off x="1588988" y="2056925"/>
            <a:ext cx="0" cy="2147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9573092-9343-A34C-9301-9AB1BEFDDD3D}"/>
              </a:ext>
            </a:extLst>
          </p:cNvPr>
          <p:cNvSpPr/>
          <p:nvPr/>
        </p:nvSpPr>
        <p:spPr>
          <a:xfrm>
            <a:off x="1502588" y="2724039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xmlns="" id="{F9573092-9343-A34C-9301-9AB1BEFDDD3D}"/>
              </a:ext>
            </a:extLst>
          </p:cNvPr>
          <p:cNvSpPr/>
          <p:nvPr/>
        </p:nvSpPr>
        <p:spPr>
          <a:xfrm>
            <a:off x="1502588" y="3162189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xmlns="" id="{F9573092-9343-A34C-9301-9AB1BEFDDD3D}"/>
              </a:ext>
            </a:extLst>
          </p:cNvPr>
          <p:cNvSpPr/>
          <p:nvPr/>
        </p:nvSpPr>
        <p:spPr>
          <a:xfrm>
            <a:off x="1502588" y="3824177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xmlns="" id="{F9573092-9343-A34C-9301-9AB1BEFDDD3D}"/>
              </a:ext>
            </a:extLst>
          </p:cNvPr>
          <p:cNvSpPr/>
          <p:nvPr/>
        </p:nvSpPr>
        <p:spPr>
          <a:xfrm>
            <a:off x="1502588" y="4481402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xmlns="" id="{F9573092-9343-A34C-9301-9AB1BEFDDD3D}"/>
              </a:ext>
            </a:extLst>
          </p:cNvPr>
          <p:cNvSpPr/>
          <p:nvPr/>
        </p:nvSpPr>
        <p:spPr>
          <a:xfrm>
            <a:off x="1502588" y="4948126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xmlns="" id="{F9573092-9343-A34C-9301-9AB1BEFDDD3D}"/>
              </a:ext>
            </a:extLst>
          </p:cNvPr>
          <p:cNvSpPr/>
          <p:nvPr/>
        </p:nvSpPr>
        <p:spPr>
          <a:xfrm>
            <a:off x="1502588" y="5795851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xmlns="" id="{251B0CA1-E1A0-8A45-A0A6-EE346BFD4E2E}"/>
              </a:ext>
            </a:extLst>
          </p:cNvPr>
          <p:cNvCxnSpPr>
            <a:cxnSpLocks/>
          </p:cNvCxnSpPr>
          <p:nvPr/>
        </p:nvCxnSpPr>
        <p:spPr>
          <a:xfrm>
            <a:off x="1588988" y="2530635"/>
            <a:ext cx="0" cy="17446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xmlns="" id="{251B0CA1-E1A0-8A45-A0A6-EE346BFD4E2E}"/>
              </a:ext>
            </a:extLst>
          </p:cNvPr>
          <p:cNvCxnSpPr>
            <a:cxnSpLocks/>
          </p:cNvCxnSpPr>
          <p:nvPr/>
        </p:nvCxnSpPr>
        <p:spPr>
          <a:xfrm>
            <a:off x="1588988" y="2920525"/>
            <a:ext cx="0" cy="2147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xmlns="" id="{251B0CA1-E1A0-8A45-A0A6-EE346BFD4E2E}"/>
              </a:ext>
            </a:extLst>
          </p:cNvPr>
          <p:cNvCxnSpPr>
            <a:cxnSpLocks/>
          </p:cNvCxnSpPr>
          <p:nvPr/>
        </p:nvCxnSpPr>
        <p:spPr>
          <a:xfrm>
            <a:off x="1588988" y="3368200"/>
            <a:ext cx="0" cy="4322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4">
            <a:extLst>
              <a:ext uri="{FF2B5EF4-FFF2-40B4-BE49-F238E27FC236}">
                <a16:creationId xmlns:a16="http://schemas.microsoft.com/office/drawing/2014/main" xmlns="" id="{251B0CA1-E1A0-8A45-A0A6-EE346BFD4E2E}"/>
              </a:ext>
            </a:extLst>
          </p:cNvPr>
          <p:cNvCxnSpPr>
            <a:cxnSpLocks/>
          </p:cNvCxnSpPr>
          <p:nvPr/>
        </p:nvCxnSpPr>
        <p:spPr>
          <a:xfrm>
            <a:off x="1588988" y="4028600"/>
            <a:ext cx="0" cy="42592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xmlns="" id="{251B0CA1-E1A0-8A45-A0A6-EE346BFD4E2E}"/>
              </a:ext>
            </a:extLst>
          </p:cNvPr>
          <p:cNvCxnSpPr>
            <a:cxnSpLocks/>
          </p:cNvCxnSpPr>
          <p:nvPr/>
        </p:nvCxnSpPr>
        <p:spPr>
          <a:xfrm>
            <a:off x="1588988" y="4682650"/>
            <a:ext cx="0" cy="2290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xmlns="" id="{251B0CA1-E1A0-8A45-A0A6-EE346BFD4E2E}"/>
              </a:ext>
            </a:extLst>
          </p:cNvPr>
          <p:cNvCxnSpPr>
            <a:cxnSpLocks/>
          </p:cNvCxnSpPr>
          <p:nvPr/>
        </p:nvCxnSpPr>
        <p:spPr>
          <a:xfrm>
            <a:off x="1588988" y="5149375"/>
            <a:ext cx="0" cy="61642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Диаграмма </a:t>
            </a:r>
            <a:r>
              <a:rPr lang="ru-RU" dirty="0" err="1" smtClean="0"/>
              <a:t>Исикавы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76571"/>
            <a:ext cx="11188700" cy="4255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Направления решения проблемы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01E962-B8FE-2F4F-B1C4-A81F057A72D9}"/>
              </a:ext>
            </a:extLst>
          </p:cNvPr>
          <p:cNvSpPr txBox="1"/>
          <p:nvPr/>
        </p:nvSpPr>
        <p:spPr>
          <a:xfrm>
            <a:off x="900112" y="1749971"/>
            <a:ext cx="3047773" cy="56756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 smtClean="0">
                <a:solidFill>
                  <a:schemeClr val="bg1"/>
                </a:solidFill>
              </a:rPr>
              <a:t>Бизнес-процессы</a:t>
            </a:r>
            <a:endParaRPr lang="ru-RU" sz="1400" spc="1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DE0767-B861-534D-AE15-96E9AA495522}"/>
              </a:ext>
            </a:extLst>
          </p:cNvPr>
          <p:cNvSpPr txBox="1"/>
          <p:nvPr/>
        </p:nvSpPr>
        <p:spPr>
          <a:xfrm>
            <a:off x="900113" y="2317528"/>
            <a:ext cx="3033258" cy="67967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 smtClean="0"/>
              <a:t>Оптимизация ключевых бизнес-процессов для снижения уровня брака</a:t>
            </a:r>
            <a:endParaRPr lang="ru-RU" sz="1400" spc="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70D6DE-7184-2C47-8F90-3F004095FBE9}"/>
              </a:ext>
            </a:extLst>
          </p:cNvPr>
          <p:cNvSpPr txBox="1"/>
          <p:nvPr/>
        </p:nvSpPr>
        <p:spPr>
          <a:xfrm>
            <a:off x="1274400" y="3186866"/>
            <a:ext cx="2571886" cy="32774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19050" algn="just">
              <a:spcBef>
                <a:spcPts val="600"/>
              </a:spcBef>
            </a:pPr>
            <a:r>
              <a:rPr lang="ru-RU" sz="1200" dirty="0" smtClean="0"/>
              <a:t>Выявление причин возникновения бракованной партии деталей по факту обнаружения, составление плана мероприятий по предотвращению повторного возникновения, фиксация плана мероприятий в корпоративной информационной системе (КИС).</a:t>
            </a:r>
          </a:p>
          <a:p>
            <a:pPr indent="19050" algn="just">
              <a:spcBef>
                <a:spcPts val="600"/>
              </a:spcBef>
            </a:pPr>
            <a:r>
              <a:rPr lang="ru-RU" sz="1200" dirty="0" smtClean="0"/>
              <a:t>Учет выполнения плана мероприятий из КИС при составлении производственных планов.</a:t>
            </a:r>
          </a:p>
          <a:p>
            <a:pPr indent="19050" algn="just">
              <a:spcBef>
                <a:spcPts val="600"/>
              </a:spcBef>
            </a:pPr>
            <a:r>
              <a:rPr lang="ru-RU" sz="1200" dirty="0" smtClean="0"/>
              <a:t>Организация учета, хранения, перемещения, ремонта и аттестации специального мерительного инструмента.</a:t>
            </a: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xmlns="" id="{020E60DF-FA99-754C-8CA4-F3392BAFEE23}"/>
              </a:ext>
            </a:extLst>
          </p:cNvPr>
          <p:cNvSpPr/>
          <p:nvPr/>
        </p:nvSpPr>
        <p:spPr>
          <a:xfrm>
            <a:off x="904875" y="3216549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xmlns="" id="{F9573092-9343-A34C-9301-9AB1BEFDDD3D}"/>
              </a:ext>
            </a:extLst>
          </p:cNvPr>
          <p:cNvSpPr/>
          <p:nvPr/>
        </p:nvSpPr>
        <p:spPr>
          <a:xfrm>
            <a:off x="904875" y="4754236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xmlns="" id="{9AFDAB11-7092-254F-B557-3A9C85BF07E2}"/>
              </a:ext>
            </a:extLst>
          </p:cNvPr>
          <p:cNvSpPr/>
          <p:nvPr/>
        </p:nvSpPr>
        <p:spPr>
          <a:xfrm>
            <a:off x="904875" y="5557366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xmlns="" id="{251B0CA1-E1A0-8A45-A0A6-EE346BFD4E2E}"/>
              </a:ext>
            </a:extLst>
          </p:cNvPr>
          <p:cNvCxnSpPr>
            <a:cxnSpLocks/>
          </p:cNvCxnSpPr>
          <p:nvPr/>
        </p:nvCxnSpPr>
        <p:spPr>
          <a:xfrm>
            <a:off x="991275" y="3472194"/>
            <a:ext cx="0" cy="121410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7">
            <a:extLst>
              <a:ext uri="{FF2B5EF4-FFF2-40B4-BE49-F238E27FC236}">
                <a16:creationId xmlns:a16="http://schemas.microsoft.com/office/drawing/2014/main" xmlns="" id="{5502DE48-582B-B742-92BD-108CCB55275C}"/>
              </a:ext>
            </a:extLst>
          </p:cNvPr>
          <p:cNvCxnSpPr>
            <a:cxnSpLocks/>
          </p:cNvCxnSpPr>
          <p:nvPr/>
        </p:nvCxnSpPr>
        <p:spPr>
          <a:xfrm>
            <a:off x="991275" y="4991100"/>
            <a:ext cx="0" cy="50482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171E442-B367-DB42-87CD-7C8C28E4937C}"/>
              </a:ext>
            </a:extLst>
          </p:cNvPr>
          <p:cNvSpPr txBox="1"/>
          <p:nvPr/>
        </p:nvSpPr>
        <p:spPr>
          <a:xfrm>
            <a:off x="4924925" y="1735457"/>
            <a:ext cx="2914150" cy="56756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 smtClean="0">
                <a:solidFill>
                  <a:schemeClr val="bg1"/>
                </a:solidFill>
              </a:rPr>
              <a:t>Информационная система</a:t>
            </a:r>
            <a:endParaRPr lang="ru-RU" sz="1400" spc="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CDFAB46-A415-DC46-9F48-B721536C77C1}"/>
              </a:ext>
            </a:extLst>
          </p:cNvPr>
          <p:cNvSpPr txBox="1"/>
          <p:nvPr/>
        </p:nvSpPr>
        <p:spPr>
          <a:xfrm>
            <a:off x="4924924" y="2303014"/>
            <a:ext cx="2904625" cy="697361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 smtClean="0"/>
              <a:t>Внедрение новых компонентов корпоративной информационной системы</a:t>
            </a:r>
            <a:endParaRPr lang="ru-RU" sz="1400" spc="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8F159B-8E8D-4148-A0F6-453899222ACF}"/>
              </a:ext>
            </a:extLst>
          </p:cNvPr>
          <p:cNvSpPr txBox="1"/>
          <p:nvPr/>
        </p:nvSpPr>
        <p:spPr>
          <a:xfrm>
            <a:off x="8855756" y="1749971"/>
            <a:ext cx="2521004" cy="56756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 smtClean="0">
                <a:solidFill>
                  <a:schemeClr val="bg1"/>
                </a:solidFill>
              </a:rPr>
              <a:t>Обучение</a:t>
            </a:r>
            <a:endParaRPr lang="ru-RU" sz="1400" spc="1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F06E4D-7B09-F346-B4E5-4534FE6FAE2F}"/>
              </a:ext>
            </a:extLst>
          </p:cNvPr>
          <p:cNvSpPr txBox="1"/>
          <p:nvPr/>
        </p:nvSpPr>
        <p:spPr>
          <a:xfrm>
            <a:off x="8855756" y="2317529"/>
            <a:ext cx="2502000" cy="567560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 smtClean="0"/>
              <a:t>Обучение рабочих и руководителей</a:t>
            </a:r>
            <a:endParaRPr lang="ru-RU" sz="1400" spc="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02AE5A7-2751-7E45-BB64-20EB3C14535A}"/>
              </a:ext>
            </a:extLst>
          </p:cNvPr>
          <p:cNvSpPr txBox="1"/>
          <p:nvPr/>
        </p:nvSpPr>
        <p:spPr>
          <a:xfrm>
            <a:off x="5299212" y="3108852"/>
            <a:ext cx="2549388" cy="32774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200" dirty="0" smtClean="0"/>
              <a:t>Управление задачами (</a:t>
            </a:r>
            <a:r>
              <a:rPr lang="en-US" sz="1200" dirty="0" smtClean="0"/>
              <a:t>Task management</a:t>
            </a:r>
            <a:r>
              <a:rPr lang="ru-RU" sz="1200" dirty="0" smtClean="0"/>
              <a:t>) на базе </a:t>
            </a:r>
            <a:r>
              <a:rPr lang="en-US" sz="1200" dirty="0" smtClean="0"/>
              <a:t>Bitrix24</a:t>
            </a:r>
            <a:endParaRPr lang="ru-RU" sz="1200" dirty="0" smtClean="0"/>
          </a:p>
          <a:p>
            <a:pPr>
              <a:spcAft>
                <a:spcPts val="1800"/>
              </a:spcAft>
            </a:pPr>
            <a:r>
              <a:rPr lang="ru-RU" sz="1200" dirty="0" smtClean="0"/>
              <a:t>Управление знаниями (</a:t>
            </a:r>
            <a:r>
              <a:rPr lang="en-US" sz="1200" dirty="0" smtClean="0"/>
              <a:t>Knowledge management) </a:t>
            </a:r>
            <a:r>
              <a:rPr lang="ru-RU" sz="1200" dirty="0" smtClean="0"/>
              <a:t>на базе </a:t>
            </a:r>
            <a:r>
              <a:rPr lang="en-US" sz="1200" dirty="0" err="1" smtClean="0"/>
              <a:t>Django</a:t>
            </a:r>
            <a:r>
              <a:rPr lang="en-US" sz="1200" dirty="0" smtClean="0"/>
              <a:t>-Wiki</a:t>
            </a:r>
            <a:endParaRPr lang="ru-RU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7199708-DEAD-EA4F-AC45-A6678ACC6BFB}"/>
              </a:ext>
            </a:extLst>
          </p:cNvPr>
          <p:cNvSpPr txBox="1"/>
          <p:nvPr/>
        </p:nvSpPr>
        <p:spPr>
          <a:xfrm>
            <a:off x="9230043" y="3123366"/>
            <a:ext cx="2168317" cy="32774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200" dirty="0" smtClean="0"/>
              <a:t>Вовлечение в разработку  и оптимизацию бизнес-процессов для снижения сопротивления изменениям</a:t>
            </a:r>
          </a:p>
          <a:p>
            <a:pPr>
              <a:spcAft>
                <a:spcPts val="1800"/>
              </a:spcAft>
            </a:pPr>
            <a:r>
              <a:rPr lang="ru-RU" sz="1200" dirty="0" smtClean="0"/>
              <a:t>Обучение работе по новым регламентам с использованием информационных систем</a:t>
            </a:r>
          </a:p>
        </p:txBody>
      </p:sp>
      <p:sp>
        <p:nvSpPr>
          <p:cNvPr id="19" name="Oval 48">
            <a:extLst>
              <a:ext uri="{FF2B5EF4-FFF2-40B4-BE49-F238E27FC236}">
                <a16:creationId xmlns:a16="http://schemas.microsoft.com/office/drawing/2014/main" xmlns="" id="{1639F280-B6AD-0B41-A34B-137902696D0B}"/>
              </a:ext>
            </a:extLst>
          </p:cNvPr>
          <p:cNvSpPr/>
          <p:nvPr/>
        </p:nvSpPr>
        <p:spPr>
          <a:xfrm>
            <a:off x="4932545" y="3138535"/>
            <a:ext cx="172800" cy="172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val 49">
            <a:extLst>
              <a:ext uri="{FF2B5EF4-FFF2-40B4-BE49-F238E27FC236}">
                <a16:creationId xmlns:a16="http://schemas.microsoft.com/office/drawing/2014/main" xmlns="" id="{3D738AB0-864E-D24F-926F-18B70E3A2F69}"/>
              </a:ext>
            </a:extLst>
          </p:cNvPr>
          <p:cNvSpPr/>
          <p:nvPr/>
        </p:nvSpPr>
        <p:spPr>
          <a:xfrm>
            <a:off x="4932545" y="3723722"/>
            <a:ext cx="172800" cy="172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Straight Connector 51">
            <a:extLst>
              <a:ext uri="{FF2B5EF4-FFF2-40B4-BE49-F238E27FC236}">
                <a16:creationId xmlns:a16="http://schemas.microsoft.com/office/drawing/2014/main" xmlns="" id="{85043995-3F1B-0F49-8DBB-A7773565758B}"/>
              </a:ext>
            </a:extLst>
          </p:cNvPr>
          <p:cNvCxnSpPr>
            <a:cxnSpLocks/>
          </p:cNvCxnSpPr>
          <p:nvPr/>
        </p:nvCxnSpPr>
        <p:spPr>
          <a:xfrm>
            <a:off x="5018945" y="3394180"/>
            <a:ext cx="0" cy="26818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53">
            <a:extLst>
              <a:ext uri="{FF2B5EF4-FFF2-40B4-BE49-F238E27FC236}">
                <a16:creationId xmlns:a16="http://schemas.microsoft.com/office/drawing/2014/main" xmlns="" id="{7CBA90A2-CD21-344C-B9D8-7DB11603158D}"/>
              </a:ext>
            </a:extLst>
          </p:cNvPr>
          <p:cNvSpPr/>
          <p:nvPr/>
        </p:nvSpPr>
        <p:spPr>
          <a:xfrm>
            <a:off x="8863376" y="3153049"/>
            <a:ext cx="172800" cy="17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54">
            <a:extLst>
              <a:ext uri="{FF2B5EF4-FFF2-40B4-BE49-F238E27FC236}">
                <a16:creationId xmlns:a16="http://schemas.microsoft.com/office/drawing/2014/main" xmlns="" id="{F1775931-3342-764A-8471-179EEEF5312E}"/>
              </a:ext>
            </a:extLst>
          </p:cNvPr>
          <p:cNvSpPr/>
          <p:nvPr/>
        </p:nvSpPr>
        <p:spPr>
          <a:xfrm>
            <a:off x="8863376" y="4071611"/>
            <a:ext cx="172800" cy="17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Straight Connector 56">
            <a:extLst>
              <a:ext uri="{FF2B5EF4-FFF2-40B4-BE49-F238E27FC236}">
                <a16:creationId xmlns:a16="http://schemas.microsoft.com/office/drawing/2014/main" xmlns="" id="{54C65D87-A3A1-764D-B704-B9DF5C58B204}"/>
              </a:ext>
            </a:extLst>
          </p:cNvPr>
          <p:cNvCxnSpPr>
            <a:cxnSpLocks/>
          </p:cNvCxnSpPr>
          <p:nvPr/>
        </p:nvCxnSpPr>
        <p:spPr>
          <a:xfrm>
            <a:off x="8949776" y="3408694"/>
            <a:ext cx="0" cy="55370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xmlns="" id="{28141938-7051-A14F-8591-68F72D26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24" y="900000"/>
            <a:ext cx="6401316" cy="640429"/>
          </a:xfrm>
        </p:spPr>
        <p:txBody>
          <a:bodyPr anchor="t" anchorCtr="0">
            <a:noAutofit/>
          </a:bodyPr>
          <a:lstStyle/>
          <a:p>
            <a:r>
              <a:rPr lang="ru-RU" dirty="0" smtClean="0"/>
              <a:t>Ключевые бизнес-процессы</a:t>
            </a:r>
            <a:endParaRPr lang="ru-RU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8D4FEDB9-96EB-DD45-8B60-CA0B48A1E80B}"/>
              </a:ext>
            </a:extLst>
          </p:cNvPr>
          <p:cNvSpPr txBox="1">
            <a:spLocks/>
          </p:cNvSpPr>
          <p:nvPr/>
        </p:nvSpPr>
        <p:spPr>
          <a:xfrm>
            <a:off x="891024" y="1440000"/>
            <a:ext cx="5334516" cy="350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Выявление причин брака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97" y="1790701"/>
            <a:ext cx="7259989" cy="4751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xmlns="" id="{28141938-7051-A14F-8591-68F72D26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24" y="900000"/>
            <a:ext cx="6401316" cy="640429"/>
          </a:xfrm>
        </p:spPr>
        <p:txBody>
          <a:bodyPr anchor="t" anchorCtr="0">
            <a:noAutofit/>
          </a:bodyPr>
          <a:lstStyle/>
          <a:p>
            <a:r>
              <a:rPr lang="ru-RU" dirty="0" smtClean="0"/>
              <a:t>Ключевые бизнес-процессы</a:t>
            </a:r>
            <a:endParaRPr lang="ru-RU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8D4FEDB9-96EB-DD45-8B60-CA0B48A1E80B}"/>
              </a:ext>
            </a:extLst>
          </p:cNvPr>
          <p:cNvSpPr txBox="1">
            <a:spLocks/>
          </p:cNvSpPr>
          <p:nvPr/>
        </p:nvSpPr>
        <p:spPr>
          <a:xfrm>
            <a:off x="891024" y="1440000"/>
            <a:ext cx="10196076" cy="350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Планирование производства с учетом мероприятий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18" y="1951500"/>
            <a:ext cx="10058400" cy="431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xmlns="" id="{28141938-7051-A14F-8591-68F72D26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24" y="900000"/>
            <a:ext cx="6401316" cy="640429"/>
          </a:xfrm>
        </p:spPr>
        <p:txBody>
          <a:bodyPr anchor="t" anchorCtr="0">
            <a:noAutofit/>
          </a:bodyPr>
          <a:lstStyle/>
          <a:p>
            <a:r>
              <a:rPr lang="ru-RU" dirty="0" smtClean="0"/>
              <a:t>Ключевые бизнес-процессы</a:t>
            </a:r>
            <a:endParaRPr lang="ru-RU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8D4FEDB9-96EB-DD45-8B60-CA0B48A1E80B}"/>
              </a:ext>
            </a:extLst>
          </p:cNvPr>
          <p:cNvSpPr txBox="1">
            <a:spLocks/>
          </p:cNvSpPr>
          <p:nvPr/>
        </p:nvSpPr>
        <p:spPr>
          <a:xfrm>
            <a:off x="891024" y="1440000"/>
            <a:ext cx="9459476" cy="350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Обращение специального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мерительного инструмента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24" y="1809857"/>
            <a:ext cx="9108489" cy="4685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024" y="1930400"/>
            <a:ext cx="11205726" cy="4230835"/>
          </a:xfrm>
        </p:spPr>
        <p:txBody>
          <a:bodyPr/>
          <a:lstStyle/>
          <a:p>
            <a:r>
              <a:rPr lang="ru-RU" sz="2400" dirty="0" smtClean="0"/>
              <a:t>Система управления задачами должна иметь следующий функционал: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Разграничение ролей и прав доступа по сотрудникам. 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Гибкий поиск по задачам.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342900" indent="-342900">
              <a:buAutoNum type="arabicPeriod"/>
            </a:pPr>
            <a:r>
              <a:rPr lang="ru-RU" sz="2400" dirty="0" smtClean="0"/>
              <a:t>Учет рабочего времени, потраченного на выполнение задачи.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Автоматическая генерация отчетов за любой промежуток времени.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Возможность указания очередности выполнения задач.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Автоматическое создание задач по шаблонам.</a:t>
            </a:r>
          </a:p>
          <a:p>
            <a:pPr marL="88900" indent="381000"/>
            <a:r>
              <a:rPr lang="ru-RU" sz="2400" dirty="0" smtClean="0"/>
              <a:t>Все указанные пункты реализованы в тарифе «Профессиональный» </a:t>
            </a:r>
            <a:r>
              <a:rPr lang="en-US" sz="2400" dirty="0" smtClean="0"/>
              <a:t>Bitrix24</a:t>
            </a:r>
            <a:r>
              <a:rPr lang="ru-RU" sz="2400" dirty="0" smtClean="0"/>
              <a:t>. Привлечение разработчиков не требуется. </a:t>
            </a:r>
          </a:p>
          <a:p>
            <a:pPr marL="342900" indent="-34290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8141938-7051-A14F-8591-68F72D26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24" y="900000"/>
            <a:ext cx="6401316" cy="640429"/>
          </a:xfrm>
        </p:spPr>
        <p:txBody>
          <a:bodyPr anchor="t" anchorCtr="0">
            <a:noAutofit/>
          </a:bodyPr>
          <a:lstStyle/>
          <a:p>
            <a:r>
              <a:rPr lang="en-US" dirty="0" smtClean="0"/>
              <a:t>Bitrix24 - </a:t>
            </a:r>
            <a:r>
              <a:rPr lang="ru-RU" dirty="0" smtClean="0"/>
              <a:t>Управление задачами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D4FEDB9-96EB-DD45-8B60-CA0B48A1E80B}"/>
              </a:ext>
            </a:extLst>
          </p:cNvPr>
          <p:cNvSpPr txBox="1">
            <a:spLocks/>
          </p:cNvSpPr>
          <p:nvPr/>
        </p:nvSpPr>
        <p:spPr>
          <a:xfrm>
            <a:off x="891024" y="1440000"/>
            <a:ext cx="9459476" cy="350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Технические требования к системе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8141938-7051-A14F-8591-68F72D26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24" y="900000"/>
            <a:ext cx="6401316" cy="640429"/>
          </a:xfrm>
        </p:spPr>
        <p:txBody>
          <a:bodyPr anchor="t" anchorCtr="0">
            <a:noAutofit/>
          </a:bodyPr>
          <a:lstStyle/>
          <a:p>
            <a:r>
              <a:rPr lang="en-US" dirty="0" smtClean="0"/>
              <a:t>Bitrix24 - </a:t>
            </a:r>
            <a:r>
              <a:rPr lang="ru-RU" dirty="0" smtClean="0"/>
              <a:t>Управление задачами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D4FEDB9-96EB-DD45-8B60-CA0B48A1E80B}"/>
              </a:ext>
            </a:extLst>
          </p:cNvPr>
          <p:cNvSpPr txBox="1">
            <a:spLocks/>
          </p:cNvSpPr>
          <p:nvPr/>
        </p:nvSpPr>
        <p:spPr>
          <a:xfrm>
            <a:off x="891024" y="1440000"/>
            <a:ext cx="9459476" cy="350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Фрагмент рабочего окна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Рисунок 8" descr="Битрикс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652" y="1912987"/>
            <a:ext cx="7727048" cy="4414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28141938-7051-A14F-8591-68F72D26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24" y="900001"/>
            <a:ext cx="6401316" cy="633378"/>
          </a:xfrm>
        </p:spPr>
        <p:txBody>
          <a:bodyPr/>
          <a:lstStyle/>
          <a:p>
            <a:r>
              <a:rPr lang="ru-RU" dirty="0" smtClean="0"/>
              <a:t>Цель и задачи работы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D4FEDB9-96EB-DD45-8B60-CA0B48A1E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52" y="1599998"/>
            <a:ext cx="11516681" cy="132608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Цель: </a:t>
            </a:r>
            <a:r>
              <a:rPr lang="ru-RU" sz="2400" dirty="0" smtClean="0"/>
              <a:t>разработка проекта по оптимизации ключевых бизнес-процессов в ПАО ЧЧЗ «Молния» для снижения количества бракованных деталей </a:t>
            </a:r>
            <a:r>
              <a:rPr lang="en-US" sz="2400" dirty="0" smtClean="0"/>
              <a:t>c 15% </a:t>
            </a:r>
            <a:r>
              <a:rPr lang="ru-RU" sz="2400" dirty="0" smtClean="0"/>
              <a:t>до 3%.</a:t>
            </a:r>
          </a:p>
          <a:p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b="1" dirty="0" smtClean="0"/>
              <a:t>Задачи: 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400" dirty="0" smtClean="0"/>
              <a:t>Проанализировать существующий уровень описания и выполнения ключевых бизнес-процессов, влияющих на качество деталей.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400" dirty="0" smtClean="0"/>
              <a:t>Определить измеримые показатели для оценки эффективности выполнения бизнес-процессов.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400" dirty="0" smtClean="0"/>
              <a:t>Разработать проектные решения и план-график проекта по оптимизации бизнес-процессов.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400" dirty="0" smtClean="0"/>
              <a:t>Оценить экономическую эффективность реализации проекта.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400" dirty="0" smtClean="0"/>
              <a:t>Провести анализ рисков реализации проекта.</a:t>
            </a:r>
            <a:endParaRPr lang="en-US" sz="2400" dirty="0" smtClean="0"/>
          </a:p>
          <a:p>
            <a:endParaRPr lang="ru-RU" sz="2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51DACC2-30C9-9E4B-A8AD-B90BD0A5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36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024" y="1993900"/>
            <a:ext cx="11205726" cy="4167335"/>
          </a:xfrm>
        </p:spPr>
        <p:txBody>
          <a:bodyPr/>
          <a:lstStyle/>
          <a:p>
            <a:r>
              <a:rPr lang="ru-RU" dirty="0" smtClean="0"/>
              <a:t>Система управления знаниями должна иметь следующий функционал: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Разграничение прав доступа пользователей на чтение и запись статей.</a:t>
            </a:r>
          </a:p>
          <a:p>
            <a:pPr marL="342900" indent="-342900">
              <a:buAutoNum type="arabicPeriod"/>
            </a:pPr>
            <a:r>
              <a:rPr lang="ru-RU" dirty="0" smtClean="0"/>
              <a:t>Хранение неограниченной истории изменений статей с возможностью отмены правок.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Загрузка, хранение и выгрузка файлов любого формата.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Возможность создания древовидной структуры статей.</a:t>
            </a:r>
          </a:p>
          <a:p>
            <a:pPr marL="342900" indent="-342900">
              <a:buAutoNum type="arabicPeriod"/>
            </a:pPr>
            <a:r>
              <a:rPr lang="ru-RU" dirty="0" smtClean="0"/>
              <a:t>Автоматическая загрузка содержимого любого содержимого неограниченного количества каталогов с локального хранилища (первоначальное заполнение базы).</a:t>
            </a:r>
          </a:p>
          <a:p>
            <a:pPr marL="342900" indent="-342900">
              <a:buAutoNum type="arabicPeriod"/>
            </a:pPr>
            <a:r>
              <a:rPr lang="ru-RU" dirty="0" smtClean="0"/>
              <a:t>Возможность автоматической выгрузки файлов по определенному расширению из дочерних статей. Необходимо для хранения твердотельных моделей в формате сборка-деталь.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88900" indent="444500"/>
            <a:r>
              <a:rPr lang="ru-RU" dirty="0" smtClean="0"/>
              <a:t>Пункты 1-4 реализованы в базовой версии </a:t>
            </a:r>
            <a:r>
              <a:rPr lang="en-US" dirty="0" err="1" smtClean="0"/>
              <a:t>Django</a:t>
            </a:r>
            <a:r>
              <a:rPr lang="en-US" dirty="0" smtClean="0"/>
              <a:t>-Wiki</a:t>
            </a:r>
            <a:r>
              <a:rPr lang="ru-RU" dirty="0" smtClean="0"/>
              <a:t>. Для реализации пунктов 5 и 6 требуется разработка дополнительных модулей.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8141938-7051-A14F-8591-68F72D26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24" y="900000"/>
            <a:ext cx="8252976" cy="640429"/>
          </a:xfrm>
        </p:spPr>
        <p:txBody>
          <a:bodyPr anchor="t" anchorCtr="0">
            <a:noAutofit/>
          </a:bodyPr>
          <a:lstStyle/>
          <a:p>
            <a:r>
              <a:rPr lang="en-US" dirty="0" err="1" smtClean="0"/>
              <a:t>Django</a:t>
            </a:r>
            <a:r>
              <a:rPr lang="en-US" dirty="0" smtClean="0"/>
              <a:t>-Wiki - </a:t>
            </a:r>
            <a:r>
              <a:rPr lang="ru-RU" dirty="0" smtClean="0"/>
              <a:t>Управление знаниями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D4FEDB9-96EB-DD45-8B60-CA0B48A1E80B}"/>
              </a:ext>
            </a:extLst>
          </p:cNvPr>
          <p:cNvSpPr txBox="1">
            <a:spLocks/>
          </p:cNvSpPr>
          <p:nvPr/>
        </p:nvSpPr>
        <p:spPr>
          <a:xfrm>
            <a:off x="891024" y="1440000"/>
            <a:ext cx="9459476" cy="350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defTabSz="912114">
              <a:spcBef>
                <a:spcPts val="998"/>
              </a:spcBef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Технические требования к системе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мероприятий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5" name="Содержимое 8"/>
          <p:cNvGraphicFramePr>
            <a:graphicFrameLocks noGrp="1"/>
          </p:cNvGraphicFramePr>
          <p:nvPr>
            <p:ph idx="1"/>
          </p:nvPr>
        </p:nvGraphicFramePr>
        <p:xfrm>
          <a:off x="406400" y="1501552"/>
          <a:ext cx="12255500" cy="4582160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5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73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22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</a:rPr>
                        <a:t>п.п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23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Мероприятие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Ответственный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Сроки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Продолжительность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Начало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Окончание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023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Провести</a:t>
                      </a:r>
                      <a:r>
                        <a:rPr lang="ru-RU" sz="1200" baseline="0" dirty="0" smtClean="0"/>
                        <a:t> установочное совещание для обозначения целей проектов, основных этапов и ответственных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Генеральный</a:t>
                      </a:r>
                      <a:r>
                        <a:rPr lang="ru-RU" sz="1200" baseline="0" dirty="0" smtClean="0"/>
                        <a:t> директор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12.05.2023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12.05.2023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Проанализировать существующий уровень описания  бизнес-процессов</a:t>
                      </a:r>
                      <a:r>
                        <a:rPr lang="ru-RU" sz="1200" baseline="0" dirty="0" smtClean="0"/>
                        <a:t> и соблюдения регламентов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Начальник отдела СМК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15.05.2023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28.05.2023</a:t>
                      </a:r>
                      <a:endParaRPr lang="en-US" sz="1200" dirty="0" smtClean="0"/>
                    </a:p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Определить измеримые показатели для оценки эффективности выполнения бизнес-процессов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Начальник отдела СМК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29.05.2023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02.06.2023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Разработать</a:t>
                      </a:r>
                      <a:r>
                        <a:rPr lang="ru-RU" sz="1200" baseline="0" dirty="0" smtClean="0"/>
                        <a:t> дополнительные модули для </a:t>
                      </a:r>
                      <a:r>
                        <a:rPr lang="en-US" sz="1200" baseline="0" dirty="0" err="1" smtClean="0"/>
                        <a:t>Django</a:t>
                      </a:r>
                      <a:r>
                        <a:rPr lang="en-US" sz="1200" baseline="0" dirty="0" smtClean="0"/>
                        <a:t>-Wiki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Сторонний разработчик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15.05.2023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28.05.2023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Развернуть  системы </a:t>
                      </a:r>
                      <a:r>
                        <a:rPr lang="en-US" sz="1200" dirty="0" smtClean="0"/>
                        <a:t>Bitrix24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и </a:t>
                      </a:r>
                      <a:r>
                        <a:rPr lang="en-US" sz="1200" baseline="0" dirty="0" err="1" smtClean="0"/>
                        <a:t>Django</a:t>
                      </a:r>
                      <a:r>
                        <a:rPr lang="en-US" sz="1200" baseline="0" dirty="0" smtClean="0"/>
                        <a:t>-Wiki </a:t>
                      </a:r>
                      <a:r>
                        <a:rPr lang="ru-RU" sz="1200" baseline="0" dirty="0" smtClean="0"/>
                        <a:t>в корпоративной сети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Сис</a:t>
                      </a:r>
                      <a:r>
                        <a:rPr lang="ru-RU" sz="1200" dirty="0" smtClean="0"/>
                        <a:t>. </a:t>
                      </a:r>
                      <a:r>
                        <a:rPr lang="ru-RU" sz="1200" dirty="0" err="1" smtClean="0"/>
                        <a:t>админ</a:t>
                      </a:r>
                      <a:r>
                        <a:rPr lang="ru-RU" sz="1200" dirty="0" smtClean="0"/>
                        <a:t>.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29.05.2023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02.06.2023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Отработать</a:t>
                      </a:r>
                      <a:r>
                        <a:rPr lang="ru-RU" sz="1200" baseline="0" dirty="0" smtClean="0"/>
                        <a:t> выполнение описанных ключевых  бизнес-процессов  с использованием </a:t>
                      </a:r>
                      <a:r>
                        <a:rPr lang="ru-RU" sz="1200" dirty="0" smtClean="0"/>
                        <a:t>системы </a:t>
                      </a:r>
                      <a:r>
                        <a:rPr lang="en-US" sz="1200" dirty="0" smtClean="0"/>
                        <a:t>Bitrix24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и </a:t>
                      </a:r>
                      <a:r>
                        <a:rPr lang="en-US" sz="1200" baseline="0" dirty="0" err="1" smtClean="0"/>
                        <a:t>Django</a:t>
                      </a:r>
                      <a:r>
                        <a:rPr lang="en-US" sz="1200" baseline="0" dirty="0" smtClean="0"/>
                        <a:t>-Wiki 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Главный конструктор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05.06.2023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09.06.2023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Провести обучение пользователей</a:t>
                      </a:r>
                      <a:r>
                        <a:rPr lang="ru-RU" sz="1200" baseline="0" dirty="0" smtClean="0"/>
                        <a:t> работе с системами управления задачами и знаниями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Главный конструктор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12.06.2023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25.06.2023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Отследить </a:t>
                      </a:r>
                      <a:r>
                        <a:rPr lang="ru-RU" sz="1200" baseline="0" dirty="0" smtClean="0"/>
                        <a:t> соблюдение регламентов в первый месяц работы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Главный конструктор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26.06.2023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26.07.2023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Сформулировать цели по  дальнейшему совершенствованию  разработанной системы.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Главный конструктор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27.09.2023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29.09.2023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Диаграмма </a:t>
            </a:r>
            <a:r>
              <a:rPr lang="ru-RU" dirty="0" err="1" smtClean="0"/>
              <a:t>Ганта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513695203"/>
              </p:ext>
            </p:extLst>
          </p:nvPr>
        </p:nvGraphicFramePr>
        <p:xfrm>
          <a:off x="293331" y="1811179"/>
          <a:ext cx="12470169" cy="390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рисками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1973852"/>
              </p:ext>
            </p:extLst>
          </p:nvPr>
        </p:nvGraphicFramePr>
        <p:xfrm>
          <a:off x="615950" y="1535113"/>
          <a:ext cx="11296649" cy="4449535"/>
        </p:xfrm>
        <a:graphic>
          <a:graphicData uri="http://schemas.openxmlformats.org/drawingml/2006/table">
            <a:tbl>
              <a:tblPr/>
              <a:tblGrid>
                <a:gridCol w="363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2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97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012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3070">
                <a:tc>
                  <a:txBody>
                    <a:bodyPr/>
                    <a:lstStyle>
                      <a:lvl1pPr indent="596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596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6071" marR="560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571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5715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Наименование риска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571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Уровень риска</a:t>
                      </a: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5715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5715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Способы снижения рисков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69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 1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9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  <a:defRPr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Недостаточное финансирование проекта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9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9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Низкий</a:t>
                      </a: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03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1031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Поиск способов снижения прямых затрат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6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9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  <a:defRPr/>
                      </a:pPr>
                      <a:r>
                        <a:rPr kumimoji="0" lang="ru-RU" alt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Увеличение времени на реализацию проекта</a:t>
                      </a:r>
                      <a:endParaRPr kumimoji="0" lang="ru-RU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9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9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Высокий</a:t>
                      </a: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03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1031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Тщательное планирование и контроль за выполнением этапов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9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Недостаточная заинтересованность персонала</a:t>
                      </a: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9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9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03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1031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Разработка мероприятий по вовлечению в проект, демонстрация преимуществ  новых методов работы.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0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9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Недостаточная квалификация персонала</a:t>
                      </a: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9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9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03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Обучение персонала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0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indent="9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95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Технические проблемы с серверами и ПК</a:t>
                      </a: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9525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9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56071" marR="5607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03188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tabLst>
                          <a:tab pos="104775" algn="l"/>
                        </a:tabLst>
                        <a:defRPr sz="20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Arial" charset="0"/>
                        <a:tabLst>
                          <a:tab pos="104775" algn="l"/>
                        </a:tabLst>
                        <a:defRPr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B587C"/>
                        </a:buClr>
                        <a:buFont typeface="Arial" charset="0"/>
                        <a:tabLst>
                          <a:tab pos="104775" algn="l"/>
                        </a:tabLst>
                        <a:defRPr sz="16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4E8542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604878"/>
                        </a:buClr>
                        <a:buFont typeface="Arial" charset="0"/>
                        <a:tabLst>
                          <a:tab pos="104775" algn="l"/>
                        </a:tabLst>
                        <a:defRPr sz="1400">
                          <a:solidFill>
                            <a:schemeClr val="tx2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103188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775" algn="l"/>
                        </a:tabLst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Резервное копирование информации по правилу 3-2-1 (три резервные копии, двумя разыми способами, одна копия хранится вне предприятия)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Смета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Для реализации проекта потребуются следующие прямые затраты:</a:t>
            </a:r>
          </a:p>
          <a:p>
            <a:r>
              <a:rPr lang="ru-RU" sz="2800" dirty="0" smtClean="0"/>
              <a:t>1 Годовая подписка </a:t>
            </a:r>
            <a:r>
              <a:rPr lang="en-US" sz="2800" dirty="0" smtClean="0"/>
              <a:t>Bitrix24</a:t>
            </a:r>
            <a:r>
              <a:rPr lang="ru-RU" sz="2800" dirty="0" smtClean="0"/>
              <a:t>:				         134 280 руб.</a:t>
            </a:r>
          </a:p>
          <a:p>
            <a:r>
              <a:rPr lang="ru-RU" sz="2800" dirty="0" smtClean="0"/>
              <a:t>2 Сервер для </a:t>
            </a:r>
            <a:r>
              <a:rPr lang="en-US" sz="2800" dirty="0" err="1" smtClean="0"/>
              <a:t>Django</a:t>
            </a:r>
            <a:r>
              <a:rPr lang="en-US" sz="2800" dirty="0" smtClean="0"/>
              <a:t>-Wiki</a:t>
            </a:r>
            <a:r>
              <a:rPr lang="ru-RU" sz="2800" dirty="0" smtClean="0"/>
              <a:t> (</a:t>
            </a:r>
            <a:r>
              <a:rPr lang="en-US" sz="2800" dirty="0" smtClean="0"/>
              <a:t>DELL </a:t>
            </a:r>
            <a:r>
              <a:rPr lang="en-US" sz="2800" dirty="0" err="1" smtClean="0"/>
              <a:t>PowerEdge</a:t>
            </a:r>
            <a:r>
              <a:rPr lang="en-US" sz="2800" dirty="0" smtClean="0"/>
              <a:t> T40</a:t>
            </a:r>
            <a:r>
              <a:rPr lang="ru-RU" sz="2800" dirty="0" smtClean="0"/>
              <a:t>):    	</a:t>
            </a:r>
            <a:r>
              <a:rPr lang="en-US" sz="2800" dirty="0" smtClean="0"/>
              <a:t>118 850</a:t>
            </a:r>
            <a:r>
              <a:rPr lang="ru-RU" sz="2800" dirty="0" smtClean="0"/>
              <a:t> руб.</a:t>
            </a:r>
          </a:p>
          <a:p>
            <a:r>
              <a:rPr lang="ru-RU" sz="2800" dirty="0" smtClean="0"/>
              <a:t>3 Разработка дополнительных модулей </a:t>
            </a:r>
            <a:r>
              <a:rPr lang="en-US" sz="2800" dirty="0" err="1" smtClean="0"/>
              <a:t>Django</a:t>
            </a:r>
            <a:r>
              <a:rPr lang="en-US" sz="2800" dirty="0" smtClean="0"/>
              <a:t>-Wiki</a:t>
            </a:r>
            <a:r>
              <a:rPr lang="ru-RU" sz="2800" dirty="0" smtClean="0"/>
              <a:t>: 	100 000 руб.</a:t>
            </a:r>
          </a:p>
          <a:p>
            <a:r>
              <a:rPr lang="ru-RU" sz="2800" dirty="0" smtClean="0"/>
              <a:t>4 Заработная плата и страховые взносы:		         </a:t>
            </a:r>
            <a:r>
              <a:rPr lang="en-US" sz="2800" dirty="0" smtClean="0"/>
              <a:t>130 000 </a:t>
            </a:r>
            <a:r>
              <a:rPr lang="ru-RU" sz="2800" dirty="0" smtClean="0"/>
              <a:t>руб.</a:t>
            </a:r>
          </a:p>
          <a:p>
            <a:r>
              <a:rPr lang="ru-RU" sz="2800" dirty="0" smtClean="0"/>
              <a:t>				                                  </a:t>
            </a:r>
            <a:r>
              <a:rPr lang="ru-RU" sz="2800" b="1" dirty="0" smtClean="0"/>
              <a:t>Итого:         483 130 руб</a:t>
            </a:r>
            <a:r>
              <a:rPr lang="ru-RU" sz="2800" dirty="0" smtClean="0"/>
              <a:t>.</a:t>
            </a:r>
            <a:endParaRPr lang="en-US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 эффективности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0633" y="1342995"/>
            <a:ext cx="11205726" cy="1504114"/>
          </a:xfrm>
        </p:spPr>
        <p:txBody>
          <a:bodyPr/>
          <a:lstStyle/>
          <a:p>
            <a:r>
              <a:rPr lang="ru-RU" sz="2000" dirty="0" smtClean="0"/>
              <a:t>При реализации проекта и сокращения количества бракованных деталей на разных переделах производства с 15% до 3% возможная экономия ФОТ составит 12 214 000 руб.</a:t>
            </a:r>
          </a:p>
          <a:p>
            <a:r>
              <a:rPr lang="ru-RU" sz="2000" dirty="0" smtClean="0"/>
              <a:t>Затраты на проект в размере 483 130 руб. окупятся уже при снижении количества бракованных деталей с 15% до 14,5%.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60700" y="3746500"/>
            <a:ext cx="6629400" cy="120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641600" y="3746500"/>
            <a:ext cx="419100" cy="12065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60600" y="4965700"/>
            <a:ext cx="7328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15</a:t>
            </a:r>
            <a:r>
              <a:rPr lang="ru-RU" dirty="0" smtClean="0"/>
              <a:t>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55925" y="4965700"/>
            <a:ext cx="9893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14,5</a:t>
            </a:r>
            <a:r>
              <a:rPr lang="ru-RU" dirty="0" smtClean="0"/>
              <a:t>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10700" y="4991100"/>
            <a:ext cx="5613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3</a:t>
            </a:r>
            <a:r>
              <a:rPr lang="ru-RU" dirty="0" smtClean="0"/>
              <a:t>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4165600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12 214 000 руб.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2800" y="3086100"/>
            <a:ext cx="19704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483 130 руб.</a:t>
            </a:r>
            <a:endParaRPr lang="en-US" sz="2400" dirty="0"/>
          </a:p>
        </p:txBody>
      </p:sp>
      <p:cxnSp>
        <p:nvCxnSpPr>
          <p:cNvPr id="13" name="Прямая соединительная линия 12"/>
          <p:cNvCxnSpPr>
            <a:stCxn id="6" idx="0"/>
          </p:cNvCxnSpPr>
          <p:nvPr/>
        </p:nvCxnSpPr>
        <p:spPr>
          <a:xfrm flipV="1">
            <a:off x="2851150" y="3457575"/>
            <a:ext cx="1588" cy="28892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5BF747-EE1C-154E-B217-72E85D8A7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01E962-B8FE-2F4F-B1C4-A81F057A72D9}"/>
              </a:ext>
            </a:extLst>
          </p:cNvPr>
          <p:cNvSpPr txBox="1"/>
          <p:nvPr/>
        </p:nvSpPr>
        <p:spPr>
          <a:xfrm>
            <a:off x="908862" y="1749971"/>
            <a:ext cx="2521004" cy="56756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 smtClean="0">
                <a:solidFill>
                  <a:schemeClr val="bg1"/>
                </a:solidFill>
              </a:rPr>
              <a:t>ДО</a:t>
            </a:r>
            <a:endParaRPr lang="ru-RU" sz="1400" spc="1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DE0767-B861-534D-AE15-96E9AA495522}"/>
              </a:ext>
            </a:extLst>
          </p:cNvPr>
          <p:cNvSpPr txBox="1"/>
          <p:nvPr/>
        </p:nvSpPr>
        <p:spPr>
          <a:xfrm>
            <a:off x="918364" y="2317529"/>
            <a:ext cx="2502000" cy="56756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 smtClean="0"/>
              <a:t>Реализации проекта</a:t>
            </a:r>
            <a:endParaRPr lang="ru-RU" sz="1400" spc="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70D6DE-7184-2C47-8F90-3F004095FBE9}"/>
              </a:ext>
            </a:extLst>
          </p:cNvPr>
          <p:cNvSpPr txBox="1"/>
          <p:nvPr/>
        </p:nvSpPr>
        <p:spPr>
          <a:xfrm>
            <a:off x="1274400" y="3123367"/>
            <a:ext cx="2168317" cy="2929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200" dirty="0" smtClean="0"/>
              <a:t>Процессы не описаны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20E60DF-FA99-754C-8CA4-F3392BAFEE23}"/>
              </a:ext>
            </a:extLst>
          </p:cNvPr>
          <p:cNvSpPr/>
          <p:nvPr/>
        </p:nvSpPr>
        <p:spPr>
          <a:xfrm>
            <a:off x="900113" y="3153049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9573092-9343-A34C-9301-9AB1BEFDDD3D}"/>
              </a:ext>
            </a:extLst>
          </p:cNvPr>
          <p:cNvSpPr/>
          <p:nvPr/>
        </p:nvSpPr>
        <p:spPr>
          <a:xfrm>
            <a:off x="900113" y="3928170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AFDAB11-7092-254F-B557-3A9C85BF07E2}"/>
              </a:ext>
            </a:extLst>
          </p:cNvPr>
          <p:cNvSpPr/>
          <p:nvPr/>
        </p:nvSpPr>
        <p:spPr>
          <a:xfrm>
            <a:off x="900113" y="4703291"/>
            <a:ext cx="172800" cy="17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51B0CA1-E1A0-8A45-A0A6-EE346BFD4E2E}"/>
              </a:ext>
            </a:extLst>
          </p:cNvPr>
          <p:cNvCxnSpPr>
            <a:cxnSpLocks/>
          </p:cNvCxnSpPr>
          <p:nvPr/>
        </p:nvCxnSpPr>
        <p:spPr>
          <a:xfrm>
            <a:off x="986513" y="3408694"/>
            <a:ext cx="0" cy="4305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502DE48-582B-B742-92BD-108CCB55275C}"/>
              </a:ext>
            </a:extLst>
          </p:cNvPr>
          <p:cNvCxnSpPr>
            <a:cxnSpLocks/>
          </p:cNvCxnSpPr>
          <p:nvPr/>
        </p:nvCxnSpPr>
        <p:spPr>
          <a:xfrm>
            <a:off x="986513" y="4195926"/>
            <a:ext cx="0" cy="43057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F3FD55C-D46E-8043-B0AD-ADB20557658F}"/>
              </a:ext>
            </a:extLst>
          </p:cNvPr>
          <p:cNvSpPr/>
          <p:nvPr/>
        </p:nvSpPr>
        <p:spPr>
          <a:xfrm>
            <a:off x="6798632" y="3127649"/>
            <a:ext cx="172800" cy="172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14F6EF2-93D6-9147-B841-E00AD960C27B}"/>
              </a:ext>
            </a:extLst>
          </p:cNvPr>
          <p:cNvSpPr/>
          <p:nvPr/>
        </p:nvSpPr>
        <p:spPr>
          <a:xfrm>
            <a:off x="6798632" y="3902770"/>
            <a:ext cx="172800" cy="172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88FE32BE-1B65-BE43-B034-05DFEBB68BC0}"/>
              </a:ext>
            </a:extLst>
          </p:cNvPr>
          <p:cNvSpPr/>
          <p:nvPr/>
        </p:nvSpPr>
        <p:spPr>
          <a:xfrm>
            <a:off x="6798632" y="4677891"/>
            <a:ext cx="172800" cy="172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AB4ABFB-A2DB-8542-B482-2278EB399D17}"/>
              </a:ext>
            </a:extLst>
          </p:cNvPr>
          <p:cNvCxnSpPr>
            <a:cxnSpLocks/>
          </p:cNvCxnSpPr>
          <p:nvPr/>
        </p:nvCxnSpPr>
        <p:spPr>
          <a:xfrm>
            <a:off x="6885032" y="3383294"/>
            <a:ext cx="0" cy="430575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A7642B0-DE80-2F4C-A850-ED5CAB7F2A98}"/>
              </a:ext>
            </a:extLst>
          </p:cNvPr>
          <p:cNvCxnSpPr>
            <a:cxnSpLocks/>
          </p:cNvCxnSpPr>
          <p:nvPr/>
        </p:nvCxnSpPr>
        <p:spPr>
          <a:xfrm>
            <a:off x="6885032" y="4170526"/>
            <a:ext cx="0" cy="430575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171E442-B367-DB42-87CD-7C8C28E4937C}"/>
              </a:ext>
            </a:extLst>
          </p:cNvPr>
          <p:cNvSpPr txBox="1"/>
          <p:nvPr/>
        </p:nvSpPr>
        <p:spPr>
          <a:xfrm>
            <a:off x="6803073" y="1724571"/>
            <a:ext cx="2521004" cy="56756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 smtClean="0">
                <a:solidFill>
                  <a:schemeClr val="bg1"/>
                </a:solidFill>
              </a:rPr>
              <a:t>ПОСЛЕ</a:t>
            </a:r>
            <a:endParaRPr lang="ru-RU" sz="1400" spc="1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CDFAB46-A415-DC46-9F48-B721536C77C1}"/>
              </a:ext>
            </a:extLst>
          </p:cNvPr>
          <p:cNvSpPr txBox="1"/>
          <p:nvPr/>
        </p:nvSpPr>
        <p:spPr>
          <a:xfrm>
            <a:off x="6812575" y="2292129"/>
            <a:ext cx="2502000" cy="56756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400" spc="100" dirty="0" smtClean="0"/>
              <a:t>Реализации проекта</a:t>
            </a:r>
            <a:endParaRPr lang="ru-RU" sz="1400" spc="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079E027-8FB9-3645-882F-EBFED1FA2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870D6DE-7184-2C47-8F90-3F004095FBE9}"/>
              </a:ext>
            </a:extLst>
          </p:cNvPr>
          <p:cNvSpPr txBox="1"/>
          <p:nvPr/>
        </p:nvSpPr>
        <p:spPr>
          <a:xfrm>
            <a:off x="1261700" y="3834567"/>
            <a:ext cx="2992800" cy="470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200" dirty="0" smtClean="0"/>
              <a:t>Потери на брак  составляют 15% деталей на разны переделах производства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870D6DE-7184-2C47-8F90-3F004095FBE9}"/>
              </a:ext>
            </a:extLst>
          </p:cNvPr>
          <p:cNvSpPr txBox="1"/>
          <p:nvPr/>
        </p:nvSpPr>
        <p:spPr>
          <a:xfrm>
            <a:off x="1274400" y="4668904"/>
            <a:ext cx="2168317" cy="3348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200" dirty="0" smtClean="0"/>
              <a:t>Информация  о решениях теряется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870D6DE-7184-2C47-8F90-3F004095FBE9}"/>
              </a:ext>
            </a:extLst>
          </p:cNvPr>
          <p:cNvSpPr txBox="1"/>
          <p:nvPr/>
        </p:nvSpPr>
        <p:spPr>
          <a:xfrm>
            <a:off x="7179900" y="3110667"/>
            <a:ext cx="3094400" cy="7374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dirty="0" smtClean="0"/>
              <a:t>Процессы оптимизированы, работа</a:t>
            </a:r>
          </a:p>
          <a:p>
            <a:r>
              <a:rPr lang="ru-RU" sz="1200" dirty="0" smtClean="0"/>
              <a:t> выполняется по регламентам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870D6DE-7184-2C47-8F90-3F004095FBE9}"/>
              </a:ext>
            </a:extLst>
          </p:cNvPr>
          <p:cNvSpPr txBox="1"/>
          <p:nvPr/>
        </p:nvSpPr>
        <p:spPr>
          <a:xfrm>
            <a:off x="7167200" y="4630804"/>
            <a:ext cx="2168317" cy="5761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200" dirty="0" smtClean="0"/>
              <a:t>Информация навсегда сохраняется в электронной базе знаний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870D6DE-7184-2C47-8F90-3F004095FBE9}"/>
              </a:ext>
            </a:extLst>
          </p:cNvPr>
          <p:cNvSpPr txBox="1"/>
          <p:nvPr/>
        </p:nvSpPr>
        <p:spPr>
          <a:xfrm>
            <a:off x="7103700" y="3809167"/>
            <a:ext cx="2992800" cy="4707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1800"/>
              </a:spcAft>
            </a:pPr>
            <a:r>
              <a:rPr lang="ru-RU" sz="1200" dirty="0" smtClean="0"/>
              <a:t>Потери на брак  составляют 3% деталей на разны переделах производства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22057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F4E694-B4BE-4647-B02E-5553DD8C60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Оптимизация бизнес-процессов для повышения качества производства продукции на ПАО ЧЧЗ «Молния»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83B779-785B-C549-98BC-FD63CEA37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 работы: Пустовалов Юрий Алексеевич </a:t>
            </a:r>
          </a:p>
          <a:p>
            <a:r>
              <a:rPr lang="ru-RU" dirty="0" smtClean="0"/>
              <a:t>Руководитель работы: Буторина Ольга Сергеевна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29D0BB-8804-7B41-9155-FB8E9E7E9C6A}"/>
              </a:ext>
            </a:extLst>
          </p:cNvPr>
          <p:cNvSpPr txBox="1"/>
          <p:nvPr/>
        </p:nvSpPr>
        <p:spPr>
          <a:xfrm>
            <a:off x="913800" y="6125935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</a:t>
            </a:r>
            <a:r>
              <a:rPr lang="ru-RU" sz="1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6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28141938-7051-A14F-8591-68F72D26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23" y="900001"/>
            <a:ext cx="8098231" cy="633378"/>
          </a:xfrm>
        </p:spPr>
        <p:txBody>
          <a:bodyPr/>
          <a:lstStyle/>
          <a:p>
            <a:r>
              <a:rPr lang="ru-RU" dirty="0" smtClean="0"/>
              <a:t>Предмет и объект исследования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D4FEDB9-96EB-DD45-8B60-CA0B48A1E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52" y="1599998"/>
            <a:ext cx="11516681" cy="69303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Объект исследования: </a:t>
            </a:r>
            <a:r>
              <a:rPr lang="ru-RU" sz="2400" dirty="0" smtClean="0"/>
              <a:t>ПАО ЧЧЗ «Молния»</a:t>
            </a:r>
          </a:p>
          <a:p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b="1" dirty="0" smtClean="0"/>
              <a:t>Предмет исследования: </a:t>
            </a:r>
            <a:r>
              <a:rPr lang="ru-RU" sz="2400" dirty="0" smtClean="0"/>
              <a:t>ключевые бизнес-процессы, влияющие на качество изготавливаемых деталей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endParaRPr lang="ru-RU" sz="2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51DACC2-30C9-9E4B-A8AD-B90BD0A5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36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характеристика организации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Название организации:</a:t>
            </a:r>
            <a:r>
              <a:rPr lang="ru-RU" sz="2400" dirty="0" smtClean="0"/>
              <a:t> Челябинский часовой завод «Молния».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Организационно-правовая форма:</a:t>
            </a:r>
            <a:r>
              <a:rPr lang="ru-RU" sz="2400" dirty="0" smtClean="0"/>
              <a:t> публичное акционерное общество 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Сфера деятельности:</a:t>
            </a:r>
            <a:r>
              <a:rPr lang="ru-RU" sz="2400" dirty="0" smtClean="0"/>
              <a:t> обрабатывающие производства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Основной вид деятельности:</a:t>
            </a:r>
            <a:r>
              <a:rPr lang="ru-RU" sz="2400" dirty="0" smtClean="0"/>
              <a:t> производство часов всех видов и прочих приборов времени: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 – специальных и авиационных часов;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 – наручных часов.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Количество сотрудников: </a:t>
            </a:r>
            <a:r>
              <a:rPr lang="ru-RU" sz="2400" dirty="0" smtClean="0"/>
              <a:t>135</a:t>
            </a:r>
          </a:p>
          <a:p>
            <a:pPr>
              <a:spcBef>
                <a:spcPts val="0"/>
              </a:spcBef>
            </a:pPr>
            <a:r>
              <a:rPr lang="ru-RU" sz="2400" b="1" dirty="0" smtClean="0"/>
              <a:t>Адрес</a:t>
            </a:r>
            <a:r>
              <a:rPr lang="ru-RU" sz="2400" dirty="0" smtClean="0"/>
              <a:t>: г. Челябинск, ул. </a:t>
            </a:r>
            <a:r>
              <a:rPr lang="ru-RU" sz="2400" dirty="0" err="1" smtClean="0"/>
              <a:t>Цвиллинга</a:t>
            </a:r>
            <a:r>
              <a:rPr lang="ru-RU" sz="2400" dirty="0" smtClean="0"/>
              <a:t>, д. 25, к.1.</a:t>
            </a:r>
          </a:p>
          <a:p>
            <a:pPr algn="r">
              <a:spcBef>
                <a:spcPts val="0"/>
              </a:spcBef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 descr="site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2752" y="4956279"/>
            <a:ext cx="4024566" cy="86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продукция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Рисунок 4" descr="АЧС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39" y="2175335"/>
            <a:ext cx="2158809" cy="1939465"/>
          </a:xfrm>
          <a:prstGeom prst="rect">
            <a:avLst/>
          </a:prstGeom>
        </p:spPr>
      </p:pic>
      <p:pic>
        <p:nvPicPr>
          <p:cNvPr id="6" name="Рисунок 5" descr="МН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745" y="2102314"/>
            <a:ext cx="2313355" cy="2083274"/>
          </a:xfrm>
          <a:prstGeom prst="rect">
            <a:avLst/>
          </a:prstGeom>
        </p:spPr>
      </p:pic>
      <p:pic>
        <p:nvPicPr>
          <p:cNvPr id="7" name="Рисунок 6" descr="7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13" y="4605808"/>
            <a:ext cx="1454487" cy="1399873"/>
          </a:xfrm>
          <a:prstGeom prst="rect">
            <a:avLst/>
          </a:prstGeom>
        </p:spPr>
      </p:pic>
      <p:pic>
        <p:nvPicPr>
          <p:cNvPr id="8" name="Рисунок 7" descr="Пилот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004" y="2026118"/>
            <a:ext cx="1663476" cy="2202982"/>
          </a:xfrm>
          <a:prstGeom prst="rect">
            <a:avLst/>
          </a:prstGeom>
        </p:spPr>
      </p:pic>
      <p:pic>
        <p:nvPicPr>
          <p:cNvPr id="9" name="Рисунок 8" descr="ГР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774" y="1946767"/>
            <a:ext cx="1692699" cy="2256933"/>
          </a:xfrm>
          <a:prstGeom prst="rect">
            <a:avLst/>
          </a:prstGeom>
        </p:spPr>
      </p:pic>
      <p:pic>
        <p:nvPicPr>
          <p:cNvPr id="10" name="Рисунок 9" descr="Тр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174" y="4342398"/>
            <a:ext cx="1659126" cy="2206346"/>
          </a:xfrm>
          <a:prstGeom prst="rect">
            <a:avLst/>
          </a:prstGeom>
        </p:spPr>
      </p:pic>
      <p:pic>
        <p:nvPicPr>
          <p:cNvPr id="11" name="Рисунок 10" descr="Мех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7052" y="4440771"/>
            <a:ext cx="1673408" cy="1947329"/>
          </a:xfrm>
          <a:prstGeom prst="rect">
            <a:avLst/>
          </a:prstGeom>
        </p:spPr>
      </p:pic>
      <p:pic>
        <p:nvPicPr>
          <p:cNvPr id="12" name="Рисунок 11" descr="12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429" y="4329575"/>
            <a:ext cx="2140076" cy="1906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9000" y="1549400"/>
            <a:ext cx="382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Авиационные и технические часы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43900" y="1549400"/>
            <a:ext cx="185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Наручные часы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рынка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870905" y="1663908"/>
          <a:ext cx="4225752" cy="438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17843" y="56277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99%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387600" y="2819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&lt;1%</a:t>
            </a:r>
            <a:endParaRPr lang="ru-RU" dirty="0"/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6738305" y="1676608"/>
          <a:ext cx="4225752" cy="438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86843" y="54753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99%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229600" y="2692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&lt;1%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060700" y="5867400"/>
            <a:ext cx="472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Диаметрально-противоположные картины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основных экономических показателей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Содержимое 12"/>
          <p:cNvGraphicFramePr>
            <a:graphicFrameLocks noGrp="1"/>
          </p:cNvGraphicFramePr>
          <p:nvPr>
            <p:ph idx="1"/>
          </p:nvPr>
        </p:nvGraphicFramePr>
        <p:xfrm>
          <a:off x="890588" y="1820863"/>
          <a:ext cx="11206162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Организационная структура - фрагмент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Подразделения, участвующие в оптимизации бизнес-процессов</a:t>
            </a:r>
            <a:endParaRPr lang="en-US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10" name="Содержимое 9"/>
          <p:cNvGraphicFramePr>
            <a:graphicFrameLocks/>
          </p:cNvGraphicFramePr>
          <p:nvPr/>
        </p:nvGraphicFramePr>
        <p:xfrm>
          <a:off x="2438400" y="1689101"/>
          <a:ext cx="8229600" cy="32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51808" y="3965823"/>
            <a:ext cx="1439242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Отдел снабжения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151808" y="4397871"/>
            <a:ext cx="1286842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Отдел продаж</a:t>
            </a:r>
            <a:endParaRPr lang="en-US" sz="1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007792" y="3677791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12" idx="1"/>
          </p:cNvCxnSpPr>
          <p:nvPr/>
        </p:nvCxnSpPr>
        <p:spPr>
          <a:xfrm>
            <a:off x="3007792" y="4536371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1" idx="1"/>
          </p:cNvCxnSpPr>
          <p:nvPr/>
        </p:nvCxnSpPr>
        <p:spPr>
          <a:xfrm flipH="1">
            <a:off x="3007792" y="4104323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40040" y="3975348"/>
            <a:ext cx="1090910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Бухгалтерия</a:t>
            </a:r>
            <a:endParaRPr lang="en-US" sz="1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096024" y="368731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6" idx="1"/>
          </p:cNvCxnSpPr>
          <p:nvPr/>
        </p:nvCxnSpPr>
        <p:spPr>
          <a:xfrm flipH="1">
            <a:off x="5096024" y="411384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56264" y="3937248"/>
            <a:ext cx="1316236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Отдел главного</a:t>
            </a:r>
          </a:p>
          <a:p>
            <a:r>
              <a:rPr lang="ru-RU" sz="1200" dirty="0" smtClean="0"/>
              <a:t>механика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256263" y="4513312"/>
            <a:ext cx="142101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Конструкторско-</a:t>
            </a:r>
          </a:p>
          <a:p>
            <a:r>
              <a:rPr lang="ru-RU" sz="1200" dirty="0"/>
              <a:t>т</a:t>
            </a:r>
            <a:r>
              <a:rPr lang="ru-RU" sz="1200" dirty="0" smtClean="0"/>
              <a:t>ехнологический</a:t>
            </a:r>
          </a:p>
          <a:p>
            <a:r>
              <a:rPr lang="ru-RU" sz="1200" dirty="0" smtClean="0"/>
              <a:t>отдел</a:t>
            </a:r>
            <a:endParaRPr lang="en-US" sz="12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112248" y="3649216"/>
            <a:ext cx="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20" idx="1"/>
          </p:cNvCxnSpPr>
          <p:nvPr/>
        </p:nvCxnSpPr>
        <p:spPr>
          <a:xfrm>
            <a:off x="7106444" y="4836319"/>
            <a:ext cx="149819" cy="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9" idx="1"/>
          </p:cNvCxnSpPr>
          <p:nvPr/>
        </p:nvCxnSpPr>
        <p:spPr>
          <a:xfrm flipH="1" flipV="1">
            <a:off x="7115970" y="4167189"/>
            <a:ext cx="140294" cy="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56264" y="5233392"/>
            <a:ext cx="442365" cy="2769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ОТК</a:t>
            </a:r>
            <a:endParaRPr lang="en-US" sz="1200" dirty="0"/>
          </a:p>
        </p:txBody>
      </p:sp>
      <p:cxnSp>
        <p:nvCxnSpPr>
          <p:cNvPr id="25" name="Прямая соединительная линия 24"/>
          <p:cNvCxnSpPr>
            <a:stCxn id="24" idx="1"/>
          </p:cNvCxnSpPr>
          <p:nvPr/>
        </p:nvCxnSpPr>
        <p:spPr>
          <a:xfrm flipH="1">
            <a:off x="7113588" y="5371892"/>
            <a:ext cx="142676" cy="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265300" y="3958600"/>
            <a:ext cx="1221725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Механическая</a:t>
            </a:r>
          </a:p>
          <a:p>
            <a:r>
              <a:rPr lang="ru-RU" sz="1200" dirty="0" smtClean="0"/>
              <a:t>обработка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9265300" y="4534664"/>
            <a:ext cx="130745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Сборочное</a:t>
            </a:r>
          </a:p>
          <a:p>
            <a:r>
              <a:rPr lang="ru-RU" sz="1200" dirty="0" smtClean="0"/>
              <a:t>производство</a:t>
            </a:r>
            <a:endParaRPr lang="en-US" sz="12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9118600" y="3711575"/>
            <a:ext cx="12700" cy="1054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27" idx="1"/>
          </p:cNvCxnSpPr>
          <p:nvPr/>
        </p:nvCxnSpPr>
        <p:spPr>
          <a:xfrm flipV="1">
            <a:off x="9124950" y="4765497"/>
            <a:ext cx="140350" cy="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6" idx="1"/>
          </p:cNvCxnSpPr>
          <p:nvPr/>
        </p:nvCxnSpPr>
        <p:spPr>
          <a:xfrm flipH="1" flipV="1">
            <a:off x="9125006" y="4188541"/>
            <a:ext cx="140294" cy="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PEST-</a:t>
            </a:r>
            <a:r>
              <a:rPr lang="ru-RU" dirty="0" smtClean="0"/>
              <a:t>анализ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2679432"/>
              </p:ext>
            </p:extLst>
          </p:nvPr>
        </p:nvGraphicFramePr>
        <p:xfrm>
          <a:off x="784565" y="1411680"/>
          <a:ext cx="11555942" cy="2348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7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1211">
                <a:tc>
                  <a:txBody>
                    <a:bodyPr/>
                    <a:lstStyle/>
                    <a:p>
                      <a:pPr marL="0" marR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</a:rPr>
                        <a:t>Политические факторы (Р)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Экономические факторы (</a:t>
                      </a:r>
                      <a:r>
                        <a:rPr lang="en-US" sz="1800" dirty="0" smtClean="0"/>
                        <a:t>E)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32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- Основная выручка компании формируется за счет государственного оборонного заказа (ГОЗ). Прогнозируемый объем заказа  стабильно увеличивается. Но при резкой смене политической ситуации возможна практически полная остановка закупок.</a:t>
                      </a:r>
                      <a:endParaRPr lang="en-US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ФЗ "О развитии малого и среднего предпринимательства в Российской Федерации" от 24.07.2007 N 209-ФЗ поддержка субъектов МСП.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от 6 сентября 2022 г. </a:t>
                      </a:r>
                      <a:r>
                        <a:rPr lang="ru-RU" sz="1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1570 «Об утверждении Правил предоставления субсидий из федерального бюджета …» (промышленная ипотека).</a:t>
                      </a:r>
                      <a:endParaRPr lang="en-US" sz="120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 Высокий уровень инфляции заставляет поднимать заработную плату работникам.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Уровень доходов населения влияет на приобретение предметов роскоши, к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которым относятся наручные механические часы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курса рубля увеличивает стоимость импортного оборудования и инструмента.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Увеличение сроков и стоимости поставки импортного оборудования и инструментов в связи с санкциями.</a:t>
                      </a:r>
                      <a:endParaRPr lang="en-US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1401984"/>
              </p:ext>
            </p:extLst>
          </p:nvPr>
        </p:nvGraphicFramePr>
        <p:xfrm>
          <a:off x="784565" y="3760262"/>
          <a:ext cx="11555942" cy="2485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79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121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Социальные факторы (</a:t>
                      </a:r>
                      <a:r>
                        <a:rPr lang="en-US" sz="1800" dirty="0" smtClean="0"/>
                        <a:t>S)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Технологические факторы (</a:t>
                      </a:r>
                      <a:r>
                        <a:rPr lang="en-US" sz="1800" dirty="0" smtClean="0"/>
                        <a:t>T)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325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Спад у абитуриентов интереса к инженерным специальностям в пользу IT приводит к дефициту квалифицированных соискателей на открытые вакансии.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Требовательность конечного потребителя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 качеству выпускаемой продукции диктует необходимость поддержания качества на мировом уровне.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Пресыщенность электронными приборами подогревает интерес к механическим часам. Прогнозируется рост продаж механических часов.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aseline="0" dirty="0" smtClean="0">
                          <a:latin typeface="+mn-lt"/>
                        </a:rPr>
                        <a:t> Смещение основной массы продаж наручных часов в интернет-торговлю и соц. Сети.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- Постепенный выход из строя старого оборудования, которое сейчас не производится, требует пересмотр технологии изготовления.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Есть тенденция к отказу от механических часов в пользу электронных, но в боевой авиации подобного не предвидится в обозримом будущем.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производительности труда за счет развития корпоративных информационных систем, в частности, автоматизированного проектирования и управления.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Повсеместное использование станков с ЧПУ – точность и производительность, но высокие требования к персоналу.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RANEPA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4693</TotalTime>
  <Words>1813</Words>
  <Application>Microsoft Office PowerPoint</Application>
  <PresentationFormat>Произвольный</PresentationFormat>
  <Paragraphs>329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Оптимизация бизнес-процессов для повышения качества производства продукции на ПАО ЧЧЗ «Молния»  </vt:lpstr>
      <vt:lpstr>Цель и задачи работы</vt:lpstr>
      <vt:lpstr>Предмет и объект исследования</vt:lpstr>
      <vt:lpstr>Общая характеристика организации</vt:lpstr>
      <vt:lpstr>Основная продукция</vt:lpstr>
      <vt:lpstr>Доля рынка</vt:lpstr>
      <vt:lpstr>Динамика основных экономических показателей</vt:lpstr>
      <vt:lpstr>Организационная структура - фрагмент</vt:lpstr>
      <vt:lpstr>PEST-анализ </vt:lpstr>
      <vt:lpstr>SWOT-анализ </vt:lpstr>
      <vt:lpstr>Решаемая проблема</vt:lpstr>
      <vt:lpstr>Основные причины возникновения проблемы</vt:lpstr>
      <vt:lpstr>Диаграмма Исикавы</vt:lpstr>
      <vt:lpstr>Направления решения проблемы </vt:lpstr>
      <vt:lpstr>Ключевые бизнес-процессы</vt:lpstr>
      <vt:lpstr>Ключевые бизнес-процессы</vt:lpstr>
      <vt:lpstr>Ключевые бизнес-процессы</vt:lpstr>
      <vt:lpstr>Bitrix24 - Управление задачами</vt:lpstr>
      <vt:lpstr>Bitrix24 - Управление задачами</vt:lpstr>
      <vt:lpstr>Django-Wiki - Управление знаниями</vt:lpstr>
      <vt:lpstr>Программа мероприятий</vt:lpstr>
      <vt:lpstr>Диаграмма Ганта</vt:lpstr>
      <vt:lpstr>Управление рисками</vt:lpstr>
      <vt:lpstr>Смета</vt:lpstr>
      <vt:lpstr>Расчет эффективности</vt:lpstr>
      <vt:lpstr>Выводы</vt:lpstr>
      <vt:lpstr>Оптимизация бизнес-процессов для повышения качества производства продукции на ПАО ЧЧЗ «Молния»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Y</cp:lastModifiedBy>
  <cp:revision>428</cp:revision>
  <dcterms:created xsi:type="dcterms:W3CDTF">2022-10-16T16:54:41Z</dcterms:created>
  <dcterms:modified xsi:type="dcterms:W3CDTF">2023-05-14T11:28:18Z</dcterms:modified>
</cp:coreProperties>
</file>